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theme/theme8.xml" ContentType="application/vnd.openxmlformats-officedocument.theme+xml"/>
  <Override PartName="/ppt/slideLayouts/slideLayout19.xml" ContentType="application/vnd.openxmlformats-officedocument.presentationml.slideLayout+xml"/>
  <Override PartName="/ppt/theme/theme9.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10.xml" ContentType="application/vnd.openxmlformats-officedocument.theme+xml"/>
  <Override PartName="/ppt/slideLayouts/slideLayout24.xml" ContentType="application/vnd.openxmlformats-officedocument.presentationml.slideLayout+xml"/>
  <Override PartName="/ppt/theme/theme11.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2.xml" ContentType="application/vnd.openxmlformats-officedocument.theme+xml"/>
  <Override PartName="/ppt/slideLayouts/slideLayout29.xml" ContentType="application/vnd.openxmlformats-officedocument.presentationml.slideLayout+xml"/>
  <Override PartName="/ppt/theme/theme1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1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1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26.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2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notesSlides/notesSlide28.xml" ContentType="application/vnd.openxmlformats-officedocument.presentationml.notesSlide+xml"/>
  <Override PartName="/ppt/charts/chart15.xml" ContentType="application/vnd.openxmlformats-officedocument.drawingml.chart+xml"/>
  <Override PartName="/ppt/notesSlides/notesSlide29.xml" ContentType="application/vnd.openxmlformats-officedocument.presentationml.notesSlide+xml"/>
  <Override PartName="/ppt/charts/chart16.xml" ContentType="application/vnd.openxmlformats-officedocument.drawingml.chart+xml"/>
  <Override PartName="/ppt/notesSlides/notesSlide30.xml" ContentType="application/vnd.openxmlformats-officedocument.presentationml.notesSlide+xml"/>
  <Override PartName="/ppt/charts/chart17.xml" ContentType="application/vnd.openxmlformats-officedocument.drawingml.chart+xml"/>
  <Override PartName="/ppt/notesSlides/notesSlide31.xml" ContentType="application/vnd.openxmlformats-officedocument.presentationml.notesSlide+xml"/>
  <Override PartName="/ppt/charts/chart18.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9.xml" ContentType="application/vnd.openxmlformats-officedocument.drawingml.chart+xml"/>
  <Override PartName="/ppt/charts/style4.xml" ContentType="application/vnd.ms-office.chartstyle+xml"/>
  <Override PartName="/ppt/charts/colors4.xml" ContentType="application/vnd.ms-office.chartcolorstyle+xml"/>
  <Override PartName="/ppt/charts/chart20.xml" ContentType="application/vnd.openxmlformats-officedocument.drawingml.chart+xml"/>
  <Override PartName="/ppt/charts/style5.xml" ContentType="application/vnd.ms-office.chartstyle+xml"/>
  <Override PartName="/ppt/charts/colors5.xml" ContentType="application/vnd.ms-office.chartcolorstyle+xml"/>
  <Override PartName="/ppt/charts/chart21.xml" ContentType="application/vnd.openxmlformats-officedocument.drawingml.chart+xml"/>
  <Override PartName="/ppt/charts/style6.xml" ContentType="application/vnd.ms-office.chartstyle+xml"/>
  <Override PartName="/ppt/charts/colors6.xml" ContentType="application/vnd.ms-office.chartcolorstyle+xml"/>
  <Override PartName="/ppt/charts/chart22.xml" ContentType="application/vnd.openxmlformats-officedocument.drawingml.chart+xml"/>
  <Override PartName="/ppt/charts/style7.xml" ContentType="application/vnd.ms-office.chartstyle+xml"/>
  <Override PartName="/ppt/charts/colors7.xml" ContentType="application/vnd.ms-office.chartcolorstyle+xml"/>
  <Override PartName="/ppt/charts/chart23.xml" ContentType="application/vnd.openxmlformats-officedocument.drawingml.chart+xml"/>
  <Override PartName="/ppt/charts/style8.xml" ContentType="application/vnd.ms-office.chartstyle+xml"/>
  <Override PartName="/ppt/charts/colors8.xml" ContentType="application/vnd.ms-office.chartcolorstyle+xml"/>
  <Override PartName="/ppt/charts/chart24.xml" ContentType="application/vnd.openxmlformats-officedocument.drawingml.chart+xml"/>
  <Override PartName="/ppt/charts/style9.xml" ContentType="application/vnd.ms-office.chartstyle+xml"/>
  <Override PartName="/ppt/charts/colors9.xml" ContentType="application/vnd.ms-office.chartcolorstyle+xml"/>
  <Override PartName="/ppt/charts/chart25.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26.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27.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xml" ContentType="application/vnd.openxmlformats-officedocument.themeOverride+xml"/>
  <Override PartName="/ppt/charts/chart28.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29.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30.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31.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32.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33.xml" ContentType="application/vnd.openxmlformats-officedocument.drawingml.chart+xml"/>
  <Override PartName="/ppt/charts/chart34.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35.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36.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859" r:id="rId1"/>
    <p:sldMasterId id="2147483661" r:id="rId2"/>
    <p:sldMasterId id="2147483674" r:id="rId3"/>
    <p:sldMasterId id="2147483687" r:id="rId4"/>
    <p:sldMasterId id="2147483700" r:id="rId5"/>
    <p:sldMasterId id="2147483726" r:id="rId6"/>
    <p:sldMasterId id="2147483739" r:id="rId7"/>
    <p:sldMasterId id="2147483752" r:id="rId8"/>
    <p:sldMasterId id="2147483765" r:id="rId9"/>
    <p:sldMasterId id="2147483778" r:id="rId10"/>
    <p:sldMasterId id="2147483791" r:id="rId11"/>
    <p:sldMasterId id="2147483804" r:id="rId12"/>
    <p:sldMasterId id="2147483817" r:id="rId13"/>
    <p:sldMasterId id="2147483830" r:id="rId14"/>
    <p:sldMasterId id="2147483843" r:id="rId15"/>
    <p:sldMasterId id="2147483856" r:id="rId16"/>
  </p:sldMasterIdLst>
  <p:notesMasterIdLst>
    <p:notesMasterId r:id="rId293"/>
  </p:notesMasterIdLst>
  <p:sldIdLst>
    <p:sldId id="257" r:id="rId17"/>
    <p:sldId id="258"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90" r:id="rId46"/>
    <p:sldId id="479" r:id="rId47"/>
    <p:sldId id="480" r:id="rId48"/>
    <p:sldId id="294" r:id="rId49"/>
    <p:sldId id="481" r:id="rId50"/>
    <p:sldId id="482" r:id="rId51"/>
    <p:sldId id="295" r:id="rId52"/>
    <p:sldId id="296" r:id="rId53"/>
    <p:sldId id="302" r:id="rId54"/>
    <p:sldId id="500" r:id="rId55"/>
    <p:sldId id="303" r:id="rId56"/>
    <p:sldId id="304" r:id="rId57"/>
    <p:sldId id="305" r:id="rId58"/>
    <p:sldId id="306" r:id="rId59"/>
    <p:sldId id="308" r:id="rId60"/>
    <p:sldId id="317" r:id="rId61"/>
    <p:sldId id="319" r:id="rId62"/>
    <p:sldId id="485" r:id="rId63"/>
    <p:sldId id="321" r:id="rId64"/>
    <p:sldId id="486" r:id="rId65"/>
    <p:sldId id="498" r:id="rId66"/>
    <p:sldId id="487" r:id="rId67"/>
    <p:sldId id="335" r:id="rId68"/>
    <p:sldId id="339" r:id="rId69"/>
    <p:sldId id="491" r:id="rId70"/>
    <p:sldId id="496" r:id="rId71"/>
    <p:sldId id="493" r:id="rId72"/>
    <p:sldId id="494" r:id="rId73"/>
    <p:sldId id="499" r:id="rId74"/>
    <p:sldId id="340" r:id="rId75"/>
    <p:sldId id="488" r:id="rId76"/>
    <p:sldId id="489" r:id="rId77"/>
    <p:sldId id="497" r:id="rId78"/>
    <p:sldId id="490" r:id="rId79"/>
    <p:sldId id="346" r:id="rId80"/>
    <p:sldId id="347" r:id="rId81"/>
    <p:sldId id="517" r:id="rId82"/>
    <p:sldId id="349" r:id="rId83"/>
    <p:sldId id="571" r:id="rId84"/>
    <p:sldId id="502" r:id="rId85"/>
    <p:sldId id="582" r:id="rId86"/>
    <p:sldId id="510" r:id="rId87"/>
    <p:sldId id="503" r:id="rId88"/>
    <p:sldId id="518" r:id="rId89"/>
    <p:sldId id="504" r:id="rId90"/>
    <p:sldId id="511" r:id="rId91"/>
    <p:sldId id="525" r:id="rId92"/>
    <p:sldId id="527" r:id="rId93"/>
    <p:sldId id="585" r:id="rId94"/>
    <p:sldId id="586" r:id="rId95"/>
    <p:sldId id="587" r:id="rId96"/>
    <p:sldId id="566" r:id="rId97"/>
    <p:sldId id="572" r:id="rId98"/>
    <p:sldId id="574" r:id="rId99"/>
    <p:sldId id="575" r:id="rId100"/>
    <p:sldId id="576" r:id="rId101"/>
    <p:sldId id="573" r:id="rId102"/>
    <p:sldId id="580" r:id="rId103"/>
    <p:sldId id="579" r:id="rId104"/>
    <p:sldId id="581" r:id="rId105"/>
    <p:sldId id="570" r:id="rId106"/>
    <p:sldId id="569" r:id="rId107"/>
    <p:sldId id="567" r:id="rId108"/>
    <p:sldId id="588" r:id="rId109"/>
    <p:sldId id="589" r:id="rId110"/>
    <p:sldId id="590" r:id="rId111"/>
    <p:sldId id="594" r:id="rId112"/>
    <p:sldId id="591" r:id="rId113"/>
    <p:sldId id="595" r:id="rId114"/>
    <p:sldId id="596" r:id="rId115"/>
    <p:sldId id="583" r:id="rId116"/>
    <p:sldId id="584" r:id="rId117"/>
    <p:sldId id="592" r:id="rId118"/>
    <p:sldId id="505" r:id="rId119"/>
    <p:sldId id="555" r:id="rId120"/>
    <p:sldId id="557" r:id="rId121"/>
    <p:sldId id="556" r:id="rId122"/>
    <p:sldId id="558" r:id="rId123"/>
    <p:sldId id="520" r:id="rId124"/>
    <p:sldId id="559" r:id="rId125"/>
    <p:sldId id="534" r:id="rId126"/>
    <p:sldId id="524" r:id="rId127"/>
    <p:sldId id="560" r:id="rId128"/>
    <p:sldId id="561" r:id="rId129"/>
    <p:sldId id="535" r:id="rId130"/>
    <p:sldId id="531" r:id="rId131"/>
    <p:sldId id="521" r:id="rId132"/>
    <p:sldId id="530" r:id="rId133"/>
    <p:sldId id="541" r:id="rId134"/>
    <p:sldId id="538" r:id="rId135"/>
    <p:sldId id="598" r:id="rId136"/>
    <p:sldId id="543" r:id="rId137"/>
    <p:sldId id="536" r:id="rId138"/>
    <p:sldId id="539" r:id="rId139"/>
    <p:sldId id="552" r:id="rId140"/>
    <p:sldId id="537" r:id="rId141"/>
    <p:sldId id="544" r:id="rId142"/>
    <p:sldId id="553" r:id="rId143"/>
    <p:sldId id="545" r:id="rId144"/>
    <p:sldId id="554" r:id="rId145"/>
    <p:sldId id="599" r:id="rId146"/>
    <p:sldId id="533" r:id="rId147"/>
    <p:sldId id="522" r:id="rId148"/>
    <p:sldId id="565" r:id="rId149"/>
    <p:sldId id="564" r:id="rId150"/>
    <p:sldId id="597" r:id="rId151"/>
    <p:sldId id="546" r:id="rId152"/>
    <p:sldId id="547" r:id="rId153"/>
    <p:sldId id="542" r:id="rId154"/>
    <p:sldId id="548" r:id="rId155"/>
    <p:sldId id="549" r:id="rId156"/>
    <p:sldId id="516" r:id="rId157"/>
    <p:sldId id="550" r:id="rId158"/>
    <p:sldId id="363" r:id="rId159"/>
    <p:sldId id="364" r:id="rId160"/>
    <p:sldId id="362" r:id="rId161"/>
    <p:sldId id="365" r:id="rId162"/>
    <p:sldId id="366" r:id="rId163"/>
    <p:sldId id="367" r:id="rId164"/>
    <p:sldId id="368" r:id="rId165"/>
    <p:sldId id="369" r:id="rId166"/>
    <p:sldId id="371" r:id="rId167"/>
    <p:sldId id="372" r:id="rId168"/>
    <p:sldId id="373" r:id="rId169"/>
    <p:sldId id="374" r:id="rId170"/>
    <p:sldId id="375" r:id="rId171"/>
    <p:sldId id="376" r:id="rId172"/>
    <p:sldId id="377" r:id="rId173"/>
    <p:sldId id="378" r:id="rId174"/>
    <p:sldId id="379" r:id="rId175"/>
    <p:sldId id="380" r:id="rId176"/>
    <p:sldId id="381" r:id="rId177"/>
    <p:sldId id="382" r:id="rId178"/>
    <p:sldId id="383" r:id="rId179"/>
    <p:sldId id="384" r:id="rId180"/>
    <p:sldId id="385" r:id="rId181"/>
    <p:sldId id="386" r:id="rId182"/>
    <p:sldId id="387" r:id="rId183"/>
    <p:sldId id="388" r:id="rId184"/>
    <p:sldId id="389" r:id="rId185"/>
    <p:sldId id="390" r:id="rId186"/>
    <p:sldId id="483" r:id="rId187"/>
    <p:sldId id="484" r:id="rId188"/>
    <p:sldId id="391" r:id="rId189"/>
    <p:sldId id="392" r:id="rId190"/>
    <p:sldId id="393" r:id="rId191"/>
    <p:sldId id="394" r:id="rId192"/>
    <p:sldId id="395" r:id="rId193"/>
    <p:sldId id="396" r:id="rId194"/>
    <p:sldId id="397" r:id="rId195"/>
    <p:sldId id="398" r:id="rId196"/>
    <p:sldId id="399" r:id="rId197"/>
    <p:sldId id="400" r:id="rId198"/>
    <p:sldId id="401" r:id="rId199"/>
    <p:sldId id="402" r:id="rId200"/>
    <p:sldId id="403" r:id="rId201"/>
    <p:sldId id="404" r:id="rId202"/>
    <p:sldId id="405" r:id="rId203"/>
    <p:sldId id="406" r:id="rId204"/>
    <p:sldId id="407" r:id="rId205"/>
    <p:sldId id="408" r:id="rId206"/>
    <p:sldId id="409" r:id="rId207"/>
    <p:sldId id="410" r:id="rId208"/>
    <p:sldId id="411" r:id="rId209"/>
    <p:sldId id="412" r:id="rId210"/>
    <p:sldId id="413" r:id="rId211"/>
    <p:sldId id="414" r:id="rId212"/>
    <p:sldId id="415" r:id="rId213"/>
    <p:sldId id="416" r:id="rId214"/>
    <p:sldId id="417" r:id="rId215"/>
    <p:sldId id="418" r:id="rId216"/>
    <p:sldId id="419" r:id="rId217"/>
    <p:sldId id="420" r:id="rId218"/>
    <p:sldId id="421" r:id="rId219"/>
    <p:sldId id="422" r:id="rId220"/>
    <p:sldId id="423" r:id="rId221"/>
    <p:sldId id="424" r:id="rId222"/>
    <p:sldId id="425" r:id="rId223"/>
    <p:sldId id="426" r:id="rId224"/>
    <p:sldId id="427" r:id="rId225"/>
    <p:sldId id="428" r:id="rId226"/>
    <p:sldId id="429" r:id="rId227"/>
    <p:sldId id="430" r:id="rId228"/>
    <p:sldId id="431" r:id="rId229"/>
    <p:sldId id="432" r:id="rId230"/>
    <p:sldId id="433" r:id="rId231"/>
    <p:sldId id="434" r:id="rId232"/>
    <p:sldId id="435" r:id="rId233"/>
    <p:sldId id="436" r:id="rId234"/>
    <p:sldId id="437" r:id="rId235"/>
    <p:sldId id="438" r:id="rId236"/>
    <p:sldId id="439" r:id="rId237"/>
    <p:sldId id="440" r:id="rId238"/>
    <p:sldId id="441" r:id="rId239"/>
    <p:sldId id="442" r:id="rId240"/>
    <p:sldId id="443" r:id="rId241"/>
    <p:sldId id="444" r:id="rId242"/>
    <p:sldId id="445" r:id="rId243"/>
    <p:sldId id="446" r:id="rId244"/>
    <p:sldId id="447" r:id="rId245"/>
    <p:sldId id="448" r:id="rId246"/>
    <p:sldId id="449" r:id="rId247"/>
    <p:sldId id="450" r:id="rId248"/>
    <p:sldId id="451" r:id="rId249"/>
    <p:sldId id="452" r:id="rId250"/>
    <p:sldId id="453" r:id="rId251"/>
    <p:sldId id="454" r:id="rId252"/>
    <p:sldId id="455" r:id="rId253"/>
    <p:sldId id="456" r:id="rId254"/>
    <p:sldId id="457" r:id="rId255"/>
    <p:sldId id="458" r:id="rId256"/>
    <p:sldId id="459" r:id="rId257"/>
    <p:sldId id="460" r:id="rId258"/>
    <p:sldId id="461" r:id="rId259"/>
    <p:sldId id="462" r:id="rId260"/>
    <p:sldId id="463" r:id="rId261"/>
    <p:sldId id="464" r:id="rId262"/>
    <p:sldId id="465" r:id="rId263"/>
    <p:sldId id="470" r:id="rId264"/>
    <p:sldId id="471" r:id="rId265"/>
    <p:sldId id="472" r:id="rId266"/>
    <p:sldId id="473" r:id="rId267"/>
    <p:sldId id="474" r:id="rId268"/>
    <p:sldId id="475" r:id="rId269"/>
    <p:sldId id="476" r:id="rId270"/>
    <p:sldId id="477" r:id="rId271"/>
    <p:sldId id="478" r:id="rId272"/>
    <p:sldId id="469" r:id="rId273"/>
    <p:sldId id="466" r:id="rId274"/>
    <p:sldId id="467" r:id="rId275"/>
    <p:sldId id="468" r:id="rId276"/>
    <p:sldId id="506" r:id="rId277"/>
    <p:sldId id="519" r:id="rId278"/>
    <p:sldId id="513" r:id="rId279"/>
    <p:sldId id="514" r:id="rId280"/>
    <p:sldId id="508" r:id="rId281"/>
    <p:sldId id="512" r:id="rId282"/>
    <p:sldId id="523" r:id="rId283"/>
    <p:sldId id="515" r:id="rId284"/>
    <p:sldId id="354" r:id="rId285"/>
    <p:sldId id="355" r:id="rId286"/>
    <p:sldId id="356" r:id="rId287"/>
    <p:sldId id="357" r:id="rId288"/>
    <p:sldId id="358" r:id="rId289"/>
    <p:sldId id="359" r:id="rId290"/>
    <p:sldId id="360" r:id="rId291"/>
    <p:sldId id="361" r:id="rId292"/>
  </p:sldIdLst>
  <p:sldSz cx="9144000" cy="5143500" type="screen16x9"/>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pos="521" userDrawn="1">
          <p15:clr>
            <a:srgbClr val="A4A3A4"/>
          </p15:clr>
        </p15:guide>
        <p15:guide id="4" orient="horz" pos="690" userDrawn="1">
          <p15:clr>
            <a:srgbClr val="A4A3A4"/>
          </p15:clr>
        </p15:guide>
        <p15:guide id="5" pos="55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74B"/>
    <a:srgbClr val="FF9933"/>
    <a:srgbClr val="E45150"/>
    <a:srgbClr val="FFDD4B"/>
    <a:srgbClr val="FFCC99"/>
    <a:srgbClr val="FCD5B5"/>
    <a:srgbClr val="FF6600"/>
    <a:srgbClr val="FF9900"/>
    <a:srgbClr val="97E65C"/>
    <a:srgbClr val="90BF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84" autoAdjust="0"/>
  </p:normalViewPr>
  <p:slideViewPr>
    <p:cSldViewPr snapToGrid="0">
      <p:cViewPr>
        <p:scale>
          <a:sx n="100" d="100"/>
          <a:sy n="100" d="100"/>
        </p:scale>
        <p:origin x="-106" y="144"/>
      </p:cViewPr>
      <p:guideLst>
        <p:guide orient="horz" pos="1620"/>
        <p:guide pos="2880"/>
        <p:guide pos="521"/>
        <p:guide orient="horz" pos="690"/>
        <p:guide pos="5556"/>
      </p:guideLst>
    </p:cSldViewPr>
  </p:slideViewPr>
  <p:notesTextViewPr>
    <p:cViewPr>
      <p:scale>
        <a:sx n="1" d="1"/>
        <a:sy n="1" d="1"/>
      </p:scale>
      <p:origin x="0" y="0"/>
    </p:cViewPr>
  </p:notesTextViewPr>
  <p:sorterViewPr>
    <p:cViewPr>
      <p:scale>
        <a:sx n="66" d="100"/>
        <a:sy n="66" d="100"/>
      </p:scale>
      <p:origin x="0" y="-921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1.xml"/><Relationship Id="rId21" Type="http://schemas.openxmlformats.org/officeDocument/2006/relationships/slide" Target="slides/slide5.xml"/><Relationship Id="rId42" Type="http://schemas.openxmlformats.org/officeDocument/2006/relationships/slide" Target="slides/slide26.xml"/><Relationship Id="rId63" Type="http://schemas.openxmlformats.org/officeDocument/2006/relationships/slide" Target="slides/slide47.xml"/><Relationship Id="rId84" Type="http://schemas.openxmlformats.org/officeDocument/2006/relationships/slide" Target="slides/slide68.xml"/><Relationship Id="rId138" Type="http://schemas.openxmlformats.org/officeDocument/2006/relationships/slide" Target="slides/slide122.xml"/><Relationship Id="rId159" Type="http://schemas.openxmlformats.org/officeDocument/2006/relationships/slide" Target="slides/slide143.xml"/><Relationship Id="rId170" Type="http://schemas.openxmlformats.org/officeDocument/2006/relationships/slide" Target="slides/slide154.xml"/><Relationship Id="rId191" Type="http://schemas.openxmlformats.org/officeDocument/2006/relationships/slide" Target="slides/slide175.xml"/><Relationship Id="rId205" Type="http://schemas.openxmlformats.org/officeDocument/2006/relationships/slide" Target="slides/slide189.xml"/><Relationship Id="rId226" Type="http://schemas.openxmlformats.org/officeDocument/2006/relationships/slide" Target="slides/slide210.xml"/><Relationship Id="rId247" Type="http://schemas.openxmlformats.org/officeDocument/2006/relationships/slide" Target="slides/slide231.xml"/><Relationship Id="rId107" Type="http://schemas.openxmlformats.org/officeDocument/2006/relationships/slide" Target="slides/slide91.xml"/><Relationship Id="rId268" Type="http://schemas.openxmlformats.org/officeDocument/2006/relationships/slide" Target="slides/slide252.xml"/><Relationship Id="rId289" Type="http://schemas.openxmlformats.org/officeDocument/2006/relationships/slide" Target="slides/slide273.xml"/><Relationship Id="rId11" Type="http://schemas.openxmlformats.org/officeDocument/2006/relationships/slideMaster" Target="slideMasters/slideMaster11.xml"/><Relationship Id="rId32" Type="http://schemas.openxmlformats.org/officeDocument/2006/relationships/slide" Target="slides/slide16.xml"/><Relationship Id="rId53" Type="http://schemas.openxmlformats.org/officeDocument/2006/relationships/slide" Target="slides/slide37.xml"/><Relationship Id="rId74" Type="http://schemas.openxmlformats.org/officeDocument/2006/relationships/slide" Target="slides/slide58.xml"/><Relationship Id="rId128" Type="http://schemas.openxmlformats.org/officeDocument/2006/relationships/slide" Target="slides/slide112.xml"/><Relationship Id="rId149" Type="http://schemas.openxmlformats.org/officeDocument/2006/relationships/slide" Target="slides/slide133.xml"/><Relationship Id="rId5" Type="http://schemas.openxmlformats.org/officeDocument/2006/relationships/slideMaster" Target="slideMasters/slideMaster5.xml"/><Relationship Id="rId95" Type="http://schemas.openxmlformats.org/officeDocument/2006/relationships/slide" Target="slides/slide79.xml"/><Relationship Id="rId160" Type="http://schemas.openxmlformats.org/officeDocument/2006/relationships/slide" Target="slides/slide144.xml"/><Relationship Id="rId181" Type="http://schemas.openxmlformats.org/officeDocument/2006/relationships/slide" Target="slides/slide165.xml"/><Relationship Id="rId216" Type="http://schemas.openxmlformats.org/officeDocument/2006/relationships/slide" Target="slides/slide200.xml"/><Relationship Id="rId237" Type="http://schemas.openxmlformats.org/officeDocument/2006/relationships/slide" Target="slides/slide221.xml"/><Relationship Id="rId258" Type="http://schemas.openxmlformats.org/officeDocument/2006/relationships/slide" Target="slides/slide242.xml"/><Relationship Id="rId279" Type="http://schemas.openxmlformats.org/officeDocument/2006/relationships/slide" Target="slides/slide263.xml"/><Relationship Id="rId22" Type="http://schemas.openxmlformats.org/officeDocument/2006/relationships/slide" Target="slides/slide6.xml"/><Relationship Id="rId43" Type="http://schemas.openxmlformats.org/officeDocument/2006/relationships/slide" Target="slides/slide27.xml"/><Relationship Id="rId64" Type="http://schemas.openxmlformats.org/officeDocument/2006/relationships/slide" Target="slides/slide48.xml"/><Relationship Id="rId118" Type="http://schemas.openxmlformats.org/officeDocument/2006/relationships/slide" Target="slides/slide102.xml"/><Relationship Id="rId139" Type="http://schemas.openxmlformats.org/officeDocument/2006/relationships/slide" Target="slides/slide123.xml"/><Relationship Id="rId290" Type="http://schemas.openxmlformats.org/officeDocument/2006/relationships/slide" Target="slides/slide274.xml"/><Relationship Id="rId85" Type="http://schemas.openxmlformats.org/officeDocument/2006/relationships/slide" Target="slides/slide69.xml"/><Relationship Id="rId150" Type="http://schemas.openxmlformats.org/officeDocument/2006/relationships/slide" Target="slides/slide134.xml"/><Relationship Id="rId171" Type="http://schemas.openxmlformats.org/officeDocument/2006/relationships/slide" Target="slides/slide155.xml"/><Relationship Id="rId192" Type="http://schemas.openxmlformats.org/officeDocument/2006/relationships/slide" Target="slides/slide176.xml"/><Relationship Id="rId206" Type="http://schemas.openxmlformats.org/officeDocument/2006/relationships/slide" Target="slides/slide190.xml"/><Relationship Id="rId227" Type="http://schemas.openxmlformats.org/officeDocument/2006/relationships/slide" Target="slides/slide211.xml"/><Relationship Id="rId248" Type="http://schemas.openxmlformats.org/officeDocument/2006/relationships/slide" Target="slides/slide232.xml"/><Relationship Id="rId269" Type="http://schemas.openxmlformats.org/officeDocument/2006/relationships/slide" Target="slides/slide253.xml"/><Relationship Id="rId12" Type="http://schemas.openxmlformats.org/officeDocument/2006/relationships/slideMaster" Target="slideMasters/slideMaster12.xml"/><Relationship Id="rId33" Type="http://schemas.openxmlformats.org/officeDocument/2006/relationships/slide" Target="slides/slide17.xml"/><Relationship Id="rId108" Type="http://schemas.openxmlformats.org/officeDocument/2006/relationships/slide" Target="slides/slide92.xml"/><Relationship Id="rId129" Type="http://schemas.openxmlformats.org/officeDocument/2006/relationships/slide" Target="slides/slide113.xml"/><Relationship Id="rId280" Type="http://schemas.openxmlformats.org/officeDocument/2006/relationships/slide" Target="slides/slide264.xml"/><Relationship Id="rId54" Type="http://schemas.openxmlformats.org/officeDocument/2006/relationships/slide" Target="slides/slide38.xml"/><Relationship Id="rId75" Type="http://schemas.openxmlformats.org/officeDocument/2006/relationships/slide" Target="slides/slide59.xml"/><Relationship Id="rId96" Type="http://schemas.openxmlformats.org/officeDocument/2006/relationships/slide" Target="slides/slide80.xml"/><Relationship Id="rId140" Type="http://schemas.openxmlformats.org/officeDocument/2006/relationships/slide" Target="slides/slide124.xml"/><Relationship Id="rId161" Type="http://schemas.openxmlformats.org/officeDocument/2006/relationships/slide" Target="slides/slide145.xml"/><Relationship Id="rId182" Type="http://schemas.openxmlformats.org/officeDocument/2006/relationships/slide" Target="slides/slide166.xml"/><Relationship Id="rId217" Type="http://schemas.openxmlformats.org/officeDocument/2006/relationships/slide" Target="slides/slide201.xml"/><Relationship Id="rId6" Type="http://schemas.openxmlformats.org/officeDocument/2006/relationships/slideMaster" Target="slideMasters/slideMaster6.xml"/><Relationship Id="rId238" Type="http://schemas.openxmlformats.org/officeDocument/2006/relationships/slide" Target="slides/slide222.xml"/><Relationship Id="rId259" Type="http://schemas.openxmlformats.org/officeDocument/2006/relationships/slide" Target="slides/slide243.xml"/><Relationship Id="rId23" Type="http://schemas.openxmlformats.org/officeDocument/2006/relationships/slide" Target="slides/slide7.xml"/><Relationship Id="rId119" Type="http://schemas.openxmlformats.org/officeDocument/2006/relationships/slide" Target="slides/slide103.xml"/><Relationship Id="rId270" Type="http://schemas.openxmlformats.org/officeDocument/2006/relationships/slide" Target="slides/slide254.xml"/><Relationship Id="rId291" Type="http://schemas.openxmlformats.org/officeDocument/2006/relationships/slide" Target="slides/slide275.xml"/><Relationship Id="rId44" Type="http://schemas.openxmlformats.org/officeDocument/2006/relationships/slide" Target="slides/slide28.xml"/><Relationship Id="rId65" Type="http://schemas.openxmlformats.org/officeDocument/2006/relationships/slide" Target="slides/slide49.xml"/><Relationship Id="rId86" Type="http://schemas.openxmlformats.org/officeDocument/2006/relationships/slide" Target="slides/slide70.xml"/><Relationship Id="rId130" Type="http://schemas.openxmlformats.org/officeDocument/2006/relationships/slide" Target="slides/slide114.xml"/><Relationship Id="rId151" Type="http://schemas.openxmlformats.org/officeDocument/2006/relationships/slide" Target="slides/slide135.xml"/><Relationship Id="rId172" Type="http://schemas.openxmlformats.org/officeDocument/2006/relationships/slide" Target="slides/slide156.xml"/><Relationship Id="rId193" Type="http://schemas.openxmlformats.org/officeDocument/2006/relationships/slide" Target="slides/slide177.xml"/><Relationship Id="rId207" Type="http://schemas.openxmlformats.org/officeDocument/2006/relationships/slide" Target="slides/slide191.xml"/><Relationship Id="rId228" Type="http://schemas.openxmlformats.org/officeDocument/2006/relationships/slide" Target="slides/slide212.xml"/><Relationship Id="rId249" Type="http://schemas.openxmlformats.org/officeDocument/2006/relationships/slide" Target="slides/slide233.xml"/><Relationship Id="rId13" Type="http://schemas.openxmlformats.org/officeDocument/2006/relationships/slideMaster" Target="slideMasters/slideMaster13.xml"/><Relationship Id="rId109" Type="http://schemas.openxmlformats.org/officeDocument/2006/relationships/slide" Target="slides/slide93.xml"/><Relationship Id="rId260" Type="http://schemas.openxmlformats.org/officeDocument/2006/relationships/slide" Target="slides/slide244.xml"/><Relationship Id="rId281" Type="http://schemas.openxmlformats.org/officeDocument/2006/relationships/slide" Target="slides/slide265.xml"/><Relationship Id="rId34" Type="http://schemas.openxmlformats.org/officeDocument/2006/relationships/slide" Target="slides/slide18.xml"/><Relationship Id="rId55" Type="http://schemas.openxmlformats.org/officeDocument/2006/relationships/slide" Target="slides/slide39.xml"/><Relationship Id="rId76" Type="http://schemas.openxmlformats.org/officeDocument/2006/relationships/slide" Target="slides/slide60.xml"/><Relationship Id="rId97" Type="http://schemas.openxmlformats.org/officeDocument/2006/relationships/slide" Target="slides/slide81.xml"/><Relationship Id="rId120" Type="http://schemas.openxmlformats.org/officeDocument/2006/relationships/slide" Target="slides/slide104.xml"/><Relationship Id="rId141" Type="http://schemas.openxmlformats.org/officeDocument/2006/relationships/slide" Target="slides/slide125.xml"/><Relationship Id="rId7" Type="http://schemas.openxmlformats.org/officeDocument/2006/relationships/slideMaster" Target="slideMasters/slideMaster7.xml"/><Relationship Id="rId71" Type="http://schemas.openxmlformats.org/officeDocument/2006/relationships/slide" Target="slides/slide55.xml"/><Relationship Id="rId92" Type="http://schemas.openxmlformats.org/officeDocument/2006/relationships/slide" Target="slides/slide76.xml"/><Relationship Id="rId162" Type="http://schemas.openxmlformats.org/officeDocument/2006/relationships/slide" Target="slides/slide146.xml"/><Relationship Id="rId183" Type="http://schemas.openxmlformats.org/officeDocument/2006/relationships/slide" Target="slides/slide167.xml"/><Relationship Id="rId213" Type="http://schemas.openxmlformats.org/officeDocument/2006/relationships/slide" Target="slides/slide197.xml"/><Relationship Id="rId218" Type="http://schemas.openxmlformats.org/officeDocument/2006/relationships/slide" Target="slides/slide202.xml"/><Relationship Id="rId234" Type="http://schemas.openxmlformats.org/officeDocument/2006/relationships/slide" Target="slides/slide218.xml"/><Relationship Id="rId239" Type="http://schemas.openxmlformats.org/officeDocument/2006/relationships/slide" Target="slides/slide223.xml"/><Relationship Id="rId2" Type="http://schemas.openxmlformats.org/officeDocument/2006/relationships/slideMaster" Target="slideMasters/slideMaster2.xml"/><Relationship Id="rId29" Type="http://schemas.openxmlformats.org/officeDocument/2006/relationships/slide" Target="slides/slide13.xml"/><Relationship Id="rId250" Type="http://schemas.openxmlformats.org/officeDocument/2006/relationships/slide" Target="slides/slide234.xml"/><Relationship Id="rId255" Type="http://schemas.openxmlformats.org/officeDocument/2006/relationships/slide" Target="slides/slide239.xml"/><Relationship Id="rId271" Type="http://schemas.openxmlformats.org/officeDocument/2006/relationships/slide" Target="slides/slide255.xml"/><Relationship Id="rId276" Type="http://schemas.openxmlformats.org/officeDocument/2006/relationships/slide" Target="slides/slide260.xml"/><Relationship Id="rId292" Type="http://schemas.openxmlformats.org/officeDocument/2006/relationships/slide" Target="slides/slide276.xml"/><Relationship Id="rId297" Type="http://schemas.openxmlformats.org/officeDocument/2006/relationships/tableStyles" Target="tableStyles.xml"/><Relationship Id="rId24" Type="http://schemas.openxmlformats.org/officeDocument/2006/relationships/slide" Target="slides/slide8.xml"/><Relationship Id="rId40" Type="http://schemas.openxmlformats.org/officeDocument/2006/relationships/slide" Target="slides/slide24.xml"/><Relationship Id="rId45" Type="http://schemas.openxmlformats.org/officeDocument/2006/relationships/slide" Target="slides/slide29.xml"/><Relationship Id="rId66" Type="http://schemas.openxmlformats.org/officeDocument/2006/relationships/slide" Target="slides/slide50.xml"/><Relationship Id="rId87" Type="http://schemas.openxmlformats.org/officeDocument/2006/relationships/slide" Target="slides/slide71.xml"/><Relationship Id="rId110" Type="http://schemas.openxmlformats.org/officeDocument/2006/relationships/slide" Target="slides/slide94.xml"/><Relationship Id="rId115" Type="http://schemas.openxmlformats.org/officeDocument/2006/relationships/slide" Target="slides/slide99.xml"/><Relationship Id="rId131" Type="http://schemas.openxmlformats.org/officeDocument/2006/relationships/slide" Target="slides/slide115.xml"/><Relationship Id="rId136" Type="http://schemas.openxmlformats.org/officeDocument/2006/relationships/slide" Target="slides/slide120.xml"/><Relationship Id="rId157" Type="http://schemas.openxmlformats.org/officeDocument/2006/relationships/slide" Target="slides/slide141.xml"/><Relationship Id="rId178" Type="http://schemas.openxmlformats.org/officeDocument/2006/relationships/slide" Target="slides/slide162.xml"/><Relationship Id="rId61" Type="http://schemas.openxmlformats.org/officeDocument/2006/relationships/slide" Target="slides/slide45.xml"/><Relationship Id="rId82" Type="http://schemas.openxmlformats.org/officeDocument/2006/relationships/slide" Target="slides/slide66.xml"/><Relationship Id="rId152" Type="http://schemas.openxmlformats.org/officeDocument/2006/relationships/slide" Target="slides/slide136.xml"/><Relationship Id="rId173" Type="http://schemas.openxmlformats.org/officeDocument/2006/relationships/slide" Target="slides/slide157.xml"/><Relationship Id="rId194" Type="http://schemas.openxmlformats.org/officeDocument/2006/relationships/slide" Target="slides/slide178.xml"/><Relationship Id="rId199" Type="http://schemas.openxmlformats.org/officeDocument/2006/relationships/slide" Target="slides/slide183.xml"/><Relationship Id="rId203" Type="http://schemas.openxmlformats.org/officeDocument/2006/relationships/slide" Target="slides/slide187.xml"/><Relationship Id="rId208" Type="http://schemas.openxmlformats.org/officeDocument/2006/relationships/slide" Target="slides/slide192.xml"/><Relationship Id="rId229" Type="http://schemas.openxmlformats.org/officeDocument/2006/relationships/slide" Target="slides/slide213.xml"/><Relationship Id="rId19" Type="http://schemas.openxmlformats.org/officeDocument/2006/relationships/slide" Target="slides/slide3.xml"/><Relationship Id="rId224" Type="http://schemas.openxmlformats.org/officeDocument/2006/relationships/slide" Target="slides/slide208.xml"/><Relationship Id="rId240" Type="http://schemas.openxmlformats.org/officeDocument/2006/relationships/slide" Target="slides/slide224.xml"/><Relationship Id="rId245" Type="http://schemas.openxmlformats.org/officeDocument/2006/relationships/slide" Target="slides/slide229.xml"/><Relationship Id="rId261" Type="http://schemas.openxmlformats.org/officeDocument/2006/relationships/slide" Target="slides/slide245.xml"/><Relationship Id="rId266" Type="http://schemas.openxmlformats.org/officeDocument/2006/relationships/slide" Target="slides/slide250.xml"/><Relationship Id="rId287" Type="http://schemas.openxmlformats.org/officeDocument/2006/relationships/slide" Target="slides/slide271.xml"/><Relationship Id="rId14" Type="http://schemas.openxmlformats.org/officeDocument/2006/relationships/slideMaster" Target="slideMasters/slideMaster14.xml"/><Relationship Id="rId30" Type="http://schemas.openxmlformats.org/officeDocument/2006/relationships/slide" Target="slides/slide14.xml"/><Relationship Id="rId35" Type="http://schemas.openxmlformats.org/officeDocument/2006/relationships/slide" Target="slides/slide19.xml"/><Relationship Id="rId56" Type="http://schemas.openxmlformats.org/officeDocument/2006/relationships/slide" Target="slides/slide40.xml"/><Relationship Id="rId77" Type="http://schemas.openxmlformats.org/officeDocument/2006/relationships/slide" Target="slides/slide61.xml"/><Relationship Id="rId100" Type="http://schemas.openxmlformats.org/officeDocument/2006/relationships/slide" Target="slides/slide84.xml"/><Relationship Id="rId105" Type="http://schemas.openxmlformats.org/officeDocument/2006/relationships/slide" Target="slides/slide89.xml"/><Relationship Id="rId126" Type="http://schemas.openxmlformats.org/officeDocument/2006/relationships/slide" Target="slides/slide110.xml"/><Relationship Id="rId147" Type="http://schemas.openxmlformats.org/officeDocument/2006/relationships/slide" Target="slides/slide131.xml"/><Relationship Id="rId168" Type="http://schemas.openxmlformats.org/officeDocument/2006/relationships/slide" Target="slides/slide152.xml"/><Relationship Id="rId282" Type="http://schemas.openxmlformats.org/officeDocument/2006/relationships/slide" Target="slides/slide266.xml"/><Relationship Id="rId8" Type="http://schemas.openxmlformats.org/officeDocument/2006/relationships/slideMaster" Target="slideMasters/slideMaster8.xml"/><Relationship Id="rId51" Type="http://schemas.openxmlformats.org/officeDocument/2006/relationships/slide" Target="slides/slide35.xml"/><Relationship Id="rId72" Type="http://schemas.openxmlformats.org/officeDocument/2006/relationships/slide" Target="slides/slide56.xml"/><Relationship Id="rId93" Type="http://schemas.openxmlformats.org/officeDocument/2006/relationships/slide" Target="slides/slide77.xml"/><Relationship Id="rId98" Type="http://schemas.openxmlformats.org/officeDocument/2006/relationships/slide" Target="slides/slide82.xml"/><Relationship Id="rId121" Type="http://schemas.openxmlformats.org/officeDocument/2006/relationships/slide" Target="slides/slide105.xml"/><Relationship Id="rId142" Type="http://schemas.openxmlformats.org/officeDocument/2006/relationships/slide" Target="slides/slide126.xml"/><Relationship Id="rId163" Type="http://schemas.openxmlformats.org/officeDocument/2006/relationships/slide" Target="slides/slide147.xml"/><Relationship Id="rId184" Type="http://schemas.openxmlformats.org/officeDocument/2006/relationships/slide" Target="slides/slide168.xml"/><Relationship Id="rId189" Type="http://schemas.openxmlformats.org/officeDocument/2006/relationships/slide" Target="slides/slide173.xml"/><Relationship Id="rId219" Type="http://schemas.openxmlformats.org/officeDocument/2006/relationships/slide" Target="slides/slide203.xml"/><Relationship Id="rId3" Type="http://schemas.openxmlformats.org/officeDocument/2006/relationships/slideMaster" Target="slideMasters/slideMaster3.xml"/><Relationship Id="rId214" Type="http://schemas.openxmlformats.org/officeDocument/2006/relationships/slide" Target="slides/slide198.xml"/><Relationship Id="rId230" Type="http://schemas.openxmlformats.org/officeDocument/2006/relationships/slide" Target="slides/slide214.xml"/><Relationship Id="rId235" Type="http://schemas.openxmlformats.org/officeDocument/2006/relationships/slide" Target="slides/slide219.xml"/><Relationship Id="rId251" Type="http://schemas.openxmlformats.org/officeDocument/2006/relationships/slide" Target="slides/slide235.xml"/><Relationship Id="rId256" Type="http://schemas.openxmlformats.org/officeDocument/2006/relationships/slide" Target="slides/slide240.xml"/><Relationship Id="rId277" Type="http://schemas.openxmlformats.org/officeDocument/2006/relationships/slide" Target="slides/slide261.xml"/><Relationship Id="rId25" Type="http://schemas.openxmlformats.org/officeDocument/2006/relationships/slide" Target="slides/slide9.xml"/><Relationship Id="rId46" Type="http://schemas.openxmlformats.org/officeDocument/2006/relationships/slide" Target="slides/slide30.xml"/><Relationship Id="rId67" Type="http://schemas.openxmlformats.org/officeDocument/2006/relationships/slide" Target="slides/slide51.xml"/><Relationship Id="rId116" Type="http://schemas.openxmlformats.org/officeDocument/2006/relationships/slide" Target="slides/slide100.xml"/><Relationship Id="rId137" Type="http://schemas.openxmlformats.org/officeDocument/2006/relationships/slide" Target="slides/slide121.xml"/><Relationship Id="rId158" Type="http://schemas.openxmlformats.org/officeDocument/2006/relationships/slide" Target="slides/slide142.xml"/><Relationship Id="rId272" Type="http://schemas.openxmlformats.org/officeDocument/2006/relationships/slide" Target="slides/slide256.xml"/><Relationship Id="rId293" Type="http://schemas.openxmlformats.org/officeDocument/2006/relationships/notesMaster" Target="notesMasters/notesMaster1.xml"/><Relationship Id="rId20" Type="http://schemas.openxmlformats.org/officeDocument/2006/relationships/slide" Target="slides/slide4.xml"/><Relationship Id="rId41" Type="http://schemas.openxmlformats.org/officeDocument/2006/relationships/slide" Target="slides/slide25.xml"/><Relationship Id="rId62" Type="http://schemas.openxmlformats.org/officeDocument/2006/relationships/slide" Target="slides/slide46.xml"/><Relationship Id="rId83" Type="http://schemas.openxmlformats.org/officeDocument/2006/relationships/slide" Target="slides/slide67.xml"/><Relationship Id="rId88" Type="http://schemas.openxmlformats.org/officeDocument/2006/relationships/slide" Target="slides/slide72.xml"/><Relationship Id="rId111" Type="http://schemas.openxmlformats.org/officeDocument/2006/relationships/slide" Target="slides/slide95.xml"/><Relationship Id="rId132" Type="http://schemas.openxmlformats.org/officeDocument/2006/relationships/slide" Target="slides/slide116.xml"/><Relationship Id="rId153" Type="http://schemas.openxmlformats.org/officeDocument/2006/relationships/slide" Target="slides/slide137.xml"/><Relationship Id="rId174" Type="http://schemas.openxmlformats.org/officeDocument/2006/relationships/slide" Target="slides/slide158.xml"/><Relationship Id="rId179" Type="http://schemas.openxmlformats.org/officeDocument/2006/relationships/slide" Target="slides/slide163.xml"/><Relationship Id="rId195" Type="http://schemas.openxmlformats.org/officeDocument/2006/relationships/slide" Target="slides/slide179.xml"/><Relationship Id="rId209" Type="http://schemas.openxmlformats.org/officeDocument/2006/relationships/slide" Target="slides/slide193.xml"/><Relationship Id="rId190" Type="http://schemas.openxmlformats.org/officeDocument/2006/relationships/slide" Target="slides/slide174.xml"/><Relationship Id="rId204" Type="http://schemas.openxmlformats.org/officeDocument/2006/relationships/slide" Target="slides/slide188.xml"/><Relationship Id="rId220" Type="http://schemas.openxmlformats.org/officeDocument/2006/relationships/slide" Target="slides/slide204.xml"/><Relationship Id="rId225" Type="http://schemas.openxmlformats.org/officeDocument/2006/relationships/slide" Target="slides/slide209.xml"/><Relationship Id="rId241" Type="http://schemas.openxmlformats.org/officeDocument/2006/relationships/slide" Target="slides/slide225.xml"/><Relationship Id="rId246" Type="http://schemas.openxmlformats.org/officeDocument/2006/relationships/slide" Target="slides/slide230.xml"/><Relationship Id="rId267" Type="http://schemas.openxmlformats.org/officeDocument/2006/relationships/slide" Target="slides/slide251.xml"/><Relationship Id="rId288" Type="http://schemas.openxmlformats.org/officeDocument/2006/relationships/slide" Target="slides/slide272.xml"/><Relationship Id="rId15" Type="http://schemas.openxmlformats.org/officeDocument/2006/relationships/slideMaster" Target="slideMasters/slideMaster15.xml"/><Relationship Id="rId36" Type="http://schemas.openxmlformats.org/officeDocument/2006/relationships/slide" Target="slides/slide20.xml"/><Relationship Id="rId57" Type="http://schemas.openxmlformats.org/officeDocument/2006/relationships/slide" Target="slides/slide41.xml"/><Relationship Id="rId106" Type="http://schemas.openxmlformats.org/officeDocument/2006/relationships/slide" Target="slides/slide90.xml"/><Relationship Id="rId127" Type="http://schemas.openxmlformats.org/officeDocument/2006/relationships/slide" Target="slides/slide111.xml"/><Relationship Id="rId262" Type="http://schemas.openxmlformats.org/officeDocument/2006/relationships/slide" Target="slides/slide246.xml"/><Relationship Id="rId283" Type="http://schemas.openxmlformats.org/officeDocument/2006/relationships/slide" Target="slides/slide267.xml"/><Relationship Id="rId10" Type="http://schemas.openxmlformats.org/officeDocument/2006/relationships/slideMaster" Target="slideMasters/slideMaster10.xml"/><Relationship Id="rId31" Type="http://schemas.openxmlformats.org/officeDocument/2006/relationships/slide" Target="slides/slide15.xml"/><Relationship Id="rId52" Type="http://schemas.openxmlformats.org/officeDocument/2006/relationships/slide" Target="slides/slide36.xml"/><Relationship Id="rId73" Type="http://schemas.openxmlformats.org/officeDocument/2006/relationships/slide" Target="slides/slide57.xml"/><Relationship Id="rId78" Type="http://schemas.openxmlformats.org/officeDocument/2006/relationships/slide" Target="slides/slide62.xml"/><Relationship Id="rId94" Type="http://schemas.openxmlformats.org/officeDocument/2006/relationships/slide" Target="slides/slide78.xml"/><Relationship Id="rId99" Type="http://schemas.openxmlformats.org/officeDocument/2006/relationships/slide" Target="slides/slide83.xml"/><Relationship Id="rId101" Type="http://schemas.openxmlformats.org/officeDocument/2006/relationships/slide" Target="slides/slide85.xml"/><Relationship Id="rId122" Type="http://schemas.openxmlformats.org/officeDocument/2006/relationships/slide" Target="slides/slide106.xml"/><Relationship Id="rId143" Type="http://schemas.openxmlformats.org/officeDocument/2006/relationships/slide" Target="slides/slide127.xml"/><Relationship Id="rId148" Type="http://schemas.openxmlformats.org/officeDocument/2006/relationships/slide" Target="slides/slide132.xml"/><Relationship Id="rId164" Type="http://schemas.openxmlformats.org/officeDocument/2006/relationships/slide" Target="slides/slide148.xml"/><Relationship Id="rId169" Type="http://schemas.openxmlformats.org/officeDocument/2006/relationships/slide" Target="slides/slide153.xml"/><Relationship Id="rId185" Type="http://schemas.openxmlformats.org/officeDocument/2006/relationships/slide" Target="slides/slide169.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slide" Target="slides/slide164.xml"/><Relationship Id="rId210" Type="http://schemas.openxmlformats.org/officeDocument/2006/relationships/slide" Target="slides/slide194.xml"/><Relationship Id="rId215" Type="http://schemas.openxmlformats.org/officeDocument/2006/relationships/slide" Target="slides/slide199.xml"/><Relationship Id="rId236" Type="http://schemas.openxmlformats.org/officeDocument/2006/relationships/slide" Target="slides/slide220.xml"/><Relationship Id="rId257" Type="http://schemas.openxmlformats.org/officeDocument/2006/relationships/slide" Target="slides/slide241.xml"/><Relationship Id="rId278" Type="http://schemas.openxmlformats.org/officeDocument/2006/relationships/slide" Target="slides/slide262.xml"/><Relationship Id="rId26" Type="http://schemas.openxmlformats.org/officeDocument/2006/relationships/slide" Target="slides/slide10.xml"/><Relationship Id="rId231" Type="http://schemas.openxmlformats.org/officeDocument/2006/relationships/slide" Target="slides/slide215.xml"/><Relationship Id="rId252" Type="http://schemas.openxmlformats.org/officeDocument/2006/relationships/slide" Target="slides/slide236.xml"/><Relationship Id="rId273" Type="http://schemas.openxmlformats.org/officeDocument/2006/relationships/slide" Target="slides/slide257.xml"/><Relationship Id="rId294" Type="http://schemas.openxmlformats.org/officeDocument/2006/relationships/presProps" Target="presProps.xml"/><Relationship Id="rId47" Type="http://schemas.openxmlformats.org/officeDocument/2006/relationships/slide" Target="slides/slide31.xml"/><Relationship Id="rId68" Type="http://schemas.openxmlformats.org/officeDocument/2006/relationships/slide" Target="slides/slide52.xml"/><Relationship Id="rId89" Type="http://schemas.openxmlformats.org/officeDocument/2006/relationships/slide" Target="slides/slide73.xml"/><Relationship Id="rId112" Type="http://schemas.openxmlformats.org/officeDocument/2006/relationships/slide" Target="slides/slide96.xml"/><Relationship Id="rId133" Type="http://schemas.openxmlformats.org/officeDocument/2006/relationships/slide" Target="slides/slide117.xml"/><Relationship Id="rId154" Type="http://schemas.openxmlformats.org/officeDocument/2006/relationships/slide" Target="slides/slide138.xml"/><Relationship Id="rId175" Type="http://schemas.openxmlformats.org/officeDocument/2006/relationships/slide" Target="slides/slide159.xml"/><Relationship Id="rId196" Type="http://schemas.openxmlformats.org/officeDocument/2006/relationships/slide" Target="slides/slide180.xml"/><Relationship Id="rId200" Type="http://schemas.openxmlformats.org/officeDocument/2006/relationships/slide" Target="slides/slide184.xml"/><Relationship Id="rId16" Type="http://schemas.openxmlformats.org/officeDocument/2006/relationships/slideMaster" Target="slideMasters/slideMaster16.xml"/><Relationship Id="rId221" Type="http://schemas.openxmlformats.org/officeDocument/2006/relationships/slide" Target="slides/slide205.xml"/><Relationship Id="rId242" Type="http://schemas.openxmlformats.org/officeDocument/2006/relationships/slide" Target="slides/slide226.xml"/><Relationship Id="rId263" Type="http://schemas.openxmlformats.org/officeDocument/2006/relationships/slide" Target="slides/slide247.xml"/><Relationship Id="rId284" Type="http://schemas.openxmlformats.org/officeDocument/2006/relationships/slide" Target="slides/slide268.xml"/><Relationship Id="rId37" Type="http://schemas.openxmlformats.org/officeDocument/2006/relationships/slide" Target="slides/slide21.xml"/><Relationship Id="rId58" Type="http://schemas.openxmlformats.org/officeDocument/2006/relationships/slide" Target="slides/slide42.xml"/><Relationship Id="rId79" Type="http://schemas.openxmlformats.org/officeDocument/2006/relationships/slide" Target="slides/slide63.xml"/><Relationship Id="rId102" Type="http://schemas.openxmlformats.org/officeDocument/2006/relationships/slide" Target="slides/slide86.xml"/><Relationship Id="rId123" Type="http://schemas.openxmlformats.org/officeDocument/2006/relationships/slide" Target="slides/slide107.xml"/><Relationship Id="rId144" Type="http://schemas.openxmlformats.org/officeDocument/2006/relationships/slide" Target="slides/slide128.xml"/><Relationship Id="rId90" Type="http://schemas.openxmlformats.org/officeDocument/2006/relationships/slide" Target="slides/slide74.xml"/><Relationship Id="rId165" Type="http://schemas.openxmlformats.org/officeDocument/2006/relationships/slide" Target="slides/slide149.xml"/><Relationship Id="rId186" Type="http://schemas.openxmlformats.org/officeDocument/2006/relationships/slide" Target="slides/slide170.xml"/><Relationship Id="rId211" Type="http://schemas.openxmlformats.org/officeDocument/2006/relationships/slide" Target="slides/slide195.xml"/><Relationship Id="rId232" Type="http://schemas.openxmlformats.org/officeDocument/2006/relationships/slide" Target="slides/slide216.xml"/><Relationship Id="rId253" Type="http://schemas.openxmlformats.org/officeDocument/2006/relationships/slide" Target="slides/slide237.xml"/><Relationship Id="rId274" Type="http://schemas.openxmlformats.org/officeDocument/2006/relationships/slide" Target="slides/slide258.xml"/><Relationship Id="rId295" Type="http://schemas.openxmlformats.org/officeDocument/2006/relationships/viewProps" Target="viewProps.xml"/><Relationship Id="rId27" Type="http://schemas.openxmlformats.org/officeDocument/2006/relationships/slide" Target="slides/slide11.xml"/><Relationship Id="rId48" Type="http://schemas.openxmlformats.org/officeDocument/2006/relationships/slide" Target="slides/slide32.xml"/><Relationship Id="rId69" Type="http://schemas.openxmlformats.org/officeDocument/2006/relationships/slide" Target="slides/slide53.xml"/><Relationship Id="rId113" Type="http://schemas.openxmlformats.org/officeDocument/2006/relationships/slide" Target="slides/slide97.xml"/><Relationship Id="rId134" Type="http://schemas.openxmlformats.org/officeDocument/2006/relationships/slide" Target="slides/slide118.xml"/><Relationship Id="rId80" Type="http://schemas.openxmlformats.org/officeDocument/2006/relationships/slide" Target="slides/slide64.xml"/><Relationship Id="rId155" Type="http://schemas.openxmlformats.org/officeDocument/2006/relationships/slide" Target="slides/slide139.xml"/><Relationship Id="rId176" Type="http://schemas.openxmlformats.org/officeDocument/2006/relationships/slide" Target="slides/slide160.xml"/><Relationship Id="rId197" Type="http://schemas.openxmlformats.org/officeDocument/2006/relationships/slide" Target="slides/slide181.xml"/><Relationship Id="rId201" Type="http://schemas.openxmlformats.org/officeDocument/2006/relationships/slide" Target="slides/slide185.xml"/><Relationship Id="rId222" Type="http://schemas.openxmlformats.org/officeDocument/2006/relationships/slide" Target="slides/slide206.xml"/><Relationship Id="rId243" Type="http://schemas.openxmlformats.org/officeDocument/2006/relationships/slide" Target="slides/slide227.xml"/><Relationship Id="rId264" Type="http://schemas.openxmlformats.org/officeDocument/2006/relationships/slide" Target="slides/slide248.xml"/><Relationship Id="rId285" Type="http://schemas.openxmlformats.org/officeDocument/2006/relationships/slide" Target="slides/slide269.xml"/><Relationship Id="rId17" Type="http://schemas.openxmlformats.org/officeDocument/2006/relationships/slide" Target="slides/slide1.xml"/><Relationship Id="rId38" Type="http://schemas.openxmlformats.org/officeDocument/2006/relationships/slide" Target="slides/slide22.xml"/><Relationship Id="rId59" Type="http://schemas.openxmlformats.org/officeDocument/2006/relationships/slide" Target="slides/slide43.xml"/><Relationship Id="rId103" Type="http://schemas.openxmlformats.org/officeDocument/2006/relationships/slide" Target="slides/slide87.xml"/><Relationship Id="rId124" Type="http://schemas.openxmlformats.org/officeDocument/2006/relationships/slide" Target="slides/slide108.xml"/><Relationship Id="rId70" Type="http://schemas.openxmlformats.org/officeDocument/2006/relationships/slide" Target="slides/slide54.xml"/><Relationship Id="rId91" Type="http://schemas.openxmlformats.org/officeDocument/2006/relationships/slide" Target="slides/slide75.xml"/><Relationship Id="rId145" Type="http://schemas.openxmlformats.org/officeDocument/2006/relationships/slide" Target="slides/slide129.xml"/><Relationship Id="rId166" Type="http://schemas.openxmlformats.org/officeDocument/2006/relationships/slide" Target="slides/slide150.xml"/><Relationship Id="rId187" Type="http://schemas.openxmlformats.org/officeDocument/2006/relationships/slide" Target="slides/slide171.xml"/><Relationship Id="rId1" Type="http://schemas.openxmlformats.org/officeDocument/2006/relationships/slideMaster" Target="slideMasters/slideMaster1.xml"/><Relationship Id="rId212" Type="http://schemas.openxmlformats.org/officeDocument/2006/relationships/slide" Target="slides/slide196.xml"/><Relationship Id="rId233" Type="http://schemas.openxmlformats.org/officeDocument/2006/relationships/slide" Target="slides/slide217.xml"/><Relationship Id="rId254" Type="http://schemas.openxmlformats.org/officeDocument/2006/relationships/slide" Target="slides/slide238.xml"/><Relationship Id="rId28" Type="http://schemas.openxmlformats.org/officeDocument/2006/relationships/slide" Target="slides/slide12.xml"/><Relationship Id="rId49" Type="http://schemas.openxmlformats.org/officeDocument/2006/relationships/slide" Target="slides/slide33.xml"/><Relationship Id="rId114" Type="http://schemas.openxmlformats.org/officeDocument/2006/relationships/slide" Target="slides/slide98.xml"/><Relationship Id="rId275" Type="http://schemas.openxmlformats.org/officeDocument/2006/relationships/slide" Target="slides/slide259.xml"/><Relationship Id="rId296" Type="http://schemas.openxmlformats.org/officeDocument/2006/relationships/theme" Target="theme/theme1.xml"/><Relationship Id="rId60" Type="http://schemas.openxmlformats.org/officeDocument/2006/relationships/slide" Target="slides/slide44.xml"/><Relationship Id="rId81" Type="http://schemas.openxmlformats.org/officeDocument/2006/relationships/slide" Target="slides/slide65.xml"/><Relationship Id="rId135" Type="http://schemas.openxmlformats.org/officeDocument/2006/relationships/slide" Target="slides/slide119.xml"/><Relationship Id="rId156" Type="http://schemas.openxmlformats.org/officeDocument/2006/relationships/slide" Target="slides/slide140.xml"/><Relationship Id="rId177" Type="http://schemas.openxmlformats.org/officeDocument/2006/relationships/slide" Target="slides/slide161.xml"/><Relationship Id="rId198" Type="http://schemas.openxmlformats.org/officeDocument/2006/relationships/slide" Target="slides/slide182.xml"/><Relationship Id="rId202" Type="http://schemas.openxmlformats.org/officeDocument/2006/relationships/slide" Target="slides/slide186.xml"/><Relationship Id="rId223" Type="http://schemas.openxmlformats.org/officeDocument/2006/relationships/slide" Target="slides/slide207.xml"/><Relationship Id="rId244" Type="http://schemas.openxmlformats.org/officeDocument/2006/relationships/slide" Target="slides/slide228.xml"/><Relationship Id="rId18" Type="http://schemas.openxmlformats.org/officeDocument/2006/relationships/slide" Target="slides/slide2.xml"/><Relationship Id="rId39" Type="http://schemas.openxmlformats.org/officeDocument/2006/relationships/slide" Target="slides/slide23.xml"/><Relationship Id="rId265" Type="http://schemas.openxmlformats.org/officeDocument/2006/relationships/slide" Target="slides/slide249.xml"/><Relationship Id="rId286" Type="http://schemas.openxmlformats.org/officeDocument/2006/relationships/slide" Target="slides/slide270.xml"/><Relationship Id="rId50" Type="http://schemas.openxmlformats.org/officeDocument/2006/relationships/slide" Target="slides/slide34.xml"/><Relationship Id="rId104" Type="http://schemas.openxmlformats.org/officeDocument/2006/relationships/slide" Target="slides/slide88.xml"/><Relationship Id="rId125" Type="http://schemas.openxmlformats.org/officeDocument/2006/relationships/slide" Target="slides/slide109.xml"/><Relationship Id="rId146" Type="http://schemas.openxmlformats.org/officeDocument/2006/relationships/slide" Target="slides/slide130.xml"/><Relationship Id="rId167" Type="http://schemas.openxmlformats.org/officeDocument/2006/relationships/slide" Target="slides/slide151.xml"/><Relationship Id="rId188" Type="http://schemas.openxmlformats.org/officeDocument/2006/relationships/slide" Target="slides/slide17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9.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4.xml"/><Relationship Id="rId1" Type="http://schemas.microsoft.com/office/2011/relationships/chartStyle" Target="style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5.xml"/><Relationship Id="rId1" Type="http://schemas.microsoft.com/office/2011/relationships/chartStyle" Target="style5.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6.xml"/><Relationship Id="rId1" Type="http://schemas.microsoft.com/office/2011/relationships/chartStyle" Target="style6.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7.xml"/><Relationship Id="rId1" Type="http://schemas.microsoft.com/office/2011/relationships/chartStyle" Target="style7.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8.xml"/><Relationship Id="rId1" Type="http://schemas.microsoft.com/office/2011/relationships/chartStyle" Target="style8.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9.xml"/><Relationship Id="rId1" Type="http://schemas.microsoft.com/office/2011/relationships/chartStyle" Target="style9.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10.xml"/><Relationship Id="rId1" Type="http://schemas.microsoft.com/office/2011/relationships/chartStyle" Target="style10.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11.xml"/><Relationship Id="rId1" Type="http://schemas.microsoft.com/office/2011/relationships/chartStyle" Target="style11.xm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C:\Users\maria\Dropbox\Tycho\2018\SV-VS_grafs_2018.xlsx" TargetMode="External"/></Relationships>
</file>

<file path=ppt/charts/_rels/chart28.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13.xml"/><Relationship Id="rId1" Type="http://schemas.microsoft.com/office/2011/relationships/chartStyle" Target="style13.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14.xml"/><Relationship Id="rId1" Type="http://schemas.microsoft.com/office/2011/relationships/chartStyle" Target="style14.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15.xml"/><Relationship Id="rId1" Type="http://schemas.microsoft.com/office/2011/relationships/chartStyle" Target="style15.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16.xml"/><Relationship Id="rId1" Type="http://schemas.microsoft.com/office/2011/relationships/chartStyle" Target="style16.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17.xml"/><Relationship Id="rId1" Type="http://schemas.microsoft.com/office/2011/relationships/chartStyle" Target="style17.xml"/></Relationships>
</file>

<file path=ppt/charts/_rels/chart33.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34.xml.rels><?xml version="1.0" encoding="UTF-8" standalone="yes"?>
<Relationships xmlns="http://schemas.openxmlformats.org/package/2006/relationships"><Relationship Id="rId3" Type="http://schemas.openxmlformats.org/officeDocument/2006/relationships/oleObject" Target="file:///C:\Users\maria\Dropbox\Tycho\CorpusSearch\++graphs\_order_2018.xlsx" TargetMode="External"/><Relationship Id="rId2" Type="http://schemas.microsoft.com/office/2011/relationships/chartColorStyle" Target="colors18.xml"/><Relationship Id="rId1" Type="http://schemas.microsoft.com/office/2011/relationships/chartStyle" Target="style18.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maria\Dropbox\Tycho\CorpusSearch\++graphs\_order_2018.xlsx" TargetMode="External"/><Relationship Id="rId2" Type="http://schemas.microsoft.com/office/2011/relationships/chartColorStyle" Target="colors19.xml"/><Relationship Id="rId1" Type="http://schemas.microsoft.com/office/2011/relationships/chartStyle" Target="style19.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maria\Dropbox\Tycho\CorpusSearch\++graphs\_order_2018.xlsx" TargetMode="External"/><Relationship Id="rId2" Type="http://schemas.microsoft.com/office/2011/relationships/chartColorStyle" Target="colors20.xml"/><Relationship Id="rId1" Type="http://schemas.microsoft.com/office/2011/relationships/chartStyle" Target="style20.xml"/></Relationships>
</file>

<file path=ppt/charts/_rels/chart4.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800" b="0" i="0" u="none" strike="noStrike" kern="1200" baseline="0">
                <a:solidFill>
                  <a:srgbClr val="000000"/>
                </a:solidFill>
                <a:latin typeface="Verdana"/>
                <a:ea typeface="Verdana"/>
                <a:cs typeface="Verdana"/>
              </a:defRPr>
            </a:pPr>
            <a:r>
              <a:rPr lang="en-US"/>
              <a:t>pre-verbal versus post-verbal subjects</a:t>
            </a:r>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stacked"/>
        <c:varyColors val="0"/>
        <c:ser>
          <c:idx val="2"/>
          <c:order val="0"/>
          <c:tx>
            <c:v>SV</c:v>
          </c:tx>
          <c:spPr>
            <a:solidFill>
              <a:schemeClr val="accent5">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D556-4373-9655-2DDDADEF6DBD}"/>
            </c:ext>
          </c:extLst>
        </c:ser>
        <c:ser>
          <c:idx val="0"/>
          <c:order val="1"/>
          <c:tx>
            <c:v>VS</c:v>
          </c:tx>
          <c:spPr>
            <a:solidFill>
              <a:schemeClr val="accent1">
                <a:lumMod val="60000"/>
                <a:lumOff val="40000"/>
              </a:schemeClr>
            </a:solidFill>
            <a:ln>
              <a:noFill/>
            </a:ln>
            <a:effectLst/>
          </c:spPr>
          <c:invertIfNegative val="0"/>
          <c:dPt>
            <c:idx val="0"/>
            <c:invertIfNegative val="0"/>
            <c:bubble3D val="0"/>
            <c:spPr>
              <a:solidFill>
                <a:schemeClr val="accent3">
                  <a:lumMod val="60000"/>
                  <a:lumOff val="40000"/>
                </a:schemeClr>
              </a:solidFill>
              <a:ln>
                <a:noFill/>
              </a:ln>
              <a:effectLst/>
            </c:spPr>
            <c:extLst>
              <c:ext xmlns:c16="http://schemas.microsoft.com/office/drawing/2014/chart" uri="{C3380CC4-5D6E-409C-BE32-E72D297353CC}">
                <c16:uniqueId val="{00000002-D556-4373-9655-2DDDADEF6DBD}"/>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val>
            <c:numRef>
              <c:f>'Tabela completa'!$T$54</c:f>
              <c:numCache>
                <c:formatCode>0.00</c:formatCode>
                <c:ptCount val="1"/>
                <c:pt idx="0">
                  <c:v>0.38271604938271603</c:v>
                </c:pt>
              </c:numCache>
            </c:numRef>
          </c:val>
          <c:extLst>
            <c:ext xmlns:c16="http://schemas.microsoft.com/office/drawing/2014/chart" uri="{C3380CC4-5D6E-409C-BE32-E72D297353CC}">
              <c16:uniqueId val="{00000001-D556-4373-9655-2DDDADEF6DBD}"/>
            </c:ext>
          </c:extLst>
        </c:ser>
        <c:dLbls>
          <c:showLegendKey val="0"/>
          <c:showVal val="0"/>
          <c:showCatName val="0"/>
          <c:showSerName val="0"/>
          <c:showPercent val="0"/>
          <c:showBubbleSize val="0"/>
        </c:dLbls>
        <c:gapWidth val="0"/>
        <c:overlap val="100"/>
        <c:axId val="2124617056"/>
        <c:axId val="2124613664"/>
      </c:barChart>
      <c:catAx>
        <c:axId val="2124617056"/>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124613664"/>
        <c:crossesAt val="0"/>
        <c:auto val="1"/>
        <c:lblAlgn val="ctr"/>
        <c:lblOffset val="100"/>
        <c:noMultiLvlLbl val="0"/>
      </c:catAx>
      <c:valAx>
        <c:axId val="2124613664"/>
        <c:scaling>
          <c:orientation val="minMax"/>
          <c:max val="1"/>
          <c:min val="0"/>
        </c:scaling>
        <c:delete val="0"/>
        <c:axPos val="l"/>
        <c:majorGridlines>
          <c:spPr>
            <a:ln w="6350" cap="flat" cmpd="sng" algn="ctr">
              <a:noFill/>
              <a:prstDash val="sysDot"/>
              <a:round/>
            </a:ln>
            <a:effectLst/>
          </c:spPr>
        </c:majorGridlines>
        <c:minorGridlines>
          <c:spPr>
            <a:ln w="25400" cap="flat" cmpd="sng" algn="ctr">
              <a:solidFill>
                <a:schemeClr val="bg1">
                  <a:lumMod val="50000"/>
                </a:schemeClr>
              </a:solidFill>
              <a:prstDash val="sysDot"/>
              <a:round/>
            </a:ln>
            <a:effectLst/>
          </c:spPr>
        </c:min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617056"/>
        <c:crossesAt val="1"/>
        <c:crossBetween val="between"/>
        <c:majorUnit val="0.5"/>
      </c:valAx>
      <c:spPr>
        <a:noFill/>
        <a:ln w="25400">
          <a:noFill/>
        </a:ln>
        <a:effectLst/>
      </c:spPr>
    </c:plotArea>
    <c:legend>
      <c:legendPos val="r"/>
      <c:layout>
        <c:manualLayout>
          <c:xMode val="edge"/>
          <c:yMode val="edge"/>
          <c:x val="0.85364024815598472"/>
          <c:y val="0.35136746420210979"/>
          <c:w val="6.5588264221221868E-2"/>
          <c:h val="0.27531906484662388"/>
        </c:manualLayout>
      </c:layout>
      <c:overlay val="0"/>
      <c:spPr>
        <a:solidFill>
          <a:srgbClr val="FFFFFF"/>
        </a:solidFill>
        <a:ln w="25400">
          <a:noFill/>
        </a:ln>
        <a:effectLst/>
      </c:spPr>
      <c:txPr>
        <a:bodyPr rot="0" spcFirstLastPara="1" vertOverflow="ellipsis" vert="horz" wrap="square" anchor="ctr" anchorCtr="1"/>
        <a:lstStyle/>
        <a:p>
          <a:pPr>
            <a:defRPr sz="920" b="0" i="0" u="none" strike="noStrike" kern="1200" baseline="0">
              <a:solidFill>
                <a:srgbClr val="000000"/>
              </a:solidFill>
              <a:latin typeface="Arial"/>
              <a:ea typeface="Arial"/>
              <a:cs typeface="Arial"/>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pre-verbal and post-verbal, heads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25926727803041499"/>
          <c:w val="0.574356291774202"/>
          <c:h val="0.67342150137770096"/>
        </c:manualLayout>
      </c:layout>
      <c:barChart>
        <c:barDir val="col"/>
        <c:grouping val="stacked"/>
        <c:varyColors val="0"/>
        <c:ser>
          <c:idx val="7"/>
          <c:order val="0"/>
          <c:tx>
            <c:strRef>
              <c:f>'Tabela completa'!$BJ$20</c:f>
              <c:strCache>
                <c:ptCount val="1"/>
                <c:pt idx="0">
                  <c:v>com demonstrativo</c:v>
                </c:pt>
              </c:strCache>
            </c:strRef>
          </c:tx>
          <c:spPr>
            <a:solidFill>
              <a:srgbClr val="FF6619"/>
            </a:solidFill>
          </c:spPr>
          <c:invertIfNegative val="0"/>
          <c:cat>
            <c:strRef>
              <c:f>[1]map!$AJ$6:$AK$6</c:f>
              <c:strCache>
                <c:ptCount val="2"/>
                <c:pt idx="0">
                  <c:v>sv</c:v>
                </c:pt>
                <c:pt idx="1">
                  <c:v>vs</c:v>
                </c:pt>
              </c:strCache>
            </c:strRef>
          </c:cat>
          <c:val>
            <c:numRef>
              <c:f>('Tabela completa'!$BM$21,'Tabela completa'!$CH$21)</c:f>
              <c:numCache>
                <c:formatCode>0.00</c:formatCode>
                <c:ptCount val="2"/>
                <c:pt idx="0">
                  <c:v>0</c:v>
                </c:pt>
                <c:pt idx="1">
                  <c:v>0</c:v>
                </c:pt>
              </c:numCache>
            </c:numRef>
          </c:val>
          <c:extLst>
            <c:ext xmlns:c16="http://schemas.microsoft.com/office/drawing/2014/chart" uri="{C3380CC4-5D6E-409C-BE32-E72D297353CC}">
              <c16:uniqueId val="{00000000-E729-4E8D-AA43-624D841E8AFE}"/>
            </c:ext>
          </c:extLst>
        </c:ser>
        <c:ser>
          <c:idx val="37"/>
          <c:order val="1"/>
          <c:tx>
            <c:strRef>
              <c:f>'Tabela completa'!$BJ$4</c:f>
              <c:strCache>
                <c:ptCount val="1"/>
                <c:pt idx="0">
                  <c:v>com determinante definido</c:v>
                </c:pt>
              </c:strCache>
            </c:strRef>
          </c:tx>
          <c:spPr>
            <a:solidFill>
              <a:srgbClr val="FF9900"/>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completa'!$BM$5,'Tabela completa'!$CH$5)</c:f>
              <c:numCache>
                <c:formatCode>0.00</c:formatCode>
                <c:ptCount val="2"/>
                <c:pt idx="0">
                  <c:v>0.61682242990654201</c:v>
                </c:pt>
                <c:pt idx="1">
                  <c:v>0.18</c:v>
                </c:pt>
              </c:numCache>
            </c:numRef>
          </c:val>
          <c:extLst>
            <c:ext xmlns:c16="http://schemas.microsoft.com/office/drawing/2014/chart" uri="{C3380CC4-5D6E-409C-BE32-E72D297353CC}">
              <c16:uniqueId val="{00000001-E729-4E8D-AA43-624D841E8AFE}"/>
            </c:ext>
          </c:extLst>
        </c:ser>
        <c:ser>
          <c:idx val="4"/>
          <c:order val="2"/>
          <c:tx>
            <c:strRef>
              <c:f>'Tabela completa'!$BJ$42</c:f>
              <c:strCache>
                <c:ptCount val="1"/>
                <c:pt idx="0">
                  <c:v>com determinante indefinido</c:v>
                </c:pt>
              </c:strCache>
            </c:strRef>
          </c:tx>
          <c:spPr>
            <a:solidFill>
              <a:srgbClr val="FFFF66"/>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completa'!$BM$43,'Tabela completa'!$CH$43)</c:f>
              <c:numCache>
                <c:formatCode>0.00</c:formatCode>
                <c:ptCount val="2"/>
                <c:pt idx="0">
                  <c:v>8.4112149532710276E-2</c:v>
                </c:pt>
                <c:pt idx="1">
                  <c:v>0.22</c:v>
                </c:pt>
              </c:numCache>
            </c:numRef>
          </c:val>
          <c:extLst>
            <c:ext xmlns:c16="http://schemas.microsoft.com/office/drawing/2014/chart" uri="{C3380CC4-5D6E-409C-BE32-E72D297353CC}">
              <c16:uniqueId val="{00000002-E729-4E8D-AA43-624D841E8AFE}"/>
            </c:ext>
          </c:extLst>
        </c:ser>
        <c:ser>
          <c:idx val="3"/>
          <c:order val="3"/>
          <c:tx>
            <c:strRef>
              <c:f>'Tabela completa'!$BJ$30</c:f>
              <c:strCache>
                <c:ptCount val="1"/>
                <c:pt idx="0">
                  <c:v>sem determinante</c:v>
                </c:pt>
              </c:strCache>
            </c:strRef>
          </c:tx>
          <c:spPr>
            <a:solidFill>
              <a:srgbClr val="FFCC99"/>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completa'!$BM$31,'Tabela completa'!$CH$31)</c:f>
              <c:numCache>
                <c:formatCode>0.00</c:formatCode>
                <c:ptCount val="2"/>
                <c:pt idx="0">
                  <c:v>0.22429906542056074</c:v>
                </c:pt>
                <c:pt idx="1">
                  <c:v>0.5</c:v>
                </c:pt>
              </c:numCache>
            </c:numRef>
          </c:val>
          <c:extLst>
            <c:ext xmlns:c16="http://schemas.microsoft.com/office/drawing/2014/chart" uri="{C3380CC4-5D6E-409C-BE32-E72D297353CC}">
              <c16:uniqueId val="{00000003-E729-4E8D-AA43-624D841E8AFE}"/>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egendEntry>
        <c:idx val="3"/>
        <c:txPr>
          <a:bodyPr rot="0" spcFirstLastPara="1" vertOverflow="ellipsis" vert="horz" wrap="square" anchor="ctr" anchorCtr="1"/>
          <a:lstStyle/>
          <a:p>
            <a:pPr>
              <a:defRPr sz="800" b="0" i="0" u="none" strike="noStrike" kern="1200" baseline="0">
                <a:solidFill>
                  <a:schemeClr val="bg1">
                    <a:lumMod val="65000"/>
                  </a:schemeClr>
                </a:solidFill>
                <a:latin typeface="Verdana"/>
                <a:ea typeface="Verdana"/>
                <a:cs typeface="Verdana"/>
              </a:defRPr>
            </a:pPr>
            <a:endParaRPr lang="pt-BR"/>
          </a:p>
        </c:txPr>
      </c:legendEntry>
      <c:layout>
        <c:manualLayout>
          <c:xMode val="edge"/>
          <c:yMode val="edge"/>
          <c:x val="0.67948359520237722"/>
          <c:y val="0.3260500864730993"/>
          <c:w val="0.29772700191617102"/>
          <c:h val="0.22140963440176001"/>
        </c:manualLayout>
      </c:layout>
      <c:overlay val="0"/>
      <c:spPr>
        <a:no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a:ea typeface="Verdana"/>
              <a:cs typeface="Verdana"/>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pre-verbal and post-verbal, mentions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25926727803041499"/>
          <c:w val="0.574356291774202"/>
          <c:h val="0.67342150137770096"/>
        </c:manualLayout>
      </c:layout>
      <c:barChart>
        <c:barDir val="col"/>
        <c:grouping val="stacked"/>
        <c:varyColors val="0"/>
        <c:ser>
          <c:idx val="7"/>
          <c:order val="0"/>
          <c:tx>
            <c:strRef>
              <c:f>'Tabela completa'!$BJ$20</c:f>
              <c:strCache>
                <c:ptCount val="1"/>
                <c:pt idx="0">
                  <c:v>com demonstrativo</c:v>
                </c:pt>
              </c:strCache>
            </c:strRef>
          </c:tx>
          <c:spPr>
            <a:solidFill>
              <a:srgbClr val="FF6619"/>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completa'!$BM$22,'Tabela completa'!$CH$22)</c:f>
              <c:numCache>
                <c:formatCode>0.00</c:formatCode>
                <c:ptCount val="2"/>
                <c:pt idx="0">
                  <c:v>0.51162790697674421</c:v>
                </c:pt>
                <c:pt idx="1">
                  <c:v>0.41860465116279072</c:v>
                </c:pt>
              </c:numCache>
            </c:numRef>
          </c:val>
          <c:extLst>
            <c:ext xmlns:c16="http://schemas.microsoft.com/office/drawing/2014/chart" uri="{C3380CC4-5D6E-409C-BE32-E72D297353CC}">
              <c16:uniqueId val="{00000000-2E0B-415E-A8AD-CD877FD4FDC1}"/>
            </c:ext>
          </c:extLst>
        </c:ser>
        <c:ser>
          <c:idx val="37"/>
          <c:order val="1"/>
          <c:tx>
            <c:strRef>
              <c:f>'Tabela completa'!$BJ$4</c:f>
              <c:strCache>
                <c:ptCount val="1"/>
                <c:pt idx="0">
                  <c:v>com determinante definido</c:v>
                </c:pt>
              </c:strCache>
            </c:strRef>
          </c:tx>
          <c:spPr>
            <a:solidFill>
              <a:srgbClr val="FF9900"/>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completa'!$BM$6,'Tabela completa'!$CH$6)</c:f>
              <c:numCache>
                <c:formatCode>0.00</c:formatCode>
                <c:ptCount val="2"/>
                <c:pt idx="0">
                  <c:v>0.30232558139534882</c:v>
                </c:pt>
                <c:pt idx="1">
                  <c:v>0.39534883720930231</c:v>
                </c:pt>
              </c:numCache>
            </c:numRef>
          </c:val>
          <c:extLst>
            <c:ext xmlns:c16="http://schemas.microsoft.com/office/drawing/2014/chart" uri="{C3380CC4-5D6E-409C-BE32-E72D297353CC}">
              <c16:uniqueId val="{00000001-2E0B-415E-A8AD-CD877FD4FDC1}"/>
            </c:ext>
          </c:extLst>
        </c:ser>
        <c:ser>
          <c:idx val="4"/>
          <c:order val="2"/>
          <c:tx>
            <c:strRef>
              <c:f>'Tabela completa'!$BJ$42</c:f>
              <c:strCache>
                <c:ptCount val="1"/>
                <c:pt idx="0">
                  <c:v>com determinante indefinido</c:v>
                </c:pt>
              </c:strCache>
            </c:strRef>
          </c:tx>
          <c:spPr>
            <a:solidFill>
              <a:srgbClr val="FFFF66"/>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completa'!$BM$44,'Tabela completa'!$CH$44)</c:f>
              <c:numCache>
                <c:formatCode>0.00</c:formatCode>
                <c:ptCount val="2"/>
                <c:pt idx="0">
                  <c:v>4.6511627906976744E-2</c:v>
                </c:pt>
                <c:pt idx="1">
                  <c:v>0.11627906976744186</c:v>
                </c:pt>
              </c:numCache>
            </c:numRef>
          </c:val>
          <c:extLst>
            <c:ext xmlns:c16="http://schemas.microsoft.com/office/drawing/2014/chart" uri="{C3380CC4-5D6E-409C-BE32-E72D297353CC}">
              <c16:uniqueId val="{00000002-2E0B-415E-A8AD-CD877FD4FDC1}"/>
            </c:ext>
          </c:extLst>
        </c:ser>
        <c:ser>
          <c:idx val="3"/>
          <c:order val="3"/>
          <c:tx>
            <c:strRef>
              <c:f>'Tabela completa'!$BJ$30</c:f>
              <c:strCache>
                <c:ptCount val="1"/>
                <c:pt idx="0">
                  <c:v>sem determinante</c:v>
                </c:pt>
              </c:strCache>
            </c:strRef>
          </c:tx>
          <c:spPr>
            <a:solidFill>
              <a:srgbClr val="FFCC99"/>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completa'!$BM$32,'Tabela completa'!$CH$32)</c:f>
              <c:numCache>
                <c:formatCode>0.00</c:formatCode>
                <c:ptCount val="2"/>
                <c:pt idx="0">
                  <c:v>4.6511627906976744E-2</c:v>
                </c:pt>
                <c:pt idx="1">
                  <c:v>4.6511627906976744E-2</c:v>
                </c:pt>
              </c:numCache>
            </c:numRef>
          </c:val>
          <c:extLst>
            <c:ext xmlns:c16="http://schemas.microsoft.com/office/drawing/2014/chart" uri="{C3380CC4-5D6E-409C-BE32-E72D297353CC}">
              <c16:uniqueId val="{00000003-2E0B-415E-A8AD-CD877FD4FDC1}"/>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ayout>
        <c:manualLayout>
          <c:xMode val="edge"/>
          <c:yMode val="edge"/>
          <c:x val="0.70227302090884947"/>
          <c:y val="0.26301093584270779"/>
          <c:w val="0.29772700191617102"/>
          <c:h val="0.25458803797501423"/>
        </c:manualLayout>
      </c:layout>
      <c:overlay val="0"/>
      <c:spPr>
        <a:no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a:ea typeface="Verdana"/>
              <a:cs typeface="Verdana"/>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status of noun inside the phrase</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7454923207161881E-2"/>
          <c:y val="0.19034814096797562"/>
          <c:w val="0.574356291774202"/>
          <c:h val="0.74567067463655301"/>
        </c:manualLayout>
      </c:layout>
      <c:barChart>
        <c:barDir val="col"/>
        <c:grouping val="stacked"/>
        <c:varyColors val="0"/>
        <c:ser>
          <c:idx val="7"/>
          <c:order val="0"/>
          <c:tx>
            <c:strRef>
              <c:f>'VS SV nomes'!$Y$19</c:f>
              <c:strCache>
                <c:ptCount val="1"/>
                <c:pt idx="0">
                  <c:v>Nomes repetidos</c:v>
                </c:pt>
              </c:strCache>
            </c:strRef>
          </c:tx>
          <c:spPr>
            <a:solidFill>
              <a:srgbClr val="FF9966"/>
            </a:solidFill>
          </c:spPr>
          <c:invertIfNegative val="0"/>
          <c:dLbls>
            <c:spPr>
              <a:noFill/>
              <a:ln>
                <a:noFill/>
              </a:ln>
              <a:effectLst/>
            </c:spPr>
            <c:txPr>
              <a:bodyPr wrap="square" lIns="38100" tIns="19050" rIns="38100" bIns="19050" anchor="ctr">
                <a:spAutoFit/>
              </a:bodyPr>
              <a:lstStyle/>
              <a:p>
                <a:pPr>
                  <a:defRPr>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'VS SV nomes'!$P$19</c:f>
              <c:numCache>
                <c:formatCode>0.00</c:formatCode>
                <c:ptCount val="1"/>
                <c:pt idx="0">
                  <c:v>0.50207468879668049</c:v>
                </c:pt>
              </c:numCache>
            </c:numRef>
          </c:val>
          <c:extLst>
            <c:ext xmlns:c16="http://schemas.microsoft.com/office/drawing/2014/chart" uri="{C3380CC4-5D6E-409C-BE32-E72D297353CC}">
              <c16:uniqueId val="{00000000-A72B-471A-902A-FED45FE25B01}"/>
            </c:ext>
          </c:extLst>
        </c:ser>
        <c:ser>
          <c:idx val="3"/>
          <c:order val="1"/>
          <c:tx>
            <c:strRef>
              <c:f>'VS SV nomes'!$Y$2</c:f>
              <c:strCache>
                <c:ptCount val="1"/>
                <c:pt idx="0">
                  <c:v>Nomes inéditos</c:v>
                </c:pt>
              </c:strCache>
            </c:strRef>
          </c:tx>
          <c:spPr>
            <a:solidFill>
              <a:srgbClr val="FFC000"/>
            </a:solidFill>
          </c:spPr>
          <c:invertIfNegative val="0"/>
          <c:dLbls>
            <c:spPr>
              <a:noFill/>
              <a:ln>
                <a:noFill/>
              </a:ln>
              <a:effectLst/>
            </c:spPr>
            <c:txPr>
              <a:bodyPr wrap="square" lIns="38100" tIns="19050" rIns="38100" bIns="19050" anchor="ctr">
                <a:spAutoFit/>
              </a:bodyPr>
              <a:lstStyle/>
              <a:p>
                <a:pPr>
                  <a:defRPr>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'VS SV nomes'!$P$2</c:f>
              <c:numCache>
                <c:formatCode>0.00</c:formatCode>
                <c:ptCount val="1"/>
                <c:pt idx="0">
                  <c:v>0.13692946058091288</c:v>
                </c:pt>
              </c:numCache>
            </c:numRef>
          </c:val>
          <c:extLst>
            <c:ext xmlns:c16="http://schemas.microsoft.com/office/drawing/2014/chart" uri="{C3380CC4-5D6E-409C-BE32-E72D297353CC}">
              <c16:uniqueId val="{00000001-A72B-471A-902A-FED45FE25B01}"/>
            </c:ext>
          </c:extLst>
        </c:ser>
        <c:ser>
          <c:idx val="37"/>
          <c:order val="2"/>
          <c:tx>
            <c:strRef>
              <c:f>'VS SV nomes'!$Y$12</c:f>
              <c:strCache>
                <c:ptCount val="1"/>
                <c:pt idx="0">
                  <c:v>Sem nome</c:v>
                </c:pt>
              </c:strCache>
            </c:strRef>
          </c:tx>
          <c:spPr>
            <a:solidFill>
              <a:schemeClr val="accent1">
                <a:lumMod val="40000"/>
                <a:lumOff val="60000"/>
              </a:schemeClr>
            </a:solidFill>
          </c:spPr>
          <c:invertIfNegative val="0"/>
          <c:dLbls>
            <c:spPr>
              <a:noFill/>
              <a:ln>
                <a:noFill/>
              </a:ln>
              <a:effectLst/>
            </c:spPr>
            <c:txPr>
              <a:bodyPr wrap="square" lIns="38100" tIns="19050" rIns="38100" bIns="19050" anchor="ctr">
                <a:spAutoFit/>
              </a:bodyPr>
              <a:lstStyle/>
              <a:p>
                <a:pPr>
                  <a:defRPr>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'VS SV nomes'!$P$12</c:f>
              <c:numCache>
                <c:formatCode>0.00</c:formatCode>
                <c:ptCount val="1"/>
                <c:pt idx="0">
                  <c:v>0.31120331950207469</c:v>
                </c:pt>
              </c:numCache>
            </c:numRef>
          </c:val>
          <c:extLst>
            <c:ext xmlns:c16="http://schemas.microsoft.com/office/drawing/2014/chart" uri="{C3380CC4-5D6E-409C-BE32-E72D297353CC}">
              <c16:uniqueId val="{00000002-A72B-471A-902A-FED45FE25B01}"/>
            </c:ext>
          </c:extLst>
        </c:ser>
        <c:ser>
          <c:idx val="0"/>
          <c:order val="3"/>
          <c:tx>
            <c:strRef>
              <c:f>'VS SV nomes'!$Y$9</c:f>
              <c:strCache>
                <c:ptCount val="1"/>
                <c:pt idx="0">
                  <c:v>(não se aplica)</c:v>
                </c:pt>
              </c:strCache>
            </c:strRef>
          </c:tx>
          <c:spPr>
            <a:solidFill>
              <a:schemeClr val="bg1">
                <a:lumMod val="95000"/>
              </a:schemeClr>
            </a:solidFill>
            <a:ln>
              <a:no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'VS SV nomes'!$M$9</c:f>
              <c:numCache>
                <c:formatCode>0.00</c:formatCode>
                <c:ptCount val="1"/>
                <c:pt idx="0">
                  <c:v>4.9792531120331947E-2</c:v>
                </c:pt>
              </c:numCache>
            </c:numRef>
          </c:val>
          <c:extLst>
            <c:ext xmlns:c16="http://schemas.microsoft.com/office/drawing/2014/chart" uri="{C3380CC4-5D6E-409C-BE32-E72D297353CC}">
              <c16:uniqueId val="{00000003-A72B-471A-902A-FED45FE25B01}"/>
            </c:ext>
          </c:extLst>
        </c:ser>
        <c:dLbls>
          <c:showLegendKey val="0"/>
          <c:showVal val="0"/>
          <c:showCatName val="0"/>
          <c:showSerName val="0"/>
          <c:showPercent val="0"/>
          <c:showBubbleSize val="0"/>
        </c:dLbls>
        <c:gapWidth val="0"/>
        <c:overlap val="100"/>
        <c:axId val="2120290880"/>
        <c:axId val="2120288048"/>
      </c:barChart>
      <c:catAx>
        <c:axId val="212029088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20288048"/>
        <c:crossesAt val="0"/>
        <c:auto val="1"/>
        <c:lblAlgn val="ctr"/>
        <c:lblOffset val="100"/>
        <c:tickMarkSkip val="1"/>
        <c:noMultiLvlLbl val="0"/>
      </c:catAx>
      <c:valAx>
        <c:axId val="2120288048"/>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0290880"/>
        <c:crossesAt val="1"/>
        <c:crossBetween val="between"/>
      </c:valAx>
      <c:spPr>
        <a:noFill/>
        <a:ln w="3175">
          <a:noFill/>
          <a:prstDash val="solid"/>
        </a:ln>
        <a:effectLst/>
      </c:spPr>
    </c:plotArea>
    <c:legend>
      <c:legendPos val="r"/>
      <c:layout>
        <c:manualLayout>
          <c:xMode val="edge"/>
          <c:yMode val="edge"/>
          <c:x val="0.66443730828683967"/>
          <c:y val="0.20893661285650331"/>
          <c:w val="0.20914747613120524"/>
          <c:h val="0.22336497917853165"/>
        </c:manualLayout>
      </c:layout>
      <c:overlay val="0"/>
      <c:txPr>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pre-verbal and post-verbal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25926727803041499"/>
          <c:w val="0.574356291774202"/>
          <c:h val="0.67342150137770096"/>
        </c:manualLayout>
      </c:layout>
      <c:barChart>
        <c:barDir val="col"/>
        <c:grouping val="stacked"/>
        <c:varyColors val="0"/>
        <c:ser>
          <c:idx val="3"/>
          <c:order val="0"/>
          <c:tx>
            <c:strRef>
              <c:f>'grafs nomes'!$Q$29</c:f>
              <c:strCache>
                <c:ptCount val="1"/>
                <c:pt idx="0">
                  <c:v>Nomes repetidos</c:v>
                </c:pt>
              </c:strCache>
            </c:strRef>
          </c:tx>
          <c:spPr>
            <a:solidFill>
              <a:srgbClr val="FF874B"/>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nomes'!$R$24:$S$25</c:f>
              <c:strCache>
                <c:ptCount val="2"/>
                <c:pt idx="0">
                  <c:v>SV</c:v>
                </c:pt>
                <c:pt idx="1">
                  <c:v>VS</c:v>
                </c:pt>
              </c:strCache>
            </c:strRef>
          </c:cat>
          <c:val>
            <c:numRef>
              <c:f>'grafs nomes'!$R$29:$S$29</c:f>
              <c:numCache>
                <c:formatCode>0.00</c:formatCode>
                <c:ptCount val="2"/>
                <c:pt idx="0">
                  <c:v>0.42</c:v>
                </c:pt>
                <c:pt idx="1">
                  <c:v>0.63043478260869568</c:v>
                </c:pt>
              </c:numCache>
            </c:numRef>
          </c:val>
          <c:extLst>
            <c:ext xmlns:c16="http://schemas.microsoft.com/office/drawing/2014/chart" uri="{C3380CC4-5D6E-409C-BE32-E72D297353CC}">
              <c16:uniqueId val="{00000000-816C-4C92-A1B8-0083BF924252}"/>
            </c:ext>
          </c:extLst>
        </c:ser>
        <c:ser>
          <c:idx val="7"/>
          <c:order val="1"/>
          <c:tx>
            <c:strRef>
              <c:f>'grafs nomes'!$Q$26</c:f>
              <c:strCache>
                <c:ptCount val="1"/>
                <c:pt idx="0">
                  <c:v>Nomes inéditos</c:v>
                </c:pt>
              </c:strCache>
            </c:strRef>
          </c:tx>
          <c:spPr>
            <a:solidFill>
              <a:srgbClr val="FFC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nomes'!$R$24:$S$25</c:f>
              <c:strCache>
                <c:ptCount val="2"/>
                <c:pt idx="0">
                  <c:v>SV</c:v>
                </c:pt>
                <c:pt idx="1">
                  <c:v>VS</c:v>
                </c:pt>
              </c:strCache>
            </c:strRef>
          </c:cat>
          <c:val>
            <c:numRef>
              <c:f>'grafs nomes'!$R$26:$S$26</c:f>
              <c:numCache>
                <c:formatCode>0.00</c:formatCode>
                <c:ptCount val="2"/>
                <c:pt idx="0">
                  <c:v>0.13</c:v>
                </c:pt>
                <c:pt idx="1">
                  <c:v>0.14130434782608695</c:v>
                </c:pt>
              </c:numCache>
            </c:numRef>
          </c:val>
          <c:extLst>
            <c:ext xmlns:c16="http://schemas.microsoft.com/office/drawing/2014/chart" uri="{C3380CC4-5D6E-409C-BE32-E72D297353CC}">
              <c16:uniqueId val="{00000001-816C-4C92-A1B8-0083BF924252}"/>
            </c:ext>
          </c:extLst>
        </c:ser>
        <c:ser>
          <c:idx val="4"/>
          <c:order val="2"/>
          <c:tx>
            <c:strRef>
              <c:f>'grafs nomes'!$Q$28</c:f>
              <c:strCache>
                <c:ptCount val="1"/>
                <c:pt idx="0">
                  <c:v>Sem nome</c:v>
                </c:pt>
              </c:strCache>
            </c:strRef>
          </c:tx>
          <c:spPr>
            <a:solidFill>
              <a:schemeClr val="accent1">
                <a:lumMod val="60000"/>
                <a:lumOff val="4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nomes'!$R$24:$S$25</c:f>
              <c:strCache>
                <c:ptCount val="2"/>
                <c:pt idx="0">
                  <c:v>SV</c:v>
                </c:pt>
                <c:pt idx="1">
                  <c:v>VS</c:v>
                </c:pt>
              </c:strCache>
            </c:strRef>
          </c:cat>
          <c:val>
            <c:numRef>
              <c:f>'grafs nomes'!$R$28:$S$28</c:f>
              <c:numCache>
                <c:formatCode>0.00</c:formatCode>
                <c:ptCount val="2"/>
                <c:pt idx="0">
                  <c:v>0.4</c:v>
                </c:pt>
                <c:pt idx="1">
                  <c:v>0.17391304347826086</c:v>
                </c:pt>
              </c:numCache>
            </c:numRef>
          </c:val>
          <c:extLst>
            <c:ext xmlns:c16="http://schemas.microsoft.com/office/drawing/2014/chart" uri="{C3380CC4-5D6E-409C-BE32-E72D297353CC}">
              <c16:uniqueId val="{00000002-816C-4C92-A1B8-0083BF924252}"/>
            </c:ext>
          </c:extLst>
        </c:ser>
        <c:ser>
          <c:idx val="37"/>
          <c:order val="3"/>
          <c:tx>
            <c:strRef>
              <c:f>'grafs nomes'!$Q$27</c:f>
              <c:strCache>
                <c:ptCount val="1"/>
                <c:pt idx="0">
                  <c:v>(não se aplica)</c:v>
                </c:pt>
              </c:strCache>
            </c:strRef>
          </c:tx>
          <c:spPr>
            <a:solidFill>
              <a:schemeClr val="bg1">
                <a:lumMod val="85000"/>
              </a:schemeClr>
            </a:solidFill>
            <a:ln>
              <a:no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nomes'!$R$24:$S$25</c:f>
              <c:strCache>
                <c:ptCount val="2"/>
                <c:pt idx="0">
                  <c:v>SV</c:v>
                </c:pt>
                <c:pt idx="1">
                  <c:v>VS</c:v>
                </c:pt>
              </c:strCache>
            </c:strRef>
          </c:cat>
          <c:val>
            <c:numRef>
              <c:f>'grafs nomes'!$R$27:$S$27</c:f>
              <c:numCache>
                <c:formatCode>0.00</c:formatCode>
                <c:ptCount val="2"/>
                <c:pt idx="0">
                  <c:v>0.05</c:v>
                </c:pt>
                <c:pt idx="1">
                  <c:v>5.434782608695652E-2</c:v>
                </c:pt>
              </c:numCache>
            </c:numRef>
          </c:val>
          <c:extLst>
            <c:ext xmlns:c16="http://schemas.microsoft.com/office/drawing/2014/chart" uri="{C3380CC4-5D6E-409C-BE32-E72D297353CC}">
              <c16:uniqueId val="{00000003-816C-4C92-A1B8-0083BF924252}"/>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ayout>
        <c:manualLayout>
          <c:xMode val="edge"/>
          <c:yMode val="edge"/>
          <c:x val="0.68859936548496625"/>
          <c:y val="0.30282513624084978"/>
          <c:w val="0.17365919221355305"/>
          <c:h val="0.19020615696580528"/>
        </c:manualLayout>
      </c:layout>
      <c:overlay val="0"/>
      <c:spPr>
        <a:noFill/>
        <a:ln w="25400">
          <a:noFill/>
        </a:ln>
        <a:effectLst/>
      </c:spPr>
      <c:txPr>
        <a:bodyPr rot="0" spcFirstLastPara="1" vertOverflow="ellipsis" vert="horz" wrap="square" anchor="ctr" anchorCtr="1"/>
        <a:lstStyle/>
        <a:p>
          <a:pPr>
            <a:defRPr sz="735" b="0" i="0" u="none" strike="noStrike" kern="1200" baseline="0">
              <a:solidFill>
                <a:srgbClr val="000000"/>
              </a:solidFill>
              <a:latin typeface="Verdana"/>
              <a:ea typeface="Verdana"/>
              <a:cs typeface="Verdana"/>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noun patterns</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pre-verbal and post-verbal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25926727803041499"/>
          <c:w val="0.574356291774202"/>
          <c:h val="0.67342150137770096"/>
        </c:manualLayout>
      </c:layout>
      <c:barChart>
        <c:barDir val="col"/>
        <c:grouping val="stacked"/>
        <c:varyColors val="0"/>
        <c:ser>
          <c:idx val="7"/>
          <c:order val="0"/>
          <c:tx>
            <c:strRef>
              <c:f>'tabela nomes'!$A$2</c:f>
              <c:strCache>
                <c:ptCount val="1"/>
                <c:pt idx="0">
                  <c:v>Nome inédito</c:v>
                </c:pt>
              </c:strCache>
            </c:strRef>
          </c:tx>
          <c:spPr>
            <a:solidFill>
              <a:srgbClr val="FF9966"/>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Lit>
              <c:ptCount val="1"/>
              <c:pt idx="0">
                <c:v>Sujeitos</c:v>
              </c:pt>
            </c:strLit>
          </c:cat>
          <c:val>
            <c:numRef>
              <c:f>'tabela nomes'!$N$2</c:f>
              <c:numCache>
                <c:formatCode>0.00</c:formatCode>
                <c:ptCount val="1"/>
                <c:pt idx="0">
                  <c:v>4.3668122270742356E-2</c:v>
                </c:pt>
              </c:numCache>
            </c:numRef>
          </c:val>
          <c:extLst>
            <c:ext xmlns:c16="http://schemas.microsoft.com/office/drawing/2014/chart" uri="{C3380CC4-5D6E-409C-BE32-E72D297353CC}">
              <c16:uniqueId val="{00000000-D83B-4F7A-87EB-8739ED4DA280}"/>
            </c:ext>
          </c:extLst>
        </c:ser>
        <c:ser>
          <c:idx val="37"/>
          <c:order val="1"/>
          <c:tx>
            <c:strRef>
              <c:f>'tabela nomes'!$A$3</c:f>
              <c:strCache>
                <c:ptCount val="1"/>
                <c:pt idx="0">
                  <c:v>Nome inédito, com modificador</c:v>
                </c:pt>
              </c:strCache>
            </c:strRef>
          </c:tx>
          <c:spPr>
            <a:solidFill>
              <a:srgbClr val="FF9966">
                <a:alpha val="85000"/>
              </a:srgb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Lit>
              <c:ptCount val="1"/>
              <c:pt idx="0">
                <c:v>Sujeitos</c:v>
              </c:pt>
            </c:strLit>
          </c:cat>
          <c:val>
            <c:numRef>
              <c:f>'tabela nomes'!$N$3</c:f>
              <c:numCache>
                <c:formatCode>0.00</c:formatCode>
                <c:ptCount val="1"/>
                <c:pt idx="0">
                  <c:v>0.10480349344978165</c:v>
                </c:pt>
              </c:numCache>
            </c:numRef>
          </c:val>
          <c:extLst>
            <c:ext xmlns:c16="http://schemas.microsoft.com/office/drawing/2014/chart" uri="{C3380CC4-5D6E-409C-BE32-E72D297353CC}">
              <c16:uniqueId val="{00000001-D83B-4F7A-87EB-8739ED4DA280}"/>
            </c:ext>
          </c:extLst>
        </c:ser>
        <c:ser>
          <c:idx val="2"/>
          <c:order val="2"/>
          <c:tx>
            <c:strRef>
              <c:f>'tabela nomes'!$A$7</c:f>
              <c:strCache>
                <c:ptCount val="1"/>
                <c:pt idx="0">
                  <c:v>Nome repetido</c:v>
                </c:pt>
              </c:strCache>
            </c:strRef>
          </c:tx>
          <c:spPr>
            <a:solidFill>
              <a:srgbClr val="FF9900">
                <a:alpha val="85000"/>
              </a:srgb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Lit>
              <c:ptCount val="1"/>
              <c:pt idx="0">
                <c:v>Sujeitos</c:v>
              </c:pt>
            </c:strLit>
          </c:cat>
          <c:val>
            <c:numRef>
              <c:f>'tabela nomes'!$N$7</c:f>
              <c:numCache>
                <c:formatCode>0.00</c:formatCode>
                <c:ptCount val="1"/>
                <c:pt idx="0">
                  <c:v>0.12663755458515283</c:v>
                </c:pt>
              </c:numCache>
            </c:numRef>
          </c:val>
          <c:extLst>
            <c:ext xmlns:c16="http://schemas.microsoft.com/office/drawing/2014/chart" uri="{C3380CC4-5D6E-409C-BE32-E72D297353CC}">
              <c16:uniqueId val="{00000002-D83B-4F7A-87EB-8739ED4DA280}"/>
            </c:ext>
          </c:extLst>
        </c:ser>
        <c:ser>
          <c:idx val="0"/>
          <c:order val="3"/>
          <c:tx>
            <c:strRef>
              <c:f>'tabela nomes'!$A$6</c:f>
              <c:strCache>
                <c:ptCount val="1"/>
                <c:pt idx="0">
                  <c:v>Nome repetido, com modificador</c:v>
                </c:pt>
              </c:strCache>
            </c:strRef>
          </c:tx>
          <c:spPr>
            <a:solidFill>
              <a:srgbClr val="FFC000">
                <a:alpha val="70000"/>
              </a:srgb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Lit>
              <c:ptCount val="1"/>
              <c:pt idx="0">
                <c:v>Sujeitos</c:v>
              </c:pt>
            </c:strLit>
          </c:cat>
          <c:val>
            <c:numRef>
              <c:f>'tabela nomes'!$N$6</c:f>
              <c:numCache>
                <c:formatCode>0.00</c:formatCode>
                <c:ptCount val="1"/>
                <c:pt idx="0">
                  <c:v>0.39737991266375544</c:v>
                </c:pt>
              </c:numCache>
            </c:numRef>
          </c:val>
          <c:extLst>
            <c:ext xmlns:c16="http://schemas.microsoft.com/office/drawing/2014/chart" uri="{C3380CC4-5D6E-409C-BE32-E72D297353CC}">
              <c16:uniqueId val="{00000003-D83B-4F7A-87EB-8739ED4DA280}"/>
            </c:ext>
          </c:extLst>
        </c:ser>
        <c:ser>
          <c:idx val="3"/>
          <c:order val="4"/>
          <c:tx>
            <c:strRef>
              <c:f>'tabela nomes'!$A$4</c:f>
              <c:strCache>
                <c:ptCount val="1"/>
                <c:pt idx="0">
                  <c:v>Sem nome, com modificador</c:v>
                </c:pt>
              </c:strCache>
            </c:strRef>
          </c:tx>
          <c:spPr>
            <a:solidFill>
              <a:schemeClr val="accent1">
                <a:lumMod val="60000"/>
                <a:lumOff val="40000"/>
                <a:alpha val="85000"/>
              </a:scheme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Lit>
              <c:ptCount val="1"/>
              <c:pt idx="0">
                <c:v>Sujeitos</c:v>
              </c:pt>
            </c:strLit>
          </c:cat>
          <c:val>
            <c:numRef>
              <c:f>'tabela nomes'!$N$4</c:f>
              <c:numCache>
                <c:formatCode>0.00</c:formatCode>
                <c:ptCount val="1"/>
                <c:pt idx="0">
                  <c:v>0.1965065502183406</c:v>
                </c:pt>
              </c:numCache>
            </c:numRef>
          </c:val>
          <c:extLst>
            <c:ext xmlns:c16="http://schemas.microsoft.com/office/drawing/2014/chart" uri="{C3380CC4-5D6E-409C-BE32-E72D297353CC}">
              <c16:uniqueId val="{00000004-D83B-4F7A-87EB-8739ED4DA280}"/>
            </c:ext>
          </c:extLst>
        </c:ser>
        <c:ser>
          <c:idx val="1"/>
          <c:order val="5"/>
          <c:tx>
            <c:strRef>
              <c:f>'tabela nomes'!$A$5</c:f>
              <c:strCache>
                <c:ptCount val="1"/>
                <c:pt idx="0">
                  <c:v>Sem nome </c:v>
                </c:pt>
              </c:strCache>
            </c:strRef>
          </c:tx>
          <c:spPr>
            <a:solidFill>
              <a:schemeClr val="accent1">
                <a:lumMod val="60000"/>
                <a:lumOff val="40000"/>
                <a:alpha val="70000"/>
              </a:scheme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Lit>
              <c:ptCount val="1"/>
              <c:pt idx="0">
                <c:v>Sujeitos</c:v>
              </c:pt>
            </c:strLit>
          </c:cat>
          <c:val>
            <c:numRef>
              <c:f>'tabela nomes'!$N$5</c:f>
              <c:numCache>
                <c:formatCode>0.00</c:formatCode>
                <c:ptCount val="1"/>
                <c:pt idx="0">
                  <c:v>0.13100436681222707</c:v>
                </c:pt>
              </c:numCache>
            </c:numRef>
          </c:val>
          <c:extLst>
            <c:ext xmlns:c16="http://schemas.microsoft.com/office/drawing/2014/chart" uri="{C3380CC4-5D6E-409C-BE32-E72D297353CC}">
              <c16:uniqueId val="{00000005-D83B-4F7A-87EB-8739ED4DA280}"/>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ayout>
        <c:manualLayout>
          <c:xMode val="edge"/>
          <c:yMode val="edge"/>
          <c:x val="0.64534398974093066"/>
          <c:y val="0.27972037453475768"/>
          <c:w val="0.35010168341547265"/>
          <c:h val="0.64485994238480215"/>
        </c:manualLayout>
      </c:layout>
      <c:overlay val="0"/>
      <c:spPr>
        <a:noFill/>
        <a:ln w="25400">
          <a:noFill/>
        </a:ln>
        <a:effectLst/>
      </c:spPr>
      <c:txPr>
        <a:bodyPr rot="0" spcFirstLastPara="1" vertOverflow="ellipsis" vert="horz" wrap="square" anchor="ctr" anchorCtr="1"/>
        <a:lstStyle/>
        <a:p>
          <a:pPr>
            <a:defRPr sz="735" b="0" i="0" u="none" strike="noStrike" kern="1200" baseline="0">
              <a:solidFill>
                <a:srgbClr val="000000"/>
              </a:solidFill>
              <a:latin typeface="Verdana"/>
              <a:ea typeface="Verdana"/>
              <a:cs typeface="Verdana"/>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noun patterns</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pre-verbal and post-verbal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25926727803041499"/>
          <c:w val="0.574356291774202"/>
          <c:h val="0.67342150137770096"/>
        </c:manualLayout>
      </c:layout>
      <c:barChart>
        <c:barDir val="col"/>
        <c:grouping val="stacked"/>
        <c:varyColors val="0"/>
        <c:ser>
          <c:idx val="7"/>
          <c:order val="0"/>
          <c:tx>
            <c:strRef>
              <c:f>'tabela nomes'!$A$2</c:f>
              <c:strCache>
                <c:ptCount val="1"/>
                <c:pt idx="0">
                  <c:v>Nome inédito</c:v>
                </c:pt>
              </c:strCache>
            </c:strRef>
          </c:tx>
          <c:spPr>
            <a:solidFill>
              <a:srgbClr val="FF9966"/>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[2]map!$AJ$6:$AK$6</c:f>
              <c:numCache>
                <c:formatCode>General</c:formatCode>
                <c:ptCount val="2"/>
                <c:pt idx="0">
                  <c:v>0</c:v>
                </c:pt>
                <c:pt idx="1">
                  <c:v>0</c:v>
                </c:pt>
              </c:numCache>
            </c:numRef>
          </c:cat>
          <c:val>
            <c:numRef>
              <c:f>('tabela nomes'!$D$2,'tabela nomes'!$I$2)</c:f>
              <c:numCache>
                <c:formatCode>0.00</c:formatCode>
                <c:ptCount val="2"/>
                <c:pt idx="0">
                  <c:v>2.8169014084507043E-2</c:v>
                </c:pt>
                <c:pt idx="1">
                  <c:v>6.8965517241379309E-2</c:v>
                </c:pt>
              </c:numCache>
            </c:numRef>
          </c:val>
          <c:extLst>
            <c:ext xmlns:c16="http://schemas.microsoft.com/office/drawing/2014/chart" uri="{C3380CC4-5D6E-409C-BE32-E72D297353CC}">
              <c16:uniqueId val="{00000000-DEC0-4ED2-8439-4C45A8BDE552}"/>
            </c:ext>
          </c:extLst>
        </c:ser>
        <c:ser>
          <c:idx val="37"/>
          <c:order val="1"/>
          <c:tx>
            <c:strRef>
              <c:f>'tabela nomes'!$A$3</c:f>
              <c:strCache>
                <c:ptCount val="1"/>
                <c:pt idx="0">
                  <c:v>Nome inédito, com modificador</c:v>
                </c:pt>
              </c:strCache>
            </c:strRef>
          </c:tx>
          <c:spPr>
            <a:solidFill>
              <a:srgbClr val="FF9966">
                <a:alpha val="85000"/>
              </a:srgb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[2]map!$AJ$6:$AK$6</c:f>
              <c:numCache>
                <c:formatCode>General</c:formatCode>
                <c:ptCount val="2"/>
                <c:pt idx="0">
                  <c:v>0</c:v>
                </c:pt>
                <c:pt idx="1">
                  <c:v>0</c:v>
                </c:pt>
              </c:numCache>
            </c:numRef>
          </c:cat>
          <c:val>
            <c:numRef>
              <c:f>('tabela nomes'!$D$3,'tabela nomes'!$I$3)</c:f>
              <c:numCache>
                <c:formatCode>0.00</c:formatCode>
                <c:ptCount val="2"/>
                <c:pt idx="0">
                  <c:v>0.11267605633802817</c:v>
                </c:pt>
                <c:pt idx="1">
                  <c:v>9.1954022988505746E-2</c:v>
                </c:pt>
              </c:numCache>
            </c:numRef>
          </c:val>
          <c:extLst>
            <c:ext xmlns:c16="http://schemas.microsoft.com/office/drawing/2014/chart" uri="{C3380CC4-5D6E-409C-BE32-E72D297353CC}">
              <c16:uniqueId val="{00000001-DEC0-4ED2-8439-4C45A8BDE552}"/>
            </c:ext>
          </c:extLst>
        </c:ser>
        <c:ser>
          <c:idx val="2"/>
          <c:order val="2"/>
          <c:tx>
            <c:strRef>
              <c:f>'tabela nomes'!$A$7</c:f>
              <c:strCache>
                <c:ptCount val="1"/>
                <c:pt idx="0">
                  <c:v>Nome repetido</c:v>
                </c:pt>
              </c:strCache>
            </c:strRef>
          </c:tx>
          <c:spPr>
            <a:solidFill>
              <a:srgbClr val="FF9900"/>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nomes'!$D$7,'tabela nomes'!$I$7)</c:f>
              <c:numCache>
                <c:formatCode>0.00</c:formatCode>
                <c:ptCount val="2"/>
                <c:pt idx="0">
                  <c:v>6.3380281690140844E-2</c:v>
                </c:pt>
                <c:pt idx="1">
                  <c:v>0.22988505747126436</c:v>
                </c:pt>
              </c:numCache>
            </c:numRef>
          </c:val>
          <c:extLst>
            <c:ext xmlns:c16="http://schemas.microsoft.com/office/drawing/2014/chart" uri="{C3380CC4-5D6E-409C-BE32-E72D297353CC}">
              <c16:uniqueId val="{00000002-DEC0-4ED2-8439-4C45A8BDE552}"/>
            </c:ext>
          </c:extLst>
        </c:ser>
        <c:ser>
          <c:idx val="0"/>
          <c:order val="3"/>
          <c:tx>
            <c:strRef>
              <c:f>'tabela nomes'!$A$6</c:f>
              <c:strCache>
                <c:ptCount val="1"/>
                <c:pt idx="0">
                  <c:v>Nome repetido, com modificador</c:v>
                </c:pt>
              </c:strCache>
            </c:strRef>
          </c:tx>
          <c:spPr>
            <a:solidFill>
              <a:srgbClr val="FFC000">
                <a:alpha val="85000"/>
              </a:srgb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nomes'!$D$6,'tabela nomes'!$I$6)</c:f>
              <c:numCache>
                <c:formatCode>0.00</c:formatCode>
                <c:ptCount val="2"/>
                <c:pt idx="0">
                  <c:v>0.38028169014084506</c:v>
                </c:pt>
                <c:pt idx="1">
                  <c:v>0.42528735632183906</c:v>
                </c:pt>
              </c:numCache>
            </c:numRef>
          </c:val>
          <c:extLst>
            <c:ext xmlns:c16="http://schemas.microsoft.com/office/drawing/2014/chart" uri="{C3380CC4-5D6E-409C-BE32-E72D297353CC}">
              <c16:uniqueId val="{00000003-DEC0-4ED2-8439-4C45A8BDE552}"/>
            </c:ext>
          </c:extLst>
        </c:ser>
        <c:ser>
          <c:idx val="3"/>
          <c:order val="4"/>
          <c:tx>
            <c:strRef>
              <c:f>'tabela nomes'!$A$4</c:f>
              <c:strCache>
                <c:ptCount val="1"/>
                <c:pt idx="0">
                  <c:v>Sem nome, com modificador</c:v>
                </c:pt>
              </c:strCache>
            </c:strRef>
          </c:tx>
          <c:spPr>
            <a:solidFill>
              <a:schemeClr val="accent1">
                <a:lumMod val="60000"/>
                <a:lumOff val="40000"/>
                <a:alpha val="85000"/>
              </a:scheme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[2]map!$AJ$6:$AK$6</c:f>
              <c:numCache>
                <c:formatCode>General</c:formatCode>
                <c:ptCount val="2"/>
                <c:pt idx="0">
                  <c:v>0</c:v>
                </c:pt>
                <c:pt idx="1">
                  <c:v>0</c:v>
                </c:pt>
              </c:numCache>
            </c:numRef>
          </c:cat>
          <c:val>
            <c:numRef>
              <c:f>('tabela nomes'!$D$4,'tabela nomes'!$I$4)</c:f>
              <c:numCache>
                <c:formatCode>0.00</c:formatCode>
                <c:ptCount val="2"/>
                <c:pt idx="0">
                  <c:v>0.26056338028169013</c:v>
                </c:pt>
                <c:pt idx="1">
                  <c:v>9.1954022988505746E-2</c:v>
                </c:pt>
              </c:numCache>
            </c:numRef>
          </c:val>
          <c:extLst>
            <c:ext xmlns:c16="http://schemas.microsoft.com/office/drawing/2014/chart" uri="{C3380CC4-5D6E-409C-BE32-E72D297353CC}">
              <c16:uniqueId val="{00000004-DEC0-4ED2-8439-4C45A8BDE552}"/>
            </c:ext>
          </c:extLst>
        </c:ser>
        <c:ser>
          <c:idx val="1"/>
          <c:order val="5"/>
          <c:tx>
            <c:strRef>
              <c:f>'tabela nomes'!$A$5</c:f>
              <c:strCache>
                <c:ptCount val="1"/>
                <c:pt idx="0">
                  <c:v>Sem nome </c:v>
                </c:pt>
              </c:strCache>
            </c:strRef>
          </c:tx>
          <c:spPr>
            <a:solidFill>
              <a:schemeClr val="accent1">
                <a:lumMod val="40000"/>
                <a:lumOff val="60000"/>
                <a:alpha val="70000"/>
              </a:scheme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nomes'!$D$5,'tabela nomes'!$I$5)</c:f>
              <c:numCache>
                <c:formatCode>0.00</c:formatCode>
                <c:ptCount val="2"/>
                <c:pt idx="0">
                  <c:v>0.15492957746478872</c:v>
                </c:pt>
                <c:pt idx="1">
                  <c:v>9.1954022988505746E-2</c:v>
                </c:pt>
              </c:numCache>
            </c:numRef>
          </c:val>
          <c:extLst>
            <c:ext xmlns:c16="http://schemas.microsoft.com/office/drawing/2014/chart" uri="{C3380CC4-5D6E-409C-BE32-E72D297353CC}">
              <c16:uniqueId val="{00000005-DEC0-4ED2-8439-4C45A8BDE552}"/>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ayout>
        <c:manualLayout>
          <c:xMode val="edge"/>
          <c:yMode val="edge"/>
          <c:x val="0.64534398974093066"/>
          <c:y val="0.34648892342148274"/>
          <c:w val="0.31627953095454031"/>
          <c:h val="0.56428333661226948"/>
        </c:manualLayout>
      </c:layout>
      <c:overlay val="0"/>
      <c:spPr>
        <a:noFill/>
        <a:ln w="25400">
          <a:noFill/>
        </a:ln>
        <a:effectLst/>
      </c:spPr>
      <c:txPr>
        <a:bodyPr rot="0" spcFirstLastPara="1" vertOverflow="ellipsis" vert="horz" wrap="square" anchor="ctr" anchorCtr="1"/>
        <a:lstStyle/>
        <a:p>
          <a:pPr>
            <a:defRPr sz="735" b="0" i="0" u="none" strike="noStrike" kern="1200" baseline="0">
              <a:solidFill>
                <a:srgbClr val="000000"/>
              </a:solidFill>
              <a:latin typeface="Verdana"/>
              <a:ea typeface="Verdana"/>
              <a:cs typeface="Verdana"/>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 and status of the nouns in the NP</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pre-verbal and post-verbal </a:t>
            </a:r>
          </a:p>
        </c:rich>
      </c:tx>
      <c:layout>
        <c:manualLayout>
          <c:xMode val="edge"/>
          <c:yMode val="edge"/>
          <c:x val="2.3470564566351722E-2"/>
          <c:y val="1.4628974570262054E-2"/>
        </c:manualLayout>
      </c:layout>
      <c:overlay val="0"/>
      <c:spPr>
        <a:noFill/>
        <a:ln w="25400">
          <a:noFill/>
        </a:ln>
        <a:effectLst/>
      </c:spPr>
    </c:title>
    <c:autoTitleDeleted val="0"/>
    <c:plotArea>
      <c:layout>
        <c:manualLayout>
          <c:layoutTarget val="inner"/>
          <c:xMode val="edge"/>
          <c:yMode val="edge"/>
          <c:x val="4.6844662095058998E-2"/>
          <c:y val="0.12794473179204999"/>
          <c:w val="0.574356291774202"/>
          <c:h val="0.80474408810204479"/>
        </c:manualLayout>
      </c:layout>
      <c:barChart>
        <c:barDir val="col"/>
        <c:grouping val="stacked"/>
        <c:varyColors val="0"/>
        <c:ser>
          <c:idx val="4"/>
          <c:order val="0"/>
          <c:tx>
            <c:strRef>
              <c:f>'grafs nomes'!$Q$53</c:f>
              <c:strCache>
                <c:ptCount val="1"/>
                <c:pt idx="0">
                  <c:v>Com demonstrativo; sem nome</c:v>
                </c:pt>
              </c:strCache>
            </c:strRef>
          </c:tx>
          <c:spPr>
            <a:solidFill>
              <a:schemeClr val="tx2">
                <a:lumMod val="60000"/>
                <a:lumOff val="40000"/>
              </a:schemeClr>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nomes'!$R$53</c:f>
              <c:numCache>
                <c:formatCode>0.00</c:formatCode>
                <c:ptCount val="1"/>
                <c:pt idx="0">
                  <c:v>6.7114093959731542E-3</c:v>
                </c:pt>
              </c:numCache>
            </c:numRef>
          </c:val>
          <c:extLst>
            <c:ext xmlns:c16="http://schemas.microsoft.com/office/drawing/2014/chart" uri="{C3380CC4-5D6E-409C-BE32-E72D297353CC}">
              <c16:uniqueId val="{00000000-D1D3-490F-B3D6-EB1A355A3C34}"/>
            </c:ext>
          </c:extLst>
        </c:ser>
        <c:ser>
          <c:idx val="3"/>
          <c:order val="1"/>
          <c:tx>
            <c:strRef>
              <c:f>'grafs nomes'!$Q$54</c:f>
              <c:strCache>
                <c:ptCount val="1"/>
                <c:pt idx="0">
                  <c:v>Com demonstrativo; nome repetido</c:v>
                </c:pt>
              </c:strCache>
            </c:strRef>
          </c:tx>
          <c:spPr>
            <a:solidFill>
              <a:schemeClr val="tx2">
                <a:lumMod val="60000"/>
                <a:lumOff val="40000"/>
              </a:schemeClr>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nomes'!$R$54</c:f>
              <c:numCache>
                <c:formatCode>0.00</c:formatCode>
                <c:ptCount val="1"/>
                <c:pt idx="0">
                  <c:v>0.12751677852348994</c:v>
                </c:pt>
              </c:numCache>
            </c:numRef>
          </c:val>
          <c:extLst>
            <c:ext xmlns:c16="http://schemas.microsoft.com/office/drawing/2014/chart" uri="{C3380CC4-5D6E-409C-BE32-E72D297353CC}">
              <c16:uniqueId val="{00000001-D1D3-490F-B3D6-EB1A355A3C34}"/>
            </c:ext>
          </c:extLst>
        </c:ser>
        <c:ser>
          <c:idx val="7"/>
          <c:order val="2"/>
          <c:tx>
            <c:strRef>
              <c:f>'grafs nomes'!$Q$52</c:f>
              <c:strCache>
                <c:ptCount val="1"/>
                <c:pt idx="0">
                  <c:v>Com demonstrativo; nome inédito</c:v>
                </c:pt>
              </c:strCache>
            </c:strRef>
          </c:tx>
          <c:spPr>
            <a:solidFill>
              <a:schemeClr val="tx2">
                <a:lumMod val="60000"/>
                <a:lumOff val="40000"/>
              </a:schemeClr>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nomes'!$R$52</c:f>
              <c:numCache>
                <c:formatCode>0.00</c:formatCode>
                <c:ptCount val="1"/>
                <c:pt idx="0">
                  <c:v>6.7114093959731542E-3</c:v>
                </c:pt>
              </c:numCache>
            </c:numRef>
          </c:val>
          <c:extLst>
            <c:ext xmlns:c16="http://schemas.microsoft.com/office/drawing/2014/chart" uri="{C3380CC4-5D6E-409C-BE32-E72D297353CC}">
              <c16:uniqueId val="{00000002-D1D3-490F-B3D6-EB1A355A3C34}"/>
            </c:ext>
          </c:extLst>
        </c:ser>
        <c:ser>
          <c:idx val="2"/>
          <c:order val="3"/>
          <c:tx>
            <c:strRef>
              <c:f>'grafs nomes'!$Q$50</c:f>
              <c:strCache>
                <c:ptCount val="1"/>
                <c:pt idx="0">
                  <c:v>Definido, sem nome</c:v>
                </c:pt>
              </c:strCache>
            </c:strRef>
          </c:tx>
          <c:spPr>
            <a:solidFill>
              <a:srgbClr val="FF9933"/>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nomes'!$R$50</c:f>
              <c:numCache>
                <c:formatCode>0.00</c:formatCode>
                <c:ptCount val="1"/>
                <c:pt idx="0">
                  <c:v>0.12751677852348994</c:v>
                </c:pt>
              </c:numCache>
            </c:numRef>
          </c:val>
          <c:extLst>
            <c:ext xmlns:c16="http://schemas.microsoft.com/office/drawing/2014/chart" uri="{C3380CC4-5D6E-409C-BE32-E72D297353CC}">
              <c16:uniqueId val="{00000003-D1D3-490F-B3D6-EB1A355A3C34}"/>
            </c:ext>
          </c:extLst>
        </c:ser>
        <c:ser>
          <c:idx val="0"/>
          <c:order val="4"/>
          <c:tx>
            <c:strRef>
              <c:f>'grafs nomes'!$Q$51</c:f>
              <c:strCache>
                <c:ptCount val="1"/>
                <c:pt idx="0">
                  <c:v>Definido; nome repetido</c:v>
                </c:pt>
              </c:strCache>
            </c:strRef>
          </c:tx>
          <c:spPr>
            <a:solidFill>
              <a:srgbClr val="FF9933"/>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nomes'!$R$51</c:f>
              <c:numCache>
                <c:formatCode>0.00</c:formatCode>
                <c:ptCount val="1"/>
                <c:pt idx="0">
                  <c:v>0.32214765100671139</c:v>
                </c:pt>
              </c:numCache>
            </c:numRef>
          </c:val>
          <c:extLst>
            <c:ext xmlns:c16="http://schemas.microsoft.com/office/drawing/2014/chart" uri="{C3380CC4-5D6E-409C-BE32-E72D297353CC}">
              <c16:uniqueId val="{00000004-D1D3-490F-B3D6-EB1A355A3C34}"/>
            </c:ext>
          </c:extLst>
        </c:ser>
        <c:ser>
          <c:idx val="1"/>
          <c:order val="5"/>
          <c:tx>
            <c:strRef>
              <c:f>'grafs nomes'!$Q$49</c:f>
              <c:strCache>
                <c:ptCount val="1"/>
                <c:pt idx="0">
                  <c:v>Definido; nome inédito</c:v>
                </c:pt>
              </c:strCache>
            </c:strRef>
          </c:tx>
          <c:spPr>
            <a:solidFill>
              <a:srgbClr val="FF9933"/>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nomes'!$R$49</c:f>
              <c:numCache>
                <c:formatCode>0.00</c:formatCode>
                <c:ptCount val="1"/>
                <c:pt idx="0">
                  <c:v>8.0536912751677847E-2</c:v>
                </c:pt>
              </c:numCache>
            </c:numRef>
          </c:val>
          <c:extLst>
            <c:ext xmlns:c16="http://schemas.microsoft.com/office/drawing/2014/chart" uri="{C3380CC4-5D6E-409C-BE32-E72D297353CC}">
              <c16:uniqueId val="{00000005-D1D3-490F-B3D6-EB1A355A3C34}"/>
            </c:ext>
          </c:extLst>
        </c:ser>
        <c:ser>
          <c:idx val="6"/>
          <c:order val="6"/>
          <c:tx>
            <c:strRef>
              <c:f>'grafs nomes'!$Q$58</c:f>
              <c:strCache>
                <c:ptCount val="1"/>
                <c:pt idx="0">
                  <c:v>Indefinido; sem nome</c:v>
                </c:pt>
              </c:strCache>
            </c:strRef>
          </c:tx>
          <c:spPr>
            <a:solidFill>
              <a:srgbClr val="FFDD4B"/>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nomes'!$R$58</c:f>
              <c:numCache>
                <c:formatCode>0.00</c:formatCode>
                <c:ptCount val="1"/>
                <c:pt idx="0">
                  <c:v>6.7114093959731542E-3</c:v>
                </c:pt>
              </c:numCache>
            </c:numRef>
          </c:val>
          <c:extLst>
            <c:ext xmlns:c16="http://schemas.microsoft.com/office/drawing/2014/chart" uri="{C3380CC4-5D6E-409C-BE32-E72D297353CC}">
              <c16:uniqueId val="{00000006-D1D3-490F-B3D6-EB1A355A3C34}"/>
            </c:ext>
          </c:extLst>
        </c:ser>
        <c:ser>
          <c:idx val="5"/>
          <c:order val="7"/>
          <c:tx>
            <c:strRef>
              <c:f>'grafs nomes'!$Q$59</c:f>
              <c:strCache>
                <c:ptCount val="1"/>
                <c:pt idx="0">
                  <c:v>Indefinido; nome repetido</c:v>
                </c:pt>
              </c:strCache>
            </c:strRef>
          </c:tx>
          <c:spPr>
            <a:solidFill>
              <a:srgbClr val="FFDD4B"/>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nomes'!$R$59</c:f>
              <c:numCache>
                <c:formatCode>0.00</c:formatCode>
                <c:ptCount val="1"/>
                <c:pt idx="0">
                  <c:v>6.7114093959731544E-2</c:v>
                </c:pt>
              </c:numCache>
            </c:numRef>
          </c:val>
          <c:extLst>
            <c:ext xmlns:c16="http://schemas.microsoft.com/office/drawing/2014/chart" uri="{C3380CC4-5D6E-409C-BE32-E72D297353CC}">
              <c16:uniqueId val="{00000007-D1D3-490F-B3D6-EB1A355A3C34}"/>
            </c:ext>
          </c:extLst>
        </c:ser>
        <c:ser>
          <c:idx val="8"/>
          <c:order val="8"/>
          <c:tx>
            <c:strRef>
              <c:f>'grafs nomes'!$Q$57</c:f>
              <c:strCache>
                <c:ptCount val="1"/>
                <c:pt idx="0">
                  <c:v>Indefinido; nome inédito</c:v>
                </c:pt>
              </c:strCache>
            </c:strRef>
          </c:tx>
          <c:spPr>
            <a:solidFill>
              <a:srgbClr val="FFDD4B"/>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nomes'!$R$57</c:f>
              <c:numCache>
                <c:formatCode>0.00</c:formatCode>
                <c:ptCount val="1"/>
                <c:pt idx="0">
                  <c:v>7.3825503355704702E-2</c:v>
                </c:pt>
              </c:numCache>
            </c:numRef>
          </c:val>
          <c:extLst>
            <c:ext xmlns:c16="http://schemas.microsoft.com/office/drawing/2014/chart" uri="{C3380CC4-5D6E-409C-BE32-E72D297353CC}">
              <c16:uniqueId val="{00000008-D1D3-490F-B3D6-EB1A355A3C34}"/>
            </c:ext>
          </c:extLst>
        </c:ser>
        <c:ser>
          <c:idx val="10"/>
          <c:order val="9"/>
          <c:tx>
            <c:strRef>
              <c:f>'grafs nomes'!$Q$56</c:f>
              <c:strCache>
                <c:ptCount val="1"/>
                <c:pt idx="0">
                  <c:v>Sem determinante; nome repetido</c:v>
                </c:pt>
              </c:strCache>
            </c:strRef>
          </c:tx>
          <c:spPr>
            <a:solidFill>
              <a:srgbClr val="FFCC99"/>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nomes'!$R$56</c:f>
              <c:numCache>
                <c:formatCode>0.00</c:formatCode>
                <c:ptCount val="1"/>
                <c:pt idx="0">
                  <c:v>0.10067114093959731</c:v>
                </c:pt>
              </c:numCache>
            </c:numRef>
          </c:val>
          <c:extLst>
            <c:ext xmlns:c16="http://schemas.microsoft.com/office/drawing/2014/chart" uri="{C3380CC4-5D6E-409C-BE32-E72D297353CC}">
              <c16:uniqueId val="{00000009-D1D3-490F-B3D6-EB1A355A3C34}"/>
            </c:ext>
          </c:extLst>
        </c:ser>
        <c:ser>
          <c:idx val="9"/>
          <c:order val="10"/>
          <c:tx>
            <c:strRef>
              <c:f>'grafs nomes'!$Q$55</c:f>
              <c:strCache>
                <c:ptCount val="1"/>
                <c:pt idx="0">
                  <c:v>Sem determinante; nome inédito</c:v>
                </c:pt>
              </c:strCache>
            </c:strRef>
          </c:tx>
          <c:spPr>
            <a:solidFill>
              <a:srgbClr val="FFCC99"/>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nomes'!$R$55</c:f>
              <c:numCache>
                <c:formatCode>0.00</c:formatCode>
                <c:ptCount val="1"/>
                <c:pt idx="0">
                  <c:v>3.3557046979865772E-2</c:v>
                </c:pt>
              </c:numCache>
            </c:numRef>
          </c:val>
          <c:extLst>
            <c:ext xmlns:c16="http://schemas.microsoft.com/office/drawing/2014/chart" uri="{C3380CC4-5D6E-409C-BE32-E72D297353CC}">
              <c16:uniqueId val="{0000000A-D1D3-490F-B3D6-EB1A355A3C34}"/>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ayout>
        <c:manualLayout>
          <c:xMode val="edge"/>
          <c:yMode val="edge"/>
          <c:x val="0.63390409619024413"/>
          <c:y val="0.29001995650756834"/>
          <c:w val="0.33546411472950571"/>
          <c:h val="0.63223050033544015"/>
        </c:manualLayout>
      </c:layout>
      <c:overlay val="0"/>
      <c:spPr>
        <a:noFill/>
        <a:ln w="25400">
          <a:noFill/>
        </a:ln>
        <a:effectLst/>
      </c:spPr>
      <c:txPr>
        <a:bodyPr rot="0" spcFirstLastPara="1" vertOverflow="ellipsis" vert="horz" wrap="square" anchor="ctr" anchorCtr="1"/>
        <a:lstStyle/>
        <a:p>
          <a:pPr>
            <a:defRPr sz="735" b="0" i="0" u="none" strike="noStrike" kern="1200" baseline="0">
              <a:solidFill>
                <a:srgbClr val="000000"/>
              </a:solidFill>
              <a:latin typeface="Verdana"/>
              <a:ea typeface="Verdana"/>
              <a:cs typeface="Verdana"/>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dirty="0">
                <a:solidFill>
                  <a:srgbClr val="000000"/>
                </a:solidFill>
                <a:latin typeface="Verdana"/>
                <a:ea typeface="Verdana"/>
                <a:cs typeface="Verdana"/>
              </a:rPr>
              <a:t>patterns of determination and status of the internal noun</a:t>
            </a:r>
          </a:p>
          <a:p>
            <a:pPr algn="l">
              <a:defRPr sz="1000" b="0" i="0" u="none" strike="noStrike" baseline="0">
                <a:solidFill>
                  <a:srgbClr val="000000"/>
                </a:solidFill>
                <a:latin typeface="Arial"/>
                <a:ea typeface="Arial"/>
                <a:cs typeface="Arial"/>
              </a:defRPr>
            </a:pPr>
            <a:r>
              <a:rPr lang="en-US" sz="800" b="0" i="0" u="none" strike="noStrike" baseline="0" dirty="0">
                <a:solidFill>
                  <a:srgbClr val="000000"/>
                </a:solidFill>
                <a:latin typeface="Verdana"/>
                <a:ea typeface="Verdana"/>
                <a:cs typeface="Verdana"/>
              </a:rPr>
              <a:t>pre-verbal subjects - heads and mentions</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18879957830383309"/>
          <c:w val="0.53178336260599013"/>
          <c:h val="0.74388918873929999"/>
        </c:manualLayout>
      </c:layout>
      <c:barChart>
        <c:barDir val="col"/>
        <c:grouping val="stacked"/>
        <c:varyColors val="0"/>
        <c:ser>
          <c:idx val="0"/>
          <c:order val="0"/>
          <c:tx>
            <c:strRef>
              <c:f>'grafs nomes'!$V$115</c:f>
              <c:strCache>
                <c:ptCount val="1"/>
              </c:strCache>
            </c:strRef>
          </c:tx>
          <c:spPr>
            <a:solidFill>
              <a:srgbClr val="FF874B"/>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nomes'!$T$109:$U$109</c:f>
              <c:strCache>
                <c:ptCount val="2"/>
                <c:pt idx="0">
                  <c:v>Subjects (heads)</c:v>
                </c:pt>
                <c:pt idx="1">
                  <c:v>Sujects (mentions)</c:v>
                </c:pt>
              </c:strCache>
            </c:strRef>
          </c:cat>
          <c:val>
            <c:numRef>
              <c:f>'grafs nomes'!$T$115:$U$115</c:f>
              <c:numCache>
                <c:formatCode>0.00</c:formatCode>
                <c:ptCount val="2"/>
                <c:pt idx="1">
                  <c:v>0.87096774193548387</c:v>
                </c:pt>
              </c:numCache>
            </c:numRef>
          </c:val>
          <c:extLst>
            <c:ext xmlns:c16="http://schemas.microsoft.com/office/drawing/2014/chart" uri="{C3380CC4-5D6E-409C-BE32-E72D297353CC}">
              <c16:uniqueId val="{00000000-57EA-4A3F-8945-6F99D5DE0AE8}"/>
            </c:ext>
          </c:extLst>
        </c:ser>
        <c:ser>
          <c:idx val="37"/>
          <c:order val="1"/>
          <c:tx>
            <c:strRef>
              <c:f>'grafs nomes'!$V$113</c:f>
              <c:strCache>
                <c:ptCount val="1"/>
              </c:strCache>
            </c:strRef>
          </c:tx>
          <c:spPr>
            <a:solidFill>
              <a:srgbClr val="FFDD4B"/>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nomes'!$T$109:$U$109</c:f>
              <c:strCache>
                <c:ptCount val="2"/>
                <c:pt idx="0">
                  <c:v>Subjects (heads)</c:v>
                </c:pt>
                <c:pt idx="1">
                  <c:v>Sujects (mentions)</c:v>
                </c:pt>
              </c:strCache>
            </c:strRef>
          </c:cat>
          <c:val>
            <c:numRef>
              <c:f>'grafs nomes'!$T$113:$U$113</c:f>
              <c:numCache>
                <c:formatCode>0.00</c:formatCode>
                <c:ptCount val="2"/>
                <c:pt idx="1">
                  <c:v>3.2258064516129031E-2</c:v>
                </c:pt>
              </c:numCache>
            </c:numRef>
          </c:val>
          <c:extLst>
            <c:ext xmlns:c16="http://schemas.microsoft.com/office/drawing/2014/chart" uri="{C3380CC4-5D6E-409C-BE32-E72D297353CC}">
              <c16:uniqueId val="{00000001-57EA-4A3F-8945-6F99D5DE0AE8}"/>
            </c:ext>
          </c:extLst>
        </c:ser>
        <c:ser>
          <c:idx val="1"/>
          <c:order val="2"/>
          <c:tx>
            <c:strRef>
              <c:f>'grafs nomes'!$V$114</c:f>
              <c:strCache>
                <c:ptCount val="1"/>
              </c:strCache>
            </c:strRef>
          </c:tx>
          <c:spPr>
            <a:solidFill>
              <a:srgbClr val="FFCC99"/>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nomes'!$T$109:$U$109</c:f>
              <c:strCache>
                <c:ptCount val="2"/>
                <c:pt idx="0">
                  <c:v>Subjects (heads)</c:v>
                </c:pt>
                <c:pt idx="1">
                  <c:v>Sujects (mentions)</c:v>
                </c:pt>
              </c:strCache>
            </c:strRef>
          </c:cat>
          <c:val>
            <c:numRef>
              <c:f>'grafs nomes'!$T$114:$U$114</c:f>
              <c:numCache>
                <c:formatCode>0.00</c:formatCode>
                <c:ptCount val="2"/>
                <c:pt idx="1">
                  <c:v>9.6774193548387094E-2</c:v>
                </c:pt>
              </c:numCache>
            </c:numRef>
          </c:val>
          <c:extLst>
            <c:ext xmlns:c16="http://schemas.microsoft.com/office/drawing/2014/chart" uri="{C3380CC4-5D6E-409C-BE32-E72D297353CC}">
              <c16:uniqueId val="{00000002-57EA-4A3F-8945-6F99D5DE0AE8}"/>
            </c:ext>
          </c:extLst>
        </c:ser>
        <c:ser>
          <c:idx val="7"/>
          <c:order val="3"/>
          <c:tx>
            <c:strRef>
              <c:f>'grafs nomes'!$S$112</c:f>
              <c:strCache>
                <c:ptCount val="1"/>
                <c:pt idx="0">
                  <c:v>Definido; nome repetido</c:v>
                </c:pt>
              </c:strCache>
            </c:strRef>
          </c:tx>
          <c:spPr>
            <a:solidFill>
              <a:srgbClr val="FF874B"/>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nomes'!$T$109:$U$109</c:f>
              <c:strCache>
                <c:ptCount val="2"/>
                <c:pt idx="0">
                  <c:v>Subjects (heads)</c:v>
                </c:pt>
                <c:pt idx="1">
                  <c:v>Sujects (mentions)</c:v>
                </c:pt>
              </c:strCache>
            </c:strRef>
          </c:cat>
          <c:val>
            <c:numRef>
              <c:f>'grafs nomes'!$T$112:$U$112</c:f>
              <c:numCache>
                <c:formatCode>General</c:formatCode>
                <c:ptCount val="2"/>
                <c:pt idx="0" formatCode="0.00">
                  <c:v>0.57894736842105265</c:v>
                </c:pt>
              </c:numCache>
            </c:numRef>
          </c:val>
          <c:extLst>
            <c:ext xmlns:c16="http://schemas.microsoft.com/office/drawing/2014/chart" uri="{C3380CC4-5D6E-409C-BE32-E72D297353CC}">
              <c16:uniqueId val="{00000003-57EA-4A3F-8945-6F99D5DE0AE8}"/>
            </c:ext>
          </c:extLst>
        </c:ser>
        <c:ser>
          <c:idx val="3"/>
          <c:order val="4"/>
          <c:tx>
            <c:strRef>
              <c:f>'grafs nomes'!$S$110</c:f>
              <c:strCache>
                <c:ptCount val="1"/>
                <c:pt idx="0">
                  <c:v>Definido; nome inédito</c:v>
                </c:pt>
              </c:strCache>
            </c:strRef>
          </c:tx>
          <c:spPr>
            <a:solidFill>
              <a:srgbClr val="FFDD4B"/>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nomes'!$T$109:$U$109</c:f>
              <c:strCache>
                <c:ptCount val="2"/>
                <c:pt idx="0">
                  <c:v>Subjects (heads)</c:v>
                </c:pt>
                <c:pt idx="1">
                  <c:v>Sujects (mentions)</c:v>
                </c:pt>
              </c:strCache>
            </c:strRef>
          </c:cat>
          <c:val>
            <c:numRef>
              <c:f>'grafs nomes'!$T$110:$U$110</c:f>
              <c:numCache>
                <c:formatCode>General</c:formatCode>
                <c:ptCount val="2"/>
                <c:pt idx="0" formatCode="0.00">
                  <c:v>0.21052631578947367</c:v>
                </c:pt>
              </c:numCache>
            </c:numRef>
          </c:val>
          <c:extLst>
            <c:ext xmlns:c16="http://schemas.microsoft.com/office/drawing/2014/chart" uri="{C3380CC4-5D6E-409C-BE32-E72D297353CC}">
              <c16:uniqueId val="{00000004-57EA-4A3F-8945-6F99D5DE0AE8}"/>
            </c:ext>
          </c:extLst>
        </c:ser>
        <c:ser>
          <c:idx val="4"/>
          <c:order val="5"/>
          <c:tx>
            <c:strRef>
              <c:f>'grafs nomes'!$S$111</c:f>
              <c:strCache>
                <c:ptCount val="1"/>
                <c:pt idx="0">
                  <c:v>Definido, sem nome,</c:v>
                </c:pt>
              </c:strCache>
            </c:strRef>
          </c:tx>
          <c:spPr>
            <a:solidFill>
              <a:srgbClr val="FFCC99"/>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nomes'!$T$109:$U$109</c:f>
              <c:strCache>
                <c:ptCount val="2"/>
                <c:pt idx="0">
                  <c:v>Subjects (heads)</c:v>
                </c:pt>
                <c:pt idx="1">
                  <c:v>Sujects (mentions)</c:v>
                </c:pt>
              </c:strCache>
            </c:strRef>
          </c:cat>
          <c:val>
            <c:numRef>
              <c:f>'grafs nomes'!$T$111:$U$111</c:f>
              <c:numCache>
                <c:formatCode>General</c:formatCode>
                <c:ptCount val="2"/>
                <c:pt idx="0" formatCode="0.00">
                  <c:v>0.21052631578947367</c:v>
                </c:pt>
              </c:numCache>
            </c:numRef>
          </c:val>
          <c:extLst>
            <c:ext xmlns:c16="http://schemas.microsoft.com/office/drawing/2014/chart" uri="{C3380CC4-5D6E-409C-BE32-E72D297353CC}">
              <c16:uniqueId val="{00000005-57EA-4A3F-8945-6F99D5DE0AE8}"/>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egendEntry>
        <c:idx val="3"/>
        <c:delete val="1"/>
      </c:legendEntry>
      <c:legendEntry>
        <c:idx val="4"/>
        <c:delete val="1"/>
      </c:legendEntry>
      <c:legendEntry>
        <c:idx val="5"/>
        <c:delete val="1"/>
      </c:legendEntry>
      <c:layout>
        <c:manualLayout>
          <c:xMode val="edge"/>
          <c:yMode val="edge"/>
          <c:x val="0.59719524557680004"/>
          <c:y val="0.23876351218429537"/>
          <c:w val="0.40280475442320002"/>
          <c:h val="0.65389841964821649"/>
        </c:manualLayout>
      </c:layout>
      <c:overlay val="0"/>
      <c:spPr>
        <a:noFill/>
        <a:ln w="25400">
          <a:noFill/>
        </a:ln>
        <a:effectLst/>
      </c:spPr>
      <c:txPr>
        <a:bodyPr rot="0" spcFirstLastPara="1" vertOverflow="ellipsis" vert="horz" wrap="square" anchor="ctr" anchorCtr="1"/>
        <a:lstStyle/>
        <a:p>
          <a:pPr>
            <a:defRPr sz="735" b="0" i="0" u="none" strike="noStrike" kern="1200" baseline="0">
              <a:solidFill>
                <a:srgbClr val="000000"/>
              </a:solidFill>
              <a:latin typeface="Verdana"/>
              <a:ea typeface="Verdana"/>
              <a:cs typeface="Verdana"/>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pre-verbal and post-verbal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13434730412061721"/>
          <c:w val="0.574356291774202"/>
          <c:h val="0.79834146292251584"/>
        </c:manualLayout>
      </c:layout>
      <c:barChart>
        <c:barDir val="col"/>
        <c:grouping val="stacked"/>
        <c:varyColors val="0"/>
        <c:ser>
          <c:idx val="1"/>
          <c:order val="0"/>
          <c:tx>
            <c:strRef>
              <c:f>'grafs nomes'!$Q$71</c:f>
              <c:strCache>
                <c:ptCount val="1"/>
                <c:pt idx="0">
                  <c:v>Com demonstrativo; sem nome</c:v>
                </c:pt>
              </c:strCache>
            </c:strRef>
          </c:tx>
          <c:spPr>
            <a:solidFill>
              <a:schemeClr val="accent1">
                <a:lumMod val="60000"/>
                <a:lumOff val="40000"/>
              </a:schemeClr>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nomes'!$R$71:$S$71</c:f>
              <c:numCache>
                <c:formatCode>0.00</c:formatCode>
                <c:ptCount val="2"/>
                <c:pt idx="0">
                  <c:v>6.7114093959731542E-3</c:v>
                </c:pt>
                <c:pt idx="1">
                  <c:v>3.2608695652173912E-2</c:v>
                </c:pt>
              </c:numCache>
            </c:numRef>
          </c:val>
          <c:extLst>
            <c:ext xmlns:c16="http://schemas.microsoft.com/office/drawing/2014/chart" uri="{C3380CC4-5D6E-409C-BE32-E72D297353CC}">
              <c16:uniqueId val="{00000000-6DAB-4E48-917F-F7A8F606E927}"/>
            </c:ext>
          </c:extLst>
        </c:ser>
        <c:ser>
          <c:idx val="2"/>
          <c:order val="1"/>
          <c:tx>
            <c:strRef>
              <c:f>'grafs nomes'!$Q$72</c:f>
              <c:strCache>
                <c:ptCount val="1"/>
                <c:pt idx="0">
                  <c:v>Com demonstrativo; nome repetido</c:v>
                </c:pt>
              </c:strCache>
            </c:strRef>
          </c:tx>
          <c:spPr>
            <a:solidFill>
              <a:schemeClr val="accent1">
                <a:lumMod val="60000"/>
                <a:lumOff val="40000"/>
              </a:schemeClr>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nomes'!$R$72:$S$72</c:f>
              <c:numCache>
                <c:formatCode>0.00</c:formatCode>
                <c:ptCount val="2"/>
                <c:pt idx="0">
                  <c:v>0.12751677852348994</c:v>
                </c:pt>
                <c:pt idx="1">
                  <c:v>0.11956521739130435</c:v>
                </c:pt>
              </c:numCache>
            </c:numRef>
          </c:val>
          <c:extLst>
            <c:ext xmlns:c16="http://schemas.microsoft.com/office/drawing/2014/chart" uri="{C3380CC4-5D6E-409C-BE32-E72D297353CC}">
              <c16:uniqueId val="{00000001-6DAB-4E48-917F-F7A8F606E927}"/>
            </c:ext>
          </c:extLst>
        </c:ser>
        <c:ser>
          <c:idx val="0"/>
          <c:order val="2"/>
          <c:tx>
            <c:strRef>
              <c:f>'grafs nomes'!$Q$70</c:f>
              <c:strCache>
                <c:ptCount val="1"/>
                <c:pt idx="0">
                  <c:v>Com demonstrativo; nome inédito</c:v>
                </c:pt>
              </c:strCache>
            </c:strRef>
          </c:tx>
          <c:spPr>
            <a:solidFill>
              <a:schemeClr val="accent1">
                <a:lumMod val="60000"/>
                <a:lumOff val="40000"/>
              </a:schemeClr>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nomes'!$R$70:$S$70</c:f>
              <c:numCache>
                <c:formatCode>0.00</c:formatCode>
                <c:ptCount val="2"/>
                <c:pt idx="0">
                  <c:v>6.7114093959731542E-3</c:v>
                </c:pt>
                <c:pt idx="1">
                  <c:v>2.1739130434782608E-2</c:v>
                </c:pt>
              </c:numCache>
            </c:numRef>
          </c:val>
          <c:extLst>
            <c:ext xmlns:c16="http://schemas.microsoft.com/office/drawing/2014/chart" uri="{C3380CC4-5D6E-409C-BE32-E72D297353CC}">
              <c16:uniqueId val="{00000002-6DAB-4E48-917F-F7A8F606E927}"/>
            </c:ext>
          </c:extLst>
        </c:ser>
        <c:ser>
          <c:idx val="7"/>
          <c:order val="3"/>
          <c:tx>
            <c:strRef>
              <c:f>'grafs nomes'!$Q$68</c:f>
              <c:strCache>
                <c:ptCount val="1"/>
                <c:pt idx="0">
                  <c:v>Definido, sem nome</c:v>
                </c:pt>
              </c:strCache>
            </c:strRef>
          </c:tx>
          <c:spPr>
            <a:solidFill>
              <a:srgbClr val="FF9933"/>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nomes'!$R$68:$S$68</c:f>
              <c:numCache>
                <c:formatCode>0.00</c:formatCode>
                <c:ptCount val="2"/>
                <c:pt idx="0">
                  <c:v>0.12751677852348994</c:v>
                </c:pt>
                <c:pt idx="1">
                  <c:v>0</c:v>
                </c:pt>
              </c:numCache>
            </c:numRef>
          </c:val>
          <c:extLst>
            <c:ext xmlns:c16="http://schemas.microsoft.com/office/drawing/2014/chart" uri="{C3380CC4-5D6E-409C-BE32-E72D297353CC}">
              <c16:uniqueId val="{00000003-6DAB-4E48-917F-F7A8F606E927}"/>
            </c:ext>
          </c:extLst>
        </c:ser>
        <c:ser>
          <c:idx val="4"/>
          <c:order val="4"/>
          <c:tx>
            <c:strRef>
              <c:f>'grafs nomes'!$Q$69</c:f>
              <c:strCache>
                <c:ptCount val="1"/>
                <c:pt idx="0">
                  <c:v>Definido; nome repetido</c:v>
                </c:pt>
              </c:strCache>
            </c:strRef>
          </c:tx>
          <c:spPr>
            <a:solidFill>
              <a:srgbClr val="FF9933"/>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nomes'!$R$69:$S$69</c:f>
              <c:numCache>
                <c:formatCode>0.00</c:formatCode>
                <c:ptCount val="2"/>
                <c:pt idx="0">
                  <c:v>0.32214765100671139</c:v>
                </c:pt>
                <c:pt idx="1">
                  <c:v>0.25</c:v>
                </c:pt>
              </c:numCache>
            </c:numRef>
          </c:val>
          <c:extLst>
            <c:ext xmlns:c16="http://schemas.microsoft.com/office/drawing/2014/chart" uri="{C3380CC4-5D6E-409C-BE32-E72D297353CC}">
              <c16:uniqueId val="{00000004-6DAB-4E48-917F-F7A8F606E927}"/>
            </c:ext>
          </c:extLst>
        </c:ser>
        <c:ser>
          <c:idx val="3"/>
          <c:order val="5"/>
          <c:tx>
            <c:strRef>
              <c:f>'grafs nomes'!$Q$67</c:f>
              <c:strCache>
                <c:ptCount val="1"/>
                <c:pt idx="0">
                  <c:v>Definido; nome inédito</c:v>
                </c:pt>
              </c:strCache>
            </c:strRef>
          </c:tx>
          <c:spPr>
            <a:solidFill>
              <a:srgbClr val="FF9933"/>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nomes'!$R$67:$S$67</c:f>
              <c:numCache>
                <c:formatCode>0.00</c:formatCode>
                <c:ptCount val="2"/>
                <c:pt idx="0">
                  <c:v>8.0536912751677847E-2</c:v>
                </c:pt>
                <c:pt idx="1">
                  <c:v>5.3999999999999999E-2</c:v>
                </c:pt>
              </c:numCache>
            </c:numRef>
          </c:val>
          <c:extLst>
            <c:ext xmlns:c16="http://schemas.microsoft.com/office/drawing/2014/chart" uri="{C3380CC4-5D6E-409C-BE32-E72D297353CC}">
              <c16:uniqueId val="{00000005-6DAB-4E48-917F-F7A8F606E927}"/>
            </c:ext>
          </c:extLst>
        </c:ser>
        <c:ser>
          <c:idx val="9"/>
          <c:order val="6"/>
          <c:tx>
            <c:strRef>
              <c:f>'grafs nomes'!$Q$76</c:f>
              <c:strCache>
                <c:ptCount val="1"/>
                <c:pt idx="0">
                  <c:v>Indefinido; sem nome</c:v>
                </c:pt>
              </c:strCache>
            </c:strRef>
          </c:tx>
          <c:spPr>
            <a:solidFill>
              <a:srgbClr val="FFC000"/>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nomes'!$R$76:$S$76</c:f>
              <c:numCache>
                <c:formatCode>0.00</c:formatCode>
                <c:ptCount val="2"/>
                <c:pt idx="0">
                  <c:v>6.7114093959731544E-2</c:v>
                </c:pt>
                <c:pt idx="1">
                  <c:v>8.6956521739130432E-2</c:v>
                </c:pt>
              </c:numCache>
            </c:numRef>
          </c:val>
          <c:extLst>
            <c:ext xmlns:c16="http://schemas.microsoft.com/office/drawing/2014/chart" uri="{C3380CC4-5D6E-409C-BE32-E72D297353CC}">
              <c16:uniqueId val="{00000006-6DAB-4E48-917F-F7A8F606E927}"/>
            </c:ext>
          </c:extLst>
        </c:ser>
        <c:ser>
          <c:idx val="10"/>
          <c:order val="7"/>
          <c:tx>
            <c:strRef>
              <c:f>'grafs nomes'!$Q$77</c:f>
              <c:strCache>
                <c:ptCount val="1"/>
                <c:pt idx="0">
                  <c:v>Indefinido; nome repetido</c:v>
                </c:pt>
              </c:strCache>
            </c:strRef>
          </c:tx>
          <c:spPr>
            <a:solidFill>
              <a:srgbClr val="FFC000"/>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nomes'!$R$77:$S$77</c:f>
              <c:numCache>
                <c:formatCode>0.00</c:formatCode>
                <c:ptCount val="2"/>
                <c:pt idx="0">
                  <c:v>0</c:v>
                </c:pt>
                <c:pt idx="1">
                  <c:v>6.5217391304347824E-2</c:v>
                </c:pt>
              </c:numCache>
            </c:numRef>
          </c:val>
          <c:extLst>
            <c:ext xmlns:c16="http://schemas.microsoft.com/office/drawing/2014/chart" uri="{C3380CC4-5D6E-409C-BE32-E72D297353CC}">
              <c16:uniqueId val="{00000007-6DAB-4E48-917F-F7A8F606E927}"/>
            </c:ext>
          </c:extLst>
        </c:ser>
        <c:ser>
          <c:idx val="8"/>
          <c:order val="8"/>
          <c:tx>
            <c:strRef>
              <c:f>'grafs nomes'!$Q$75</c:f>
              <c:strCache>
                <c:ptCount val="1"/>
                <c:pt idx="0">
                  <c:v>Indefinido; nome inédito</c:v>
                </c:pt>
              </c:strCache>
            </c:strRef>
          </c:tx>
          <c:spPr>
            <a:solidFill>
              <a:srgbClr val="FFC000"/>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nomes'!$R$75:$S$75</c:f>
              <c:numCache>
                <c:formatCode>0.00</c:formatCode>
                <c:ptCount val="2"/>
                <c:pt idx="0">
                  <c:v>6.7114093959731542E-3</c:v>
                </c:pt>
                <c:pt idx="1">
                  <c:v>3.2608695652173912E-2</c:v>
                </c:pt>
              </c:numCache>
            </c:numRef>
          </c:val>
          <c:extLst>
            <c:ext xmlns:c16="http://schemas.microsoft.com/office/drawing/2014/chart" uri="{C3380CC4-5D6E-409C-BE32-E72D297353CC}">
              <c16:uniqueId val="{00000008-6DAB-4E48-917F-F7A8F606E927}"/>
            </c:ext>
          </c:extLst>
        </c:ser>
        <c:ser>
          <c:idx val="6"/>
          <c:order val="9"/>
          <c:tx>
            <c:strRef>
              <c:f>'grafs nomes'!$Q$74</c:f>
              <c:strCache>
                <c:ptCount val="1"/>
                <c:pt idx="0">
                  <c:v>Sem determinante; nome repetido</c:v>
                </c:pt>
              </c:strCache>
            </c:strRef>
          </c:tx>
          <c:spPr>
            <a:solidFill>
              <a:srgbClr val="FFCC99"/>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nomes'!$R$74:$S$74</c:f>
              <c:numCache>
                <c:formatCode>0.00</c:formatCode>
                <c:ptCount val="2"/>
                <c:pt idx="0">
                  <c:v>0.10067114093959731</c:v>
                </c:pt>
                <c:pt idx="1">
                  <c:v>0.19565217391304349</c:v>
                </c:pt>
              </c:numCache>
            </c:numRef>
          </c:val>
          <c:extLst>
            <c:ext xmlns:c16="http://schemas.microsoft.com/office/drawing/2014/chart" uri="{C3380CC4-5D6E-409C-BE32-E72D297353CC}">
              <c16:uniqueId val="{00000009-6DAB-4E48-917F-F7A8F606E927}"/>
            </c:ext>
          </c:extLst>
        </c:ser>
        <c:ser>
          <c:idx val="5"/>
          <c:order val="10"/>
          <c:tx>
            <c:strRef>
              <c:f>'grafs nomes'!$Q$73</c:f>
              <c:strCache>
                <c:ptCount val="1"/>
                <c:pt idx="0">
                  <c:v>Sem determinante; nome inédito</c:v>
                </c:pt>
              </c:strCache>
            </c:strRef>
          </c:tx>
          <c:spPr>
            <a:solidFill>
              <a:srgbClr val="FFCC99"/>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nomes'!$R$73:$S$73</c:f>
              <c:numCache>
                <c:formatCode>0.00</c:formatCode>
                <c:ptCount val="2"/>
                <c:pt idx="0">
                  <c:v>3.3557046979865772E-2</c:v>
                </c:pt>
                <c:pt idx="1">
                  <c:v>3.2608695652173912E-2</c:v>
                </c:pt>
              </c:numCache>
            </c:numRef>
          </c:val>
          <c:extLst>
            <c:ext xmlns:c16="http://schemas.microsoft.com/office/drawing/2014/chart" uri="{C3380CC4-5D6E-409C-BE32-E72D297353CC}">
              <c16:uniqueId val="{0000000A-6DAB-4E48-917F-F7A8F606E927}"/>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ayout>
        <c:manualLayout>
          <c:xMode val="edge"/>
          <c:yMode val="edge"/>
          <c:x val="0.63846262893072736"/>
          <c:y val="0.30282513624084978"/>
          <c:w val="0.33546411472950571"/>
          <c:h val="0.63223050033544015"/>
        </c:manualLayout>
      </c:layout>
      <c:overlay val="0"/>
      <c:spPr>
        <a:noFill/>
        <a:ln w="25400">
          <a:noFill/>
        </a:ln>
        <a:effectLst/>
      </c:spPr>
      <c:txPr>
        <a:bodyPr rot="0" spcFirstLastPara="1" vertOverflow="ellipsis" vert="horz" wrap="square" anchor="ctr" anchorCtr="1"/>
        <a:lstStyle/>
        <a:p>
          <a:pPr>
            <a:defRPr sz="735" b="0" i="0" u="none" strike="noStrike" kern="1200" baseline="0">
              <a:solidFill>
                <a:srgbClr val="000000"/>
              </a:solidFill>
              <a:latin typeface="Verdana"/>
              <a:ea typeface="Verdana"/>
              <a:cs typeface="Verdana"/>
            </a:defRPr>
          </a:pPr>
          <a:endParaRPr lang="pt-BR"/>
        </a:p>
      </c:txPr>
    </c:legend>
    <c:plotVisOnly val="1"/>
    <c:dispBlanksAs val="gap"/>
    <c:showDLblsOverMax val="0"/>
  </c:chart>
  <c:spPr>
    <a:no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definite determiners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CE3-41E6-B47A-14C59D5A4877}"/>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0"/>
            <c:showCatName val="0"/>
            <c:showSerName val="0"/>
            <c:showPercent val="0"/>
            <c:showBubbleSize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1-CCE3-41E6-B47A-14C59D5A4877}"/>
            </c:ext>
          </c:extLst>
        </c:ser>
        <c:ser>
          <c:idx val="2"/>
          <c:order val="1"/>
          <c:tx>
            <c:v>with definite determiners </c:v>
          </c:tx>
          <c:spPr>
            <a:solidFill>
              <a:srgbClr val="FFC000">
                <a:alpha val="73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completa'!$G$3</c:f>
              <c:numCache>
                <c:formatCode>0.00</c:formatCode>
                <c:ptCount val="1"/>
                <c:pt idx="0">
                  <c:v>0.74528301886792447</c:v>
                </c:pt>
              </c:numCache>
            </c:numRef>
          </c:val>
          <c:extLst>
            <c:ext xmlns:c16="http://schemas.microsoft.com/office/drawing/2014/chart" uri="{C3380CC4-5D6E-409C-BE32-E72D297353CC}">
              <c16:uniqueId val="{00000002-CCE3-41E6-B47A-14C59D5A4877}"/>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1"/>
        <c:axPos val="b"/>
        <c:numFmt formatCode="General" sourceLinked="1"/>
        <c:majorTickMark val="out"/>
        <c:minorTickMark val="none"/>
        <c:tickLblPos val="nextTo"/>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79437001412869879"/>
          <c:y val="0.61093458254427047"/>
          <c:w val="0.20562998587130105"/>
          <c:h val="0.24891225622113691"/>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 heads </a:t>
            </a:r>
          </a:p>
          <a:p>
            <a:pPr algn="l">
              <a:defRPr sz="800">
                <a:latin typeface="Verdana"/>
                <a:ea typeface="Verdana"/>
                <a:cs typeface="Verdana"/>
              </a:defRPr>
            </a:pPr>
            <a:r>
              <a:rPr lang="en-US"/>
              <a:t>contrasted with </a:t>
            </a:r>
            <a:r>
              <a:rPr lang="en-US" baseline="0"/>
              <a:t>pre-verbal subjects in </a:t>
            </a:r>
            <a:r>
              <a:rPr lang="en-US" sz="800" b="0" i="0" u="none" strike="noStrike" baseline="0">
                <a:effectLst/>
              </a:rPr>
              <a:t>general</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general rate</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Lit>
              <c:ptCount val="1"/>
              <c:pt idx="0">
                <c:v>SV</c:v>
              </c:pt>
            </c:strLit>
          </c:cat>
          <c:val>
            <c:numRef>
              <c:f>'Tabela completa'!$C$54</c:f>
              <c:numCache>
                <c:formatCode>0.00</c:formatCode>
                <c:ptCount val="1"/>
                <c:pt idx="0">
                  <c:v>0.61728395061728392</c:v>
                </c:pt>
              </c:numCache>
            </c:numRef>
          </c:val>
          <c:extLst>
            <c:ext xmlns:c16="http://schemas.microsoft.com/office/drawing/2014/chart" uri="{C3380CC4-5D6E-409C-BE32-E72D297353CC}">
              <c16:uniqueId val="{00000000-6ABD-48B8-92B0-66A53A9BA491}"/>
            </c:ext>
          </c:extLst>
        </c:ser>
        <c:ser>
          <c:idx val="2"/>
          <c:order val="1"/>
          <c:tx>
            <c:v>SV/VS, heads</c:v>
          </c:tx>
          <c:spPr>
            <a:solidFill>
              <a:srgbClr val="FF9966">
                <a:alpha val="73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Lit>
              <c:ptCount val="1"/>
              <c:pt idx="0">
                <c:v>SV</c:v>
              </c:pt>
            </c:strLit>
          </c:cat>
          <c:val>
            <c:numRef>
              <c:f>'Tabela completa'!$C$55</c:f>
              <c:numCache>
                <c:formatCode>0.00</c:formatCode>
                <c:ptCount val="1"/>
                <c:pt idx="0">
                  <c:v>0.68152866242038213</c:v>
                </c:pt>
              </c:numCache>
            </c:numRef>
          </c:val>
          <c:extLst>
            <c:ext xmlns:c16="http://schemas.microsoft.com/office/drawing/2014/chart" uri="{C3380CC4-5D6E-409C-BE32-E72D297353CC}">
              <c16:uniqueId val="{00000001-6ABD-48B8-92B0-66A53A9BA491}"/>
            </c:ext>
          </c:extLst>
        </c:ser>
        <c:dLbls>
          <c:showLegendKey val="0"/>
          <c:showVal val="0"/>
          <c:showCatName val="0"/>
          <c:showSerName val="0"/>
          <c:showPercent val="0"/>
          <c:showBubbleSize val="0"/>
        </c:dLbls>
        <c:gapWidth val="30"/>
        <c:overlap val="40"/>
        <c:axId val="2123981744"/>
        <c:axId val="2123985120"/>
      </c:barChart>
      <c:catAx>
        <c:axId val="2123981744"/>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123985120"/>
        <c:crossesAt val="0"/>
        <c:auto val="1"/>
        <c:lblAlgn val="ctr"/>
        <c:lblOffset val="100"/>
        <c:noMultiLvlLbl val="0"/>
      </c:catAx>
      <c:valAx>
        <c:axId val="2123985120"/>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3981744"/>
        <c:crossesAt val="1"/>
        <c:crossBetween val="between"/>
        <c:majorUnit val="0.5"/>
        <c:minorUnit val="0.2"/>
      </c:valAx>
      <c:spPr>
        <a:noFill/>
        <a:ln w="25400">
          <a:noFill/>
        </a:ln>
        <a:effectLst/>
      </c:spPr>
    </c:plotArea>
    <c:legend>
      <c:legendPos val="r"/>
      <c:layout>
        <c:manualLayout>
          <c:xMode val="edge"/>
          <c:yMode val="edge"/>
          <c:x val="0.78753304921657508"/>
          <c:y val="0.50966862250326805"/>
          <c:w val="0.21246695078342487"/>
          <c:h val="0.20710103004081701"/>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definite determiners, heads,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5A40-4B09-A24B-ABF29EAE1043}"/>
            </c:ext>
          </c:extLst>
        </c:ser>
        <c:ser>
          <c:idx val="2"/>
          <c:order val="1"/>
          <c:tx>
            <c:v>with definite determiners, heads</c:v>
          </c:tx>
          <c:spPr>
            <a:solidFill>
              <a:srgbClr val="FF9933">
                <a:alpha val="73000"/>
              </a:srgbClr>
            </a:solidFill>
            <a:ln>
              <a:noFill/>
            </a:ln>
            <a:effectLst/>
          </c:spPr>
          <c:invertIfNegative val="0"/>
          <c:dPt>
            <c:idx val="0"/>
            <c:invertIfNegative val="0"/>
            <c:bubble3D val="0"/>
            <c:spPr>
              <a:solidFill>
                <a:srgbClr val="FF9933">
                  <a:alpha val="73000"/>
                </a:srgbClr>
              </a:solidFill>
              <a:ln>
                <a:noFill/>
              </a:ln>
              <a:effectLst/>
            </c:spPr>
            <c:extLst>
              <c:ext xmlns:c16="http://schemas.microsoft.com/office/drawing/2014/chart" uri="{C3380CC4-5D6E-409C-BE32-E72D297353CC}">
                <c16:uniqueId val="{00000002-5A40-4B09-A24B-ABF29EAE1043}"/>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completa'!$F$2</c:f>
              <c:numCache>
                <c:formatCode>0.00</c:formatCode>
                <c:ptCount val="1"/>
                <c:pt idx="0">
                  <c:v>0.86842105263157898</c:v>
                </c:pt>
              </c:numCache>
            </c:numRef>
          </c:val>
          <c:extLst>
            <c:ext xmlns:c16="http://schemas.microsoft.com/office/drawing/2014/chart" uri="{C3380CC4-5D6E-409C-BE32-E72D297353CC}">
              <c16:uniqueId val="{00000003-5A40-4B09-A24B-ABF29EAE1043}"/>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1"/>
        <c:axPos val="b"/>
        <c:numFmt formatCode="General" sourceLinked="1"/>
        <c:majorTickMark val="out"/>
        <c:minorTickMark val="none"/>
        <c:tickLblPos val="nextTo"/>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80550256636009177"/>
          <c:y val="0.50966862250326805"/>
          <c:w val="0.19449743363990804"/>
          <c:h val="0.28491300901743716"/>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definite determiners, mentions,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29E4-4E05-BF54-FFB8F7B633D7}"/>
            </c:ext>
          </c:extLst>
        </c:ser>
        <c:ser>
          <c:idx val="2"/>
          <c:order val="1"/>
          <c:tx>
            <c:v>with definite determiners, mentions</c:v>
          </c:tx>
          <c:spPr>
            <a:solidFill>
              <a:srgbClr val="FFC000">
                <a:alpha val="73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completa'!$F$3</c:f>
              <c:numCache>
                <c:formatCode>0.00</c:formatCode>
                <c:ptCount val="1"/>
                <c:pt idx="0">
                  <c:v>0.43333333333333335</c:v>
                </c:pt>
              </c:numCache>
            </c:numRef>
          </c:val>
          <c:extLst>
            <c:ext xmlns:c16="http://schemas.microsoft.com/office/drawing/2014/chart" uri="{C3380CC4-5D6E-409C-BE32-E72D297353CC}">
              <c16:uniqueId val="{00000001-29E4-4E05-BF54-FFB8F7B633D7}"/>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1"/>
        <c:axPos val="b"/>
        <c:numFmt formatCode="General" sourceLinked="1"/>
        <c:majorTickMark val="out"/>
        <c:minorTickMark val="none"/>
        <c:tickLblPos val="nextTo"/>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80550256636009177"/>
          <c:y val="0.50966862250326805"/>
          <c:w val="0.19449743363990804"/>
          <c:h val="0.28491300901743716"/>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Arial"/>
              <a:ea typeface="Arial"/>
              <a:cs typeface="Arial"/>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r>
              <a:rPr lang="en-US" baseline="0"/>
              <a:t> </a:t>
            </a:r>
          </a:p>
          <a:p>
            <a:pPr algn="l">
              <a:defRPr sz="800">
                <a:latin typeface="Verdana"/>
                <a:ea typeface="Verdana"/>
                <a:cs typeface="Verdana"/>
              </a:defRPr>
            </a:pPr>
            <a:r>
              <a:rPr lang="en-US" baseline="0"/>
              <a:t>noun phrases with an indefinite determiner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6BA8-4688-B751-8155ED8CE225}"/>
            </c:ext>
          </c:extLst>
        </c:ser>
        <c:ser>
          <c:idx val="2"/>
          <c:order val="1"/>
          <c:tx>
            <c:v>with indefinite determiners</c:v>
          </c:tx>
          <c:spPr>
            <a:solidFill>
              <a:srgbClr val="FF9933">
                <a:alpha val="62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completa'!$G$41</c:f>
              <c:numCache>
                <c:formatCode>0.00</c:formatCode>
                <c:ptCount val="1"/>
                <c:pt idx="0">
                  <c:v>0.40740740740740738</c:v>
                </c:pt>
              </c:numCache>
            </c:numRef>
          </c:val>
          <c:extLst>
            <c:ext xmlns:c16="http://schemas.microsoft.com/office/drawing/2014/chart" uri="{C3380CC4-5D6E-409C-BE32-E72D297353CC}">
              <c16:uniqueId val="{00000001-6BA8-4688-B751-8155ED8CE225}"/>
            </c:ext>
          </c:extLst>
        </c:ser>
        <c:dLbls>
          <c:showLegendKey val="0"/>
          <c:showVal val="0"/>
          <c:showCatName val="0"/>
          <c:showSerName val="0"/>
          <c:showPercent val="0"/>
          <c:showBubbleSize val="0"/>
        </c:dLbls>
        <c:gapWidth val="40"/>
        <c:overlap val="60"/>
        <c:axId val="2124321488"/>
        <c:axId val="2124324800"/>
      </c:barChart>
      <c:catAx>
        <c:axId val="2124321488"/>
        <c:scaling>
          <c:orientation val="minMax"/>
        </c:scaling>
        <c:delete val="1"/>
        <c:axPos val="b"/>
        <c:numFmt formatCode="General" sourceLinked="1"/>
        <c:majorTickMark val="out"/>
        <c:minorTickMark val="none"/>
        <c:tickLblPos val="nextTo"/>
        <c:crossAx val="2124324800"/>
        <c:crossesAt val="0"/>
        <c:auto val="1"/>
        <c:lblAlgn val="ctr"/>
        <c:lblOffset val="100"/>
        <c:noMultiLvlLbl val="0"/>
      </c:catAx>
      <c:valAx>
        <c:axId val="2124324800"/>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321488"/>
        <c:crossesAt val="1"/>
        <c:crossBetween val="between"/>
        <c:majorUnit val="0.5"/>
        <c:minorUnit val="0.2"/>
      </c:valAx>
      <c:spPr>
        <a:noFill/>
        <a:ln w="25400">
          <a:noFill/>
        </a:ln>
        <a:effectLst/>
      </c:spPr>
    </c:plotArea>
    <c:legend>
      <c:legendPos val="r"/>
      <c:layout>
        <c:manualLayout>
          <c:xMode val="edge"/>
          <c:yMode val="edge"/>
          <c:x val="0.78101095145102739"/>
          <c:y val="0.50966862250326805"/>
          <c:w val="0.21898904854897266"/>
          <c:h val="0.29316383409994545"/>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demonstratives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394E-4BBC-A41D-3B06DFE3037B}"/>
            </c:ext>
          </c:extLst>
        </c:ser>
        <c:ser>
          <c:idx val="2"/>
          <c:order val="1"/>
          <c:tx>
            <c:v>with demonstratives</c:v>
          </c:tx>
          <c:spPr>
            <a:solidFill>
              <a:srgbClr val="97E65C">
                <a:alpha val="72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completa'!$G$19</c:f>
              <c:numCache>
                <c:formatCode>0.00</c:formatCode>
                <c:ptCount val="1"/>
                <c:pt idx="0">
                  <c:v>0.5641025641025641</c:v>
                </c:pt>
              </c:numCache>
            </c:numRef>
          </c:val>
          <c:extLst>
            <c:ext xmlns:c16="http://schemas.microsoft.com/office/drawing/2014/chart" uri="{C3380CC4-5D6E-409C-BE32-E72D297353CC}">
              <c16:uniqueId val="{00000001-394E-4BBC-A41D-3B06DFE3037B}"/>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78101095145102739"/>
          <c:y val="0.32815058080611215"/>
          <c:w val="0.19449743363990804"/>
          <c:h val="0.41280079779631507"/>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post-verbal subjects </a:t>
            </a:r>
          </a:p>
          <a:p>
            <a:pPr algn="l">
              <a:defRPr sz="800">
                <a:latin typeface="Verdana"/>
                <a:ea typeface="Verdana"/>
                <a:cs typeface="Verdana"/>
              </a:defRPr>
            </a:pPr>
            <a:r>
              <a:rPr lang="en-US" baseline="0"/>
              <a:t>noun phrases with demonstratives contrasted with general rate</a:t>
            </a:r>
          </a:p>
        </c:rich>
      </c:tx>
      <c:layout>
        <c:manualLayout>
          <c:xMode val="edge"/>
          <c:yMode val="edge"/>
          <c:x val="3.2468676210043561E-2"/>
          <c:y val="4.273667524232738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VS/SV, general rate</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Lit>
              <c:ptCount val="1"/>
              <c:pt idx="0">
                <c:v>VS</c:v>
              </c:pt>
            </c:strLit>
          </c:cat>
          <c:val>
            <c:numRef>
              <c:f>'Tabela completa'!$T$54</c:f>
              <c:numCache>
                <c:formatCode>0.00</c:formatCode>
                <c:ptCount val="1"/>
                <c:pt idx="0">
                  <c:v>0.38271604938271603</c:v>
                </c:pt>
              </c:numCache>
            </c:numRef>
          </c:val>
          <c:extLst>
            <c:ext xmlns:c16="http://schemas.microsoft.com/office/drawing/2014/chart" uri="{C3380CC4-5D6E-409C-BE32-E72D297353CC}">
              <c16:uniqueId val="{00000000-D619-4592-9E72-2412897E1500}"/>
            </c:ext>
          </c:extLst>
        </c:ser>
        <c:ser>
          <c:idx val="2"/>
          <c:order val="1"/>
          <c:tx>
            <c:v>with demonstratives</c:v>
          </c:tx>
          <c:spPr>
            <a:solidFill>
              <a:srgbClr val="90BF44">
                <a:alpha val="73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Lit>
              <c:ptCount val="1"/>
              <c:pt idx="0">
                <c:v>VS</c:v>
              </c:pt>
            </c:strLit>
          </c:cat>
          <c:val>
            <c:numRef>
              <c:f>'Tabela completa'!$W$19</c:f>
              <c:numCache>
                <c:formatCode>0.00</c:formatCode>
                <c:ptCount val="1"/>
                <c:pt idx="0">
                  <c:v>0.46153846153846156</c:v>
                </c:pt>
              </c:numCache>
            </c:numRef>
          </c:val>
          <c:extLst>
            <c:ext xmlns:c16="http://schemas.microsoft.com/office/drawing/2014/chart" uri="{C3380CC4-5D6E-409C-BE32-E72D297353CC}">
              <c16:uniqueId val="{00000001-D619-4592-9E72-2412897E1500}"/>
            </c:ext>
          </c:extLst>
        </c:ser>
        <c:dLbls>
          <c:showLegendKey val="0"/>
          <c:showVal val="0"/>
          <c:showCatName val="0"/>
          <c:showSerName val="0"/>
          <c:showPercent val="0"/>
          <c:showBubbleSize val="0"/>
        </c:dLbls>
        <c:gapWidth val="30"/>
        <c:overlap val="40"/>
        <c:axId val="2125710208"/>
        <c:axId val="2125713520"/>
      </c:barChart>
      <c:catAx>
        <c:axId val="2125710208"/>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125713520"/>
        <c:crossesAt val="0"/>
        <c:auto val="1"/>
        <c:lblAlgn val="ctr"/>
        <c:lblOffset val="100"/>
        <c:noMultiLvlLbl val="0"/>
      </c:catAx>
      <c:valAx>
        <c:axId val="2125713520"/>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5710208"/>
        <c:crossesAt val="1"/>
        <c:crossBetween val="between"/>
        <c:majorUnit val="0.5"/>
        <c:minorUnit val="0.2"/>
      </c:valAx>
      <c:spPr>
        <a:noFill/>
        <a:ln w="25400">
          <a:noFill/>
        </a:ln>
        <a:effectLst/>
      </c:spPr>
    </c:plotArea>
    <c:legend>
      <c:legendPos val="r"/>
      <c:layout>
        <c:manualLayout>
          <c:xMode val="edge"/>
          <c:yMode val="edge"/>
          <c:x val="0.77880271800290457"/>
          <c:y val="0.48079084483251477"/>
          <c:w val="0.22119728199709524"/>
          <c:h val="0.33029254697123256"/>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demonstratives and no nouns,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E250-402D-8D66-E073830A7A3C}"/>
            </c:ext>
          </c:extLst>
        </c:ser>
        <c:ser>
          <c:idx val="2"/>
          <c:order val="1"/>
          <c:tx>
            <c:v>with demonstratives and no nouns (isso, isto)</c:v>
          </c:tx>
          <c:spPr>
            <a:solidFill>
              <a:srgbClr val="90BF44">
                <a:alpha val="73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completa'!$C$19</c:f>
              <c:numCache>
                <c:formatCode>0.00</c:formatCode>
                <c:ptCount val="1"/>
                <c:pt idx="0">
                  <c:v>0.86956521739130432</c:v>
                </c:pt>
              </c:numCache>
            </c:numRef>
          </c:val>
          <c:extLst>
            <c:ext xmlns:c16="http://schemas.microsoft.com/office/drawing/2014/chart" uri="{C3380CC4-5D6E-409C-BE32-E72D297353CC}">
              <c16:uniqueId val="{00000001-E250-402D-8D66-E073830A7A3C}"/>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78101095145102739"/>
          <c:y val="0.32815058080611215"/>
          <c:w val="0.19449743363990804"/>
          <c:h val="0.41280079779631507"/>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r>
              <a:rPr lang="en-US" baseline="0"/>
              <a:t> </a:t>
            </a:r>
          </a:p>
          <a:p>
            <a:pPr algn="l">
              <a:defRPr sz="800">
                <a:latin typeface="Verdana"/>
                <a:ea typeface="Verdana"/>
                <a:cs typeface="Verdana"/>
              </a:defRPr>
            </a:pPr>
            <a:r>
              <a:rPr lang="en-US" baseline="0"/>
              <a:t>noun phrases with an indefinite determiner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FC1C-4C29-AD35-3105D1DF7F43}"/>
            </c:ext>
          </c:extLst>
        </c:ser>
        <c:ser>
          <c:idx val="2"/>
          <c:order val="1"/>
          <c:tx>
            <c:v>with indefinite determiners</c:v>
          </c:tx>
          <c:spPr>
            <a:solidFill>
              <a:srgbClr val="FF9933">
                <a:alpha val="62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completa'!$G$41</c:f>
              <c:numCache>
                <c:formatCode>0.00</c:formatCode>
                <c:ptCount val="1"/>
                <c:pt idx="0">
                  <c:v>0.40740740740740738</c:v>
                </c:pt>
              </c:numCache>
            </c:numRef>
          </c:val>
          <c:extLst>
            <c:ext xmlns:c16="http://schemas.microsoft.com/office/drawing/2014/chart" uri="{C3380CC4-5D6E-409C-BE32-E72D297353CC}">
              <c16:uniqueId val="{00000001-FC1C-4C29-AD35-3105D1DF7F43}"/>
            </c:ext>
          </c:extLst>
        </c:ser>
        <c:dLbls>
          <c:showLegendKey val="0"/>
          <c:showVal val="0"/>
          <c:showCatName val="0"/>
          <c:showSerName val="0"/>
          <c:showPercent val="0"/>
          <c:showBubbleSize val="0"/>
        </c:dLbls>
        <c:gapWidth val="40"/>
        <c:overlap val="60"/>
        <c:axId val="2124321488"/>
        <c:axId val="2124324800"/>
      </c:barChart>
      <c:catAx>
        <c:axId val="2124321488"/>
        <c:scaling>
          <c:orientation val="minMax"/>
        </c:scaling>
        <c:delete val="1"/>
        <c:axPos val="b"/>
        <c:numFmt formatCode="General" sourceLinked="1"/>
        <c:majorTickMark val="out"/>
        <c:minorTickMark val="none"/>
        <c:tickLblPos val="nextTo"/>
        <c:crossAx val="2124324800"/>
        <c:crossesAt val="0"/>
        <c:auto val="1"/>
        <c:lblAlgn val="ctr"/>
        <c:lblOffset val="100"/>
        <c:noMultiLvlLbl val="0"/>
      </c:catAx>
      <c:valAx>
        <c:axId val="2124324800"/>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321488"/>
        <c:crossesAt val="1"/>
        <c:crossBetween val="between"/>
        <c:majorUnit val="0.5"/>
        <c:minorUnit val="0.2"/>
      </c:valAx>
      <c:spPr>
        <a:noFill/>
        <a:ln w="25400">
          <a:noFill/>
        </a:ln>
        <a:effectLst/>
      </c:spPr>
    </c:plotArea>
    <c:legend>
      <c:legendPos val="r"/>
      <c:layout>
        <c:manualLayout>
          <c:xMode val="edge"/>
          <c:yMode val="edge"/>
          <c:x val="0.78101095145102739"/>
          <c:y val="0.50966862250326805"/>
          <c:w val="0.21898904854897266"/>
          <c:h val="0.29316383409994545"/>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post-verbal subjects</a:t>
            </a:r>
            <a:r>
              <a:rPr lang="en-US" baseline="0"/>
              <a:t> </a:t>
            </a:r>
          </a:p>
          <a:p>
            <a:pPr algn="l">
              <a:defRPr sz="800">
                <a:latin typeface="Verdana"/>
                <a:ea typeface="Verdana"/>
                <a:cs typeface="Verdana"/>
              </a:defRPr>
            </a:pPr>
            <a:r>
              <a:rPr lang="en-US" baseline="0"/>
              <a:t>noun phrases with an indefinite determiner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VS/SV, in general</c:v>
          </c:tx>
          <c:spPr>
            <a:solidFill>
              <a:sysClr val="window" lastClr="FFFFFF">
                <a:lumMod val="75000"/>
              </a:sys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completa'!$T$54</c:f>
              <c:numCache>
                <c:formatCode>0.00</c:formatCode>
                <c:ptCount val="1"/>
                <c:pt idx="0">
                  <c:v>0.38271604938271603</c:v>
                </c:pt>
              </c:numCache>
            </c:numRef>
          </c:val>
          <c:extLst>
            <c:ext xmlns:c16="http://schemas.microsoft.com/office/drawing/2014/chart" uri="{C3380CC4-5D6E-409C-BE32-E72D297353CC}">
              <c16:uniqueId val="{00000000-0434-4AE0-9E2E-8F063057028D}"/>
            </c:ext>
          </c:extLst>
        </c:ser>
        <c:ser>
          <c:idx val="2"/>
          <c:order val="1"/>
          <c:tx>
            <c:v>with indefinite determiners</c:v>
          </c:tx>
          <c:spPr>
            <a:solidFill>
              <a:srgbClr val="FF9933">
                <a:alpha val="73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completa'!$X$41</c:f>
              <c:numCache>
                <c:formatCode>0.00</c:formatCode>
                <c:ptCount val="1"/>
                <c:pt idx="0">
                  <c:v>0.59259259259259256</c:v>
                </c:pt>
              </c:numCache>
            </c:numRef>
          </c:val>
          <c:extLst>
            <c:ext xmlns:c16="http://schemas.microsoft.com/office/drawing/2014/chart" uri="{C3380CC4-5D6E-409C-BE32-E72D297353CC}">
              <c16:uniqueId val="{00000001-0434-4AE0-9E2E-8F063057028D}"/>
            </c:ext>
          </c:extLst>
        </c:ser>
        <c:dLbls>
          <c:showLegendKey val="0"/>
          <c:showVal val="0"/>
          <c:showCatName val="0"/>
          <c:showSerName val="0"/>
          <c:showPercent val="0"/>
          <c:showBubbleSize val="0"/>
        </c:dLbls>
        <c:gapWidth val="40"/>
        <c:overlap val="60"/>
        <c:axId val="2124321488"/>
        <c:axId val="2124324800"/>
      </c:barChart>
      <c:catAx>
        <c:axId val="2124321488"/>
        <c:scaling>
          <c:orientation val="minMax"/>
        </c:scaling>
        <c:delete val="1"/>
        <c:axPos val="b"/>
        <c:numFmt formatCode="General" sourceLinked="1"/>
        <c:majorTickMark val="out"/>
        <c:minorTickMark val="none"/>
        <c:tickLblPos val="nextTo"/>
        <c:crossAx val="2124324800"/>
        <c:crossesAt val="0"/>
        <c:auto val="1"/>
        <c:lblAlgn val="ctr"/>
        <c:lblOffset val="100"/>
        <c:noMultiLvlLbl val="0"/>
      </c:catAx>
      <c:valAx>
        <c:axId val="2124324800"/>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321488"/>
        <c:crossesAt val="1"/>
        <c:crossBetween val="between"/>
        <c:majorUnit val="0.5"/>
        <c:minorUnit val="0.2"/>
      </c:valAx>
      <c:spPr>
        <a:noFill/>
        <a:ln w="25400">
          <a:noFill/>
        </a:ln>
        <a:effectLst/>
      </c:spPr>
    </c:plotArea>
    <c:legend>
      <c:legendPos val="r"/>
      <c:layout>
        <c:manualLayout>
          <c:xMode val="edge"/>
          <c:yMode val="edge"/>
          <c:x val="0.78101095145102739"/>
          <c:y val="0.50966862250326805"/>
          <c:w val="0.21898904854897266"/>
          <c:h val="0.29316383409994545"/>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definite determiners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F16-4D62-9DB9-F91BFC3D85BB}"/>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0"/>
            <c:showCatName val="0"/>
            <c:showSerName val="0"/>
            <c:showPercent val="0"/>
            <c:showBubbleSize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1-CF16-4D62-9DB9-F91BFC3D85BB}"/>
            </c:ext>
          </c:extLst>
        </c:ser>
        <c:ser>
          <c:idx val="2"/>
          <c:order val="1"/>
          <c:tx>
            <c:v>with definite determiners </c:v>
          </c:tx>
          <c:spPr>
            <a:solidFill>
              <a:srgbClr val="FFC000">
                <a:alpha val="73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completa'!$G$3</c:f>
              <c:numCache>
                <c:formatCode>0.00</c:formatCode>
                <c:ptCount val="1"/>
                <c:pt idx="0">
                  <c:v>0.74528301886792447</c:v>
                </c:pt>
              </c:numCache>
            </c:numRef>
          </c:val>
          <c:extLst>
            <c:ext xmlns:c16="http://schemas.microsoft.com/office/drawing/2014/chart" uri="{C3380CC4-5D6E-409C-BE32-E72D297353CC}">
              <c16:uniqueId val="{00000002-CF16-4D62-9DB9-F91BFC3D85BB}"/>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1"/>
        <c:axPos val="b"/>
        <c:numFmt formatCode="General" sourceLinked="1"/>
        <c:majorTickMark val="out"/>
        <c:minorTickMark val="none"/>
        <c:tickLblPos val="nextTo"/>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79437001412869879"/>
          <c:y val="0.61093458254427047"/>
          <c:w val="0.20562998587130105"/>
          <c:h val="0.24891225622113691"/>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definite determiners, heads,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DBEE-49CA-8760-B16B2306878C}"/>
            </c:ext>
          </c:extLst>
        </c:ser>
        <c:ser>
          <c:idx val="2"/>
          <c:order val="1"/>
          <c:tx>
            <c:v>with definite determiners, heads</c:v>
          </c:tx>
          <c:spPr>
            <a:solidFill>
              <a:schemeClr val="accent2">
                <a:alpha val="73000"/>
              </a:schemeClr>
            </a:solidFill>
            <a:ln>
              <a:noFill/>
            </a:ln>
            <a:effectLst/>
          </c:spPr>
          <c:invertIfNegative val="0"/>
          <c:dPt>
            <c:idx val="0"/>
            <c:invertIfNegative val="0"/>
            <c:bubble3D val="0"/>
            <c:spPr>
              <a:solidFill>
                <a:srgbClr val="FF9933">
                  <a:alpha val="73000"/>
                </a:srgbClr>
              </a:solidFill>
              <a:ln>
                <a:noFill/>
              </a:ln>
              <a:effectLst/>
            </c:spPr>
            <c:extLst>
              <c:ext xmlns:c16="http://schemas.microsoft.com/office/drawing/2014/chart" uri="{C3380CC4-5D6E-409C-BE32-E72D297353CC}">
                <c16:uniqueId val="{00000002-DBEE-49CA-8760-B16B2306878C}"/>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completa'!$F$2</c:f>
              <c:numCache>
                <c:formatCode>0.00</c:formatCode>
                <c:ptCount val="1"/>
                <c:pt idx="0">
                  <c:v>0.86842105263157898</c:v>
                </c:pt>
              </c:numCache>
            </c:numRef>
          </c:val>
          <c:extLst>
            <c:ext xmlns:c16="http://schemas.microsoft.com/office/drawing/2014/chart" uri="{C3380CC4-5D6E-409C-BE32-E72D297353CC}">
              <c16:uniqueId val="{00000003-DBEE-49CA-8760-B16B2306878C}"/>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1"/>
        <c:axPos val="b"/>
        <c:numFmt formatCode="General" sourceLinked="1"/>
        <c:majorTickMark val="out"/>
        <c:minorTickMark val="none"/>
        <c:tickLblPos val="nextTo"/>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80550256636009177"/>
          <c:y val="0.50966862250326805"/>
          <c:w val="0.19449743363990804"/>
          <c:h val="0.28491300901743716"/>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 mentions</a:t>
            </a:r>
            <a:r>
              <a:rPr lang="en-US" baseline="0"/>
              <a:t> </a:t>
            </a:r>
          </a:p>
          <a:p>
            <a:pPr algn="l">
              <a:defRPr sz="800">
                <a:latin typeface="Verdana"/>
                <a:ea typeface="Verdana"/>
                <a:cs typeface="Verdana"/>
              </a:defRPr>
            </a:pPr>
            <a:r>
              <a:rPr lang="en-US" baseline="0"/>
              <a:t>contrasted with pre-verbal subjects in general</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general rate</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Lit>
              <c:ptCount val="1"/>
              <c:pt idx="0">
                <c:v>SV</c:v>
              </c:pt>
            </c:strLit>
          </c:cat>
          <c:val>
            <c:numRef>
              <c:f>'Tabela completa'!$C$54</c:f>
              <c:numCache>
                <c:formatCode>0.00</c:formatCode>
                <c:ptCount val="1"/>
                <c:pt idx="0">
                  <c:v>0.61728395061728392</c:v>
                </c:pt>
              </c:numCache>
            </c:numRef>
          </c:val>
          <c:extLst>
            <c:ext xmlns:c16="http://schemas.microsoft.com/office/drawing/2014/chart" uri="{C3380CC4-5D6E-409C-BE32-E72D297353CC}">
              <c16:uniqueId val="{00000000-E7C7-44A1-91F6-1D9364391313}"/>
            </c:ext>
          </c:extLst>
        </c:ser>
        <c:ser>
          <c:idx val="2"/>
          <c:order val="1"/>
          <c:tx>
            <c:v>SV/VS, mentions</c:v>
          </c:tx>
          <c:spPr>
            <a:solidFill>
              <a:schemeClr val="accent5">
                <a:lumMod val="75000"/>
                <a:alpha val="7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Lit>
              <c:ptCount val="1"/>
              <c:pt idx="0">
                <c:v>SV</c:v>
              </c:pt>
            </c:strLit>
          </c:cat>
          <c:val>
            <c:numRef>
              <c:f>'Tabela completa'!$C$56</c:f>
              <c:numCache>
                <c:formatCode>0.00</c:formatCode>
                <c:ptCount val="1"/>
                <c:pt idx="0">
                  <c:v>0.5</c:v>
                </c:pt>
              </c:numCache>
            </c:numRef>
          </c:val>
          <c:extLst>
            <c:ext xmlns:c16="http://schemas.microsoft.com/office/drawing/2014/chart" uri="{C3380CC4-5D6E-409C-BE32-E72D297353CC}">
              <c16:uniqueId val="{00000001-E7C7-44A1-91F6-1D9364391313}"/>
            </c:ext>
          </c:extLst>
        </c:ser>
        <c:dLbls>
          <c:showLegendKey val="0"/>
          <c:showVal val="0"/>
          <c:showCatName val="0"/>
          <c:showSerName val="0"/>
          <c:showPercent val="0"/>
          <c:showBubbleSize val="0"/>
        </c:dLbls>
        <c:gapWidth val="30"/>
        <c:overlap val="40"/>
        <c:axId val="2124150736"/>
        <c:axId val="2124154064"/>
      </c:barChart>
      <c:catAx>
        <c:axId val="2124150736"/>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124154064"/>
        <c:crossesAt val="0"/>
        <c:auto val="1"/>
        <c:lblAlgn val="ctr"/>
        <c:lblOffset val="100"/>
        <c:noMultiLvlLbl val="0"/>
      </c:catAx>
      <c:valAx>
        <c:axId val="2124154064"/>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150736"/>
        <c:crossesAt val="1"/>
        <c:crossBetween val="between"/>
        <c:majorUnit val="0.5"/>
        <c:minorUnit val="0.2"/>
      </c:valAx>
      <c:spPr>
        <a:noFill/>
        <a:ln w="25400">
          <a:noFill/>
        </a:ln>
        <a:effectLst/>
      </c:spPr>
    </c:plotArea>
    <c:legend>
      <c:legendPos val="r"/>
      <c:layout>
        <c:manualLayout>
          <c:xMode val="edge"/>
          <c:yMode val="edge"/>
          <c:x val="0.78016522811300781"/>
          <c:y val="0.50966862250326805"/>
          <c:w val="0.20647570920932051"/>
          <c:h val="0.2115080545496687"/>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definite determiners and modifiers </a:t>
            </a:r>
            <a:br>
              <a:rPr lang="en-US" baseline="0"/>
            </a:br>
            <a:r>
              <a:rPr lang="en-US" baseline="0"/>
              <a:t>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FF05-4739-945B-C3F69E9BD1F8}"/>
            </c:ext>
          </c:extLst>
        </c:ser>
        <c:ser>
          <c:idx val="2"/>
          <c:order val="1"/>
          <c:tx>
            <c:v>with definite determiners and modifiers</c:v>
          </c:tx>
          <c:spPr>
            <a:solidFill>
              <a:srgbClr val="FF874B"/>
            </a:solidFill>
            <a:ln>
              <a:noFill/>
            </a:ln>
            <a:effectLst/>
          </c:spPr>
          <c:invertIfNegative val="0"/>
          <c:dPt>
            <c:idx val="0"/>
            <c:invertIfNegative val="0"/>
            <c:bubble3D val="0"/>
            <c:spPr>
              <a:solidFill>
                <a:srgbClr val="FF874B">
                  <a:alpha val="73000"/>
                </a:srgbClr>
              </a:solidFill>
              <a:ln>
                <a:noFill/>
              </a:ln>
              <a:effectLst/>
            </c:spPr>
            <c:extLst>
              <c:ext xmlns:c16="http://schemas.microsoft.com/office/drawing/2014/chart" uri="{C3380CC4-5D6E-409C-BE32-E72D297353CC}">
                <c16:uniqueId val="{00000002-FF05-4739-945B-C3F69E9BD1F8}"/>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completa'!$BP$4</c:f>
              <c:numCache>
                <c:formatCode>0.00</c:formatCode>
                <c:ptCount val="1"/>
                <c:pt idx="0">
                  <c:v>0.88235294117647056</c:v>
                </c:pt>
              </c:numCache>
            </c:numRef>
          </c:val>
          <c:extLst>
            <c:ext xmlns:c16="http://schemas.microsoft.com/office/drawing/2014/chart" uri="{C3380CC4-5D6E-409C-BE32-E72D297353CC}">
              <c16:uniqueId val="{00000003-FF05-4739-945B-C3F69E9BD1F8}"/>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1"/>
        <c:axPos val="b"/>
        <c:numFmt formatCode="General" sourceLinked="1"/>
        <c:majorTickMark val="out"/>
        <c:minorTickMark val="none"/>
        <c:tickLblPos val="nextTo"/>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80550256636009177"/>
          <c:y val="0.50966862250326805"/>
          <c:w val="0.19449743363990804"/>
          <c:h val="0.28491300901743716"/>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definite determiners and modifiers, heads </a:t>
            </a:r>
            <a:br>
              <a:rPr lang="en-US" baseline="0"/>
            </a:br>
            <a:r>
              <a:rPr lang="en-US" baseline="0"/>
              <a:t>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2071-4EC2-B358-CF03A385279E}"/>
            </c:ext>
          </c:extLst>
        </c:ser>
        <c:ser>
          <c:idx val="2"/>
          <c:order val="1"/>
          <c:tx>
            <c:v>with definite determiners and modifiers, heads</c:v>
          </c:tx>
          <c:spPr>
            <a:solidFill>
              <a:schemeClr val="accent1">
                <a:tint val="65000"/>
              </a:schemeClr>
            </a:solidFill>
            <a:ln>
              <a:noFill/>
            </a:ln>
            <a:effectLst/>
          </c:spPr>
          <c:invertIfNegative val="0"/>
          <c:dPt>
            <c:idx val="0"/>
            <c:invertIfNegative val="0"/>
            <c:bubble3D val="0"/>
            <c:spPr>
              <a:solidFill>
                <a:srgbClr val="FF874B">
                  <a:alpha val="80000"/>
                </a:srgbClr>
              </a:solidFill>
              <a:ln>
                <a:noFill/>
              </a:ln>
              <a:effectLst/>
            </c:spPr>
            <c:extLst>
              <c:ext xmlns:c16="http://schemas.microsoft.com/office/drawing/2014/chart" uri="{C3380CC4-5D6E-409C-BE32-E72D297353CC}">
                <c16:uniqueId val="{00000002-2071-4EC2-B358-CF03A385279E}"/>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071-4EC2-B358-CF03A385279E}"/>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0"/>
            <c:showCatName val="0"/>
            <c:showSerName val="0"/>
            <c:showPercent val="0"/>
            <c:showBubbleSize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completa'!$BP$2</c:f>
              <c:numCache>
                <c:formatCode>0.00</c:formatCode>
                <c:ptCount val="1"/>
                <c:pt idx="0">
                  <c:v>0.92307692307692313</c:v>
                </c:pt>
              </c:numCache>
            </c:numRef>
          </c:val>
          <c:extLst>
            <c:ext xmlns:c16="http://schemas.microsoft.com/office/drawing/2014/chart" uri="{C3380CC4-5D6E-409C-BE32-E72D297353CC}">
              <c16:uniqueId val="{00000003-2071-4EC2-B358-CF03A385279E}"/>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1"/>
        <c:axPos val="b"/>
        <c:numFmt formatCode="General" sourceLinked="1"/>
        <c:majorTickMark val="out"/>
        <c:minorTickMark val="none"/>
        <c:tickLblPos val="nextTo"/>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80550256636009177"/>
          <c:y val="0.50966862250326805"/>
          <c:w val="0.19449743363990804"/>
          <c:h val="0.28491300901743716"/>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sz="800" b="0" i="0" baseline="0">
                <a:effectLst/>
              </a:rPr>
              <a:t>pre-verbal subjects,</a:t>
            </a:r>
            <a:br>
              <a:rPr lang="en-US" sz="800" b="0" i="0" baseline="0">
                <a:effectLst/>
              </a:rPr>
            </a:br>
            <a:r>
              <a:rPr lang="en-US" sz="800" b="0" i="0" baseline="0">
                <a:effectLst/>
              </a:rPr>
              <a:t>determined and modified phrases, no nouns</a:t>
            </a:r>
            <a:endParaRPr lang="pt-BR" sz="800">
              <a:effectLst/>
            </a:endParaRPr>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0"/>
          <c:order val="0"/>
          <c:tx>
            <c:v>SV/VS, general rate</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val>
            <c:numRef>
              <c:f>'Tabela completa'!$C$54</c:f>
              <c:numCache>
                <c:formatCode>0.00</c:formatCode>
                <c:ptCount val="1"/>
                <c:pt idx="0">
                  <c:v>0.61728395061728392</c:v>
                </c:pt>
              </c:numCache>
            </c:numRef>
          </c:val>
          <c:extLst>
            <c:ext xmlns:c16="http://schemas.microsoft.com/office/drawing/2014/chart" uri="{C3380CC4-5D6E-409C-BE32-E72D297353CC}">
              <c16:uniqueId val="{00000000-E5B4-475F-8BD9-578955EB1743}"/>
            </c:ext>
          </c:extLst>
        </c:ser>
        <c:ser>
          <c:idx val="1"/>
          <c:order val="1"/>
          <c:tx>
            <c:strRef>
              <c:f>'Tabela completa'!$B$2</c:f>
              <c:strCache>
                <c:ptCount val="1"/>
                <c:pt idx="0">
                  <c:v>DCC</c:v>
                </c:pt>
              </c:strCache>
            </c:strRef>
          </c:tx>
          <c:spPr>
            <a:solidFill>
              <a:srgbClr val="C00000">
                <a:alpha val="68000"/>
              </a:srgbClr>
            </a:solidFill>
            <a:ln>
              <a:noFill/>
            </a:ln>
            <a:effectLst/>
          </c:spPr>
          <c:invertIfNegative val="0"/>
          <c:dLbls>
            <c:dLbl>
              <c:idx val="0"/>
              <c:layout>
                <c:manualLayout>
                  <c:x val="-2.2265104462786799E-3"/>
                  <c:y val="9.558265866727522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5B4-475F-8BD9-578955EB1743}"/>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Lit>
              <c:ptCount val="1"/>
              <c:pt idx="0">
                <c:v>SV</c:v>
              </c:pt>
            </c:strLit>
          </c:cat>
          <c:val>
            <c:numRef>
              <c:f>'Tabela completa'!$D$3</c:f>
              <c:numCache>
                <c:formatCode>0%</c:formatCode>
                <c:ptCount val="1"/>
                <c:pt idx="0">
                  <c:v>1</c:v>
                </c:pt>
              </c:numCache>
            </c:numRef>
          </c:val>
          <c:extLst>
            <c:ext xmlns:c16="http://schemas.microsoft.com/office/drawing/2014/chart" uri="{C3380CC4-5D6E-409C-BE32-E72D297353CC}">
              <c16:uniqueId val="{00000002-E5B4-475F-8BD9-578955EB1743}"/>
            </c:ext>
          </c:extLst>
        </c:ser>
        <c:dLbls>
          <c:showLegendKey val="0"/>
          <c:showVal val="0"/>
          <c:showCatName val="0"/>
          <c:showSerName val="0"/>
          <c:showPercent val="0"/>
          <c:showBubbleSize val="0"/>
        </c:dLbls>
        <c:gapWidth val="30"/>
        <c:overlap val="40"/>
        <c:axId val="2123981744"/>
        <c:axId val="2123985120"/>
      </c:barChart>
      <c:catAx>
        <c:axId val="2123981744"/>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123985120"/>
        <c:crossesAt val="0"/>
        <c:auto val="1"/>
        <c:lblAlgn val="ctr"/>
        <c:lblOffset val="100"/>
        <c:noMultiLvlLbl val="0"/>
      </c:catAx>
      <c:valAx>
        <c:axId val="2123985120"/>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3981744"/>
        <c:crossesAt val="1"/>
        <c:crossBetween val="between"/>
        <c:majorUnit val="0.5"/>
        <c:minorUnit val="0.2"/>
      </c:valAx>
      <c:spPr>
        <a:noFill/>
        <a:ln w="25400">
          <a:noFill/>
        </a:ln>
        <a:effectLst/>
      </c:spPr>
    </c:plotArea>
    <c:legend>
      <c:legendPos val="r"/>
      <c:layout>
        <c:manualLayout>
          <c:xMode val="edge"/>
          <c:yMode val="edge"/>
          <c:x val="0.78753304921657508"/>
          <c:y val="0.43136010210939757"/>
          <c:w val="8.7650177691312017E-2"/>
          <c:h val="0.25268900412507167"/>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Arial"/>
              <a:ea typeface="Arial"/>
              <a:cs typeface="Arial"/>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marL="0" marR="0" lvl="0" indent="0" algn="l" defTabSz="914400" rtl="0" eaLnBrk="1" fontAlgn="auto" latinLnBrk="0" hangingPunct="1">
              <a:lnSpc>
                <a:spcPct val="100000"/>
              </a:lnSpc>
              <a:spcBef>
                <a:spcPts val="0"/>
              </a:spcBef>
              <a:spcAft>
                <a:spcPts val="0"/>
              </a:spcAft>
              <a:buClrTx/>
              <a:buSzTx/>
              <a:buFontTx/>
              <a:buNone/>
              <a:tabLst/>
              <a:defRPr sz="1000" b="0" i="0" u="none" strike="noStrike" kern="1200" baseline="0">
                <a:solidFill>
                  <a:srgbClr val="000000"/>
                </a:solidFill>
                <a:latin typeface="Arial"/>
                <a:ea typeface="Arial"/>
                <a:cs typeface="Arial"/>
              </a:defRPr>
            </a:pPr>
            <a:r>
              <a:rPr lang="en-US" sz="800" b="0" i="0" baseline="0">
                <a:effectLst/>
                <a:latin typeface="Verdana" panose="020B0604030504040204" pitchFamily="34" charset="0"/>
                <a:ea typeface="Verdana" panose="020B0604030504040204" pitchFamily="34" charset="0"/>
                <a:cs typeface="Verdana" panose="020B0604030504040204" pitchFamily="34" charset="0"/>
              </a:rPr>
              <a:t>pre-verbal subjects,</a:t>
            </a:r>
            <a:br>
              <a:rPr lang="en-US" sz="800" b="0" i="0" baseline="0">
                <a:effectLst/>
                <a:latin typeface="Verdana" panose="020B0604030504040204" pitchFamily="34" charset="0"/>
                <a:ea typeface="Verdana" panose="020B0604030504040204" pitchFamily="34" charset="0"/>
                <a:cs typeface="Verdana" panose="020B0604030504040204" pitchFamily="34" charset="0"/>
              </a:rPr>
            </a:br>
            <a:r>
              <a:rPr lang="en-US" sz="800" b="0" i="0" baseline="0">
                <a:effectLst/>
                <a:latin typeface="Verdana" panose="020B0604030504040204" pitchFamily="34" charset="0"/>
                <a:ea typeface="Verdana" panose="020B0604030504040204" pitchFamily="34" charset="0"/>
                <a:cs typeface="Verdana" panose="020B0604030504040204" pitchFamily="34" charset="0"/>
              </a:rPr>
              <a:t>determined and modified phrases, no nouns</a:t>
            </a:r>
            <a:r>
              <a:rPr lang="en-US" sz="800" b="0" i="0" u="none" strike="noStrike" baseline="0">
                <a:solidFill>
                  <a:srgbClr val="000000"/>
                </a:solidFill>
                <a:effectLst/>
                <a:latin typeface="Verdana" panose="020B0604030504040204" pitchFamily="34" charset="0"/>
                <a:ea typeface="Verdana" panose="020B0604030504040204" pitchFamily="34" charset="0"/>
                <a:cs typeface="Verdana" panose="020B0604030504040204" pitchFamily="34" charset="0"/>
              </a:rPr>
              <a:t>: heads and mentions</a:t>
            </a:r>
            <a:endParaRPr lang="pt-BR" sz="800">
              <a:effectLst/>
              <a:latin typeface="Verdana" panose="020B0604030504040204" pitchFamily="34" charset="0"/>
              <a:ea typeface="Verdana" panose="020B0604030504040204" pitchFamily="34" charset="0"/>
              <a:cs typeface="Verdana" panose="020B0604030504040204" pitchFamily="34" charset="0"/>
            </a:endParaRP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18701818689140601"/>
          <c:w val="0.574356291774202"/>
          <c:h val="0.74567067463655301"/>
        </c:manualLayout>
      </c:layout>
      <c:barChart>
        <c:barDir val="col"/>
        <c:grouping val="stacked"/>
        <c:varyColors val="0"/>
        <c:ser>
          <c:idx val="37"/>
          <c:order val="0"/>
          <c:tx>
            <c:v>DCC, mentions</c:v>
          </c:tx>
          <c:spPr>
            <a:solidFill>
              <a:schemeClr val="accent5">
                <a:lumMod val="75000"/>
              </a:schemeClr>
            </a:solidFill>
            <a:ln>
              <a:solidFill>
                <a:schemeClr val="tx2">
                  <a:lumMod val="40000"/>
                  <a:lumOff val="60000"/>
                </a:schemeClr>
              </a:solidFill>
            </a:ln>
          </c:spPr>
          <c:invertIfNegative val="0"/>
          <c:dLbls>
            <c:spPr>
              <a:noFill/>
              <a:ln>
                <a:noFill/>
              </a:ln>
              <a:effectLst/>
            </c:spPr>
            <c:txPr>
              <a:bodyPr wrap="square" lIns="38100" tIns="19050" rIns="38100" bIns="19050" anchor="ctr">
                <a:spAutoFit/>
              </a:bodyPr>
              <a:lstStyle/>
              <a:p>
                <a:pPr>
                  <a:defRPr>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completa'!$BI$3</c:f>
              <c:numCache>
                <c:formatCode>0.00</c:formatCode>
                <c:ptCount val="1"/>
                <c:pt idx="0">
                  <c:v>0.11764705882352941</c:v>
                </c:pt>
              </c:numCache>
            </c:numRef>
          </c:val>
          <c:extLst>
            <c:ext xmlns:c16="http://schemas.microsoft.com/office/drawing/2014/chart" uri="{C3380CC4-5D6E-409C-BE32-E72D297353CC}">
              <c16:uniqueId val="{00000000-02CF-4C6B-947A-86A661DF5D4B}"/>
            </c:ext>
          </c:extLst>
        </c:ser>
        <c:ser>
          <c:idx val="3"/>
          <c:order val="1"/>
          <c:tx>
            <c:v>DCC, heads</c:v>
          </c:tx>
          <c:spPr>
            <a:solidFill>
              <a:srgbClr val="FF874B"/>
            </a:solidFill>
          </c:spPr>
          <c:invertIfNegative val="0"/>
          <c:dPt>
            <c:idx val="0"/>
            <c:invertIfNegative val="0"/>
            <c:bubble3D val="0"/>
            <c:spPr>
              <a:solidFill>
                <a:srgbClr val="E45150"/>
              </a:solidFill>
            </c:spPr>
            <c:extLst>
              <c:ext xmlns:c16="http://schemas.microsoft.com/office/drawing/2014/chart" uri="{C3380CC4-5D6E-409C-BE32-E72D297353CC}">
                <c16:uniqueId val="{00000002-02CF-4C6B-947A-86A661DF5D4B}"/>
              </c:ext>
            </c:extLst>
          </c:dPt>
          <c:dLbls>
            <c:spPr>
              <a:noFill/>
              <a:ln>
                <a:noFill/>
              </a:ln>
              <a:effectLst/>
            </c:spPr>
            <c:txPr>
              <a:bodyPr wrap="square" lIns="38100" tIns="19050" rIns="38100" bIns="19050" anchor="ctr">
                <a:spAutoFit/>
              </a:bodyPr>
              <a:lstStyle/>
              <a:p>
                <a:pPr>
                  <a:defRPr>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completa'!$BI$2</c:f>
              <c:numCache>
                <c:formatCode>0.00</c:formatCode>
                <c:ptCount val="1"/>
                <c:pt idx="0">
                  <c:v>0.88235294117647056</c:v>
                </c:pt>
              </c:numCache>
            </c:numRef>
          </c:val>
          <c:extLst>
            <c:ext xmlns:c16="http://schemas.microsoft.com/office/drawing/2014/chart" uri="{C3380CC4-5D6E-409C-BE32-E72D297353CC}">
              <c16:uniqueId val="{00000001-02CF-4C6B-947A-86A661DF5D4B}"/>
            </c:ext>
          </c:extLst>
        </c:ser>
        <c:dLbls>
          <c:showLegendKey val="0"/>
          <c:showVal val="0"/>
          <c:showCatName val="0"/>
          <c:showSerName val="0"/>
          <c:showPercent val="0"/>
          <c:showBubbleSize val="0"/>
        </c:dLbls>
        <c:gapWidth val="0"/>
        <c:overlap val="100"/>
        <c:axId val="2120290880"/>
        <c:axId val="2120288048"/>
      </c:barChart>
      <c:catAx>
        <c:axId val="212029088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20288048"/>
        <c:crossesAt val="0"/>
        <c:auto val="1"/>
        <c:lblAlgn val="ctr"/>
        <c:lblOffset val="100"/>
        <c:tickMarkSkip val="1"/>
        <c:noMultiLvlLbl val="0"/>
      </c:catAx>
      <c:valAx>
        <c:axId val="2120288048"/>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0290880"/>
        <c:crossesAt val="1"/>
        <c:crossBetween val="between"/>
      </c:valAx>
      <c:spPr>
        <a:noFill/>
        <a:ln w="3175">
          <a:noFill/>
          <a:prstDash val="solid"/>
        </a:ln>
        <a:effectLst/>
      </c:spPr>
    </c:plotArea>
    <c:legend>
      <c:legendPos val="r"/>
      <c:layout>
        <c:manualLayout>
          <c:xMode val="edge"/>
          <c:yMode val="edge"/>
          <c:x val="0.66443730828683967"/>
          <c:y val="0.20893661285650331"/>
          <c:w val="0.1900631500276678"/>
          <c:h val="0.11098810715606085"/>
        </c:manualLayout>
      </c:layout>
      <c:overlay val="0"/>
      <c:txPr>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no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demonstratives, modified,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map!$AL$6</c:f>
              <c:strCache>
                <c:ptCount val="1"/>
                <c:pt idx="0">
                  <c:v>subjects</c:v>
                </c:pt>
              </c:strCache>
            </c:strRef>
          </c:cat>
          <c:val>
            <c:numRef>
              <c:f>'map 2018'!$K$68</c:f>
              <c:numCache>
                <c:formatCode>0.00</c:formatCode>
                <c:ptCount val="1"/>
                <c:pt idx="0">
                  <c:v>0.67942583732057416</c:v>
                </c:pt>
              </c:numCache>
            </c:numRef>
          </c:val>
          <c:extLst>
            <c:ext xmlns:c16="http://schemas.microsoft.com/office/drawing/2014/chart" uri="{C3380CC4-5D6E-409C-BE32-E72D297353CC}">
              <c16:uniqueId val="{00000000-535B-4764-AF30-E2DC0DE413DC}"/>
            </c:ext>
          </c:extLst>
        </c:ser>
        <c:ser>
          <c:idx val="2"/>
          <c:order val="1"/>
          <c:tx>
            <c:strRef>
              <c:f>'map 2018'!$G$49</c:f>
              <c:strCache>
                <c:ptCount val="1"/>
                <c:pt idx="0">
                  <c:v>modified mentions, with demonstratives</c:v>
                </c:pt>
              </c:strCache>
            </c:strRef>
          </c:tx>
          <c:spPr>
            <a:solidFill>
              <a:srgbClr val="FF7D41">
                <a:alpha val="70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map!$AL$6</c:f>
              <c:strCache>
                <c:ptCount val="1"/>
                <c:pt idx="0">
                  <c:v>subjects</c:v>
                </c:pt>
              </c:strCache>
            </c:strRef>
          </c:cat>
          <c:val>
            <c:numRef>
              <c:f>'map 2018'!$K$49</c:f>
              <c:numCache>
                <c:formatCode>0.00</c:formatCode>
                <c:ptCount val="1"/>
                <c:pt idx="0">
                  <c:v>0.82222222222222219</c:v>
                </c:pt>
              </c:numCache>
            </c:numRef>
          </c:val>
          <c:extLst>
            <c:ext xmlns:c16="http://schemas.microsoft.com/office/drawing/2014/chart" uri="{C3380CC4-5D6E-409C-BE32-E72D297353CC}">
              <c16:uniqueId val="{00000001-535B-4764-AF30-E2DC0DE413DC}"/>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78101095145102739"/>
          <c:y val="0.32815058080611215"/>
          <c:w val="0.19449743363990804"/>
          <c:h val="0.29728924664119954"/>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Arial"/>
              <a:ea typeface="Arial"/>
              <a:cs typeface="Arial"/>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p>
          <a:p>
            <a:pPr algn="l">
              <a:defRPr sz="800">
                <a:latin typeface="Verdana"/>
                <a:ea typeface="Verdana"/>
                <a:cs typeface="Verdana"/>
              </a:defRPr>
            </a:pPr>
            <a:r>
              <a:rPr lang="en-US"/>
              <a:t>modified</a:t>
            </a:r>
            <a:r>
              <a:rPr lang="en-US" baseline="0"/>
              <a:t> noun phrases, heads and mentions,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Verdana"/>
                    <a:ea typeface="Verdana"/>
                    <a:cs typeface="Verdana"/>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map!$AL$6</c:f>
              <c:strCache>
                <c:ptCount val="1"/>
                <c:pt idx="0">
                  <c:v>subjects</c:v>
                </c:pt>
              </c:strCache>
            </c:strRef>
          </c:cat>
          <c:val>
            <c:numRef>
              <c:f>'map 2018'!$K$68</c:f>
              <c:numCache>
                <c:formatCode>0.00</c:formatCode>
                <c:ptCount val="1"/>
                <c:pt idx="0">
                  <c:v>0.67942583732057416</c:v>
                </c:pt>
              </c:numCache>
            </c:numRef>
          </c:val>
          <c:extLst>
            <c:ext xmlns:c16="http://schemas.microsoft.com/office/drawing/2014/chart" uri="{C3380CC4-5D6E-409C-BE32-E72D297353CC}">
              <c16:uniqueId val="{00000000-32D8-448B-AAC2-BDEBB5850722}"/>
            </c:ext>
          </c:extLst>
        </c:ser>
        <c:ser>
          <c:idx val="2"/>
          <c:order val="1"/>
          <c:tx>
            <c:strRef>
              <c:f>'map 2018'!$G$50</c:f>
              <c:strCache>
                <c:ptCount val="1"/>
                <c:pt idx="0">
                  <c:v>all modified heads and mentions</c:v>
                </c:pt>
              </c:strCache>
            </c:strRef>
          </c:tx>
          <c:spPr>
            <a:solidFill>
              <a:schemeClr val="accent6">
                <a:lumMod val="60000"/>
                <a:lumOff val="40000"/>
                <a:alpha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map!$AL$6</c:f>
              <c:strCache>
                <c:ptCount val="1"/>
                <c:pt idx="0">
                  <c:v>subjects</c:v>
                </c:pt>
              </c:strCache>
            </c:strRef>
          </c:cat>
          <c:val>
            <c:numRef>
              <c:f>'map 2018'!$K$50</c:f>
              <c:numCache>
                <c:formatCode>0.00</c:formatCode>
                <c:ptCount val="1"/>
                <c:pt idx="0">
                  <c:v>0.68078175895765469</c:v>
                </c:pt>
              </c:numCache>
            </c:numRef>
          </c:val>
          <c:extLst>
            <c:ext xmlns:c16="http://schemas.microsoft.com/office/drawing/2014/chart" uri="{C3380CC4-5D6E-409C-BE32-E72D297353CC}">
              <c16:uniqueId val="{00000001-32D8-448B-AAC2-BDEBB5850722}"/>
            </c:ext>
          </c:extLst>
        </c:ser>
        <c:dLbls>
          <c:showLegendKey val="0"/>
          <c:showVal val="0"/>
          <c:showCatName val="0"/>
          <c:showSerName val="0"/>
          <c:showPercent val="0"/>
          <c:showBubbleSize val="0"/>
        </c:dLbls>
        <c:gapWidth val="30"/>
        <c:overlap val="40"/>
        <c:axId val="-2111319088"/>
        <c:axId val="-2094828256"/>
      </c:barChart>
      <c:catAx>
        <c:axId val="-2111319088"/>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094828256"/>
        <c:crossesAt val="0"/>
        <c:auto val="1"/>
        <c:lblAlgn val="ctr"/>
        <c:lblOffset val="100"/>
        <c:noMultiLvlLbl val="0"/>
      </c:catAx>
      <c:valAx>
        <c:axId val="-209482825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1319088"/>
        <c:crossesAt val="1"/>
        <c:crossBetween val="between"/>
        <c:majorUnit val="0.5"/>
        <c:minorUnit val="0.2"/>
      </c:valAx>
      <c:spPr>
        <a:noFill/>
        <a:ln w="25400">
          <a:noFill/>
        </a:ln>
        <a:effectLst/>
      </c:spPr>
    </c:plotArea>
    <c:legend>
      <c:legendPos val="r"/>
      <c:layout>
        <c:manualLayout>
          <c:xMode val="edge"/>
          <c:yMode val="edge"/>
          <c:x val="0.786422272033514"/>
          <c:y val="0.50966862250326805"/>
          <c:w val="0.213577727966486"/>
          <c:h val="0.41942951191790767"/>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Arial"/>
              <a:ea typeface="Arial"/>
              <a:cs typeface="Arial"/>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p>
          <a:p>
            <a:pPr algn="l">
              <a:defRPr sz="800">
                <a:latin typeface="Verdana"/>
                <a:ea typeface="Verdana"/>
                <a:cs typeface="Verdana"/>
              </a:defRPr>
            </a:pPr>
            <a:r>
              <a:rPr lang="en-US"/>
              <a:t>modified</a:t>
            </a:r>
            <a:r>
              <a:rPr lang="en-US" baseline="0"/>
              <a:t> noun phrases, mentions,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Verdana"/>
                    <a:ea typeface="Verdana"/>
                    <a:cs typeface="Verdana"/>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map!$AL$6</c:f>
              <c:strCache>
                <c:ptCount val="1"/>
                <c:pt idx="0">
                  <c:v>subjects</c:v>
                </c:pt>
              </c:strCache>
            </c:strRef>
          </c:cat>
          <c:val>
            <c:numRef>
              <c:f>'map 2018'!$K$68</c:f>
              <c:numCache>
                <c:formatCode>0.00</c:formatCode>
                <c:ptCount val="1"/>
                <c:pt idx="0">
                  <c:v>0.67942583732057416</c:v>
                </c:pt>
              </c:numCache>
            </c:numRef>
          </c:val>
          <c:extLst>
            <c:ext xmlns:c16="http://schemas.microsoft.com/office/drawing/2014/chart" uri="{C3380CC4-5D6E-409C-BE32-E72D297353CC}">
              <c16:uniqueId val="{00000000-594C-4FB7-AA80-40C4616C937C}"/>
            </c:ext>
          </c:extLst>
        </c:ser>
        <c:ser>
          <c:idx val="2"/>
          <c:order val="1"/>
          <c:tx>
            <c:strRef>
              <c:f>'map 2018'!$G$44</c:f>
              <c:strCache>
                <c:ptCount val="1"/>
                <c:pt idx="0">
                  <c:v>modified mentions</c:v>
                </c:pt>
              </c:strCache>
            </c:strRef>
          </c:tx>
          <c:spPr>
            <a:solidFill>
              <a:schemeClr val="accent6">
                <a:lumMod val="60000"/>
                <a:lumOff val="40000"/>
                <a:alpha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map!$AL$6</c:f>
              <c:strCache>
                <c:ptCount val="1"/>
                <c:pt idx="0">
                  <c:v>subjects</c:v>
                </c:pt>
              </c:strCache>
            </c:strRef>
          </c:cat>
          <c:val>
            <c:numRef>
              <c:f>'map 2018'!$K$44</c:f>
              <c:numCache>
                <c:formatCode>0.00</c:formatCode>
                <c:ptCount val="1"/>
                <c:pt idx="0">
                  <c:v>0.76635514018691586</c:v>
                </c:pt>
              </c:numCache>
            </c:numRef>
          </c:val>
          <c:extLst>
            <c:ext xmlns:c16="http://schemas.microsoft.com/office/drawing/2014/chart" uri="{C3380CC4-5D6E-409C-BE32-E72D297353CC}">
              <c16:uniqueId val="{00000001-594C-4FB7-AA80-40C4616C937C}"/>
            </c:ext>
          </c:extLst>
        </c:ser>
        <c:dLbls>
          <c:showLegendKey val="0"/>
          <c:showVal val="0"/>
          <c:showCatName val="0"/>
          <c:showSerName val="0"/>
          <c:showPercent val="0"/>
          <c:showBubbleSize val="0"/>
        </c:dLbls>
        <c:gapWidth val="30"/>
        <c:overlap val="40"/>
        <c:axId val="-2111319088"/>
        <c:axId val="-2094828256"/>
      </c:barChart>
      <c:catAx>
        <c:axId val="-2111319088"/>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094828256"/>
        <c:crossesAt val="0"/>
        <c:auto val="1"/>
        <c:lblAlgn val="ctr"/>
        <c:lblOffset val="100"/>
        <c:noMultiLvlLbl val="0"/>
      </c:catAx>
      <c:valAx>
        <c:axId val="-209482825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1319088"/>
        <c:crossesAt val="1"/>
        <c:crossBetween val="between"/>
        <c:majorUnit val="0.5"/>
        <c:minorUnit val="0.2"/>
      </c:valAx>
      <c:spPr>
        <a:noFill/>
        <a:ln w="25400">
          <a:noFill/>
        </a:ln>
        <a:effectLst/>
      </c:spPr>
    </c:plotArea>
    <c:legend>
      <c:legendPos val="r"/>
      <c:layout>
        <c:manualLayout>
          <c:xMode val="edge"/>
          <c:yMode val="edge"/>
          <c:x val="0.786422272033514"/>
          <c:y val="0.50966862250326805"/>
          <c:w val="0.213577727966486"/>
          <c:h val="0.14018376613084901"/>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Arial"/>
              <a:ea typeface="Arial"/>
              <a:cs typeface="Arial"/>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 </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18701818689140601"/>
          <c:w val="0.574356291774202"/>
          <c:h val="0.74567067463655301"/>
        </c:manualLayout>
      </c:layout>
      <c:barChart>
        <c:barDir val="col"/>
        <c:grouping val="stacked"/>
        <c:varyColors val="0"/>
        <c:ser>
          <c:idx val="3"/>
          <c:order val="0"/>
          <c:tx>
            <c:strRef>
              <c:f>'Tabela completa'!$AN$20</c:f>
              <c:strCache>
                <c:ptCount val="1"/>
                <c:pt idx="0">
                  <c:v>com demonstrativo</c:v>
                </c:pt>
              </c:strCache>
            </c:strRef>
          </c:tx>
          <c:spPr>
            <a:solidFill>
              <a:srgbClr val="FF6619"/>
            </a:solidFill>
          </c:spPr>
          <c:invertIfNegative val="0"/>
          <c:dPt>
            <c:idx val="0"/>
            <c:invertIfNegative val="0"/>
            <c:bubble3D val="0"/>
            <c:extLst>
              <c:ext xmlns:c16="http://schemas.microsoft.com/office/drawing/2014/chart" uri="{C3380CC4-5D6E-409C-BE32-E72D297353CC}">
                <c16:uniqueId val="{00000000-4334-46F4-8C06-EEB8FC70C5D2}"/>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completa'!$AR$20</c:f>
              <c:numCache>
                <c:formatCode>0.00</c:formatCode>
                <c:ptCount val="1"/>
                <c:pt idx="0">
                  <c:v>0.16049382716049382</c:v>
                </c:pt>
              </c:numCache>
            </c:numRef>
          </c:val>
          <c:extLst>
            <c:ext xmlns:c16="http://schemas.microsoft.com/office/drawing/2014/chart" uri="{C3380CC4-5D6E-409C-BE32-E72D297353CC}">
              <c16:uniqueId val="{00000001-4334-46F4-8C06-EEB8FC70C5D2}"/>
            </c:ext>
          </c:extLst>
        </c:ser>
        <c:ser>
          <c:idx val="37"/>
          <c:order val="1"/>
          <c:tx>
            <c:strRef>
              <c:f>'Tabela completa'!$AN$4</c:f>
              <c:strCache>
                <c:ptCount val="1"/>
                <c:pt idx="0">
                  <c:v>com determinante definido</c:v>
                </c:pt>
              </c:strCache>
            </c:strRef>
          </c:tx>
          <c:spPr>
            <a:solidFill>
              <a:srgbClr val="FFC000"/>
            </a:solidFill>
          </c:spPr>
          <c:invertIfNegative val="0"/>
          <c:dPt>
            <c:idx val="0"/>
            <c:invertIfNegative val="0"/>
            <c:bubble3D val="0"/>
            <c:extLst>
              <c:ext xmlns:c16="http://schemas.microsoft.com/office/drawing/2014/chart" uri="{C3380CC4-5D6E-409C-BE32-E72D297353CC}">
                <c16:uniqueId val="{00000002-4334-46F4-8C06-EEB8FC70C5D2}"/>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completa'!$AR$4</c:f>
              <c:numCache>
                <c:formatCode>0.00</c:formatCode>
                <c:ptCount val="1"/>
                <c:pt idx="0">
                  <c:v>0.43621399176954734</c:v>
                </c:pt>
              </c:numCache>
            </c:numRef>
          </c:val>
          <c:extLst>
            <c:ext xmlns:c16="http://schemas.microsoft.com/office/drawing/2014/chart" uri="{C3380CC4-5D6E-409C-BE32-E72D297353CC}">
              <c16:uniqueId val="{00000003-4334-46F4-8C06-EEB8FC70C5D2}"/>
            </c:ext>
          </c:extLst>
        </c:ser>
        <c:ser>
          <c:idx val="7"/>
          <c:order val="2"/>
          <c:tx>
            <c:strRef>
              <c:f>'Tabela completa'!$AN$42</c:f>
              <c:strCache>
                <c:ptCount val="1"/>
                <c:pt idx="0">
                  <c:v>com determinante indefinido</c:v>
                </c:pt>
              </c:strCache>
            </c:strRef>
          </c:tx>
          <c:spPr>
            <a:solidFill>
              <a:srgbClr val="FFFF66"/>
            </a:solidFill>
          </c:spPr>
          <c:invertIfNegative val="0"/>
          <c:dPt>
            <c:idx val="0"/>
            <c:invertIfNegative val="0"/>
            <c:bubble3D val="0"/>
            <c:extLst>
              <c:ext xmlns:c16="http://schemas.microsoft.com/office/drawing/2014/chart" uri="{C3380CC4-5D6E-409C-BE32-E72D297353CC}">
                <c16:uniqueId val="{00000004-4334-46F4-8C06-EEB8FC70C5D2}"/>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completa'!$AR$42</c:f>
              <c:numCache>
                <c:formatCode>0.00</c:formatCode>
                <c:ptCount val="1"/>
                <c:pt idx="0">
                  <c:v>0.1111111111111111</c:v>
                </c:pt>
              </c:numCache>
            </c:numRef>
          </c:val>
          <c:extLst>
            <c:ext xmlns:c16="http://schemas.microsoft.com/office/drawing/2014/chart" uri="{C3380CC4-5D6E-409C-BE32-E72D297353CC}">
              <c16:uniqueId val="{00000005-4334-46F4-8C06-EEB8FC70C5D2}"/>
            </c:ext>
          </c:extLst>
        </c:ser>
        <c:ser>
          <c:idx val="4"/>
          <c:order val="3"/>
          <c:tx>
            <c:strRef>
              <c:f>'Tabela completa'!$AN$30</c:f>
              <c:strCache>
                <c:ptCount val="1"/>
                <c:pt idx="0">
                  <c:v>sem determinante</c:v>
                </c:pt>
              </c:strCache>
            </c:strRef>
          </c:tx>
          <c:spPr>
            <a:solidFill>
              <a:srgbClr val="FFCC99"/>
            </a:solidFill>
          </c:spPr>
          <c:invertIfNegative val="0"/>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completa'!$AR$30</c:f>
              <c:numCache>
                <c:formatCode>0.00</c:formatCode>
                <c:ptCount val="1"/>
                <c:pt idx="0">
                  <c:v>0.21810699588477367</c:v>
                </c:pt>
              </c:numCache>
            </c:numRef>
          </c:val>
          <c:extLst>
            <c:ext xmlns:c16="http://schemas.microsoft.com/office/drawing/2014/chart" uri="{C3380CC4-5D6E-409C-BE32-E72D297353CC}">
              <c16:uniqueId val="{00000006-4334-46F4-8C06-EEB8FC70C5D2}"/>
            </c:ext>
          </c:extLst>
        </c:ser>
        <c:ser>
          <c:idx val="25"/>
          <c:order val="4"/>
          <c:tx>
            <c:strRef>
              <c:f>'Tabela completa'!$AN$27</c:f>
              <c:strCache>
                <c:ptCount val="1"/>
                <c:pt idx="0">
                  <c:v>outro</c:v>
                </c:pt>
              </c:strCache>
            </c:strRef>
          </c:tx>
          <c:spPr>
            <a:solidFill>
              <a:schemeClr val="tx2">
                <a:lumMod val="40000"/>
                <a:lumOff val="60000"/>
              </a:scheme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completa'!$AP$27</c:f>
              <c:numCache>
                <c:formatCode>0.00</c:formatCode>
                <c:ptCount val="1"/>
                <c:pt idx="0">
                  <c:v>4.5267489711934158E-2</c:v>
                </c:pt>
              </c:numCache>
            </c:numRef>
          </c:val>
          <c:extLst>
            <c:ext xmlns:c16="http://schemas.microsoft.com/office/drawing/2014/chart" uri="{C3380CC4-5D6E-409C-BE32-E72D297353CC}">
              <c16:uniqueId val="{00000007-4334-46F4-8C06-EEB8FC70C5D2}"/>
            </c:ext>
          </c:extLst>
        </c:ser>
        <c:ser>
          <c:idx val="18"/>
          <c:order val="5"/>
          <c:tx>
            <c:strRef>
              <c:f>'Tabela completa'!$AN$51</c:f>
              <c:strCache>
                <c:ptCount val="1"/>
                <c:pt idx="0">
                  <c:v>pronome</c:v>
                </c:pt>
              </c:strCache>
            </c:strRef>
          </c:tx>
          <c:spPr>
            <a:solidFill>
              <a:schemeClr val="tx1">
                <a:lumMod val="50000"/>
                <a:lumOff val="50000"/>
              </a:schemeClr>
            </a:solidFill>
          </c:spPr>
          <c:invertIfNegative val="0"/>
          <c:dLbls>
            <c:dLbl>
              <c:idx val="0"/>
              <c:layout>
                <c:manualLayout>
                  <c:x val="2.2794845493126579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334-46F4-8C06-EEB8FC70C5D2}"/>
                </c:ext>
              </c:extLst>
            </c:dLbl>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completa'!$AP$51</c:f>
              <c:numCache>
                <c:formatCode>0.00</c:formatCode>
                <c:ptCount val="1"/>
                <c:pt idx="0">
                  <c:v>1.2345679012345678E-2</c:v>
                </c:pt>
              </c:numCache>
            </c:numRef>
          </c:val>
          <c:extLst>
            <c:ext xmlns:c16="http://schemas.microsoft.com/office/drawing/2014/chart" uri="{C3380CC4-5D6E-409C-BE32-E72D297353CC}">
              <c16:uniqueId val="{00000009-4334-46F4-8C06-EEB8FC70C5D2}"/>
            </c:ext>
          </c:extLst>
        </c:ser>
        <c:ser>
          <c:idx val="12"/>
          <c:order val="6"/>
          <c:tx>
            <c:strRef>
              <c:f>'Tabela completa'!$AN$49</c:f>
              <c:strCache>
                <c:ptCount val="1"/>
                <c:pt idx="0">
                  <c:v>quantificador</c:v>
                </c:pt>
              </c:strCache>
            </c:strRef>
          </c:tx>
          <c:spPr>
            <a:solidFill>
              <a:schemeClr val="tx1">
                <a:lumMod val="65000"/>
                <a:lumOff val="35000"/>
              </a:schemeClr>
            </a:solidFill>
          </c:spPr>
          <c:invertIfNegative val="0"/>
          <c:dLbls>
            <c:dLbl>
              <c:idx val="0"/>
              <c:layout>
                <c:manualLayout>
                  <c:x val="2.2794845493126579E-3"/>
                  <c:y val="-3.317850033178500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334-46F4-8C06-EEB8FC70C5D2}"/>
                </c:ext>
              </c:extLst>
            </c:dLbl>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completa'!$AP$49</c:f>
              <c:numCache>
                <c:formatCode>0.00</c:formatCode>
                <c:ptCount val="1"/>
                <c:pt idx="0">
                  <c:v>8.23045267489712E-3</c:v>
                </c:pt>
              </c:numCache>
            </c:numRef>
          </c:val>
          <c:extLst>
            <c:ext xmlns:c16="http://schemas.microsoft.com/office/drawing/2014/chart" uri="{C3380CC4-5D6E-409C-BE32-E72D297353CC}">
              <c16:uniqueId val="{0000000B-4334-46F4-8C06-EEB8FC70C5D2}"/>
            </c:ext>
          </c:extLst>
        </c:ser>
        <c:ser>
          <c:idx val="19"/>
          <c:order val="7"/>
          <c:tx>
            <c:strRef>
              <c:f>'Tabela completa'!$AN$53</c:f>
              <c:strCache>
                <c:ptCount val="1"/>
                <c:pt idx="0">
                  <c:v>oração</c:v>
                </c:pt>
              </c:strCache>
            </c:strRef>
          </c:tx>
          <c:spPr>
            <a:solidFill>
              <a:schemeClr val="bg1">
                <a:lumMod val="50000"/>
              </a:schemeClr>
            </a:solidFill>
          </c:spPr>
          <c:invertIfNegative val="0"/>
          <c:dLbls>
            <c:dLbl>
              <c:idx val="0"/>
              <c:layout>
                <c:manualLayout>
                  <c:x val="6.8384536479380569E-3"/>
                  <c:y val="-1.9907100199071003E-2"/>
                </c:manualLayout>
              </c:layout>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4334-46F4-8C06-EEB8FC70C5D2}"/>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completa'!$AP$53</c:f>
              <c:numCache>
                <c:formatCode>0.000</c:formatCode>
                <c:ptCount val="1"/>
                <c:pt idx="0">
                  <c:v>4.11522633744856E-3</c:v>
                </c:pt>
              </c:numCache>
            </c:numRef>
          </c:val>
          <c:extLst>
            <c:ext xmlns:c16="http://schemas.microsoft.com/office/drawing/2014/chart" uri="{C3380CC4-5D6E-409C-BE32-E72D297353CC}">
              <c16:uniqueId val="{0000000D-4334-46F4-8C06-EEB8FC70C5D2}"/>
            </c:ext>
          </c:extLst>
        </c:ser>
        <c:dLbls>
          <c:showLegendKey val="0"/>
          <c:showVal val="0"/>
          <c:showCatName val="0"/>
          <c:showSerName val="0"/>
          <c:showPercent val="0"/>
          <c:showBubbleSize val="0"/>
        </c:dLbls>
        <c:gapWidth val="0"/>
        <c:overlap val="100"/>
        <c:axId val="2120290880"/>
        <c:axId val="2120288048"/>
      </c:barChart>
      <c:catAx>
        <c:axId val="212029088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20288048"/>
        <c:crossesAt val="0"/>
        <c:auto val="1"/>
        <c:lblAlgn val="ctr"/>
        <c:lblOffset val="100"/>
        <c:tickMarkSkip val="1"/>
        <c:noMultiLvlLbl val="0"/>
      </c:catAx>
      <c:valAx>
        <c:axId val="2120288048"/>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0290880"/>
        <c:crossesAt val="1"/>
        <c:crossBetween val="between"/>
      </c:valAx>
      <c:spPr>
        <a:solidFill>
          <a:schemeClr val="bg1">
            <a:lumMod val="75000"/>
          </a:schemeClr>
        </a:solidFill>
        <a:ln w="3175">
          <a:noFill/>
          <a:prstDash val="solid"/>
        </a:ln>
        <a:effectLst/>
      </c:spPr>
    </c:plotArea>
    <c:legend>
      <c:legendPos val="r"/>
      <c:layout>
        <c:manualLayout>
          <c:xMode val="edge"/>
          <c:yMode val="edge"/>
          <c:x val="0.66443730828683967"/>
          <c:y val="0.20893661285650331"/>
          <c:w val="0.32192816537070074"/>
          <c:h val="0.72409975508914226"/>
        </c:manualLayout>
      </c:layout>
      <c:overlay val="0"/>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 </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7454923207161881E-2"/>
          <c:y val="0.19034814096797562"/>
          <c:w val="0.574356291774202"/>
          <c:h val="0.74567067463655301"/>
        </c:manualLayout>
      </c:layout>
      <c:barChart>
        <c:barDir val="col"/>
        <c:grouping val="stacked"/>
        <c:varyColors val="0"/>
        <c:ser>
          <c:idx val="3"/>
          <c:order val="0"/>
          <c:tx>
            <c:strRef>
              <c:f>'Tabela completa'!$AN$20</c:f>
              <c:strCache>
                <c:ptCount val="1"/>
                <c:pt idx="0">
                  <c:v>com demonstrativo</c:v>
                </c:pt>
              </c:strCache>
            </c:strRef>
          </c:tx>
          <c:spPr>
            <a:solidFill>
              <a:srgbClr val="FF6619"/>
            </a:solidFill>
          </c:spPr>
          <c:invertIfNegative val="0"/>
          <c:dPt>
            <c:idx val="0"/>
            <c:invertIfNegative val="0"/>
            <c:bubble3D val="0"/>
            <c:extLst>
              <c:ext xmlns:c16="http://schemas.microsoft.com/office/drawing/2014/chart" uri="{C3380CC4-5D6E-409C-BE32-E72D297353CC}">
                <c16:uniqueId val="{00000000-F44E-4446-BD98-4893FFE338FF}"/>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completa'!$AR$20</c:f>
              <c:numCache>
                <c:formatCode>0.00</c:formatCode>
                <c:ptCount val="1"/>
                <c:pt idx="0">
                  <c:v>0.16049382716049382</c:v>
                </c:pt>
              </c:numCache>
            </c:numRef>
          </c:val>
          <c:extLst>
            <c:ext xmlns:c16="http://schemas.microsoft.com/office/drawing/2014/chart" uri="{C3380CC4-5D6E-409C-BE32-E72D297353CC}">
              <c16:uniqueId val="{00000001-F44E-4446-BD98-4893FFE338FF}"/>
            </c:ext>
          </c:extLst>
        </c:ser>
        <c:ser>
          <c:idx val="37"/>
          <c:order val="1"/>
          <c:tx>
            <c:strRef>
              <c:f>'Tabela completa'!$AN$4</c:f>
              <c:strCache>
                <c:ptCount val="1"/>
                <c:pt idx="0">
                  <c:v>com determinante definido</c:v>
                </c:pt>
              </c:strCache>
            </c:strRef>
          </c:tx>
          <c:spPr>
            <a:solidFill>
              <a:srgbClr val="FFC000"/>
            </a:solidFill>
          </c:spPr>
          <c:invertIfNegative val="0"/>
          <c:dPt>
            <c:idx val="0"/>
            <c:invertIfNegative val="0"/>
            <c:bubble3D val="0"/>
            <c:extLst>
              <c:ext xmlns:c16="http://schemas.microsoft.com/office/drawing/2014/chart" uri="{C3380CC4-5D6E-409C-BE32-E72D297353CC}">
                <c16:uniqueId val="{00000002-F44E-4446-BD98-4893FFE338FF}"/>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completa'!$AR$4</c:f>
              <c:numCache>
                <c:formatCode>0.00</c:formatCode>
                <c:ptCount val="1"/>
                <c:pt idx="0">
                  <c:v>0.43621399176954734</c:v>
                </c:pt>
              </c:numCache>
            </c:numRef>
          </c:val>
          <c:extLst>
            <c:ext xmlns:c16="http://schemas.microsoft.com/office/drawing/2014/chart" uri="{C3380CC4-5D6E-409C-BE32-E72D297353CC}">
              <c16:uniqueId val="{00000003-F44E-4446-BD98-4893FFE338FF}"/>
            </c:ext>
          </c:extLst>
        </c:ser>
        <c:ser>
          <c:idx val="7"/>
          <c:order val="2"/>
          <c:tx>
            <c:strRef>
              <c:f>'Tabela completa'!$AN$42</c:f>
              <c:strCache>
                <c:ptCount val="1"/>
                <c:pt idx="0">
                  <c:v>com determinante indefinido</c:v>
                </c:pt>
              </c:strCache>
            </c:strRef>
          </c:tx>
          <c:spPr>
            <a:solidFill>
              <a:srgbClr val="FFFF66"/>
            </a:solidFill>
          </c:spPr>
          <c:invertIfNegative val="0"/>
          <c:dPt>
            <c:idx val="0"/>
            <c:invertIfNegative val="0"/>
            <c:bubble3D val="0"/>
            <c:extLst>
              <c:ext xmlns:c16="http://schemas.microsoft.com/office/drawing/2014/chart" uri="{C3380CC4-5D6E-409C-BE32-E72D297353CC}">
                <c16:uniqueId val="{00000004-F44E-4446-BD98-4893FFE338FF}"/>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completa'!$AR$42</c:f>
              <c:numCache>
                <c:formatCode>0.00</c:formatCode>
                <c:ptCount val="1"/>
                <c:pt idx="0">
                  <c:v>0.1111111111111111</c:v>
                </c:pt>
              </c:numCache>
            </c:numRef>
          </c:val>
          <c:extLst>
            <c:ext xmlns:c16="http://schemas.microsoft.com/office/drawing/2014/chart" uri="{C3380CC4-5D6E-409C-BE32-E72D297353CC}">
              <c16:uniqueId val="{00000005-F44E-4446-BD98-4893FFE338FF}"/>
            </c:ext>
          </c:extLst>
        </c:ser>
        <c:ser>
          <c:idx val="4"/>
          <c:order val="3"/>
          <c:tx>
            <c:strRef>
              <c:f>'Tabela completa'!$AN$30</c:f>
              <c:strCache>
                <c:ptCount val="1"/>
                <c:pt idx="0">
                  <c:v>sem determinante</c:v>
                </c:pt>
              </c:strCache>
            </c:strRef>
          </c:tx>
          <c:spPr>
            <a:solidFill>
              <a:srgbClr val="FFCC99"/>
            </a:solidFill>
          </c:spPr>
          <c:invertIfNegative val="0"/>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completa'!$AR$30</c:f>
              <c:numCache>
                <c:formatCode>0.00</c:formatCode>
                <c:ptCount val="1"/>
                <c:pt idx="0">
                  <c:v>0.21810699588477367</c:v>
                </c:pt>
              </c:numCache>
            </c:numRef>
          </c:val>
          <c:extLst>
            <c:ext xmlns:c16="http://schemas.microsoft.com/office/drawing/2014/chart" uri="{C3380CC4-5D6E-409C-BE32-E72D297353CC}">
              <c16:uniqueId val="{00000006-F44E-4446-BD98-4893FFE338FF}"/>
            </c:ext>
          </c:extLst>
        </c:ser>
        <c:dLbls>
          <c:showLegendKey val="0"/>
          <c:showVal val="0"/>
          <c:showCatName val="0"/>
          <c:showSerName val="0"/>
          <c:showPercent val="0"/>
          <c:showBubbleSize val="0"/>
        </c:dLbls>
        <c:gapWidth val="0"/>
        <c:overlap val="100"/>
        <c:axId val="2120290880"/>
        <c:axId val="2120288048"/>
      </c:barChart>
      <c:catAx>
        <c:axId val="212029088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20288048"/>
        <c:crossesAt val="0"/>
        <c:auto val="1"/>
        <c:lblAlgn val="ctr"/>
        <c:lblOffset val="100"/>
        <c:tickMarkSkip val="1"/>
        <c:noMultiLvlLbl val="0"/>
      </c:catAx>
      <c:valAx>
        <c:axId val="2120288048"/>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0290880"/>
        <c:crossesAt val="1"/>
        <c:crossBetween val="between"/>
      </c:valAx>
      <c:spPr>
        <a:noFill/>
        <a:ln w="3175">
          <a:noFill/>
          <a:prstDash val="solid"/>
        </a:ln>
        <a:effectLst/>
      </c:spPr>
    </c:plotArea>
    <c:legend>
      <c:legendPos val="r"/>
      <c:layout>
        <c:manualLayout>
          <c:xMode val="edge"/>
          <c:yMode val="edge"/>
          <c:x val="0.66443730828683967"/>
          <c:y val="0.20893661285650331"/>
          <c:w val="0.32192816537070074"/>
          <c:h val="0.72409975508914226"/>
        </c:manualLayout>
      </c:layout>
      <c:overlay val="0"/>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 </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7454923207161881E-2"/>
          <c:y val="0.19034814096797562"/>
          <c:w val="0.574356291774202"/>
          <c:h val="0.74567067463655301"/>
        </c:manualLayout>
      </c:layout>
      <c:barChart>
        <c:barDir val="col"/>
        <c:grouping val="stacked"/>
        <c:varyColors val="0"/>
        <c:ser>
          <c:idx val="3"/>
          <c:order val="0"/>
          <c:tx>
            <c:strRef>
              <c:f>'Tabela completa'!$AM$20</c:f>
              <c:strCache>
                <c:ptCount val="1"/>
                <c:pt idx="0">
                  <c:v>com demonstrativo</c:v>
                </c:pt>
              </c:strCache>
            </c:strRef>
          </c:tx>
          <c:spPr>
            <a:solidFill>
              <a:srgbClr val="FF6619"/>
            </a:solidFill>
          </c:spPr>
          <c:invertIfNegative val="0"/>
          <c:dPt>
            <c:idx val="0"/>
            <c:invertIfNegative val="0"/>
            <c:bubble3D val="0"/>
            <c:extLst>
              <c:ext xmlns:c16="http://schemas.microsoft.com/office/drawing/2014/chart" uri="{C3380CC4-5D6E-409C-BE32-E72D297353CC}">
                <c16:uniqueId val="{00000000-F44E-4446-BD98-4893FFE338FF}"/>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completa'!$AQ$20</c:f>
              <c:numCache>
                <c:formatCode>0.00</c:formatCode>
                <c:ptCount val="1"/>
                <c:pt idx="0">
                  <c:v>0.16049382716049382</c:v>
                </c:pt>
              </c:numCache>
            </c:numRef>
          </c:val>
          <c:extLst>
            <c:ext xmlns:c16="http://schemas.microsoft.com/office/drawing/2014/chart" uri="{C3380CC4-5D6E-409C-BE32-E72D297353CC}">
              <c16:uniqueId val="{00000001-F44E-4446-BD98-4893FFE338FF}"/>
            </c:ext>
          </c:extLst>
        </c:ser>
        <c:ser>
          <c:idx val="37"/>
          <c:order val="1"/>
          <c:tx>
            <c:strRef>
              <c:f>'Tabela completa'!$AM$4</c:f>
              <c:strCache>
                <c:ptCount val="1"/>
                <c:pt idx="0">
                  <c:v>com determinante definido</c:v>
                </c:pt>
              </c:strCache>
            </c:strRef>
          </c:tx>
          <c:spPr>
            <a:solidFill>
              <a:srgbClr val="FFC000"/>
            </a:solidFill>
          </c:spPr>
          <c:invertIfNegative val="0"/>
          <c:dPt>
            <c:idx val="0"/>
            <c:invertIfNegative val="0"/>
            <c:bubble3D val="0"/>
            <c:extLst>
              <c:ext xmlns:c16="http://schemas.microsoft.com/office/drawing/2014/chart" uri="{C3380CC4-5D6E-409C-BE32-E72D297353CC}">
                <c16:uniqueId val="{00000002-F44E-4446-BD98-4893FFE338FF}"/>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completa'!$AQ$4</c:f>
              <c:numCache>
                <c:formatCode>0.00</c:formatCode>
                <c:ptCount val="1"/>
                <c:pt idx="0">
                  <c:v>0.43621399176954734</c:v>
                </c:pt>
              </c:numCache>
            </c:numRef>
          </c:val>
          <c:extLst>
            <c:ext xmlns:c16="http://schemas.microsoft.com/office/drawing/2014/chart" uri="{C3380CC4-5D6E-409C-BE32-E72D297353CC}">
              <c16:uniqueId val="{00000003-F44E-4446-BD98-4893FFE338FF}"/>
            </c:ext>
          </c:extLst>
        </c:ser>
        <c:ser>
          <c:idx val="7"/>
          <c:order val="2"/>
          <c:tx>
            <c:strRef>
              <c:f>'Tabela completa'!$AM$42</c:f>
              <c:strCache>
                <c:ptCount val="1"/>
                <c:pt idx="0">
                  <c:v>com determinante indefinido</c:v>
                </c:pt>
              </c:strCache>
            </c:strRef>
          </c:tx>
          <c:spPr>
            <a:solidFill>
              <a:srgbClr val="FFFF66"/>
            </a:solidFill>
          </c:spPr>
          <c:invertIfNegative val="0"/>
          <c:dPt>
            <c:idx val="0"/>
            <c:invertIfNegative val="0"/>
            <c:bubble3D val="0"/>
            <c:extLst>
              <c:ext xmlns:c16="http://schemas.microsoft.com/office/drawing/2014/chart" uri="{C3380CC4-5D6E-409C-BE32-E72D297353CC}">
                <c16:uniqueId val="{00000004-F44E-4446-BD98-4893FFE338FF}"/>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completa'!$AQ$42</c:f>
              <c:numCache>
                <c:formatCode>0.00</c:formatCode>
                <c:ptCount val="1"/>
                <c:pt idx="0">
                  <c:v>0.1111111111111111</c:v>
                </c:pt>
              </c:numCache>
            </c:numRef>
          </c:val>
          <c:extLst>
            <c:ext xmlns:c16="http://schemas.microsoft.com/office/drawing/2014/chart" uri="{C3380CC4-5D6E-409C-BE32-E72D297353CC}">
              <c16:uniqueId val="{00000005-F44E-4446-BD98-4893FFE338FF}"/>
            </c:ext>
          </c:extLst>
        </c:ser>
        <c:ser>
          <c:idx val="4"/>
          <c:order val="3"/>
          <c:tx>
            <c:strRef>
              <c:f>'Tabela completa'!$AM$30</c:f>
              <c:strCache>
                <c:ptCount val="1"/>
                <c:pt idx="0">
                  <c:v>sem determinante</c:v>
                </c:pt>
              </c:strCache>
            </c:strRef>
          </c:tx>
          <c:spPr>
            <a:solidFill>
              <a:srgbClr val="FFCC99"/>
            </a:solidFill>
          </c:spPr>
          <c:invertIfNegative val="0"/>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completa'!$AQ$30</c:f>
              <c:numCache>
                <c:formatCode>0.00</c:formatCode>
                <c:ptCount val="1"/>
                <c:pt idx="0">
                  <c:v>0.21810699588477367</c:v>
                </c:pt>
              </c:numCache>
            </c:numRef>
          </c:val>
          <c:extLst>
            <c:ext xmlns:c16="http://schemas.microsoft.com/office/drawing/2014/chart" uri="{C3380CC4-5D6E-409C-BE32-E72D297353CC}">
              <c16:uniqueId val="{00000006-F44E-4446-BD98-4893FFE338FF}"/>
            </c:ext>
          </c:extLst>
        </c:ser>
        <c:dLbls>
          <c:showLegendKey val="0"/>
          <c:showVal val="0"/>
          <c:showCatName val="0"/>
          <c:showSerName val="0"/>
          <c:showPercent val="0"/>
          <c:showBubbleSize val="0"/>
        </c:dLbls>
        <c:gapWidth val="0"/>
        <c:overlap val="100"/>
        <c:axId val="2120290880"/>
        <c:axId val="2120288048"/>
      </c:barChart>
      <c:catAx>
        <c:axId val="212029088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20288048"/>
        <c:crossesAt val="0"/>
        <c:auto val="1"/>
        <c:lblAlgn val="ctr"/>
        <c:lblOffset val="100"/>
        <c:tickMarkSkip val="1"/>
        <c:noMultiLvlLbl val="0"/>
      </c:catAx>
      <c:valAx>
        <c:axId val="2120288048"/>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0290880"/>
        <c:crossesAt val="1"/>
        <c:crossBetween val="between"/>
      </c:valAx>
      <c:spPr>
        <a:noFill/>
        <a:ln w="3175">
          <a:noFill/>
          <a:prstDash val="solid"/>
        </a:ln>
        <a:effectLst/>
      </c:spPr>
    </c:plotArea>
    <c:legend>
      <c:legendPos val="r"/>
      <c:layout>
        <c:manualLayout>
          <c:xMode val="edge"/>
          <c:yMode val="edge"/>
          <c:x val="0.66443730828683967"/>
          <c:y val="0.20893661285650331"/>
          <c:w val="0.32192816537070074"/>
          <c:h val="0.72409975508914226"/>
        </c:manualLayout>
      </c:layout>
      <c:overlay val="0"/>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pre-verbal and post-verbal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25926727803041499"/>
          <c:w val="0.574356291774202"/>
          <c:h val="0.67342150137770096"/>
        </c:manualLayout>
      </c:layout>
      <c:barChart>
        <c:barDir val="col"/>
        <c:grouping val="stacked"/>
        <c:varyColors val="0"/>
        <c:ser>
          <c:idx val="7"/>
          <c:order val="0"/>
          <c:tx>
            <c:strRef>
              <c:f>'Tabela completa'!$BJ$20</c:f>
              <c:strCache>
                <c:ptCount val="1"/>
                <c:pt idx="0">
                  <c:v>com demonstrativo</c:v>
                </c:pt>
              </c:strCache>
            </c:strRef>
          </c:tx>
          <c:spPr>
            <a:solidFill>
              <a:srgbClr val="FF6619"/>
            </a:solidFill>
          </c:spPr>
          <c:invertIfNegative val="0"/>
          <c:dPt>
            <c:idx val="0"/>
            <c:invertIfNegative val="0"/>
            <c:bubble3D val="0"/>
            <c:extLst>
              <c:ext xmlns:c16="http://schemas.microsoft.com/office/drawing/2014/chart" uri="{C3380CC4-5D6E-409C-BE32-E72D297353CC}">
                <c16:uniqueId val="{00000000-77E2-4AE9-9BF9-5632026D68D8}"/>
              </c:ext>
            </c:extLst>
          </c:dPt>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completa'!$BM$20,'Tabela completa'!$CH$20)</c:f>
              <c:numCache>
                <c:formatCode>0.00</c:formatCode>
                <c:ptCount val="2"/>
                <c:pt idx="0">
                  <c:v>0.14666666666666667</c:v>
                </c:pt>
                <c:pt idx="1">
                  <c:v>0.19354838709677419</c:v>
                </c:pt>
              </c:numCache>
            </c:numRef>
          </c:val>
          <c:extLst>
            <c:ext xmlns:c16="http://schemas.microsoft.com/office/drawing/2014/chart" uri="{C3380CC4-5D6E-409C-BE32-E72D297353CC}">
              <c16:uniqueId val="{00000001-77E2-4AE9-9BF9-5632026D68D8}"/>
            </c:ext>
          </c:extLst>
        </c:ser>
        <c:ser>
          <c:idx val="37"/>
          <c:order val="1"/>
          <c:tx>
            <c:strRef>
              <c:f>'Tabela completa'!$BJ$4</c:f>
              <c:strCache>
                <c:ptCount val="1"/>
                <c:pt idx="0">
                  <c:v>com determinante definido</c:v>
                </c:pt>
              </c:strCache>
            </c:strRef>
          </c:tx>
          <c:spPr>
            <a:solidFill>
              <a:srgbClr val="FF9900"/>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completa'!$BM$4,'Tabela completa'!$CH$4)</c:f>
              <c:numCache>
                <c:formatCode>0.00</c:formatCode>
                <c:ptCount val="2"/>
                <c:pt idx="0">
                  <c:v>0.52666666666666662</c:v>
                </c:pt>
                <c:pt idx="1">
                  <c:v>0.27956989247311825</c:v>
                </c:pt>
              </c:numCache>
            </c:numRef>
          </c:val>
          <c:extLst>
            <c:ext xmlns:c16="http://schemas.microsoft.com/office/drawing/2014/chart" uri="{C3380CC4-5D6E-409C-BE32-E72D297353CC}">
              <c16:uniqueId val="{00000002-77E2-4AE9-9BF9-5632026D68D8}"/>
            </c:ext>
          </c:extLst>
        </c:ser>
        <c:ser>
          <c:idx val="4"/>
          <c:order val="2"/>
          <c:tx>
            <c:strRef>
              <c:f>'Tabela completa'!$BJ$42</c:f>
              <c:strCache>
                <c:ptCount val="1"/>
                <c:pt idx="0">
                  <c:v>com determinante indefinido</c:v>
                </c:pt>
              </c:strCache>
            </c:strRef>
          </c:tx>
          <c:spPr>
            <a:solidFill>
              <a:srgbClr val="FFFF66"/>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completa'!$BM$42,'Tabela completa'!$CH$42)</c:f>
              <c:numCache>
                <c:formatCode>0.00</c:formatCode>
                <c:ptCount val="2"/>
                <c:pt idx="0">
                  <c:v>7.3333333333333334E-2</c:v>
                </c:pt>
                <c:pt idx="1">
                  <c:v>0.17204301075268819</c:v>
                </c:pt>
              </c:numCache>
            </c:numRef>
          </c:val>
          <c:extLst>
            <c:ext xmlns:c16="http://schemas.microsoft.com/office/drawing/2014/chart" uri="{C3380CC4-5D6E-409C-BE32-E72D297353CC}">
              <c16:uniqueId val="{00000003-77E2-4AE9-9BF9-5632026D68D8}"/>
            </c:ext>
          </c:extLst>
        </c:ser>
        <c:ser>
          <c:idx val="3"/>
          <c:order val="3"/>
          <c:tx>
            <c:strRef>
              <c:f>'Tabela completa'!$BJ$30</c:f>
              <c:strCache>
                <c:ptCount val="1"/>
                <c:pt idx="0">
                  <c:v>sem determinante</c:v>
                </c:pt>
              </c:strCache>
            </c:strRef>
          </c:tx>
          <c:spPr>
            <a:solidFill>
              <a:srgbClr val="FFCC99"/>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completa'!$BM$30,'Tabela completa'!$CH$30)</c:f>
              <c:numCache>
                <c:formatCode>0.00</c:formatCode>
                <c:ptCount val="2"/>
                <c:pt idx="0">
                  <c:v>0.17333333333333334</c:v>
                </c:pt>
                <c:pt idx="1">
                  <c:v>0.29032258064516131</c:v>
                </c:pt>
              </c:numCache>
            </c:numRef>
          </c:val>
          <c:extLst>
            <c:ext xmlns:c16="http://schemas.microsoft.com/office/drawing/2014/chart" uri="{C3380CC4-5D6E-409C-BE32-E72D297353CC}">
              <c16:uniqueId val="{00000004-77E2-4AE9-9BF9-5632026D68D8}"/>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ayout>
        <c:manualLayout>
          <c:xMode val="edge"/>
          <c:yMode val="edge"/>
          <c:x val="0.68859936548496625"/>
          <c:y val="0.30282513624084978"/>
          <c:w val="0.29772700191617102"/>
          <c:h val="0.22140963440176001"/>
        </c:manualLayout>
      </c:layout>
      <c:overlay val="0"/>
      <c:spPr>
        <a:noFill/>
        <a:ln w="25400">
          <a:noFill/>
        </a:ln>
        <a:effectLst/>
      </c:spPr>
      <c:txPr>
        <a:bodyPr rot="0" spcFirstLastPara="1" vertOverflow="ellipsis" vert="horz" wrap="square" anchor="ctr" anchorCtr="1"/>
        <a:lstStyle/>
        <a:p>
          <a:pPr>
            <a:defRPr sz="735" b="0" i="0" u="none" strike="noStrike" kern="1200" baseline="0">
              <a:solidFill>
                <a:srgbClr val="000000"/>
              </a:solidFill>
              <a:latin typeface="Verdana"/>
              <a:ea typeface="Verdana"/>
              <a:cs typeface="Verdana"/>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 </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heads</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18701818689140601"/>
          <c:w val="0.574356291774202"/>
          <c:h val="0.74567067463655301"/>
        </c:manualLayout>
      </c:layout>
      <c:barChart>
        <c:barDir val="col"/>
        <c:grouping val="stacked"/>
        <c:varyColors val="0"/>
        <c:ser>
          <c:idx val="3"/>
          <c:order val="0"/>
          <c:tx>
            <c:strRef>
              <c:f>'Tabela completa'!$AN$20</c:f>
              <c:strCache>
                <c:ptCount val="1"/>
                <c:pt idx="0">
                  <c:v>com demonstrativo</c:v>
                </c:pt>
              </c:strCache>
            </c:strRef>
          </c:tx>
          <c:spPr>
            <a:solidFill>
              <a:srgbClr val="FF6619"/>
            </a:solidFill>
          </c:spPr>
          <c:invertIfNegative val="0"/>
          <c:val>
            <c:numRef>
              <c:f>'Tabela completa'!$AR$21</c:f>
              <c:numCache>
                <c:formatCode>0.00</c:formatCode>
                <c:ptCount val="1"/>
                <c:pt idx="0">
                  <c:v>0</c:v>
                </c:pt>
              </c:numCache>
            </c:numRef>
          </c:val>
          <c:extLst>
            <c:ext xmlns:c16="http://schemas.microsoft.com/office/drawing/2014/chart" uri="{C3380CC4-5D6E-409C-BE32-E72D297353CC}">
              <c16:uniqueId val="{00000000-6C34-4C7E-876F-8979D8CD8735}"/>
            </c:ext>
          </c:extLst>
        </c:ser>
        <c:ser>
          <c:idx val="37"/>
          <c:order val="1"/>
          <c:tx>
            <c:strRef>
              <c:f>'Tabela completa'!$AN$4</c:f>
              <c:strCache>
                <c:ptCount val="1"/>
                <c:pt idx="0">
                  <c:v>com determinante definido</c:v>
                </c:pt>
              </c:strCache>
            </c:strRef>
          </c:tx>
          <c:spPr>
            <a:solidFill>
              <a:srgbClr val="FF9900"/>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completa'!$AR$5</c:f>
              <c:numCache>
                <c:formatCode>0.00</c:formatCode>
                <c:ptCount val="1"/>
                <c:pt idx="0">
                  <c:v>0.48407643312101911</c:v>
                </c:pt>
              </c:numCache>
            </c:numRef>
          </c:val>
          <c:extLst>
            <c:ext xmlns:c16="http://schemas.microsoft.com/office/drawing/2014/chart" uri="{C3380CC4-5D6E-409C-BE32-E72D297353CC}">
              <c16:uniqueId val="{00000001-6C34-4C7E-876F-8979D8CD8735}"/>
            </c:ext>
          </c:extLst>
        </c:ser>
        <c:ser>
          <c:idx val="7"/>
          <c:order val="2"/>
          <c:tx>
            <c:strRef>
              <c:f>'Tabela completa'!$AN$42</c:f>
              <c:strCache>
                <c:ptCount val="1"/>
                <c:pt idx="0">
                  <c:v>com determinante indefinido</c:v>
                </c:pt>
              </c:strCache>
            </c:strRef>
          </c:tx>
          <c:spPr>
            <a:solidFill>
              <a:srgbClr val="FFFF66"/>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completa'!$AR$43</c:f>
              <c:numCache>
                <c:formatCode>0.00</c:formatCode>
                <c:ptCount val="1"/>
                <c:pt idx="0">
                  <c:v>0.12738853503184713</c:v>
                </c:pt>
              </c:numCache>
            </c:numRef>
          </c:val>
          <c:extLst>
            <c:ext xmlns:c16="http://schemas.microsoft.com/office/drawing/2014/chart" uri="{C3380CC4-5D6E-409C-BE32-E72D297353CC}">
              <c16:uniqueId val="{00000002-6C34-4C7E-876F-8979D8CD8735}"/>
            </c:ext>
          </c:extLst>
        </c:ser>
        <c:ser>
          <c:idx val="4"/>
          <c:order val="3"/>
          <c:tx>
            <c:strRef>
              <c:f>'Tabela completa'!$AN$30</c:f>
              <c:strCache>
                <c:ptCount val="1"/>
                <c:pt idx="0">
                  <c:v>sem determinante</c:v>
                </c:pt>
              </c:strCache>
            </c:strRef>
          </c:tx>
          <c:spPr>
            <a:solidFill>
              <a:srgbClr val="FFCC99"/>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completa'!$AR$31</c:f>
              <c:numCache>
                <c:formatCode>0.00</c:formatCode>
                <c:ptCount val="1"/>
                <c:pt idx="0">
                  <c:v>0.31210191082802546</c:v>
                </c:pt>
              </c:numCache>
            </c:numRef>
          </c:val>
          <c:extLst>
            <c:ext xmlns:c16="http://schemas.microsoft.com/office/drawing/2014/chart" uri="{C3380CC4-5D6E-409C-BE32-E72D297353CC}">
              <c16:uniqueId val="{00000003-6C34-4C7E-876F-8979D8CD8735}"/>
            </c:ext>
          </c:extLst>
        </c:ser>
        <c:dLbls>
          <c:showLegendKey val="0"/>
          <c:showVal val="0"/>
          <c:showCatName val="0"/>
          <c:showSerName val="0"/>
          <c:showPercent val="0"/>
          <c:showBubbleSize val="0"/>
        </c:dLbls>
        <c:gapWidth val="0"/>
        <c:overlap val="100"/>
        <c:axId val="2120290880"/>
        <c:axId val="2120288048"/>
      </c:barChart>
      <c:catAx>
        <c:axId val="212029088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20288048"/>
        <c:crossesAt val="0"/>
        <c:auto val="1"/>
        <c:lblAlgn val="ctr"/>
        <c:lblOffset val="100"/>
        <c:tickMarkSkip val="1"/>
        <c:noMultiLvlLbl val="0"/>
      </c:catAx>
      <c:valAx>
        <c:axId val="2120288048"/>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0290880"/>
        <c:crossesAt val="1"/>
        <c:crossBetween val="between"/>
      </c:valAx>
      <c:spPr>
        <a:noFill/>
        <a:ln w="3175">
          <a:noFill/>
          <a:prstDash val="solid"/>
        </a:ln>
        <a:effectLst/>
      </c:spPr>
    </c:plotArea>
    <c:legend>
      <c:legendPos val="r"/>
      <c:legendEntry>
        <c:idx val="3"/>
        <c:txPr>
          <a:bodyPr/>
          <a:lstStyle/>
          <a:p>
            <a:pPr>
              <a:defRPr sz="90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legendEntry>
      <c:layout>
        <c:manualLayout>
          <c:xMode val="edge"/>
          <c:yMode val="edge"/>
          <c:x val="0.66216009119027575"/>
          <c:y val="0.23881786278674921"/>
          <c:w val="0.33208237416294661"/>
          <c:h val="0.2233650375322086"/>
        </c:manualLayout>
      </c:layout>
      <c:overlay val="0"/>
      <c:txPr>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 </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mentions</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18701818689140601"/>
          <c:w val="0.574356291774202"/>
          <c:h val="0.74567067463655301"/>
        </c:manualLayout>
      </c:layout>
      <c:barChart>
        <c:barDir val="col"/>
        <c:grouping val="stacked"/>
        <c:varyColors val="0"/>
        <c:ser>
          <c:idx val="3"/>
          <c:order val="0"/>
          <c:tx>
            <c:strRef>
              <c:f>'Tabela completa'!$AN$20</c:f>
              <c:strCache>
                <c:ptCount val="1"/>
                <c:pt idx="0">
                  <c:v>com demonstrativo</c:v>
                </c:pt>
              </c:strCache>
            </c:strRef>
          </c:tx>
          <c:spPr>
            <a:solidFill>
              <a:srgbClr val="FF6619"/>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completa'!$AR$22</c:f>
              <c:numCache>
                <c:formatCode>0.00</c:formatCode>
                <c:ptCount val="1"/>
                <c:pt idx="0">
                  <c:v>0.45348837209302323</c:v>
                </c:pt>
              </c:numCache>
            </c:numRef>
          </c:val>
          <c:extLst>
            <c:ext xmlns:c16="http://schemas.microsoft.com/office/drawing/2014/chart" uri="{C3380CC4-5D6E-409C-BE32-E72D297353CC}">
              <c16:uniqueId val="{00000000-DBF9-4C5B-AF08-BC3889927938}"/>
            </c:ext>
          </c:extLst>
        </c:ser>
        <c:ser>
          <c:idx val="37"/>
          <c:order val="1"/>
          <c:tx>
            <c:strRef>
              <c:f>'Tabela completa'!$AN$4</c:f>
              <c:strCache>
                <c:ptCount val="1"/>
                <c:pt idx="0">
                  <c:v>com determinante definido</c:v>
                </c:pt>
              </c:strCache>
            </c:strRef>
          </c:tx>
          <c:spPr>
            <a:solidFill>
              <a:srgbClr val="FF9900"/>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completa'!$AR$6</c:f>
              <c:numCache>
                <c:formatCode>0.00</c:formatCode>
                <c:ptCount val="1"/>
                <c:pt idx="0">
                  <c:v>0.34883720930232559</c:v>
                </c:pt>
              </c:numCache>
            </c:numRef>
          </c:val>
          <c:extLst>
            <c:ext xmlns:c16="http://schemas.microsoft.com/office/drawing/2014/chart" uri="{C3380CC4-5D6E-409C-BE32-E72D297353CC}">
              <c16:uniqueId val="{00000001-DBF9-4C5B-AF08-BC3889927938}"/>
            </c:ext>
          </c:extLst>
        </c:ser>
        <c:ser>
          <c:idx val="7"/>
          <c:order val="2"/>
          <c:tx>
            <c:strRef>
              <c:f>'Tabela completa'!$AN$42</c:f>
              <c:strCache>
                <c:ptCount val="1"/>
                <c:pt idx="0">
                  <c:v>com determinante indefinido</c:v>
                </c:pt>
              </c:strCache>
            </c:strRef>
          </c:tx>
          <c:spPr>
            <a:solidFill>
              <a:srgbClr val="FFFF66"/>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completa'!$AR$44</c:f>
              <c:numCache>
                <c:formatCode>0.00</c:formatCode>
                <c:ptCount val="1"/>
                <c:pt idx="0">
                  <c:v>8.1395348837209308E-2</c:v>
                </c:pt>
              </c:numCache>
            </c:numRef>
          </c:val>
          <c:extLst>
            <c:ext xmlns:c16="http://schemas.microsoft.com/office/drawing/2014/chart" uri="{C3380CC4-5D6E-409C-BE32-E72D297353CC}">
              <c16:uniqueId val="{00000002-DBF9-4C5B-AF08-BC3889927938}"/>
            </c:ext>
          </c:extLst>
        </c:ser>
        <c:ser>
          <c:idx val="4"/>
          <c:order val="3"/>
          <c:tx>
            <c:strRef>
              <c:f>'Tabela completa'!$AN$30</c:f>
              <c:strCache>
                <c:ptCount val="1"/>
                <c:pt idx="0">
                  <c:v>sem determinante</c:v>
                </c:pt>
              </c:strCache>
            </c:strRef>
          </c:tx>
          <c:spPr>
            <a:solidFill>
              <a:srgbClr val="FFCC99"/>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completa'!$AR$32</c:f>
              <c:numCache>
                <c:formatCode>0.00</c:formatCode>
                <c:ptCount val="1"/>
                <c:pt idx="0">
                  <c:v>4.6511627906976744E-2</c:v>
                </c:pt>
              </c:numCache>
            </c:numRef>
          </c:val>
          <c:extLst>
            <c:ext xmlns:c16="http://schemas.microsoft.com/office/drawing/2014/chart" uri="{C3380CC4-5D6E-409C-BE32-E72D297353CC}">
              <c16:uniqueId val="{00000003-DBF9-4C5B-AF08-BC3889927938}"/>
            </c:ext>
          </c:extLst>
        </c:ser>
        <c:dLbls>
          <c:showLegendKey val="0"/>
          <c:showVal val="0"/>
          <c:showCatName val="0"/>
          <c:showSerName val="0"/>
          <c:showPercent val="0"/>
          <c:showBubbleSize val="0"/>
        </c:dLbls>
        <c:gapWidth val="0"/>
        <c:overlap val="100"/>
        <c:axId val="2120290880"/>
        <c:axId val="2120288048"/>
      </c:barChart>
      <c:catAx>
        <c:axId val="212029088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20288048"/>
        <c:crossesAt val="0"/>
        <c:auto val="1"/>
        <c:lblAlgn val="ctr"/>
        <c:lblOffset val="100"/>
        <c:tickMarkSkip val="1"/>
        <c:noMultiLvlLbl val="0"/>
      </c:catAx>
      <c:valAx>
        <c:axId val="2120288048"/>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0290880"/>
        <c:crossesAt val="1"/>
        <c:crossBetween val="between"/>
      </c:valAx>
      <c:spPr>
        <a:noFill/>
        <a:ln w="3175">
          <a:noFill/>
          <a:prstDash val="solid"/>
        </a:ln>
        <a:effectLst/>
      </c:spPr>
    </c:plotArea>
    <c:legend>
      <c:legendPos val="r"/>
      <c:layout>
        <c:manualLayout>
          <c:xMode val="edge"/>
          <c:yMode val="edge"/>
          <c:x val="0.66216009119027575"/>
          <c:y val="0.22554645918690708"/>
          <c:w val="0.33208237416294661"/>
          <c:h val="0.2233650375322086"/>
        </c:manualLayout>
      </c:layout>
      <c:overlay val="0"/>
      <c:txPr>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withinLinear" id="14">
  <a:schemeClr val="accent1"/>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withinLinear" id="14">
  <a:schemeClr val="accent1"/>
</cs:colorStyle>
</file>

<file path=ppt/charts/colors13.xml><?xml version="1.0" encoding="utf-8"?>
<cs:colorStyle xmlns:cs="http://schemas.microsoft.com/office/drawing/2012/chartStyle" xmlns:a="http://schemas.openxmlformats.org/drawingml/2006/main" meth="withinLinear" id="14">
  <a:schemeClr val="accent1"/>
</cs:colorStyle>
</file>

<file path=ppt/charts/colors14.xml><?xml version="1.0" encoding="utf-8"?>
<cs:colorStyle xmlns:cs="http://schemas.microsoft.com/office/drawing/2012/chartStyle" xmlns:a="http://schemas.openxmlformats.org/drawingml/2006/main" meth="withinLinear" id="14">
  <a:schemeClr val="accent1"/>
</cs:colorStyle>
</file>

<file path=ppt/charts/colors15.xml><?xml version="1.0" encoding="utf-8"?>
<cs:colorStyle xmlns:cs="http://schemas.microsoft.com/office/drawing/2012/chartStyle" xmlns:a="http://schemas.openxmlformats.org/drawingml/2006/main" meth="withinLinear" id="14">
  <a:schemeClr val="accent1"/>
</cs:colorStyle>
</file>

<file path=ppt/charts/colors16.xml><?xml version="1.0" encoding="utf-8"?>
<cs:colorStyle xmlns:cs="http://schemas.microsoft.com/office/drawing/2012/chartStyle" xmlns:a="http://schemas.openxmlformats.org/drawingml/2006/main" meth="withinLinear" id="14">
  <a:schemeClr val="accent1"/>
</cs:colorStyle>
</file>

<file path=ppt/charts/colors17.xml><?xml version="1.0" encoding="utf-8"?>
<cs:colorStyle xmlns:cs="http://schemas.microsoft.com/office/drawing/2012/chartStyle" xmlns:a="http://schemas.openxmlformats.org/drawingml/2006/main" meth="withinLinear" id="14">
  <a:schemeClr val="accent1"/>
</cs:colorStyle>
</file>

<file path=ppt/charts/colors18.xml><?xml version="1.0" encoding="utf-8"?>
<cs:colorStyle xmlns:cs="http://schemas.microsoft.com/office/drawing/2012/chartStyle" xmlns:a="http://schemas.openxmlformats.org/drawingml/2006/main" meth="withinLinear" id="14">
  <a:schemeClr val="accent1"/>
</cs:colorStyle>
</file>

<file path=ppt/charts/colors19.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20.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87" name="PlaceHolder 1"/>
          <p:cNvSpPr>
            <a:spLocks noGrp="1" noRot="1" noChangeAspect="1"/>
          </p:cNvSpPr>
          <p:nvPr>
            <p:ph type="sldImg"/>
          </p:nvPr>
        </p:nvSpPr>
        <p:spPr>
          <a:xfrm>
            <a:off x="1107000" y="812520"/>
            <a:ext cx="5345280" cy="4008960"/>
          </a:xfrm>
          <a:prstGeom prst="rect">
            <a:avLst/>
          </a:prstGeom>
        </p:spPr>
        <p:txBody>
          <a:bodyPr lIns="0" tIns="0" rIns="0" bIns="0" anchor="ctr"/>
          <a:lstStyle/>
          <a:p>
            <a:r>
              <a:rPr lang="en-US" sz="1400" b="0" strike="noStrike" spc="-1">
                <a:solidFill>
                  <a:srgbClr val="000000"/>
                </a:solidFill>
                <a:latin typeface="Arial"/>
              </a:rPr>
              <a:t>Clique para mover o slide</a:t>
            </a:r>
          </a:p>
        </p:txBody>
      </p:sp>
      <p:sp>
        <p:nvSpPr>
          <p:cNvPr id="688"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Cambria"/>
              </a:rPr>
              <a:t>Clique para editar o formato de notas</a:t>
            </a:r>
          </a:p>
        </p:txBody>
      </p:sp>
      <p:sp>
        <p:nvSpPr>
          <p:cNvPr id="689"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Cambria"/>
              </a:rPr>
              <a:t> </a:t>
            </a:r>
          </a:p>
        </p:txBody>
      </p:sp>
      <p:sp>
        <p:nvSpPr>
          <p:cNvPr id="690"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Cambria"/>
              </a:rPr>
              <a:t> </a:t>
            </a:r>
          </a:p>
        </p:txBody>
      </p:sp>
      <p:sp>
        <p:nvSpPr>
          <p:cNvPr id="691"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Cambria"/>
              </a:rPr>
              <a:t> </a:t>
            </a:r>
          </a:p>
        </p:txBody>
      </p:sp>
      <p:sp>
        <p:nvSpPr>
          <p:cNvPr id="692" name="PlaceHolder 6"/>
          <p:cNvSpPr>
            <a:spLocks noGrp="1"/>
          </p:cNvSpPr>
          <p:nvPr>
            <p:ph type="sldNum"/>
          </p:nvPr>
        </p:nvSpPr>
        <p:spPr>
          <a:xfrm>
            <a:off x="4278960" y="10157400"/>
            <a:ext cx="3280680" cy="534240"/>
          </a:xfrm>
          <a:prstGeom prst="rect">
            <a:avLst/>
          </a:prstGeom>
        </p:spPr>
        <p:txBody>
          <a:bodyPr lIns="0" tIns="0" rIns="0" bIns="0" anchor="b"/>
          <a:lstStyle/>
          <a:p>
            <a:pPr algn="r"/>
            <a:fld id="{09D45F9D-AC76-4F78-B9BA-1449D3C0F7A5}" type="slidenum">
              <a:rPr lang="en-US" sz="1400" b="0" strike="noStrike" spc="-1">
                <a:latin typeface="Cambria"/>
              </a:rPr>
              <a:t>‹nº›</a:t>
            </a:fld>
            <a:endParaRPr lang="en-US" sz="1400" b="0" strike="noStrike" spc="-1">
              <a:latin typeface="Cambria"/>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 name="PlaceHolder 1"/>
          <p:cNvSpPr>
            <a:spLocks noGrp="1"/>
          </p:cNvSpPr>
          <p:nvPr>
            <p:ph type="body"/>
          </p:nvPr>
        </p:nvSpPr>
        <p:spPr>
          <a:xfrm>
            <a:off x="756000" y="5078520"/>
            <a:ext cx="6047280" cy="4810680"/>
          </a:xfrm>
          <a:prstGeom prst="rect">
            <a:avLst/>
          </a:prstGeom>
        </p:spPr>
        <p:txBody>
          <a:bodyPr lIns="0" tIns="0" rIns="0" bIns="0"/>
          <a:lstStyle/>
          <a:p>
            <a:pPr>
              <a:lnSpc>
                <a:spcPct val="100000"/>
              </a:lnSpc>
            </a:pPr>
            <a:r>
              <a:rPr lang="en-US" sz="2000" b="0" strike="noStrike" spc="-1">
                <a:solidFill>
                  <a:srgbClr val="000000"/>
                </a:solidFill>
                <a:latin typeface="Arial"/>
                <a:ea typeface="Arial"/>
              </a:rPr>
              <a:t>Galves, C. (2001). Syntax and Style in Padre Antonio Vieira. In Santa Barbara Portuguese Studies, (H. Sharrer &amp; E. Raposo, editors), Vol. VI.</a:t>
            </a:r>
            <a:endParaRPr lang="en-US" sz="2000" b="0" strike="noStrike" spc="-1">
              <a:latin typeface="Cambria"/>
            </a:endParaRPr>
          </a:p>
          <a:p>
            <a:pPr>
              <a:lnSpc>
                <a:spcPct val="100000"/>
              </a:lnSpc>
            </a:pPr>
            <a:r>
              <a:rPr lang="en-US" sz="2000" b="0" strike="noStrike" spc="-1">
                <a:solidFill>
                  <a:srgbClr val="000000"/>
                </a:solidFill>
                <a:latin typeface="Arial"/>
                <a:ea typeface="Arial"/>
              </a:rPr>
              <a:t>[Portuguese version in T. Alckmin, E. Albano, M.I. Hadler, S. Possenti, eds,</a:t>
            </a:r>
            <a:endParaRPr lang="en-US" sz="2000" b="0" strike="noStrike" spc="-1">
              <a:latin typeface="Cambria"/>
            </a:endParaRPr>
          </a:p>
          <a:p>
            <a:pPr>
              <a:lnSpc>
                <a:spcPct val="100000"/>
              </a:lnSpc>
            </a:pPr>
            <a:r>
              <a:rPr lang="en-US" sz="2000" b="0" strike="noStrike" spc="-1">
                <a:solidFill>
                  <a:srgbClr val="000000"/>
                </a:solidFill>
                <a:latin typeface="Arial"/>
                <a:ea typeface="Arial"/>
              </a:rPr>
              <a:t>Saudades da Língua, S. Paulo: Companhia das Letras, 2003]</a:t>
            </a:r>
            <a:endParaRPr lang="en-US" sz="2000" b="0" strike="noStrike" spc="-1">
              <a:latin typeface="Cambria"/>
            </a:endParaRPr>
          </a:p>
        </p:txBody>
      </p:sp>
      <p:sp>
        <p:nvSpPr>
          <p:cNvPr id="1673"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687"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1630246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19"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7"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1620470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798116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096018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151505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3972102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85682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3287114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 name="PlaceHolder 1"/>
          <p:cNvSpPr>
            <a:spLocks noGrp="1"/>
          </p:cNvSpPr>
          <p:nvPr>
            <p:ph type="body"/>
          </p:nvPr>
        </p:nvSpPr>
        <p:spPr>
          <a:xfrm>
            <a:off x="756000" y="5078520"/>
            <a:ext cx="6047280" cy="4810680"/>
          </a:xfrm>
          <a:prstGeom prst="rect">
            <a:avLst/>
          </a:prstGeom>
        </p:spPr>
        <p:txBody>
          <a:bodyPr lIns="0" tIns="0" rIns="0" bIns="0"/>
          <a:lstStyle/>
          <a:p>
            <a:pPr>
              <a:lnSpc>
                <a:spcPct val="100000"/>
              </a:lnSpc>
            </a:pPr>
            <a:r>
              <a:rPr lang="en-US" sz="2000" b="0" strike="noStrike" spc="-1">
                <a:solidFill>
                  <a:srgbClr val="000000"/>
                </a:solidFill>
                <a:latin typeface="Arial"/>
                <a:ea typeface="Arial"/>
              </a:rPr>
              <a:t>Galves, C. (2001). Syntax and Style in Padre Antonio Vieira. In Santa Barbara Portuguese Studies, (H. Sharrer &amp; E. Raposo, editors), Vol. VI.</a:t>
            </a:r>
            <a:endParaRPr lang="en-US" sz="2000" b="0" strike="noStrike" spc="-1">
              <a:latin typeface="Cambria"/>
            </a:endParaRPr>
          </a:p>
          <a:p>
            <a:pPr>
              <a:lnSpc>
                <a:spcPct val="100000"/>
              </a:lnSpc>
            </a:pPr>
            <a:r>
              <a:rPr lang="en-US" sz="2000" b="0" strike="noStrike" spc="-1">
                <a:solidFill>
                  <a:srgbClr val="000000"/>
                </a:solidFill>
                <a:latin typeface="Arial"/>
                <a:ea typeface="Arial"/>
              </a:rPr>
              <a:t>[Portuguese version in T. Alckmin, E. Albano, M.I. Hadler, S. Possenti, eds,</a:t>
            </a:r>
            <a:endParaRPr lang="en-US" sz="2000" b="0" strike="noStrike" spc="-1">
              <a:latin typeface="Cambria"/>
            </a:endParaRPr>
          </a:p>
          <a:p>
            <a:pPr>
              <a:lnSpc>
                <a:spcPct val="100000"/>
              </a:lnSpc>
            </a:pPr>
            <a:r>
              <a:rPr lang="en-US" sz="2000" b="0" strike="noStrike" spc="-1">
                <a:solidFill>
                  <a:srgbClr val="000000"/>
                </a:solidFill>
                <a:latin typeface="Arial"/>
                <a:ea typeface="Arial"/>
              </a:rPr>
              <a:t>Saudades da Língua, S. Paulo: Companhia das Letras, 2003]</a:t>
            </a:r>
            <a:endParaRPr lang="en-US" sz="2000" b="0" strike="noStrike" spc="-1">
              <a:latin typeface="Cambria"/>
            </a:endParaRPr>
          </a:p>
        </p:txBody>
      </p:sp>
      <p:sp>
        <p:nvSpPr>
          <p:cNvPr id="1675"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624870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971036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719388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41"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43"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43"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1922315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r>
              <a:rPr lang="pt-BR" i="1" dirty="0"/>
              <a:t>Os sujeitos pré-verbais</a:t>
            </a:r>
          </a:p>
          <a:p>
            <a:r>
              <a:rPr lang="pt-BR" i="1" dirty="0"/>
              <a:t>tendem a ser </a:t>
            </a:r>
          </a:p>
          <a:p>
            <a:r>
              <a:rPr lang="pt-BR" i="1" dirty="0">
                <a:solidFill>
                  <a:srgbClr val="FF9900"/>
                </a:solidFill>
              </a:rPr>
              <a:t>+</a:t>
            </a:r>
            <a:r>
              <a:rPr lang="pt-BR" i="1" dirty="0"/>
              <a:t> </a:t>
            </a:r>
            <a:r>
              <a:rPr lang="pt-BR" i="1" dirty="0">
                <a:solidFill>
                  <a:srgbClr val="FF9900"/>
                </a:solidFill>
              </a:rPr>
              <a:t>determinados</a:t>
            </a:r>
            <a:r>
              <a:rPr lang="pt-BR" i="1" dirty="0"/>
              <a:t> e</a:t>
            </a:r>
          </a:p>
          <a:p>
            <a:r>
              <a:rPr lang="pt-BR" i="1" dirty="0">
                <a:solidFill>
                  <a:srgbClr val="FF9900"/>
                </a:solidFill>
              </a:rPr>
              <a:t>+</a:t>
            </a:r>
            <a:r>
              <a:rPr lang="pt-BR" i="1" dirty="0"/>
              <a:t> </a:t>
            </a:r>
            <a:r>
              <a:rPr lang="pt-BR" i="1" dirty="0">
                <a:solidFill>
                  <a:srgbClr val="FF9900"/>
                </a:solidFill>
              </a:rPr>
              <a:t>definidos</a:t>
            </a:r>
            <a:r>
              <a:rPr lang="pt-BR" i="1" dirty="0"/>
              <a:t> ;</a:t>
            </a:r>
          </a:p>
          <a:p>
            <a:endParaRPr lang="pt-BR" i="1" dirty="0"/>
          </a:p>
          <a:p>
            <a:r>
              <a:rPr lang="pt-BR" i="1" dirty="0"/>
              <a:t>Os sujeitos pós-verbais</a:t>
            </a:r>
          </a:p>
          <a:p>
            <a:r>
              <a:rPr lang="pt-BR" i="1" dirty="0"/>
              <a:t>tendem a ser </a:t>
            </a:r>
          </a:p>
          <a:p>
            <a:r>
              <a:rPr lang="pt-BR" i="1" dirty="0">
                <a:solidFill>
                  <a:srgbClr val="E45150"/>
                </a:solidFill>
              </a:rPr>
              <a:t>- determinados</a:t>
            </a:r>
            <a:r>
              <a:rPr lang="pt-BR" i="1" dirty="0"/>
              <a:t> e</a:t>
            </a:r>
          </a:p>
          <a:p>
            <a:r>
              <a:rPr lang="pt-BR" i="1" dirty="0">
                <a:solidFill>
                  <a:srgbClr val="E45150"/>
                </a:solidFill>
              </a:rPr>
              <a:t>- definidos </a:t>
            </a:r>
          </a:p>
          <a:p>
            <a:endParaRPr lang="pt-BR" i="1" dirty="0"/>
          </a:p>
          <a:p>
            <a:endParaRPr lang="pt-BR" dirty="0"/>
          </a:p>
        </p:txBody>
      </p:sp>
      <p:sp>
        <p:nvSpPr>
          <p:cNvPr id="4" name="Espaço Reservado para Número de Slide 3"/>
          <p:cNvSpPr>
            <a:spLocks noGrp="1"/>
          </p:cNvSpPr>
          <p:nvPr>
            <p:ph type="sldNum" idx="10"/>
          </p:nvPr>
        </p:nvSpPr>
        <p:spPr/>
        <p:txBody>
          <a:bodyPr/>
          <a:lstStyle/>
          <a:p>
            <a:pPr algn="r"/>
            <a:fld id="{09D45F9D-AC76-4F78-B9BA-1449D3C0F7A5}" type="slidenum">
              <a:rPr lang="en-US" sz="1400" b="0" strike="noStrike" spc="-1" smtClean="0">
                <a:latin typeface="Cambria"/>
              </a:rPr>
              <a:t>85</a:t>
            </a:fld>
            <a:endParaRPr lang="en-US" sz="1400" b="0" strike="noStrike" spc="-1">
              <a:latin typeface="Cambria"/>
            </a:endParaRPr>
          </a:p>
        </p:txBody>
      </p:sp>
    </p:spTree>
    <p:extLst>
      <p:ext uri="{BB962C8B-B14F-4D97-AF65-F5344CB8AC3E}">
        <p14:creationId xmlns:p14="http://schemas.microsoft.com/office/powerpoint/2010/main" val="1113357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r>
              <a:rPr lang="pt-BR" sz="1200" dirty="0">
                <a:solidFill>
                  <a:schemeClr val="accent1">
                    <a:lumMod val="75000"/>
                  </a:schemeClr>
                </a:solidFill>
              </a:rPr>
              <a:t>No total, 42% </a:t>
            </a:r>
            <a:r>
              <a:rPr lang="pt-BR" sz="1200" dirty="0"/>
              <a:t>dos sujeitos lexicais pré-verbais não incluem um nome;</a:t>
            </a:r>
          </a:p>
          <a:p>
            <a:r>
              <a:rPr lang="pt-BR" sz="1200" dirty="0">
                <a:solidFill>
                  <a:schemeClr val="accent1">
                    <a:lumMod val="75000"/>
                  </a:schemeClr>
                </a:solidFill>
              </a:rPr>
              <a:t>E apenas 17% </a:t>
            </a:r>
            <a:r>
              <a:rPr lang="pt-BR" sz="1200" dirty="0"/>
              <a:t>dos sujeitos lexicais pós-verbais não incluem um nome</a:t>
            </a:r>
          </a:p>
          <a:p>
            <a:r>
              <a:rPr lang="pt-BR" dirty="0"/>
              <a:t>X</a:t>
            </a:r>
          </a:p>
          <a:p>
            <a:r>
              <a:rPr lang="pt-BR" dirty="0"/>
              <a:t>42% dos sujeitos pré-verbais contém um nome que já </a:t>
            </a:r>
            <a:r>
              <a:rPr lang="pt-BR" dirty="0" err="1"/>
              <a:t>apreceu</a:t>
            </a:r>
            <a:r>
              <a:rPr lang="pt-BR" dirty="0"/>
              <a:t> em outro ponto do texto;</a:t>
            </a:r>
          </a:p>
          <a:p>
            <a:r>
              <a:rPr lang="pt-BR" dirty="0"/>
              <a:t>63% dos sujeitos pós-verbais contém esses nomes repetidos</a:t>
            </a:r>
          </a:p>
        </p:txBody>
      </p:sp>
      <p:sp>
        <p:nvSpPr>
          <p:cNvPr id="4" name="Espaço Reservado para Número de Slide 3"/>
          <p:cNvSpPr>
            <a:spLocks noGrp="1"/>
          </p:cNvSpPr>
          <p:nvPr>
            <p:ph type="sldNum" idx="10"/>
          </p:nvPr>
        </p:nvSpPr>
        <p:spPr/>
        <p:txBody>
          <a:bodyPr/>
          <a:lstStyle/>
          <a:p>
            <a:pPr algn="r"/>
            <a:fld id="{09D45F9D-AC76-4F78-B9BA-1449D3C0F7A5}" type="slidenum">
              <a:rPr lang="en-US" sz="1400" b="0" strike="noStrike" spc="-1" smtClean="0">
                <a:latin typeface="Cambria"/>
              </a:rPr>
              <a:t>92</a:t>
            </a:fld>
            <a:endParaRPr lang="en-US" sz="1400" b="0" strike="noStrike" spc="-1">
              <a:latin typeface="Cambria"/>
            </a:endParaRPr>
          </a:p>
        </p:txBody>
      </p:sp>
    </p:spTree>
    <p:extLst>
      <p:ext uri="{BB962C8B-B14F-4D97-AF65-F5344CB8AC3E}">
        <p14:creationId xmlns:p14="http://schemas.microsoft.com/office/powerpoint/2010/main" val="2062220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r>
              <a:rPr lang="pt-BR" sz="1200" dirty="0">
                <a:solidFill>
                  <a:schemeClr val="accent1">
                    <a:lumMod val="75000"/>
                  </a:schemeClr>
                </a:solidFill>
              </a:rPr>
              <a:t>No total, 42% </a:t>
            </a:r>
            <a:r>
              <a:rPr lang="pt-BR" sz="1200" dirty="0"/>
              <a:t>dos sujeitos lexicais pré-verbais não incluem um nome;</a:t>
            </a:r>
          </a:p>
          <a:p>
            <a:r>
              <a:rPr lang="pt-BR" sz="1200" dirty="0">
                <a:solidFill>
                  <a:schemeClr val="accent1">
                    <a:lumMod val="75000"/>
                  </a:schemeClr>
                </a:solidFill>
              </a:rPr>
              <a:t>E apenas 18% </a:t>
            </a:r>
            <a:r>
              <a:rPr lang="pt-BR" sz="1200" dirty="0"/>
              <a:t>dos sujeitos lexicais pós-verbais não incluem um nome</a:t>
            </a:r>
          </a:p>
          <a:p>
            <a:endParaRPr lang="pt-BR" dirty="0"/>
          </a:p>
        </p:txBody>
      </p:sp>
      <p:sp>
        <p:nvSpPr>
          <p:cNvPr id="4" name="Espaço Reservado para Número de Slide 3"/>
          <p:cNvSpPr>
            <a:spLocks noGrp="1"/>
          </p:cNvSpPr>
          <p:nvPr>
            <p:ph type="sldNum" idx="10"/>
          </p:nvPr>
        </p:nvSpPr>
        <p:spPr/>
        <p:txBody>
          <a:bodyPr/>
          <a:lstStyle/>
          <a:p>
            <a:pPr algn="r"/>
            <a:fld id="{09D45F9D-AC76-4F78-B9BA-1449D3C0F7A5}" type="slidenum">
              <a:rPr lang="en-US" sz="1400" b="0" strike="noStrike" spc="-1" smtClean="0">
                <a:latin typeface="Cambria"/>
              </a:rPr>
              <a:t>94</a:t>
            </a:fld>
            <a:endParaRPr lang="en-US" sz="1400" b="0" strike="noStrike" spc="-1">
              <a:latin typeface="Cambria"/>
            </a:endParaRPr>
          </a:p>
        </p:txBody>
      </p:sp>
    </p:spTree>
    <p:extLst>
      <p:ext uri="{BB962C8B-B14F-4D97-AF65-F5344CB8AC3E}">
        <p14:creationId xmlns:p14="http://schemas.microsoft.com/office/powerpoint/2010/main" val="20452150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r>
              <a:rPr lang="pt-BR" sz="1200" dirty="0">
                <a:solidFill>
                  <a:schemeClr val="accent1">
                    <a:lumMod val="75000"/>
                  </a:schemeClr>
                </a:solidFill>
              </a:rPr>
              <a:t>No total, 42% </a:t>
            </a:r>
            <a:r>
              <a:rPr lang="pt-BR" sz="1200" dirty="0"/>
              <a:t>dos sujeitos lexicais pré-verbais não incluem um nome;</a:t>
            </a:r>
          </a:p>
          <a:p>
            <a:r>
              <a:rPr lang="pt-BR" sz="1200" dirty="0">
                <a:solidFill>
                  <a:schemeClr val="accent1">
                    <a:lumMod val="75000"/>
                  </a:schemeClr>
                </a:solidFill>
              </a:rPr>
              <a:t>E apenas 18% </a:t>
            </a:r>
            <a:r>
              <a:rPr lang="pt-BR" sz="1200" dirty="0"/>
              <a:t>dos sujeitos lexicais pós-verbais não incluem um nome</a:t>
            </a:r>
          </a:p>
          <a:p>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NOME PODE SER REPETIDO MAS O REFERENTE NÃO!</a:t>
            </a:r>
          </a:p>
          <a:p>
            <a:endParaRPr lang="pt-BR" sz="1200" dirty="0"/>
          </a:p>
          <a:p>
            <a:endParaRPr lang="pt-BR" dirty="0"/>
          </a:p>
        </p:txBody>
      </p:sp>
      <p:sp>
        <p:nvSpPr>
          <p:cNvPr id="4" name="Espaço Reservado para Número de Slide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D45F9D-AC76-4F78-B9BA-1449D3C0F7A5}" type="slidenum">
              <a:rPr kumimoji="0" lang="en-US" sz="1400" b="0" i="0" u="none" strike="noStrike" kern="1200" cap="none" spc="-1" normalizeH="0" baseline="0" noProof="0" smtClean="0">
                <a:ln>
                  <a:noFill/>
                </a:ln>
                <a:solidFill>
                  <a:prstClr val="black"/>
                </a:solidFill>
                <a:effectLst/>
                <a:uLnTx/>
                <a:uFillTx/>
                <a:latin typeface="Cambria"/>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400" b="0" i="0" u="none" strike="noStrike" kern="1200" cap="none" spc="-1" normalizeH="0" baseline="0" noProof="0">
              <a:ln>
                <a:noFill/>
              </a:ln>
              <a:solidFill>
                <a:prstClr val="black"/>
              </a:solidFill>
              <a:effectLst/>
              <a:uLnTx/>
              <a:uFillTx/>
              <a:latin typeface="Cambria"/>
              <a:ea typeface="DejaVu Sans"/>
              <a:cs typeface="DejaVu Sans"/>
            </a:endParaRPr>
          </a:p>
        </p:txBody>
      </p:sp>
    </p:spTree>
    <p:extLst>
      <p:ext uri="{BB962C8B-B14F-4D97-AF65-F5344CB8AC3E}">
        <p14:creationId xmlns:p14="http://schemas.microsoft.com/office/powerpoint/2010/main" val="873096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 name="PlaceHolder 1"/>
          <p:cNvSpPr>
            <a:spLocks noGrp="1"/>
          </p:cNvSpPr>
          <p:nvPr>
            <p:ph type="body"/>
          </p:nvPr>
        </p:nvSpPr>
        <p:spPr>
          <a:xfrm>
            <a:off x="756000" y="5078520"/>
            <a:ext cx="6047280" cy="4810680"/>
          </a:xfrm>
          <a:prstGeom prst="rect">
            <a:avLst/>
          </a:prstGeom>
        </p:spPr>
        <p:txBody>
          <a:bodyPr lIns="0" tIns="0" rIns="0" bIns="0"/>
          <a:lstStyle/>
          <a:p>
            <a:pPr>
              <a:lnSpc>
                <a:spcPct val="100000"/>
              </a:lnSpc>
            </a:pPr>
            <a:r>
              <a:rPr lang="en-US" sz="2000" b="0" strike="noStrike" spc="-1">
                <a:solidFill>
                  <a:srgbClr val="000000"/>
                </a:solidFill>
                <a:latin typeface="Arial"/>
                <a:ea typeface="Arial"/>
              </a:rPr>
              <a:t>Galves, C. (2001). Syntax and Style in Padre Antonio Vieira. In Santa Barbara Portuguese Studies, (H. Sharrer &amp; E. Raposo, editors), Vol. VI.</a:t>
            </a:r>
            <a:endParaRPr lang="en-US" sz="2000" b="0" strike="noStrike" spc="-1">
              <a:latin typeface="Cambria"/>
            </a:endParaRPr>
          </a:p>
          <a:p>
            <a:pPr>
              <a:lnSpc>
                <a:spcPct val="100000"/>
              </a:lnSpc>
            </a:pPr>
            <a:r>
              <a:rPr lang="en-US" sz="2000" b="0" strike="noStrike" spc="-1">
                <a:solidFill>
                  <a:srgbClr val="000000"/>
                </a:solidFill>
                <a:latin typeface="Arial"/>
                <a:ea typeface="Arial"/>
              </a:rPr>
              <a:t>[Portuguese version in T. Alckmin, E. Albano, M.I. Hadler, S. Possenti, eds,</a:t>
            </a:r>
            <a:endParaRPr lang="en-US" sz="2000" b="0" strike="noStrike" spc="-1">
              <a:latin typeface="Cambria"/>
            </a:endParaRPr>
          </a:p>
          <a:p>
            <a:pPr>
              <a:lnSpc>
                <a:spcPct val="100000"/>
              </a:lnSpc>
            </a:pPr>
            <a:r>
              <a:rPr lang="en-US" sz="2000" b="0" strike="noStrike" spc="-1">
                <a:solidFill>
                  <a:srgbClr val="000000"/>
                </a:solidFill>
                <a:latin typeface="Arial"/>
                <a:ea typeface="Arial"/>
              </a:rPr>
              <a:t>Saudades da Língua, S. Paulo: Companhia das Letras, 2003]</a:t>
            </a:r>
            <a:endParaRPr lang="en-US" sz="2000" b="0" strike="noStrike" spc="-1">
              <a:latin typeface="Cambria"/>
            </a:endParaRPr>
          </a:p>
        </p:txBody>
      </p:sp>
      <p:sp>
        <p:nvSpPr>
          <p:cNvPr id="1677"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r>
              <a:rPr lang="pt-BR" sz="1200" dirty="0">
                <a:solidFill>
                  <a:schemeClr val="accent1">
                    <a:lumMod val="75000"/>
                  </a:schemeClr>
                </a:solidFill>
              </a:rPr>
              <a:t>No total, 42% </a:t>
            </a:r>
            <a:r>
              <a:rPr lang="pt-BR" sz="1200" dirty="0"/>
              <a:t>dos sujeitos lexicais pré-verbais não incluem um nome;</a:t>
            </a:r>
          </a:p>
          <a:p>
            <a:r>
              <a:rPr lang="pt-BR" sz="1200" dirty="0">
                <a:solidFill>
                  <a:schemeClr val="accent1">
                    <a:lumMod val="75000"/>
                  </a:schemeClr>
                </a:solidFill>
              </a:rPr>
              <a:t>E apenas 18% </a:t>
            </a:r>
            <a:r>
              <a:rPr lang="pt-BR" sz="1200" dirty="0"/>
              <a:t>dos sujeitos lexicais pós-verbais não incluem um nome</a:t>
            </a:r>
          </a:p>
          <a:p>
            <a:endParaRPr lang="pt-BR" dirty="0"/>
          </a:p>
        </p:txBody>
      </p:sp>
      <p:sp>
        <p:nvSpPr>
          <p:cNvPr id="4" name="Espaço Reservado para Número de Slide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D45F9D-AC76-4F78-B9BA-1449D3C0F7A5}" type="slidenum">
              <a:rPr kumimoji="0" lang="en-US" sz="1400" b="0" i="0" u="none" strike="noStrike" kern="1200" cap="none" spc="-1" normalizeH="0" baseline="0" noProof="0" smtClean="0">
                <a:ln>
                  <a:noFill/>
                </a:ln>
                <a:solidFill>
                  <a:prstClr val="black"/>
                </a:solidFill>
                <a:effectLst/>
                <a:uLnTx/>
                <a:uFillTx/>
                <a:latin typeface="Cambria"/>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400" b="0" i="0" u="none" strike="noStrike" kern="1200" cap="none" spc="-1" normalizeH="0" baseline="0" noProof="0">
              <a:ln>
                <a:noFill/>
              </a:ln>
              <a:solidFill>
                <a:prstClr val="black"/>
              </a:solidFill>
              <a:effectLst/>
              <a:uLnTx/>
              <a:uFillTx/>
              <a:latin typeface="Cambria"/>
              <a:ea typeface="DejaVu Sans"/>
              <a:cs typeface="DejaVu Sans"/>
            </a:endParaRPr>
          </a:p>
        </p:txBody>
      </p:sp>
    </p:spTree>
    <p:extLst>
      <p:ext uri="{BB962C8B-B14F-4D97-AF65-F5344CB8AC3E}">
        <p14:creationId xmlns:p14="http://schemas.microsoft.com/office/powerpoint/2010/main" val="2484885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r>
              <a:rPr lang="pt-BR" dirty="0"/>
              <a:t>32% dos sujeitos pré-verbais tem a forma R-D ou seja: um determinante definido e um nome repetido</a:t>
            </a:r>
          </a:p>
          <a:p>
            <a:r>
              <a:rPr lang="pt-BR" dirty="0"/>
              <a:t>Se ignorarmos os tipos dos nomes, 32+ 13 +8 = </a:t>
            </a:r>
          </a:p>
          <a:p>
            <a:r>
              <a:rPr lang="pt-BR" dirty="0"/>
              <a:t>Até aí, tudo bem – o que mais contrasta mesmo são os </a:t>
            </a:r>
            <a:r>
              <a:rPr lang="pt-BR" dirty="0" err="1"/>
              <a:t>D+sem</a:t>
            </a:r>
            <a:r>
              <a:rPr lang="pt-BR" dirty="0"/>
              <a:t> nome, como já vimos</a:t>
            </a:r>
          </a:p>
          <a:p>
            <a:r>
              <a:rPr lang="pt-BR" dirty="0"/>
              <a:t>Ou seja: 13% dos SV, 0% dos VS</a:t>
            </a:r>
          </a:p>
        </p:txBody>
      </p:sp>
      <p:sp>
        <p:nvSpPr>
          <p:cNvPr id="4" name="Espaço Reservado para Número de Slide 3"/>
          <p:cNvSpPr>
            <a:spLocks noGrp="1"/>
          </p:cNvSpPr>
          <p:nvPr>
            <p:ph type="sldNum" idx="10"/>
          </p:nvPr>
        </p:nvSpPr>
        <p:spPr/>
        <p:txBody>
          <a:bodyPr/>
          <a:lstStyle/>
          <a:p>
            <a:pPr algn="r"/>
            <a:fld id="{09D45F9D-AC76-4F78-B9BA-1449D3C0F7A5}" type="slidenum">
              <a:rPr lang="en-US" sz="1400" b="0" strike="noStrike" spc="-1" smtClean="0">
                <a:latin typeface="Cambria"/>
              </a:rPr>
              <a:t>97</a:t>
            </a:fld>
            <a:endParaRPr lang="en-US" sz="1400" b="0" strike="noStrike" spc="-1">
              <a:latin typeface="Cambria"/>
            </a:endParaRPr>
          </a:p>
        </p:txBody>
      </p:sp>
    </p:spTree>
    <p:extLst>
      <p:ext uri="{BB962C8B-B14F-4D97-AF65-F5344CB8AC3E}">
        <p14:creationId xmlns:p14="http://schemas.microsoft.com/office/powerpoint/2010/main" val="1674917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r>
              <a:rPr lang="pt-BR" dirty="0"/>
              <a:t>32% dos sujeitos pré-verbais tem a forma R-D ou seja: um determinante definido e um nome repetido</a:t>
            </a:r>
          </a:p>
          <a:p>
            <a:r>
              <a:rPr lang="pt-BR" dirty="0"/>
              <a:t>Se ignorarmos os tipos dos nomes, 32+ 13 +8 = </a:t>
            </a:r>
          </a:p>
          <a:p>
            <a:r>
              <a:rPr lang="pt-BR" dirty="0"/>
              <a:t>Até aí, tudo bem – o que mais contrasta mesmo são os </a:t>
            </a:r>
            <a:r>
              <a:rPr lang="pt-BR" dirty="0" err="1"/>
              <a:t>D+sem</a:t>
            </a:r>
            <a:r>
              <a:rPr lang="pt-BR" dirty="0"/>
              <a:t> nome, como já vimos</a:t>
            </a:r>
          </a:p>
          <a:p>
            <a:r>
              <a:rPr lang="pt-BR" dirty="0"/>
              <a:t>Ou seja: 13% dos SV, 0% dos VS</a:t>
            </a:r>
          </a:p>
        </p:txBody>
      </p:sp>
      <p:sp>
        <p:nvSpPr>
          <p:cNvPr id="4" name="Espaço Reservado para Número de Slide 3"/>
          <p:cNvSpPr>
            <a:spLocks noGrp="1"/>
          </p:cNvSpPr>
          <p:nvPr>
            <p:ph type="sldNum" idx="10"/>
          </p:nvPr>
        </p:nvSpPr>
        <p:spPr/>
        <p:txBody>
          <a:bodyPr/>
          <a:lstStyle/>
          <a:p>
            <a:pPr algn="r"/>
            <a:fld id="{09D45F9D-AC76-4F78-B9BA-1449D3C0F7A5}" type="slidenum">
              <a:rPr lang="en-US" sz="1400" b="0" strike="noStrike" spc="-1" smtClean="0">
                <a:latin typeface="Cambria"/>
              </a:rPr>
              <a:t>98</a:t>
            </a:fld>
            <a:endParaRPr lang="en-US" sz="1400" b="0" strike="noStrike" spc="-1">
              <a:latin typeface="Cambria"/>
            </a:endParaRPr>
          </a:p>
        </p:txBody>
      </p:sp>
    </p:spTree>
    <p:extLst>
      <p:ext uri="{BB962C8B-B14F-4D97-AF65-F5344CB8AC3E}">
        <p14:creationId xmlns:p14="http://schemas.microsoft.com/office/powerpoint/2010/main" val="1007637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r>
              <a:rPr lang="pt-BR" dirty="0"/>
              <a:t>32% dos sujeitos pré-verbais tem a forma R-D ou seja: um determinante definido e um nome repetido</a:t>
            </a:r>
          </a:p>
          <a:p>
            <a:r>
              <a:rPr lang="pt-BR" dirty="0"/>
              <a:t>Se ignorarmos os tipos dos nomes, 32+ 13 +8 = </a:t>
            </a:r>
          </a:p>
          <a:p>
            <a:r>
              <a:rPr lang="pt-BR" dirty="0"/>
              <a:t>Até aí, tudo bem – o que mais contrasta mesmo são os </a:t>
            </a:r>
            <a:r>
              <a:rPr lang="pt-BR" dirty="0" err="1"/>
              <a:t>D+sem</a:t>
            </a:r>
            <a:r>
              <a:rPr lang="pt-BR" dirty="0"/>
              <a:t> nome, como já vimos</a:t>
            </a:r>
          </a:p>
          <a:p>
            <a:r>
              <a:rPr lang="pt-BR" dirty="0"/>
              <a:t>Ou seja: 13% dos SV, 0% dos VS</a:t>
            </a:r>
          </a:p>
        </p:txBody>
      </p:sp>
      <p:sp>
        <p:nvSpPr>
          <p:cNvPr id="4" name="Espaço Reservado para Número de Slide 3"/>
          <p:cNvSpPr>
            <a:spLocks noGrp="1"/>
          </p:cNvSpPr>
          <p:nvPr>
            <p:ph type="sldNum" idx="10"/>
          </p:nvPr>
        </p:nvSpPr>
        <p:spPr/>
        <p:txBody>
          <a:bodyPr/>
          <a:lstStyle/>
          <a:p>
            <a:pPr algn="r"/>
            <a:fld id="{09D45F9D-AC76-4F78-B9BA-1449D3C0F7A5}" type="slidenum">
              <a:rPr lang="en-US" sz="1400" b="0" strike="noStrike" spc="-1" smtClean="0">
                <a:latin typeface="Cambria"/>
              </a:rPr>
              <a:t>99</a:t>
            </a:fld>
            <a:endParaRPr lang="en-US" sz="1400" b="0" strike="noStrike" spc="-1">
              <a:latin typeface="Cambria"/>
            </a:endParaRPr>
          </a:p>
        </p:txBody>
      </p:sp>
    </p:spTree>
    <p:extLst>
      <p:ext uri="{BB962C8B-B14F-4D97-AF65-F5344CB8AC3E}">
        <p14:creationId xmlns:p14="http://schemas.microsoft.com/office/powerpoint/2010/main" val="14905996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idx="10"/>
          </p:nvPr>
        </p:nvSpPr>
        <p:spPr/>
        <p:txBody>
          <a:bodyPr/>
          <a:lstStyle/>
          <a:p>
            <a:pPr algn="r"/>
            <a:fld id="{09D45F9D-AC76-4F78-B9BA-1449D3C0F7A5}" type="slidenum">
              <a:rPr lang="en-US" sz="1400" b="0" strike="noStrike" spc="-1" smtClean="0">
                <a:latin typeface="Cambria"/>
              </a:rPr>
              <a:t>102</a:t>
            </a:fld>
            <a:endParaRPr lang="en-US" sz="1400" b="0" strike="noStrike" spc="-1">
              <a:latin typeface="Cambria"/>
            </a:endParaRPr>
          </a:p>
        </p:txBody>
      </p:sp>
    </p:spTree>
    <p:extLst>
      <p:ext uri="{BB962C8B-B14F-4D97-AF65-F5344CB8AC3E}">
        <p14:creationId xmlns:p14="http://schemas.microsoft.com/office/powerpoint/2010/main" val="1231485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47"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47"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218964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49"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51"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53"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683"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4"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55"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57"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59"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687"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687"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515750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0"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691"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687"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1410527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687"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815531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43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39152F20-6FCA-4F92-96E4-A3416B9CE5B2}"/>
              </a:ext>
            </a:extLst>
          </p:cNvPr>
          <p:cNvSpPr>
            <a:spLocks noGrp="1"/>
          </p:cNvSpPr>
          <p:nvPr>
            <p:ph type="title" idx="10"/>
          </p:nvPr>
        </p:nvSpPr>
        <p:spPr>
          <a:xfrm>
            <a:off x="371520" y="127367"/>
            <a:ext cx="8572857" cy="610200"/>
          </a:xfrm>
        </p:spPr>
        <p:txBody>
          <a:bodyPr/>
          <a:lstStyle>
            <a:lvl1pPr>
              <a:defRPr>
                <a:solidFill>
                  <a:schemeClr val="bg1">
                    <a:lumMod val="50000"/>
                  </a:schemeClr>
                </a:solidFill>
              </a:defRPr>
            </a:lvl1pPr>
          </a:lstStyle>
          <a:p>
            <a:r>
              <a:rPr lang="pt-BR" dirty="0"/>
              <a:t>Clique para editar o título Mestre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anja título grand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D78330-0E96-409C-8991-091799F26635}"/>
              </a:ext>
            </a:extLst>
          </p:cNvPr>
          <p:cNvSpPr>
            <a:spLocks noGrp="1"/>
          </p:cNvSpPr>
          <p:nvPr>
            <p:ph type="title"/>
          </p:nvPr>
        </p:nvSpPr>
        <p:spPr>
          <a:xfrm>
            <a:off x="1023870" y="1878057"/>
            <a:ext cx="7076941" cy="1676511"/>
          </a:xfrm>
          <a:prstGeom prst="rect">
            <a:avLst/>
          </a:prstGeom>
        </p:spPr>
        <p:txBody>
          <a:bodyPr anchor="ctr"/>
          <a:lstStyle>
            <a:lvl1pPr algn="ctr">
              <a:defRPr sz="6000">
                <a:solidFill>
                  <a:schemeClr val="tx1"/>
                </a:solidFill>
              </a:defRPr>
            </a:lvl1pPr>
          </a:lstStyle>
          <a:p>
            <a:r>
              <a:rPr lang="pt-BR" dirty="0"/>
              <a:t>Clique para editar o título Mestre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anja apenas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70DCA2-A603-40B3-A3E8-397B826CCC5F}"/>
              </a:ext>
            </a:extLst>
          </p:cNvPr>
          <p:cNvSpPr>
            <a:spLocks noGrp="1"/>
          </p:cNvSpPr>
          <p:nvPr>
            <p:ph type="title"/>
          </p:nvPr>
        </p:nvSpPr>
        <p:spPr>
          <a:xfrm>
            <a:off x="313117" y="132971"/>
            <a:ext cx="7886700" cy="614004"/>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
        <p:nvSpPr>
          <p:cNvPr id="3" name="Espaço Reservado para Número de Slide 2">
            <a:extLst>
              <a:ext uri="{FF2B5EF4-FFF2-40B4-BE49-F238E27FC236}">
                <a16:creationId xmlns:a16="http://schemas.microsoft.com/office/drawing/2014/main" id="{287F0FD1-3547-49DE-9CB1-E0EE574DB441}"/>
              </a:ext>
            </a:extLst>
          </p:cNvPr>
          <p:cNvSpPr>
            <a:spLocks noGrp="1"/>
          </p:cNvSpPr>
          <p:nvPr>
            <p:ph type="sldNum" sz="quarter" idx="10"/>
          </p:nvPr>
        </p:nvSpPr>
        <p:spPr/>
        <p:txBody>
          <a:bodyPr/>
          <a:lstStyle/>
          <a:p>
            <a:fld id="{E8EA973C-66BD-4FBC-A319-95B1CED2D9D5}" type="slidenum">
              <a:rPr lang="pt-BR" smtClean="0"/>
              <a:t>‹nº›</a:t>
            </a:fld>
            <a:endParaRPr lang="pt-B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anja título e caixa">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6E08E033-7FF8-4BC9-AFDD-6484BB9FFD5C}"/>
              </a:ext>
            </a:extLst>
          </p:cNvPr>
          <p:cNvSpPr>
            <a:spLocks noGrp="1"/>
          </p:cNvSpPr>
          <p:nvPr>
            <p:ph type="body" sz="quarter" idx="10"/>
          </p:nvPr>
        </p:nvSpPr>
        <p:spPr>
          <a:xfrm>
            <a:off x="476250" y="939800"/>
            <a:ext cx="8204111" cy="3799625"/>
          </a:xfrm>
          <a:solidFill>
            <a:schemeClr val="bg1"/>
          </a:solidFill>
        </p:spPr>
        <p:txBody>
          <a:bodyPr lIns="180000" tIns="180000" rIns="180000" bIns="180000" anchor="ctr"/>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3" name="Título 2">
            <a:extLst>
              <a:ext uri="{FF2B5EF4-FFF2-40B4-BE49-F238E27FC236}">
                <a16:creationId xmlns:a16="http://schemas.microsoft.com/office/drawing/2014/main" id="{1E3C5A04-1152-4113-8FF9-29830CB157E9}"/>
              </a:ext>
            </a:extLst>
          </p:cNvPr>
          <p:cNvSpPr>
            <a:spLocks noGrp="1"/>
          </p:cNvSpPr>
          <p:nvPr>
            <p:ph type="title"/>
          </p:nvPr>
        </p:nvSpPr>
        <p:spPr>
          <a:xfrm>
            <a:off x="300239" y="126531"/>
            <a:ext cx="7886700" cy="607565"/>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
        <p:nvSpPr>
          <p:cNvPr id="5" name="Espaço Reservado para Número de Slide 4">
            <a:extLst>
              <a:ext uri="{FF2B5EF4-FFF2-40B4-BE49-F238E27FC236}">
                <a16:creationId xmlns:a16="http://schemas.microsoft.com/office/drawing/2014/main" id="{1A49523B-5495-4D6B-B517-FEC47A6CE8B4}"/>
              </a:ext>
            </a:extLst>
          </p:cNvPr>
          <p:cNvSpPr>
            <a:spLocks noGrp="1"/>
          </p:cNvSpPr>
          <p:nvPr>
            <p:ph type="sldNum" sz="quarter" idx="11"/>
          </p:nvPr>
        </p:nvSpPr>
        <p:spPr/>
        <p:txBody>
          <a:bodyPr/>
          <a:lstStyle/>
          <a:p>
            <a:fld id="{E8EA973C-66BD-4FBC-A319-95B1CED2D9D5}" type="slidenum">
              <a:rPr lang="pt-BR" smtClean="0"/>
              <a:t>‹nº›</a:t>
            </a:fld>
            <a:endParaRPr lang="pt-B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ranja caixa sem título">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6E08E033-7FF8-4BC9-AFDD-6484BB9FFD5C}"/>
              </a:ext>
            </a:extLst>
          </p:cNvPr>
          <p:cNvSpPr>
            <a:spLocks noGrp="1"/>
          </p:cNvSpPr>
          <p:nvPr>
            <p:ph type="body" sz="quarter" idx="10"/>
          </p:nvPr>
        </p:nvSpPr>
        <p:spPr>
          <a:xfrm>
            <a:off x="476250" y="373488"/>
            <a:ext cx="8010927" cy="4391696"/>
          </a:xfrm>
          <a:solidFill>
            <a:schemeClr val="bg1"/>
          </a:solidFill>
        </p:spPr>
        <p:txBody>
          <a:bodyPr lIns="180000" tIns="180000" rIns="180000" bIns="180000" anchor="ctr"/>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2" name="Espaço Reservado para Número de Slide 1">
            <a:extLst>
              <a:ext uri="{FF2B5EF4-FFF2-40B4-BE49-F238E27FC236}">
                <a16:creationId xmlns:a16="http://schemas.microsoft.com/office/drawing/2014/main" id="{9E0A08F4-0ACE-409F-BD3E-C701BBC45F0B}"/>
              </a:ext>
            </a:extLst>
          </p:cNvPr>
          <p:cNvSpPr>
            <a:spLocks noGrp="1"/>
          </p:cNvSpPr>
          <p:nvPr>
            <p:ph type="sldNum" sz="quarter" idx="11"/>
          </p:nvPr>
        </p:nvSpPr>
        <p:spPr/>
        <p:txBody>
          <a:bodyPr/>
          <a:lstStyle/>
          <a:p>
            <a:fld id="{E8EA973C-66BD-4FBC-A319-95B1CED2D9D5}" type="slidenum">
              <a:rPr lang="pt-BR" smtClean="0"/>
              <a:t>‹nº›</a:t>
            </a:fld>
            <a:endParaRPr lang="pt-BR"/>
          </a:p>
        </p:txBody>
      </p:sp>
    </p:spTree>
    <p:extLst>
      <p:ext uri="{BB962C8B-B14F-4D97-AF65-F5344CB8AC3E}">
        <p14:creationId xmlns:p14="http://schemas.microsoft.com/office/powerpoint/2010/main" val="530883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anja sem títul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59097C5B-BA9D-4016-9E84-7D77729E104C}"/>
              </a:ext>
            </a:extLst>
          </p:cNvPr>
          <p:cNvSpPr>
            <a:spLocks noGrp="1"/>
          </p:cNvSpPr>
          <p:nvPr>
            <p:ph type="sldNum" sz="quarter" idx="10"/>
          </p:nvPr>
        </p:nvSpPr>
        <p:spPr/>
        <p:txBody>
          <a:bodyPr/>
          <a:lstStyle/>
          <a:p>
            <a:fld id="{E8EA973C-66BD-4FBC-A319-95B1CED2D9D5}" type="slidenum">
              <a:rPr lang="pt-BR" smtClean="0"/>
              <a:t>‹nº›</a:t>
            </a:fld>
            <a:endParaRPr lang="pt-B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Amarelo sem títul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B71C5338-A4CF-4497-BBFB-C5E891F4ACDC}"/>
              </a:ext>
            </a:extLst>
          </p:cNvPr>
          <p:cNvSpPr>
            <a:spLocks noGrp="1"/>
          </p:cNvSpPr>
          <p:nvPr>
            <p:ph type="sldNum" sz="quarter" idx="10"/>
          </p:nvPr>
        </p:nvSpPr>
        <p:spPr/>
        <p:txBody>
          <a:bodyPr/>
          <a:lstStyle/>
          <a:p>
            <a:fld id="{6DAB2F10-6190-45D8-8EBD-98C69008C548}" type="slidenum">
              <a:rPr lang="pt-BR" smtClean="0"/>
              <a:t>‹nº›</a:t>
            </a:fld>
            <a:endParaRPr lang="pt-BR"/>
          </a:p>
        </p:txBody>
      </p:sp>
    </p:spTree>
    <p:extLst>
      <p:ext uri="{BB962C8B-B14F-4D97-AF65-F5344CB8AC3E}">
        <p14:creationId xmlns:p14="http://schemas.microsoft.com/office/powerpoint/2010/main" val="4109174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marelo apenas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B6490-D1D6-4949-B09B-585C0BD4F715}"/>
              </a:ext>
            </a:extLst>
          </p:cNvPr>
          <p:cNvSpPr>
            <a:spLocks noGrp="1"/>
          </p:cNvSpPr>
          <p:nvPr>
            <p:ph type="title"/>
          </p:nvPr>
        </p:nvSpPr>
        <p:spPr>
          <a:xfrm>
            <a:off x="306679" y="100773"/>
            <a:ext cx="7886700" cy="626883"/>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
        <p:nvSpPr>
          <p:cNvPr id="3" name="Espaço Reservado para Número de Slide 2">
            <a:extLst>
              <a:ext uri="{FF2B5EF4-FFF2-40B4-BE49-F238E27FC236}">
                <a16:creationId xmlns:a16="http://schemas.microsoft.com/office/drawing/2014/main" id="{85B62429-C6AB-45DA-A916-21B25B53BC03}"/>
              </a:ext>
            </a:extLst>
          </p:cNvPr>
          <p:cNvSpPr>
            <a:spLocks noGrp="1"/>
          </p:cNvSpPr>
          <p:nvPr>
            <p:ph type="sldNum" sz="quarter" idx="10"/>
          </p:nvPr>
        </p:nvSpPr>
        <p:spPr/>
        <p:txBody>
          <a:bodyPr/>
          <a:lstStyle/>
          <a:p>
            <a:fld id="{6DAB2F10-6190-45D8-8EBD-98C69008C548}" type="slidenum">
              <a:rPr lang="pt-BR" smtClean="0"/>
              <a:t>‹nº›</a:t>
            </a:fld>
            <a:endParaRPr lang="pt-BR"/>
          </a:p>
        </p:txBody>
      </p:sp>
    </p:spTree>
    <p:extLst>
      <p:ext uri="{BB962C8B-B14F-4D97-AF65-F5344CB8AC3E}">
        <p14:creationId xmlns:p14="http://schemas.microsoft.com/office/powerpoint/2010/main" val="3766023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zul forte título grand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F02455-CF6F-4115-A547-3F17BE225B87}"/>
              </a:ext>
            </a:extLst>
          </p:cNvPr>
          <p:cNvSpPr>
            <a:spLocks noGrp="1"/>
          </p:cNvSpPr>
          <p:nvPr>
            <p:ph type="title"/>
          </p:nvPr>
        </p:nvSpPr>
        <p:spPr>
          <a:xfrm>
            <a:off x="1005840" y="1775619"/>
            <a:ext cx="7101840" cy="1592262"/>
          </a:xfrm>
          <a:prstGeom prst="rect">
            <a:avLst/>
          </a:prstGeom>
        </p:spPr>
        <p:txBody>
          <a:bodyPr anchor="ctr"/>
          <a:lstStyle>
            <a:lvl1pPr algn="ctr">
              <a:defRPr sz="6000">
                <a:solidFill>
                  <a:schemeClr val="tx1"/>
                </a:solidFill>
              </a:defRPr>
            </a:lvl1pPr>
          </a:lstStyle>
          <a:p>
            <a:r>
              <a:rPr lang="pt-BR" dirty="0"/>
              <a:t>Clique para editar o título Mestre</a:t>
            </a:r>
          </a:p>
        </p:txBody>
      </p:sp>
    </p:spTree>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marelo títlo grand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1B45C-BEE5-4951-8975-834356A035F7}"/>
              </a:ext>
            </a:extLst>
          </p:cNvPr>
          <p:cNvSpPr>
            <a:spLocks noGrp="1"/>
          </p:cNvSpPr>
          <p:nvPr>
            <p:ph type="title"/>
          </p:nvPr>
        </p:nvSpPr>
        <p:spPr>
          <a:xfrm>
            <a:off x="1027895" y="1800785"/>
            <a:ext cx="7060037" cy="1811739"/>
          </a:xfrm>
          <a:prstGeom prst="rect">
            <a:avLst/>
          </a:prstGeom>
        </p:spPr>
        <p:txBody>
          <a:bodyPr anchor="ctr"/>
          <a:lstStyle>
            <a:lvl1pPr algn="ctr">
              <a:defRPr sz="6000">
                <a:solidFill>
                  <a:schemeClr val="tx1"/>
                </a:solidFill>
              </a:defRPr>
            </a:lvl1pPr>
          </a:lstStyle>
          <a:p>
            <a:r>
              <a:rPr lang="pt-BR" dirty="0"/>
              <a:t>Clique para editar o título Mestre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osa título grand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98A95-A128-4ED3-B355-487AF84CE525}"/>
              </a:ext>
            </a:extLst>
          </p:cNvPr>
          <p:cNvSpPr>
            <a:spLocks noGrp="1"/>
          </p:cNvSpPr>
          <p:nvPr>
            <p:ph type="title"/>
          </p:nvPr>
        </p:nvSpPr>
        <p:spPr>
          <a:xfrm>
            <a:off x="1039446" y="1641236"/>
            <a:ext cx="7026031" cy="2063262"/>
          </a:xfrm>
          <a:prstGeom prst="rect">
            <a:avLst/>
          </a:prstGeom>
        </p:spPr>
        <p:txBody>
          <a:bodyPr anchor="ctr"/>
          <a:lstStyle>
            <a:lvl1pPr algn="ctr">
              <a:defRPr sz="6000">
                <a:solidFill>
                  <a:schemeClr val="tx1"/>
                </a:solidFill>
              </a:defRPr>
            </a:lvl1pPr>
          </a:lstStyle>
          <a:p>
            <a:r>
              <a:rPr lang="pt-BR" dirty="0"/>
              <a:t>Clique para editar o título Mestre</a:t>
            </a:r>
          </a:p>
        </p:txBody>
      </p:sp>
    </p:spTree>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Amarelo sem títul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B71C5338-A4CF-4497-BBFB-C5E891F4ACDC}"/>
              </a:ext>
            </a:extLst>
          </p:cNvPr>
          <p:cNvSpPr>
            <a:spLocks noGrp="1"/>
          </p:cNvSpPr>
          <p:nvPr>
            <p:ph type="sldNum" sz="quarter" idx="10"/>
          </p:nvPr>
        </p:nvSpPr>
        <p:spPr/>
        <p:txBody>
          <a:bodyPr/>
          <a:lstStyle/>
          <a:p>
            <a:fld id="{6DAB2F10-6190-45D8-8EBD-98C69008C548}" type="slidenum">
              <a:rPr lang="pt-BR" smtClean="0"/>
              <a:t>‹nº›</a:t>
            </a:fld>
            <a:endParaRPr lang="pt-B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marelo título e caixa">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41DBF896-735E-4BED-B684-05E2FB60694E}"/>
              </a:ext>
            </a:extLst>
          </p:cNvPr>
          <p:cNvSpPr>
            <a:spLocks noGrp="1"/>
          </p:cNvSpPr>
          <p:nvPr>
            <p:ph type="body" sz="quarter" idx="10"/>
          </p:nvPr>
        </p:nvSpPr>
        <p:spPr>
          <a:xfrm>
            <a:off x="476250" y="838200"/>
            <a:ext cx="7901457" cy="3931919"/>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2" name="Título 1">
            <a:extLst>
              <a:ext uri="{FF2B5EF4-FFF2-40B4-BE49-F238E27FC236}">
                <a16:creationId xmlns:a16="http://schemas.microsoft.com/office/drawing/2014/main" id="{B6588E6A-C3EE-4FFC-BC6C-2ED5BD8A7FC7}"/>
              </a:ext>
            </a:extLst>
          </p:cNvPr>
          <p:cNvSpPr>
            <a:spLocks noGrp="1"/>
          </p:cNvSpPr>
          <p:nvPr>
            <p:ph type="title"/>
          </p:nvPr>
        </p:nvSpPr>
        <p:spPr>
          <a:xfrm>
            <a:off x="300239" y="113653"/>
            <a:ext cx="7886700" cy="648347"/>
          </a:xfrm>
          <a:prstGeom prst="rect">
            <a:avLst/>
          </a:prstGeom>
        </p:spPr>
        <p:txBody>
          <a:bodyPr anchor="ctr"/>
          <a:lstStyle>
            <a:lvl1pPr>
              <a:defRPr sz="3200">
                <a:solidFill>
                  <a:schemeClr val="bg1">
                    <a:lumMod val="50000"/>
                  </a:schemeClr>
                </a:solidFill>
              </a:defRPr>
            </a:lvl1pPr>
          </a:lstStyle>
          <a:p>
            <a:r>
              <a:rPr lang="pt-BR" dirty="0"/>
              <a:t>Clique para editar o título Mestre</a:t>
            </a:r>
          </a:p>
        </p:txBody>
      </p:sp>
      <p:sp>
        <p:nvSpPr>
          <p:cNvPr id="3" name="Espaço Reservado para Número de Slide 2">
            <a:extLst>
              <a:ext uri="{FF2B5EF4-FFF2-40B4-BE49-F238E27FC236}">
                <a16:creationId xmlns:a16="http://schemas.microsoft.com/office/drawing/2014/main" id="{7413AF5A-ABEA-484E-AD61-E5EC44F35E82}"/>
              </a:ext>
            </a:extLst>
          </p:cNvPr>
          <p:cNvSpPr>
            <a:spLocks noGrp="1"/>
          </p:cNvSpPr>
          <p:nvPr>
            <p:ph type="sldNum" sz="quarter" idx="11"/>
          </p:nvPr>
        </p:nvSpPr>
        <p:spPr/>
        <p:txBody>
          <a:bodyPr/>
          <a:lstStyle/>
          <a:p>
            <a:fld id="{6DAB2F10-6190-45D8-8EBD-98C69008C548}" type="slidenum">
              <a:rPr lang="pt-BR" smtClean="0"/>
              <a:t>‹nº›</a:t>
            </a:fld>
            <a:endParaRPr lang="pt-B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marelo caixa sem título">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41DBF896-735E-4BED-B684-05E2FB60694E}"/>
              </a:ext>
            </a:extLst>
          </p:cNvPr>
          <p:cNvSpPr>
            <a:spLocks noGrp="1"/>
          </p:cNvSpPr>
          <p:nvPr>
            <p:ph type="body" sz="quarter" idx="10"/>
          </p:nvPr>
        </p:nvSpPr>
        <p:spPr>
          <a:xfrm>
            <a:off x="476250" y="388620"/>
            <a:ext cx="7913370" cy="4373880"/>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2" name="Espaço Reservado para Número de Slide 1">
            <a:extLst>
              <a:ext uri="{FF2B5EF4-FFF2-40B4-BE49-F238E27FC236}">
                <a16:creationId xmlns:a16="http://schemas.microsoft.com/office/drawing/2014/main" id="{9B9F6CF9-5AC0-435C-8D0C-28D99AD2AB16}"/>
              </a:ext>
            </a:extLst>
          </p:cNvPr>
          <p:cNvSpPr>
            <a:spLocks noGrp="1"/>
          </p:cNvSpPr>
          <p:nvPr>
            <p:ph type="sldNum" sz="quarter" idx="11"/>
          </p:nvPr>
        </p:nvSpPr>
        <p:spPr/>
        <p:txBody>
          <a:bodyPr/>
          <a:lstStyle/>
          <a:p>
            <a:fld id="{6DAB2F10-6190-45D8-8EBD-98C69008C548}" type="slidenum">
              <a:rPr lang="pt-BR" smtClean="0"/>
              <a:pPr/>
              <a:t>‹nº›</a:t>
            </a:fld>
            <a:endParaRPr lang="pt-BR" dirty="0"/>
          </a:p>
        </p:txBody>
      </p:sp>
    </p:spTree>
    <p:extLst>
      <p:ext uri="{BB962C8B-B14F-4D97-AF65-F5344CB8AC3E}">
        <p14:creationId xmlns:p14="http://schemas.microsoft.com/office/powerpoint/2010/main" val="553695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marelo apenas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B6490-D1D6-4949-B09B-585C0BD4F715}"/>
              </a:ext>
            </a:extLst>
          </p:cNvPr>
          <p:cNvSpPr>
            <a:spLocks noGrp="1"/>
          </p:cNvSpPr>
          <p:nvPr>
            <p:ph type="title"/>
          </p:nvPr>
        </p:nvSpPr>
        <p:spPr>
          <a:xfrm>
            <a:off x="306679" y="100773"/>
            <a:ext cx="7886700" cy="626883"/>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
        <p:nvSpPr>
          <p:cNvPr id="3" name="Espaço Reservado para Número de Slide 2">
            <a:extLst>
              <a:ext uri="{FF2B5EF4-FFF2-40B4-BE49-F238E27FC236}">
                <a16:creationId xmlns:a16="http://schemas.microsoft.com/office/drawing/2014/main" id="{85B62429-C6AB-45DA-A916-21B25B53BC03}"/>
              </a:ext>
            </a:extLst>
          </p:cNvPr>
          <p:cNvSpPr>
            <a:spLocks noGrp="1"/>
          </p:cNvSpPr>
          <p:nvPr>
            <p:ph type="sldNum" sz="quarter" idx="10"/>
          </p:nvPr>
        </p:nvSpPr>
        <p:spPr/>
        <p:txBody>
          <a:bodyPr/>
          <a:lstStyle/>
          <a:p>
            <a:fld id="{6DAB2F10-6190-45D8-8EBD-98C69008C548}" type="slidenum">
              <a:rPr lang="pt-BR" smtClean="0"/>
              <a:t>‹nº›</a:t>
            </a:fld>
            <a:endParaRPr lang="pt-B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osa forte título grand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1B7F90-B3D8-452D-96C7-67EAB8786667}"/>
              </a:ext>
            </a:extLst>
          </p:cNvPr>
          <p:cNvSpPr>
            <a:spLocks noGrp="1"/>
          </p:cNvSpPr>
          <p:nvPr>
            <p:ph type="title"/>
          </p:nvPr>
        </p:nvSpPr>
        <p:spPr>
          <a:xfrm>
            <a:off x="1021080" y="1882458"/>
            <a:ext cx="7101840" cy="1577022"/>
          </a:xfrm>
          <a:prstGeom prst="rect">
            <a:avLst/>
          </a:prstGeom>
        </p:spPr>
        <p:txBody>
          <a:bodyPr anchor="ctr"/>
          <a:lstStyle>
            <a:lvl1pPr algn="ctr">
              <a:defRPr sz="6000">
                <a:solidFill>
                  <a:schemeClr val="tx1"/>
                </a:solidFill>
              </a:defRPr>
            </a:lvl1pPr>
          </a:lstStyle>
          <a:p>
            <a:r>
              <a:rPr lang="pt-BR" dirty="0"/>
              <a:t>Clique para editar o título Mestre</a:t>
            </a:r>
          </a:p>
        </p:txBody>
      </p:sp>
    </p:spTree>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Rosa forte vazio">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osa forte título e caixa">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AEA8FC12-8BB5-48F1-B912-B75213993FF8}"/>
              </a:ext>
            </a:extLst>
          </p:cNvPr>
          <p:cNvSpPr>
            <a:spLocks noGrp="1"/>
          </p:cNvSpPr>
          <p:nvPr>
            <p:ph type="body" sz="quarter" idx="10"/>
          </p:nvPr>
        </p:nvSpPr>
        <p:spPr>
          <a:xfrm>
            <a:off x="476251" y="939801"/>
            <a:ext cx="8081010" cy="3853180"/>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2" name="Título 1">
            <a:extLst>
              <a:ext uri="{FF2B5EF4-FFF2-40B4-BE49-F238E27FC236}">
                <a16:creationId xmlns:a16="http://schemas.microsoft.com/office/drawing/2014/main" id="{3E5F0438-6E7D-448E-A3D6-D01C14D3385C}"/>
              </a:ext>
            </a:extLst>
          </p:cNvPr>
          <p:cNvSpPr>
            <a:spLocks noGrp="1"/>
          </p:cNvSpPr>
          <p:nvPr>
            <p:ph type="title"/>
          </p:nvPr>
        </p:nvSpPr>
        <p:spPr>
          <a:xfrm>
            <a:off x="331470" y="99379"/>
            <a:ext cx="7886700" cy="665162"/>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osa forte caixa sem título">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AEA8FC12-8BB5-48F1-B912-B75213993FF8}"/>
              </a:ext>
            </a:extLst>
          </p:cNvPr>
          <p:cNvSpPr>
            <a:spLocks noGrp="1"/>
          </p:cNvSpPr>
          <p:nvPr>
            <p:ph type="body" sz="quarter" idx="10"/>
          </p:nvPr>
        </p:nvSpPr>
        <p:spPr>
          <a:xfrm>
            <a:off x="476251" y="335280"/>
            <a:ext cx="8081010" cy="4495800"/>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602476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osa forte título sem caix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F0438-6E7D-448E-A3D6-D01C14D3385C}"/>
              </a:ext>
            </a:extLst>
          </p:cNvPr>
          <p:cNvSpPr>
            <a:spLocks noGrp="1"/>
          </p:cNvSpPr>
          <p:nvPr>
            <p:ph type="title"/>
          </p:nvPr>
        </p:nvSpPr>
        <p:spPr>
          <a:xfrm>
            <a:off x="331470" y="99379"/>
            <a:ext cx="7886700" cy="665162"/>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Tree>
    <p:extLst>
      <p:ext uri="{BB962C8B-B14F-4D97-AF65-F5344CB8AC3E}">
        <p14:creationId xmlns:p14="http://schemas.microsoft.com/office/powerpoint/2010/main" val="22443766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0B26A-4C17-4216-9C4D-3501E8A61FFD}"/>
              </a:ext>
            </a:extLst>
          </p:cNvPr>
          <p:cNvSpPr>
            <a:spLocks noGrp="1"/>
          </p:cNvSpPr>
          <p:nvPr>
            <p:ph type="title"/>
          </p:nvPr>
        </p:nvSpPr>
        <p:spPr>
          <a:xfrm>
            <a:off x="701040" y="1859598"/>
            <a:ext cx="7345680" cy="1637982"/>
          </a:xfrm>
          <a:prstGeom prst="rect">
            <a:avLst/>
          </a:prstGeom>
        </p:spPr>
        <p:txBody>
          <a:bodyPr anchor="ctr"/>
          <a:lstStyle>
            <a:lvl1pPr algn="ctr">
              <a:defRPr sz="6000">
                <a:solidFill>
                  <a:schemeClr val="tx1"/>
                </a:solidFill>
              </a:defRPr>
            </a:lvl1pPr>
          </a:lstStyle>
          <a:p>
            <a:r>
              <a:rPr lang="pt-BR" dirty="0"/>
              <a:t>Clique para editar o título Mestre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osa caixa sem título">
    <p:spTree>
      <p:nvGrpSpPr>
        <p:cNvPr id="1" name=""/>
        <p:cNvGrpSpPr/>
        <p:nvPr/>
      </p:nvGrpSpPr>
      <p:grpSpPr>
        <a:xfrm>
          <a:off x="0" y="0"/>
          <a:ext cx="0" cy="0"/>
          <a:chOff x="0" y="0"/>
          <a:chExt cx="0" cy="0"/>
        </a:xfrm>
      </p:grpSpPr>
      <p:sp>
        <p:nvSpPr>
          <p:cNvPr id="6" name="Espaço Reservado para Texto 5">
            <a:extLst>
              <a:ext uri="{FF2B5EF4-FFF2-40B4-BE49-F238E27FC236}">
                <a16:creationId xmlns:a16="http://schemas.microsoft.com/office/drawing/2014/main" id="{A47F6ACE-1014-4F06-979A-2EEE1CC4FD42}"/>
              </a:ext>
            </a:extLst>
          </p:cNvPr>
          <p:cNvSpPr>
            <a:spLocks noGrp="1"/>
          </p:cNvSpPr>
          <p:nvPr>
            <p:ph type="body" sz="quarter" idx="10"/>
          </p:nvPr>
        </p:nvSpPr>
        <p:spPr>
          <a:xfrm>
            <a:off x="523631" y="382954"/>
            <a:ext cx="8135815" cy="4392246"/>
          </a:xfrm>
          <a:solidFill>
            <a:schemeClr val="bg1"/>
          </a:solidFill>
        </p:spPr>
        <p:txBody>
          <a:bodyPr lIns="288000" tIns="180000" rIns="288000" bIns="180000" anchor="ctr"/>
          <a:lstStyle>
            <a:lvl1pPr marL="0" indent="0">
              <a:buNone/>
              <a:defRPr sz="2400"/>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518251080"/>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zul forte título sem caix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FDF245-BD58-4656-957F-718D3349F95A}"/>
              </a:ext>
            </a:extLst>
          </p:cNvPr>
          <p:cNvSpPr>
            <a:spLocks noGrp="1"/>
          </p:cNvSpPr>
          <p:nvPr>
            <p:ph type="title"/>
          </p:nvPr>
        </p:nvSpPr>
        <p:spPr>
          <a:xfrm>
            <a:off x="346710" y="106999"/>
            <a:ext cx="7886700" cy="655002"/>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
        <p:nvSpPr>
          <p:cNvPr id="3" name="Espaço Reservado para Número de Slide 2">
            <a:extLst>
              <a:ext uri="{FF2B5EF4-FFF2-40B4-BE49-F238E27FC236}">
                <a16:creationId xmlns:a16="http://schemas.microsoft.com/office/drawing/2014/main" id="{FB05C7B5-55BD-4D22-A536-280514CC691F}"/>
              </a:ext>
            </a:extLst>
          </p:cNvPr>
          <p:cNvSpPr>
            <a:spLocks noGrp="1"/>
          </p:cNvSpPr>
          <p:nvPr>
            <p:ph type="sldNum" sz="quarter" idx="10"/>
          </p:nvPr>
        </p:nvSpPr>
        <p:spPr/>
        <p:txBody>
          <a:bodyPr/>
          <a:lstStyle/>
          <a:p>
            <a:fld id="{B34CDB83-AA00-49FA-A6DD-B7D2046B2CC3}" type="slidenum">
              <a:rPr lang="pt-BR" smtClean="0"/>
              <a:pPr/>
              <a:t>‹nº›</a:t>
            </a:fld>
            <a:endParaRPr lang="pt-BR"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zul forte título e caixa">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47322243-16BB-4904-B31D-2A88510F81CA}"/>
              </a:ext>
            </a:extLst>
          </p:cNvPr>
          <p:cNvSpPr>
            <a:spLocks noGrp="1"/>
          </p:cNvSpPr>
          <p:nvPr>
            <p:ph type="body" sz="quarter" idx="10"/>
          </p:nvPr>
        </p:nvSpPr>
        <p:spPr>
          <a:xfrm>
            <a:off x="476250" y="939801"/>
            <a:ext cx="7886699" cy="3152139"/>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3" name="Título 2">
            <a:extLst>
              <a:ext uri="{FF2B5EF4-FFF2-40B4-BE49-F238E27FC236}">
                <a16:creationId xmlns:a16="http://schemas.microsoft.com/office/drawing/2014/main" id="{FB53E78E-9064-4FE6-BB95-6AE10C50620D}"/>
              </a:ext>
            </a:extLst>
          </p:cNvPr>
          <p:cNvSpPr>
            <a:spLocks noGrp="1"/>
          </p:cNvSpPr>
          <p:nvPr>
            <p:ph type="title"/>
          </p:nvPr>
        </p:nvSpPr>
        <p:spPr>
          <a:xfrm>
            <a:off x="323850" y="84139"/>
            <a:ext cx="7886700" cy="665162"/>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
        <p:nvSpPr>
          <p:cNvPr id="5" name="Espaço Reservado para Número de Slide 4">
            <a:extLst>
              <a:ext uri="{FF2B5EF4-FFF2-40B4-BE49-F238E27FC236}">
                <a16:creationId xmlns:a16="http://schemas.microsoft.com/office/drawing/2014/main" id="{3106E58E-2C9A-4F01-9D4F-A71583F16A7D}"/>
              </a:ext>
            </a:extLst>
          </p:cNvPr>
          <p:cNvSpPr>
            <a:spLocks noGrp="1"/>
          </p:cNvSpPr>
          <p:nvPr>
            <p:ph type="sldNum" sz="quarter" idx="11"/>
          </p:nvPr>
        </p:nvSpPr>
        <p:spPr/>
        <p:txBody>
          <a:bodyPr/>
          <a:lstStyle/>
          <a:p>
            <a:fld id="{B34CDB83-AA00-49FA-A6DD-B7D2046B2CC3}" type="slidenum">
              <a:rPr lang="pt-BR" smtClean="0"/>
              <a:pPr/>
              <a:t>‹nº›</a:t>
            </a:fld>
            <a:endParaRPr lang="pt-BR"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zul forte caixa sem título">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47322243-16BB-4904-B31D-2A88510F81CA}"/>
              </a:ext>
            </a:extLst>
          </p:cNvPr>
          <p:cNvSpPr>
            <a:spLocks noGrp="1"/>
          </p:cNvSpPr>
          <p:nvPr>
            <p:ph type="body" sz="quarter" idx="10"/>
          </p:nvPr>
        </p:nvSpPr>
        <p:spPr>
          <a:xfrm>
            <a:off x="476251" y="358140"/>
            <a:ext cx="7890509" cy="4447223"/>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2" name="Espaço Reservado para Número de Slide 1">
            <a:extLst>
              <a:ext uri="{FF2B5EF4-FFF2-40B4-BE49-F238E27FC236}">
                <a16:creationId xmlns:a16="http://schemas.microsoft.com/office/drawing/2014/main" id="{19956CD1-F879-4DA3-9F29-1DEA31AC401D}"/>
              </a:ext>
            </a:extLst>
          </p:cNvPr>
          <p:cNvSpPr>
            <a:spLocks noGrp="1"/>
          </p:cNvSpPr>
          <p:nvPr>
            <p:ph type="sldNum" sz="quarter" idx="11"/>
          </p:nvPr>
        </p:nvSpPr>
        <p:spPr/>
        <p:txBody>
          <a:bodyPr/>
          <a:lstStyle/>
          <a:p>
            <a:fld id="{B34CDB83-AA00-49FA-A6DD-B7D2046B2CC3}" type="slidenum">
              <a:rPr lang="pt-BR" smtClean="0"/>
              <a:pPr/>
              <a:t>‹nº›</a:t>
            </a:fld>
            <a:endParaRPr lang="pt-BR" dirty="0"/>
          </a:p>
        </p:txBody>
      </p:sp>
    </p:spTree>
    <p:extLst>
      <p:ext uri="{BB962C8B-B14F-4D97-AF65-F5344CB8AC3E}">
        <p14:creationId xmlns:p14="http://schemas.microsoft.com/office/powerpoint/2010/main" val="8813428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zul forte sem títul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94666ABE-C51F-40B8-8A1A-7C38AEC29B32}"/>
              </a:ext>
            </a:extLst>
          </p:cNvPr>
          <p:cNvSpPr>
            <a:spLocks noGrp="1"/>
          </p:cNvSpPr>
          <p:nvPr>
            <p:ph type="sldNum" sz="quarter" idx="10"/>
          </p:nvPr>
        </p:nvSpPr>
        <p:spPr/>
        <p:txBody>
          <a:bodyPr/>
          <a:lstStyle/>
          <a:p>
            <a:fld id="{B34CDB83-AA00-49FA-A6DD-B7D2046B2CC3}" type="slidenum">
              <a:rPr lang="pt-BR" smtClean="0"/>
              <a:pPr/>
              <a:t>‹nº›</a:t>
            </a:fld>
            <a:endParaRPr lang="pt-BR"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zul forte sem título BRANC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1FA605D2-62B7-4CEF-A0AD-8C72983A395A}"/>
              </a:ext>
            </a:extLst>
          </p:cNvPr>
          <p:cNvSpPr>
            <a:spLocks noGrp="1"/>
          </p:cNvSpPr>
          <p:nvPr>
            <p:ph type="sldNum" sz="quarter" idx="10"/>
          </p:nvPr>
        </p:nvSpPr>
        <p:spPr/>
        <p:txBody>
          <a:bodyPr/>
          <a:lstStyle/>
          <a:p>
            <a:fld id="{B34CDB83-AA00-49FA-A6DD-B7D2046B2CC3}" type="slidenum">
              <a:rPr lang="pt-BR" smtClean="0"/>
              <a:pPr/>
              <a:t>‹nº›</a:t>
            </a:fld>
            <a:endParaRPr lang="pt-BR" dirty="0"/>
          </a:p>
        </p:txBody>
      </p:sp>
    </p:spTree>
    <p:extLst>
      <p:ext uri="{BB962C8B-B14F-4D97-AF65-F5344CB8AC3E}">
        <p14:creationId xmlns:p14="http://schemas.microsoft.com/office/powerpoint/2010/main" val="2641746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osa forte título e caixa">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96523D2B-81D6-4688-9FD0-EFE40B9BF59D}"/>
              </a:ext>
            </a:extLst>
          </p:cNvPr>
          <p:cNvSpPr>
            <a:spLocks noGrp="1"/>
          </p:cNvSpPr>
          <p:nvPr>
            <p:ph type="body" sz="quarter" idx="10"/>
          </p:nvPr>
        </p:nvSpPr>
        <p:spPr>
          <a:xfrm>
            <a:off x="476251" y="939800"/>
            <a:ext cx="7951470" cy="3902075"/>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2" name="Título 1">
            <a:extLst>
              <a:ext uri="{FF2B5EF4-FFF2-40B4-BE49-F238E27FC236}">
                <a16:creationId xmlns:a16="http://schemas.microsoft.com/office/drawing/2014/main" id="{09FFEA32-339C-41C0-9C03-BA093AA49F34}"/>
              </a:ext>
            </a:extLst>
          </p:cNvPr>
          <p:cNvSpPr>
            <a:spLocks noGrp="1"/>
          </p:cNvSpPr>
          <p:nvPr>
            <p:ph type="title"/>
          </p:nvPr>
        </p:nvSpPr>
        <p:spPr>
          <a:xfrm>
            <a:off x="402004" y="126147"/>
            <a:ext cx="7886700" cy="663208"/>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osa forte caixa sem título">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96523D2B-81D6-4688-9FD0-EFE40B9BF59D}"/>
              </a:ext>
            </a:extLst>
          </p:cNvPr>
          <p:cNvSpPr>
            <a:spLocks noGrp="1"/>
          </p:cNvSpPr>
          <p:nvPr>
            <p:ph type="body" sz="quarter" idx="10"/>
          </p:nvPr>
        </p:nvSpPr>
        <p:spPr>
          <a:xfrm>
            <a:off x="476251" y="373380"/>
            <a:ext cx="7951470" cy="4468495"/>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4550826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osa forte título sem caixa">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7A12C51-4743-4968-B6F7-ED487EEC0D0B}"/>
              </a:ext>
            </a:extLst>
          </p:cNvPr>
          <p:cNvSpPr>
            <a:spLocks noGrp="1"/>
          </p:cNvSpPr>
          <p:nvPr>
            <p:ph type="title"/>
          </p:nvPr>
        </p:nvSpPr>
        <p:spPr>
          <a:xfrm>
            <a:off x="417639" y="102701"/>
            <a:ext cx="7886700" cy="671024"/>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ermelho título sem caix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27C63-6CBD-4C99-A173-208280B695A4}"/>
              </a:ext>
            </a:extLst>
          </p:cNvPr>
          <p:cNvSpPr>
            <a:spLocks noGrp="1"/>
          </p:cNvSpPr>
          <p:nvPr>
            <p:ph type="title"/>
          </p:nvPr>
        </p:nvSpPr>
        <p:spPr>
          <a:xfrm>
            <a:off x="339090" y="99379"/>
            <a:ext cx="7886700" cy="624522"/>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ermelho título e caxa">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2E1689EE-4625-446C-ACEE-1557828382B1}"/>
              </a:ext>
            </a:extLst>
          </p:cNvPr>
          <p:cNvSpPr>
            <a:spLocks noGrp="1"/>
          </p:cNvSpPr>
          <p:nvPr>
            <p:ph type="body" sz="quarter" idx="10"/>
          </p:nvPr>
        </p:nvSpPr>
        <p:spPr>
          <a:xfrm>
            <a:off x="476250" y="939800"/>
            <a:ext cx="8564563" cy="3902075"/>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2" name="Título 1">
            <a:extLst>
              <a:ext uri="{FF2B5EF4-FFF2-40B4-BE49-F238E27FC236}">
                <a16:creationId xmlns:a16="http://schemas.microsoft.com/office/drawing/2014/main" id="{A670EB11-6413-4DA5-B1E3-E4C808708F34}"/>
              </a:ext>
            </a:extLst>
          </p:cNvPr>
          <p:cNvSpPr>
            <a:spLocks noGrp="1"/>
          </p:cNvSpPr>
          <p:nvPr>
            <p:ph type="title"/>
          </p:nvPr>
        </p:nvSpPr>
        <p:spPr>
          <a:xfrm>
            <a:off x="369765" y="97057"/>
            <a:ext cx="7886700" cy="665162"/>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91B04495-5A24-4C1B-98E0-68E13B5472D3}"/>
              </a:ext>
            </a:extLst>
          </p:cNvPr>
          <p:cNvSpPr>
            <a:spLocks noGrp="1"/>
          </p:cNvSpPr>
          <p:nvPr>
            <p:ph type="title"/>
          </p:nvPr>
        </p:nvSpPr>
        <p:spPr>
          <a:xfrm>
            <a:off x="371520" y="127367"/>
            <a:ext cx="9146880" cy="610200"/>
          </a:xfrm>
          <a:prstGeom prst="rect">
            <a:avLst/>
          </a:prstGeom>
        </p:spPr>
        <p:txBody>
          <a:bodyPr/>
          <a:lstStyle>
            <a:lvl1pPr>
              <a:defRPr>
                <a:solidFill>
                  <a:schemeClr val="bg1">
                    <a:lumMod val="50000"/>
                  </a:schemeClr>
                </a:solidFill>
              </a:defRPr>
            </a:lvl1pPr>
          </a:lstStyle>
          <a:p>
            <a:r>
              <a:rPr lang="pt-BR" dirty="0"/>
              <a:t>Clique para editar o título Mestre</a:t>
            </a:r>
          </a:p>
        </p:txBody>
      </p:sp>
      <p:sp>
        <p:nvSpPr>
          <p:cNvPr id="2" name="Espaço Reservado para Número de Slide 1">
            <a:extLst>
              <a:ext uri="{FF2B5EF4-FFF2-40B4-BE49-F238E27FC236}">
                <a16:creationId xmlns:a16="http://schemas.microsoft.com/office/drawing/2014/main" id="{A8E6C695-A9F1-4D33-8006-694D40A29166}"/>
              </a:ext>
            </a:extLst>
          </p:cNvPr>
          <p:cNvSpPr>
            <a:spLocks noGrp="1"/>
          </p:cNvSpPr>
          <p:nvPr>
            <p:ph type="sldNum" sz="quarter" idx="10"/>
          </p:nvPr>
        </p:nvSpPr>
        <p:spPr/>
        <p:txBody>
          <a:bodyPr/>
          <a:lstStyle/>
          <a:p>
            <a:fld id="{1E0AC381-2059-482E-9311-2CDC4E7F424E}" type="slidenum">
              <a:rPr lang="pt-BR" smtClean="0"/>
              <a:t>‹nº›</a:t>
            </a:fld>
            <a:endParaRPr lang="pt-B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ermelho caixa sem título">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2E1689EE-4625-446C-ACEE-1557828382B1}"/>
              </a:ext>
            </a:extLst>
          </p:cNvPr>
          <p:cNvSpPr>
            <a:spLocks noGrp="1"/>
          </p:cNvSpPr>
          <p:nvPr>
            <p:ph type="body" sz="quarter" idx="10"/>
          </p:nvPr>
        </p:nvSpPr>
        <p:spPr>
          <a:xfrm>
            <a:off x="476251" y="297180"/>
            <a:ext cx="8020050" cy="4544695"/>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5130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e Quadro branco">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C44C75-EF21-4C3B-B59D-28431F9D8D23}"/>
              </a:ext>
            </a:extLst>
          </p:cNvPr>
          <p:cNvSpPr>
            <a:spLocks noGrp="1"/>
          </p:cNvSpPr>
          <p:nvPr>
            <p:ph type="title"/>
          </p:nvPr>
        </p:nvSpPr>
        <p:spPr>
          <a:xfrm>
            <a:off x="371520" y="127367"/>
            <a:ext cx="9146880" cy="610200"/>
          </a:xfrm>
          <a:prstGeom prst="rect">
            <a:avLst/>
          </a:prstGeom>
        </p:spPr>
        <p:txBody>
          <a:bodyPr/>
          <a:lstStyle>
            <a:lvl1pPr>
              <a:defRPr>
                <a:solidFill>
                  <a:schemeClr val="bg1">
                    <a:lumMod val="50000"/>
                  </a:schemeClr>
                </a:solidFill>
              </a:defRPr>
            </a:lvl1pPr>
          </a:lstStyle>
          <a:p>
            <a:r>
              <a:rPr lang="pt-BR" dirty="0"/>
              <a:t>Clique para editar o título Mestre</a:t>
            </a:r>
          </a:p>
        </p:txBody>
      </p:sp>
      <p:sp>
        <p:nvSpPr>
          <p:cNvPr id="5" name="Espaço Reservado para Texto 2">
            <a:extLst>
              <a:ext uri="{FF2B5EF4-FFF2-40B4-BE49-F238E27FC236}">
                <a16:creationId xmlns:a16="http://schemas.microsoft.com/office/drawing/2014/main" id="{1FFB97A3-F453-4B46-BBE4-BFDFB076B2CE}"/>
              </a:ext>
            </a:extLst>
          </p:cNvPr>
          <p:cNvSpPr>
            <a:spLocks noGrp="1"/>
          </p:cNvSpPr>
          <p:nvPr>
            <p:ph type="body" sz="quarter" idx="10"/>
          </p:nvPr>
        </p:nvSpPr>
        <p:spPr>
          <a:xfrm>
            <a:off x="476250" y="939800"/>
            <a:ext cx="8564563" cy="3902075"/>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de título grand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E79E5-37C7-46D2-A692-EAC2498562CF}"/>
              </a:ext>
            </a:extLst>
          </p:cNvPr>
          <p:cNvSpPr>
            <a:spLocks noGrp="1"/>
          </p:cNvSpPr>
          <p:nvPr>
            <p:ph type="title"/>
          </p:nvPr>
        </p:nvSpPr>
        <p:spPr>
          <a:xfrm>
            <a:off x="1089758" y="1915868"/>
            <a:ext cx="6967904" cy="1640132"/>
          </a:xfrm>
          <a:prstGeom prst="rect">
            <a:avLst/>
          </a:prstGeom>
        </p:spPr>
        <p:txBody>
          <a:bodyPr anchor="ctr"/>
          <a:lstStyle>
            <a:lvl1pPr algn="ctr">
              <a:defRPr sz="6000">
                <a:solidFill>
                  <a:schemeClr val="tx1"/>
                </a:solidFill>
              </a:defRPr>
            </a:lvl1pPr>
          </a:lstStyle>
          <a:p>
            <a:r>
              <a:rPr lang="pt-BR" dirty="0"/>
              <a:t>Clique para editar o título Mestre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de sem títul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de caixa sem título">
    <p:spTree>
      <p:nvGrpSpPr>
        <p:cNvPr id="1" name=""/>
        <p:cNvGrpSpPr/>
        <p:nvPr/>
      </p:nvGrpSpPr>
      <p:grpSpPr>
        <a:xfrm>
          <a:off x="0" y="0"/>
          <a:ext cx="0" cy="0"/>
          <a:chOff x="0" y="0"/>
          <a:chExt cx="0" cy="0"/>
        </a:xfrm>
      </p:grpSpPr>
      <p:sp>
        <p:nvSpPr>
          <p:cNvPr id="6" name="Espaço Reservado para Texto 2">
            <a:extLst>
              <a:ext uri="{FF2B5EF4-FFF2-40B4-BE49-F238E27FC236}">
                <a16:creationId xmlns:a16="http://schemas.microsoft.com/office/drawing/2014/main" id="{5451951F-AFA7-4ADB-A670-0AC9827097CD}"/>
              </a:ext>
            </a:extLst>
          </p:cNvPr>
          <p:cNvSpPr>
            <a:spLocks noGrp="1"/>
          </p:cNvSpPr>
          <p:nvPr>
            <p:ph type="body" sz="quarter" idx="11"/>
          </p:nvPr>
        </p:nvSpPr>
        <p:spPr>
          <a:xfrm>
            <a:off x="476251" y="398585"/>
            <a:ext cx="8191500" cy="4298461"/>
          </a:xfrm>
          <a:solidFill>
            <a:schemeClr val="bg1"/>
          </a:solidFill>
        </p:spPr>
        <p:txBody>
          <a:bodyPr lIns="180000" tIns="180000" rIns="180000" bIns="180000" anchor="ctr"/>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2" name="Retângulo 1">
            <a:extLst>
              <a:ext uri="{FF2B5EF4-FFF2-40B4-BE49-F238E27FC236}">
                <a16:creationId xmlns:a16="http://schemas.microsoft.com/office/drawing/2014/main" id="{5E6DDC4E-F8FD-41E1-B7B9-B5257B6CBA92}"/>
              </a:ext>
            </a:extLst>
          </p:cNvPr>
          <p:cNvSpPr/>
          <p:nvPr userDrawn="1"/>
        </p:nvSpPr>
        <p:spPr>
          <a:xfrm>
            <a:off x="8667750" y="4115526"/>
            <a:ext cx="537198" cy="1027974"/>
          </a:xfrm>
          <a:prstGeom prst="rect">
            <a:avLst/>
          </a:prstGeom>
        </p:spPr>
        <p:txBody>
          <a:bodyPr wrap="none">
            <a:spAutoFit/>
          </a:bodyPr>
          <a:lstStyle/>
          <a:p>
            <a:pPr>
              <a:lnSpc>
                <a:spcPct val="95000"/>
              </a:lnSpc>
            </a:pPr>
            <a:r>
              <a:rPr lang="en-US" sz="6400" b="0" strike="noStrike" spc="-1" dirty="0">
                <a:solidFill>
                  <a:srgbClr val="A8D4A9"/>
                </a:solidFill>
                <a:latin typeface="+mn-lt"/>
                <a:ea typeface="Georgia"/>
              </a:rPr>
              <a:t>}</a:t>
            </a:r>
            <a:endParaRPr lang="en-US" sz="6400" b="0" strike="noStrike" spc="-1" dirty="0">
              <a:latin typeface="Cambr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Content">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1ABF8FF-7925-4CEF-8AAA-8A8ED86B73CC}"/>
              </a:ext>
            </a:extLst>
          </p:cNvPr>
          <p:cNvSpPr>
            <a:spLocks noGrp="1"/>
          </p:cNvSpPr>
          <p:nvPr>
            <p:ph type="title" idx="10"/>
          </p:nvPr>
        </p:nvSpPr>
        <p:spPr>
          <a:xfrm>
            <a:off x="371520" y="127367"/>
            <a:ext cx="8572857" cy="610200"/>
          </a:xfrm>
        </p:spPr>
        <p:txBody>
          <a:bodyPr/>
          <a:lstStyle>
            <a:lvl1pPr>
              <a:defRPr>
                <a:solidFill>
                  <a:schemeClr val="bg1">
                    <a:lumMod val="50000"/>
                  </a:schemeClr>
                </a:solidFill>
              </a:defRPr>
            </a:lvl1pPr>
          </a:lstStyle>
          <a:p>
            <a:r>
              <a:rPr lang="pt-BR" dirty="0"/>
              <a:t>Clique para editar o título Mestre</a:t>
            </a:r>
          </a:p>
        </p:txBody>
      </p:sp>
      <p:sp>
        <p:nvSpPr>
          <p:cNvPr id="6" name="Espaço Reservado para Texto 2">
            <a:extLst>
              <a:ext uri="{FF2B5EF4-FFF2-40B4-BE49-F238E27FC236}">
                <a16:creationId xmlns:a16="http://schemas.microsoft.com/office/drawing/2014/main" id="{5451951F-AFA7-4ADB-A670-0AC9827097CD}"/>
              </a:ext>
            </a:extLst>
          </p:cNvPr>
          <p:cNvSpPr>
            <a:spLocks noGrp="1"/>
          </p:cNvSpPr>
          <p:nvPr>
            <p:ph type="body" sz="quarter" idx="11"/>
          </p:nvPr>
        </p:nvSpPr>
        <p:spPr>
          <a:xfrm>
            <a:off x="476250" y="939800"/>
            <a:ext cx="8564563" cy="3902075"/>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22640291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10.xml"/><Relationship Id="rId4" Type="http://schemas.openxmlformats.org/officeDocument/2006/relationships/slideLayout" Target="../slideLayouts/slideLayout23.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4.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5" Type="http://schemas.openxmlformats.org/officeDocument/2006/relationships/theme" Target="../theme/theme12.xml"/><Relationship Id="rId4" Type="http://schemas.openxmlformats.org/officeDocument/2006/relationships/slideLayout" Target="../slideLayouts/slideLayout28.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9.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theme" Target="../theme/theme14.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4"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4" Type="http://schemas.openxmlformats.org/officeDocument/2006/relationships/theme" Target="../theme/theme16.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5.xml"/><Relationship Id="rId4"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7.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5053C11-E02A-4EF4-BEEB-9E71601F1527}"/>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a:extLst>
              <a:ext uri="{FF2B5EF4-FFF2-40B4-BE49-F238E27FC236}">
                <a16:creationId xmlns:a16="http://schemas.microsoft.com/office/drawing/2014/main" id="{D09CD98B-1DD6-479A-A193-325C0AB5371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C6AA04D-6554-4ED3-AA64-4089F502A6A0}"/>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pt-BR"/>
          </a:p>
        </p:txBody>
      </p:sp>
      <p:sp>
        <p:nvSpPr>
          <p:cNvPr id="5" name="Espaço Reservado para Rodapé 4">
            <a:extLst>
              <a:ext uri="{FF2B5EF4-FFF2-40B4-BE49-F238E27FC236}">
                <a16:creationId xmlns:a16="http://schemas.microsoft.com/office/drawing/2014/main" id="{08EF7E89-A21E-41E6-9D0C-C0B9133C1C45}"/>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6BA2F0A-19D3-455A-8991-A1E377B8067E}"/>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D446D13-968B-41AA-97CA-EFEDA4E9CFC9}" type="slidenum">
              <a:rPr lang="pt-BR" smtClean="0"/>
              <a:t>‹nº›</a:t>
            </a:fld>
            <a:endParaRPr lang="pt-BR"/>
          </a:p>
        </p:txBody>
      </p:sp>
    </p:spTree>
    <p:extLst>
      <p:ext uri="{BB962C8B-B14F-4D97-AF65-F5344CB8AC3E}">
        <p14:creationId xmlns:p14="http://schemas.microsoft.com/office/powerpoint/2010/main" val="3067224807"/>
      </p:ext>
    </p:extLst>
  </p:cSld>
  <p:clrMap bg1="lt1" tx1="dk1" bg2="lt2" tx2="dk2" accent1="accent1" accent2="accent2" accent3="accent3" accent4="accent4" accent5="accent5" accent6="accent6" hlink="hlink" folHlink="folHlink"/>
  <p:sldLayoutIdLst>
    <p:sldLayoutId id="214748386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3" name="CustomShape 2"/>
          <p:cNvSpPr/>
          <p:nvPr/>
        </p:nvSpPr>
        <p:spPr>
          <a:xfrm>
            <a:off x="19800" y="-1134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FD479"/>
                </a:solidFill>
                <a:latin typeface="Georgia"/>
                <a:ea typeface="Georgia"/>
              </a:rPr>
              <a:t>{</a:t>
            </a:r>
            <a:endParaRPr lang="en-US" sz="6400" b="0" strike="noStrike" spc="-1" dirty="0">
              <a:latin typeface="Cambria"/>
            </a:endParaRPr>
          </a:p>
        </p:txBody>
      </p:sp>
      <p:sp>
        <p:nvSpPr>
          <p:cNvPr id="406" name="PlaceHolder 5"/>
          <p:cNvSpPr>
            <a:spLocks noGrp="1"/>
          </p:cNvSpPr>
          <p:nvPr>
            <p:ph type="body"/>
          </p:nvPr>
        </p:nvSpPr>
        <p:spPr>
          <a:xfrm>
            <a:off x="456840" y="1203480"/>
            <a:ext cx="7944960" cy="3007912"/>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Clique para editar o formato do texto da estrutura de tópicos</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2.º nível da estrutura de tópicos</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3.º nível da estrutura de tópicos</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4.º nível da estrutura de tópicos</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5.º nível da estrutura de tópicos</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6.º nível da estrutura de tópicos</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7.º nível da estrutura de tópicos</a:t>
            </a:r>
          </a:p>
        </p:txBody>
      </p:sp>
      <p:sp>
        <p:nvSpPr>
          <p:cNvPr id="8" name="CustomShape 2">
            <a:extLst>
              <a:ext uri="{FF2B5EF4-FFF2-40B4-BE49-F238E27FC236}">
                <a16:creationId xmlns:a16="http://schemas.microsoft.com/office/drawing/2014/main" id="{EF9EFA6B-F8A5-421D-983B-70754EBD96F3}"/>
              </a:ext>
            </a:extLst>
          </p:cNvPr>
          <p:cNvSpPr/>
          <p:nvPr userDrawn="1"/>
        </p:nvSpPr>
        <p:spPr>
          <a:xfrm>
            <a:off x="8426820" y="4211392"/>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FD479"/>
                </a:solidFill>
                <a:latin typeface="Georgia"/>
                <a:ea typeface="Georgia"/>
              </a:rPr>
              <a:t>}</a:t>
            </a:r>
            <a:endParaRPr lang="en-US" sz="6400" b="0" strike="noStrike" spc="-1" dirty="0">
              <a:latin typeface="Cambria"/>
            </a:endParaRPr>
          </a:p>
        </p:txBody>
      </p:sp>
      <p:sp>
        <p:nvSpPr>
          <p:cNvPr id="2" name="Espaço Reservado para Número de Slide 1">
            <a:extLst>
              <a:ext uri="{FF2B5EF4-FFF2-40B4-BE49-F238E27FC236}">
                <a16:creationId xmlns:a16="http://schemas.microsoft.com/office/drawing/2014/main" id="{8B3258BE-61F3-4930-9FA3-C8D6CE722EC0}"/>
              </a:ext>
            </a:extLst>
          </p:cNvPr>
          <p:cNvSpPr>
            <a:spLocks noGrp="1"/>
          </p:cNvSpPr>
          <p:nvPr>
            <p:ph type="sldNum" sz="quarter" idx="4"/>
          </p:nvPr>
        </p:nvSpPr>
        <p:spPr>
          <a:xfrm>
            <a:off x="7086600" y="4868863"/>
            <a:ext cx="2057400" cy="274637"/>
          </a:xfrm>
          <a:prstGeom prst="rect">
            <a:avLst/>
          </a:prstGeom>
        </p:spPr>
        <p:txBody>
          <a:bodyPr vert="horz" lIns="91440" tIns="45720" rIns="91440" bIns="45720" rtlCol="0" anchor="ctr"/>
          <a:lstStyle>
            <a:lvl1pPr algn="r">
              <a:defRPr sz="1100">
                <a:solidFill>
                  <a:schemeClr val="tx1">
                    <a:tint val="75000"/>
                  </a:schemeClr>
                </a:solidFill>
              </a:defRPr>
            </a:lvl1pPr>
          </a:lstStyle>
          <a:p>
            <a:fld id="{6DAB2F10-6190-45D8-8EBD-98C69008C548}" type="slidenum">
              <a:rPr lang="pt-BR" smtClean="0"/>
              <a:pPr/>
              <a:t>‹nº›</a:t>
            </a:fld>
            <a:endParaRPr lang="pt-BR" dirty="0"/>
          </a:p>
        </p:txBody>
      </p:sp>
    </p:spTree>
  </p:cSld>
  <p:clrMap bg1="lt1" tx1="dk1" bg2="lt2" tx2="dk2" accent1="accent1" accent2="accent2" accent3="accent3" accent4="accent4" accent5="accent5" accent6="accent6" hlink="hlink" folHlink="folHlink"/>
  <p:sldLayoutIdLst>
    <p:sldLayoutId id="2147483779" r:id="rId1"/>
    <p:sldLayoutId id="2147483781" r:id="rId2"/>
    <p:sldLayoutId id="2147483870" r:id="rId3"/>
    <p:sldLayoutId id="214748378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3" name="CustomShape 1"/>
          <p:cNvSpPr/>
          <p:nvPr/>
        </p:nvSpPr>
        <p:spPr>
          <a:xfrm>
            <a:off x="73800" y="523980"/>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F04E4D"/>
                </a:solidFill>
                <a:latin typeface="Georgia"/>
                <a:ea typeface="Georgia"/>
              </a:rPr>
              <a:t>{</a:t>
            </a:r>
            <a:endParaRPr lang="en-US" sz="25800" b="0" strike="noStrike" spc="-1" dirty="0">
              <a:latin typeface="Cambria"/>
            </a:endParaRPr>
          </a:p>
        </p:txBody>
      </p:sp>
      <p:sp>
        <p:nvSpPr>
          <p:cNvPr id="444" name="CustomShape 2"/>
          <p:cNvSpPr/>
          <p:nvPr/>
        </p:nvSpPr>
        <p:spPr>
          <a:xfrm>
            <a:off x="7592100" y="523980"/>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F04E4D"/>
                </a:solidFill>
                <a:latin typeface="Georgia"/>
                <a:ea typeface="Georgia"/>
              </a:rPr>
              <a:t>}</a:t>
            </a:r>
            <a:endParaRPr lang="en-US" sz="258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792"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4" name="CustomShape 2"/>
          <p:cNvSpPr/>
          <p:nvPr/>
        </p:nvSpPr>
        <p:spPr>
          <a:xfrm>
            <a:off x="19800" y="-1134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04E4D"/>
                </a:solidFill>
                <a:latin typeface="Georgia"/>
                <a:ea typeface="Georgia"/>
              </a:rPr>
              <a:t>{</a:t>
            </a:r>
            <a:endParaRPr lang="en-US" sz="6400" b="0" strike="noStrike" spc="-1" dirty="0">
              <a:latin typeface="Cambria"/>
            </a:endParaRPr>
          </a:p>
        </p:txBody>
      </p:sp>
      <p:sp>
        <p:nvSpPr>
          <p:cNvPr id="487" name="PlaceHolder 5"/>
          <p:cNvSpPr>
            <a:spLocks noGrp="1"/>
          </p:cNvSpPr>
          <p:nvPr>
            <p:ph type="body"/>
          </p:nvPr>
        </p:nvSpPr>
        <p:spPr>
          <a:xfrm>
            <a:off x="456840" y="1203480"/>
            <a:ext cx="8085180" cy="35437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dirty="0">
                <a:solidFill>
                  <a:srgbClr val="000000"/>
                </a:solidFill>
                <a:latin typeface="Arial"/>
              </a:rPr>
              <a:t>Clique para </a:t>
            </a:r>
            <a:r>
              <a:rPr lang="en-US" sz="1400" b="0" strike="noStrike" spc="-1" dirty="0" err="1">
                <a:solidFill>
                  <a:srgbClr val="000000"/>
                </a:solidFill>
                <a:latin typeface="Arial"/>
              </a:rPr>
              <a:t>editar</a:t>
            </a:r>
            <a:r>
              <a:rPr lang="en-US" sz="1400" b="0" strike="noStrike" spc="-1" dirty="0">
                <a:solidFill>
                  <a:srgbClr val="000000"/>
                </a:solidFill>
                <a:latin typeface="Arial"/>
              </a:rPr>
              <a:t> o </a:t>
            </a:r>
            <a:r>
              <a:rPr lang="en-US" sz="1400" b="0" strike="noStrike" spc="-1" dirty="0" err="1">
                <a:solidFill>
                  <a:srgbClr val="000000"/>
                </a:solidFill>
                <a:latin typeface="Arial"/>
              </a:rPr>
              <a:t>formato</a:t>
            </a:r>
            <a:r>
              <a:rPr lang="en-US" sz="1400" b="0" strike="noStrike" spc="-1" dirty="0">
                <a:solidFill>
                  <a:srgbClr val="000000"/>
                </a:solidFill>
                <a:latin typeface="Arial"/>
              </a:rPr>
              <a:t> do </a:t>
            </a:r>
            <a:r>
              <a:rPr lang="en-US" sz="1400" b="0" strike="noStrike" spc="-1" dirty="0" err="1">
                <a:solidFill>
                  <a:srgbClr val="000000"/>
                </a:solidFill>
                <a:latin typeface="Arial"/>
              </a:rPr>
              <a:t>texto</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864000" lvl="1" indent="-324000">
              <a:spcBef>
                <a:spcPts val="1134"/>
              </a:spcBef>
              <a:buClr>
                <a:srgbClr val="FFFFFF"/>
              </a:buClr>
              <a:buSzPct val="75000"/>
              <a:buFont typeface="Symbol" charset="2"/>
              <a:buChar char=""/>
            </a:pPr>
            <a:r>
              <a:rPr lang="en-US" sz="1400" b="0" strike="noStrike" spc="-1" dirty="0">
                <a:solidFill>
                  <a:srgbClr val="000000"/>
                </a:solidFill>
                <a:latin typeface="Arial"/>
              </a:rPr>
              <a:t>2.º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1296000" lvl="2" indent="-288000">
              <a:spcBef>
                <a:spcPts val="850"/>
              </a:spcBef>
              <a:buClr>
                <a:srgbClr val="FFFFFF"/>
              </a:buClr>
              <a:buSzPct val="45000"/>
              <a:buFont typeface="Wingdings" charset="2"/>
              <a:buChar char=""/>
            </a:pPr>
            <a:r>
              <a:rPr lang="en-US" sz="1400" b="0" strike="noStrike" spc="-1" dirty="0">
                <a:solidFill>
                  <a:srgbClr val="000000"/>
                </a:solidFill>
                <a:latin typeface="Arial"/>
              </a:rPr>
              <a:t>3.º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1728000" lvl="3" indent="-216000">
              <a:spcBef>
                <a:spcPts val="567"/>
              </a:spcBef>
              <a:buClr>
                <a:srgbClr val="FFFFFF"/>
              </a:buClr>
              <a:buSzPct val="75000"/>
              <a:buFont typeface="Symbol" charset="2"/>
              <a:buChar char=""/>
            </a:pPr>
            <a:r>
              <a:rPr lang="en-US" sz="1400" b="0" strike="noStrike" spc="-1" dirty="0">
                <a:solidFill>
                  <a:srgbClr val="000000"/>
                </a:solidFill>
                <a:latin typeface="Arial"/>
              </a:rPr>
              <a:t>4.º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2160000" lvl="4" indent="-216000">
              <a:spcBef>
                <a:spcPts val="283"/>
              </a:spcBef>
              <a:buClr>
                <a:srgbClr val="FFFFFF"/>
              </a:buClr>
              <a:buSzPct val="45000"/>
              <a:buFont typeface="Wingdings" charset="2"/>
              <a:buChar char=""/>
            </a:pPr>
            <a:r>
              <a:rPr lang="en-US" sz="2000" b="0" strike="noStrike" spc="-1" dirty="0">
                <a:solidFill>
                  <a:srgbClr val="000000"/>
                </a:solidFill>
                <a:latin typeface="Arial"/>
              </a:rPr>
              <a:t>5.º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a:p>
            <a:pPr marL="2592000" lvl="5" indent="-216000">
              <a:spcBef>
                <a:spcPts val="283"/>
              </a:spcBef>
              <a:buClr>
                <a:srgbClr val="FFFFFF"/>
              </a:buClr>
              <a:buSzPct val="45000"/>
              <a:buFont typeface="Wingdings" charset="2"/>
              <a:buChar char=""/>
            </a:pPr>
            <a:r>
              <a:rPr lang="en-US" sz="2000" b="0" strike="noStrike" spc="-1" dirty="0">
                <a:solidFill>
                  <a:srgbClr val="000000"/>
                </a:solidFill>
                <a:latin typeface="Arial"/>
              </a:rPr>
              <a:t>6.º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a:p>
            <a:pPr marL="3024000" lvl="6" indent="-216000">
              <a:spcBef>
                <a:spcPts val="283"/>
              </a:spcBef>
              <a:buClr>
                <a:srgbClr val="FFFFFF"/>
              </a:buClr>
              <a:buSzPct val="45000"/>
              <a:buFont typeface="Wingdings" charset="2"/>
              <a:buChar char=""/>
            </a:pPr>
            <a:r>
              <a:rPr lang="en-US" sz="2000" b="0" strike="noStrike" spc="-1" dirty="0">
                <a:solidFill>
                  <a:srgbClr val="000000"/>
                </a:solidFill>
                <a:latin typeface="Arial"/>
              </a:rPr>
              <a:t>7.º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p:txBody>
      </p:sp>
      <p:sp>
        <p:nvSpPr>
          <p:cNvPr id="8" name="CustomShape 2">
            <a:extLst>
              <a:ext uri="{FF2B5EF4-FFF2-40B4-BE49-F238E27FC236}">
                <a16:creationId xmlns:a16="http://schemas.microsoft.com/office/drawing/2014/main" id="{07CD937B-B2B9-42D1-8523-D5C5312FDEF1}"/>
              </a:ext>
            </a:extLst>
          </p:cNvPr>
          <p:cNvSpPr/>
          <p:nvPr userDrawn="1"/>
        </p:nvSpPr>
        <p:spPr>
          <a:xfrm>
            <a:off x="8615160" y="42141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04E4D"/>
                </a:solidFill>
                <a:latin typeface="Georgia"/>
                <a:ea typeface="Georgia"/>
              </a:rPr>
              <a:t>}</a:t>
            </a:r>
            <a:endParaRPr lang="en-US" sz="64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805" r:id="rId1"/>
    <p:sldLayoutId id="2147483807" r:id="rId2"/>
    <p:sldLayoutId id="2147483872" r:id="rId3"/>
    <p:sldLayoutId id="2147483871"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4" name="CustomShape 1"/>
          <p:cNvSpPr/>
          <p:nvPr/>
        </p:nvSpPr>
        <p:spPr>
          <a:xfrm>
            <a:off x="-55080" y="531600"/>
            <a:ext cx="15397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A8D4A9"/>
                </a:solidFill>
                <a:latin typeface="Georgia"/>
                <a:ea typeface="Georgia"/>
              </a:rPr>
              <a:t>(</a:t>
            </a:r>
            <a:endParaRPr lang="en-US" sz="25800" b="0" strike="noStrike" spc="-1" dirty="0">
              <a:latin typeface="Cambria"/>
            </a:endParaRPr>
          </a:p>
        </p:txBody>
      </p:sp>
      <p:sp>
        <p:nvSpPr>
          <p:cNvPr id="525" name="CustomShape 2"/>
          <p:cNvSpPr/>
          <p:nvPr/>
        </p:nvSpPr>
        <p:spPr>
          <a:xfrm>
            <a:off x="7455960" y="516360"/>
            <a:ext cx="15397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A8D4A9"/>
                </a:solidFill>
                <a:latin typeface="Georgia"/>
                <a:ea typeface="Georgia"/>
              </a:rPr>
              <a:t>)</a:t>
            </a:r>
            <a:endParaRPr lang="en-US" sz="258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81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690" userDrawn="1">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5" name="CustomShape 2"/>
          <p:cNvSpPr/>
          <p:nvPr/>
        </p:nvSpPr>
        <p:spPr>
          <a:xfrm>
            <a:off x="19800" y="-1134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3D98ED"/>
                </a:solidFill>
                <a:latin typeface="Georgia"/>
                <a:ea typeface="Georgia"/>
              </a:rPr>
              <a:t>{</a:t>
            </a:r>
            <a:endParaRPr lang="en-US" sz="6400" b="0" strike="noStrike" spc="-1" dirty="0">
              <a:latin typeface="Cambria"/>
            </a:endParaRPr>
          </a:p>
        </p:txBody>
      </p:sp>
      <p:sp>
        <p:nvSpPr>
          <p:cNvPr id="568" name="PlaceHolder 5"/>
          <p:cNvSpPr>
            <a:spLocks noGrp="1"/>
          </p:cNvSpPr>
          <p:nvPr>
            <p:ph type="body"/>
          </p:nvPr>
        </p:nvSpPr>
        <p:spPr>
          <a:xfrm>
            <a:off x="456840" y="1203480"/>
            <a:ext cx="8228880" cy="298260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Clique para editar o formato do texto da estrutura de tópicos</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2.º nível da estrutura de tópicos</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3.º nível da estrutura de tópicos</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4.º nível da estrutura de tópicos</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5.º nível da estrutura de tópicos</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6.º nível da estrutura de tópicos</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7.º nível da estrutura de tópicos</a:t>
            </a:r>
          </a:p>
        </p:txBody>
      </p:sp>
      <p:sp>
        <p:nvSpPr>
          <p:cNvPr id="8" name="CustomShape 2">
            <a:extLst>
              <a:ext uri="{FF2B5EF4-FFF2-40B4-BE49-F238E27FC236}">
                <a16:creationId xmlns:a16="http://schemas.microsoft.com/office/drawing/2014/main" id="{7EFB61B5-021C-4241-8C58-F06D242B38DA}"/>
              </a:ext>
            </a:extLst>
          </p:cNvPr>
          <p:cNvSpPr/>
          <p:nvPr userDrawn="1"/>
        </p:nvSpPr>
        <p:spPr>
          <a:xfrm>
            <a:off x="8371320" y="42048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3D98ED"/>
                </a:solidFill>
                <a:latin typeface="Georgia"/>
                <a:ea typeface="Georgia"/>
              </a:rPr>
              <a:t>}</a:t>
            </a:r>
            <a:endParaRPr lang="en-US" sz="6400" b="0" strike="noStrike" spc="-1" dirty="0">
              <a:latin typeface="Cambria"/>
            </a:endParaRPr>
          </a:p>
        </p:txBody>
      </p:sp>
      <p:sp>
        <p:nvSpPr>
          <p:cNvPr id="2" name="Espaço Reservado para Número de Slide 1">
            <a:extLst>
              <a:ext uri="{FF2B5EF4-FFF2-40B4-BE49-F238E27FC236}">
                <a16:creationId xmlns:a16="http://schemas.microsoft.com/office/drawing/2014/main" id="{FE89ECD5-0CD9-41E5-A00C-21BF4B346207}"/>
              </a:ext>
            </a:extLst>
          </p:cNvPr>
          <p:cNvSpPr>
            <a:spLocks noGrp="1"/>
          </p:cNvSpPr>
          <p:nvPr>
            <p:ph type="sldNum" sz="quarter" idx="4"/>
          </p:nvPr>
        </p:nvSpPr>
        <p:spPr>
          <a:xfrm>
            <a:off x="7086600" y="4805363"/>
            <a:ext cx="2057400" cy="274637"/>
          </a:xfrm>
          <a:prstGeom prst="rect">
            <a:avLst/>
          </a:prstGeom>
        </p:spPr>
        <p:txBody>
          <a:bodyPr vert="horz" lIns="91440" tIns="45720" rIns="91440" bIns="45720" rtlCol="0" anchor="ctr"/>
          <a:lstStyle>
            <a:lvl1pPr algn="r">
              <a:defRPr sz="1100">
                <a:solidFill>
                  <a:schemeClr val="bg1">
                    <a:lumMod val="50000"/>
                  </a:schemeClr>
                </a:solidFill>
              </a:defRPr>
            </a:lvl1pPr>
          </a:lstStyle>
          <a:p>
            <a:fld id="{B34CDB83-AA00-49FA-A6DD-B7D2046B2CC3}" type="slidenum">
              <a:rPr lang="pt-BR" smtClean="0"/>
              <a:pPr/>
              <a:t>‹nº›</a:t>
            </a:fld>
            <a:endParaRPr lang="pt-BR" dirty="0"/>
          </a:p>
        </p:txBody>
      </p:sp>
    </p:spTree>
  </p:cSld>
  <p:clrMap bg1="lt1" tx1="dk1" bg2="lt2" tx2="dk2" accent1="accent1" accent2="accent2" accent3="accent3" accent4="accent4" accent5="accent5" accent6="accent6" hlink="hlink" folHlink="folHlink"/>
  <p:sldLayoutIdLst>
    <p:sldLayoutId id="2147483831" r:id="rId1"/>
    <p:sldLayoutId id="2147483833" r:id="rId2"/>
    <p:sldLayoutId id="2147483873" r:id="rId3"/>
    <p:sldLayoutId id="2147483835" r:id="rId4"/>
    <p:sldLayoutId id="2147483876"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6" name="CustomShape 2"/>
          <p:cNvSpPr/>
          <p:nvPr/>
        </p:nvSpPr>
        <p:spPr>
          <a:xfrm>
            <a:off x="19800" y="-1134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FACA9"/>
                </a:solidFill>
                <a:latin typeface="Georgia"/>
                <a:ea typeface="Georgia"/>
              </a:rPr>
              <a:t>{</a:t>
            </a:r>
            <a:endParaRPr lang="en-US" sz="6400" b="0" strike="noStrike" spc="-1" dirty="0">
              <a:latin typeface="Cambria"/>
            </a:endParaRPr>
          </a:p>
        </p:txBody>
      </p:sp>
      <p:sp>
        <p:nvSpPr>
          <p:cNvPr id="609"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dirty="0">
                <a:solidFill>
                  <a:srgbClr val="000000"/>
                </a:solidFill>
                <a:latin typeface="Arial"/>
              </a:rPr>
              <a:t>Clique para </a:t>
            </a:r>
            <a:r>
              <a:rPr lang="en-US" sz="1400" b="0" strike="noStrike" spc="-1" dirty="0" err="1">
                <a:solidFill>
                  <a:srgbClr val="000000"/>
                </a:solidFill>
                <a:latin typeface="Arial"/>
              </a:rPr>
              <a:t>editar</a:t>
            </a:r>
            <a:r>
              <a:rPr lang="en-US" sz="1400" b="0" strike="noStrike" spc="-1" dirty="0">
                <a:solidFill>
                  <a:srgbClr val="000000"/>
                </a:solidFill>
                <a:latin typeface="Arial"/>
              </a:rPr>
              <a:t> o </a:t>
            </a:r>
            <a:r>
              <a:rPr lang="en-US" sz="1400" b="0" strike="noStrike" spc="-1" dirty="0" err="1">
                <a:solidFill>
                  <a:srgbClr val="000000"/>
                </a:solidFill>
                <a:latin typeface="Arial"/>
              </a:rPr>
              <a:t>formato</a:t>
            </a:r>
            <a:r>
              <a:rPr lang="en-US" sz="1400" b="0" strike="noStrike" spc="-1" dirty="0">
                <a:solidFill>
                  <a:srgbClr val="000000"/>
                </a:solidFill>
                <a:latin typeface="Arial"/>
              </a:rPr>
              <a:t> do </a:t>
            </a:r>
            <a:r>
              <a:rPr lang="en-US" sz="1400" b="0" strike="noStrike" spc="-1" dirty="0" err="1">
                <a:solidFill>
                  <a:srgbClr val="000000"/>
                </a:solidFill>
                <a:latin typeface="Arial"/>
              </a:rPr>
              <a:t>texto</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864000" lvl="1" indent="-324000">
              <a:spcBef>
                <a:spcPts val="1134"/>
              </a:spcBef>
              <a:buClr>
                <a:srgbClr val="FFFFFF"/>
              </a:buClr>
              <a:buSzPct val="75000"/>
              <a:buFont typeface="Symbol" charset="2"/>
              <a:buChar char=""/>
            </a:pPr>
            <a:r>
              <a:rPr lang="en-US" sz="1400" b="0" strike="noStrike" spc="-1" dirty="0">
                <a:solidFill>
                  <a:srgbClr val="000000"/>
                </a:solidFill>
                <a:latin typeface="Arial"/>
              </a:rPr>
              <a:t>2.º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1296000" lvl="2" indent="-288000">
              <a:spcBef>
                <a:spcPts val="850"/>
              </a:spcBef>
              <a:buClr>
                <a:srgbClr val="FFFFFF"/>
              </a:buClr>
              <a:buSzPct val="45000"/>
              <a:buFont typeface="Wingdings" charset="2"/>
              <a:buChar char=""/>
            </a:pPr>
            <a:r>
              <a:rPr lang="en-US" sz="1400" b="0" strike="noStrike" spc="-1" dirty="0">
                <a:solidFill>
                  <a:srgbClr val="000000"/>
                </a:solidFill>
                <a:latin typeface="Arial"/>
              </a:rPr>
              <a:t>3.º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1728000" lvl="3" indent="-216000">
              <a:spcBef>
                <a:spcPts val="567"/>
              </a:spcBef>
              <a:buClr>
                <a:srgbClr val="FFFFFF"/>
              </a:buClr>
              <a:buSzPct val="75000"/>
              <a:buFont typeface="Symbol" charset="2"/>
              <a:buChar char=""/>
            </a:pPr>
            <a:r>
              <a:rPr lang="en-US" sz="1400" b="0" strike="noStrike" spc="-1" dirty="0">
                <a:solidFill>
                  <a:srgbClr val="000000"/>
                </a:solidFill>
                <a:latin typeface="Arial"/>
              </a:rPr>
              <a:t>4.º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2160000" lvl="4" indent="-216000">
              <a:spcBef>
                <a:spcPts val="283"/>
              </a:spcBef>
              <a:buClr>
                <a:srgbClr val="FFFFFF"/>
              </a:buClr>
              <a:buSzPct val="45000"/>
              <a:buFont typeface="Wingdings" charset="2"/>
              <a:buChar char=""/>
            </a:pPr>
            <a:r>
              <a:rPr lang="en-US" sz="2000" b="0" strike="noStrike" spc="-1" dirty="0">
                <a:solidFill>
                  <a:srgbClr val="000000"/>
                </a:solidFill>
                <a:latin typeface="Arial"/>
              </a:rPr>
              <a:t>5.º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a:p>
            <a:pPr marL="2592000" lvl="5" indent="-216000">
              <a:spcBef>
                <a:spcPts val="283"/>
              </a:spcBef>
              <a:buClr>
                <a:srgbClr val="FFFFFF"/>
              </a:buClr>
              <a:buSzPct val="45000"/>
              <a:buFont typeface="Wingdings" charset="2"/>
              <a:buChar char=""/>
            </a:pPr>
            <a:r>
              <a:rPr lang="en-US" sz="2000" b="0" strike="noStrike" spc="-1" dirty="0">
                <a:solidFill>
                  <a:srgbClr val="000000"/>
                </a:solidFill>
                <a:latin typeface="Arial"/>
              </a:rPr>
              <a:t>6.º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a:p>
            <a:pPr marL="3024000" lvl="6" indent="-216000">
              <a:spcBef>
                <a:spcPts val="283"/>
              </a:spcBef>
              <a:buClr>
                <a:srgbClr val="FFFFFF"/>
              </a:buClr>
              <a:buSzPct val="45000"/>
              <a:buFont typeface="Wingdings" charset="2"/>
              <a:buChar char=""/>
            </a:pPr>
            <a:r>
              <a:rPr lang="en-US" sz="2000" b="0" strike="noStrike" spc="-1" dirty="0">
                <a:solidFill>
                  <a:srgbClr val="000000"/>
                </a:solidFill>
                <a:latin typeface="Arial"/>
              </a:rPr>
              <a:t>7.º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p:txBody>
      </p:sp>
      <p:sp>
        <p:nvSpPr>
          <p:cNvPr id="8" name="CustomShape 2">
            <a:extLst>
              <a:ext uri="{FF2B5EF4-FFF2-40B4-BE49-F238E27FC236}">
                <a16:creationId xmlns:a16="http://schemas.microsoft.com/office/drawing/2014/main" id="{3DCBF3F1-56C9-4394-9188-87E83A716A2E}"/>
              </a:ext>
            </a:extLst>
          </p:cNvPr>
          <p:cNvSpPr/>
          <p:nvPr userDrawn="1"/>
        </p:nvSpPr>
        <p:spPr>
          <a:xfrm>
            <a:off x="8708760" y="410808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FACA9"/>
                </a:solidFill>
                <a:latin typeface="Georgia"/>
                <a:ea typeface="Georgia"/>
              </a:rPr>
              <a:t>}</a:t>
            </a:r>
            <a:endParaRPr lang="en-US" sz="64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846" r:id="rId1"/>
    <p:sldLayoutId id="2147483874" r:id="rId2"/>
    <p:sldLayoutId id="214748384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7" name="CustomShape 2"/>
          <p:cNvSpPr/>
          <p:nvPr/>
        </p:nvSpPr>
        <p:spPr>
          <a:xfrm>
            <a:off x="19800" y="-1134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04E4D"/>
                </a:solidFill>
                <a:latin typeface="Georgia"/>
                <a:ea typeface="Georgia"/>
              </a:rPr>
              <a:t>{</a:t>
            </a:r>
            <a:endParaRPr lang="en-US" sz="6400" b="0" strike="noStrike" spc="-1" dirty="0">
              <a:latin typeface="Cambria"/>
            </a:endParaRPr>
          </a:p>
        </p:txBody>
      </p:sp>
      <p:sp>
        <p:nvSpPr>
          <p:cNvPr id="650"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Clique para editar o formato do texto da estrutura de tópicos</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2.º nível da estrutura de tópicos</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3.º nível da estrutura de tópicos</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4.º nível da estrutura de tópicos</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5.º nível da estrutura de tópicos</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6.º nível da estrutura de tópicos</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7.º nível da estrutura de tópicos</a:t>
            </a:r>
          </a:p>
        </p:txBody>
      </p:sp>
      <p:sp>
        <p:nvSpPr>
          <p:cNvPr id="8" name="CustomShape 2">
            <a:extLst>
              <a:ext uri="{FF2B5EF4-FFF2-40B4-BE49-F238E27FC236}">
                <a16:creationId xmlns:a16="http://schemas.microsoft.com/office/drawing/2014/main" id="{F6767F40-1659-4559-9A90-1E60D3FA9A59}"/>
              </a:ext>
            </a:extLst>
          </p:cNvPr>
          <p:cNvSpPr/>
          <p:nvPr userDrawn="1"/>
        </p:nvSpPr>
        <p:spPr>
          <a:xfrm>
            <a:off x="8509137" y="413982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04E4D"/>
                </a:solidFill>
                <a:latin typeface="Georgia"/>
                <a:ea typeface="Georgia"/>
              </a:rPr>
              <a:t>}</a:t>
            </a:r>
            <a:endParaRPr lang="en-US" sz="64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7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CustomShape 1"/>
          <p:cNvSpPr/>
          <p:nvPr/>
        </p:nvSpPr>
        <p:spPr>
          <a:xfrm>
            <a:off x="69840" y="516366"/>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FFACA9"/>
                </a:solidFill>
                <a:latin typeface="Georgia"/>
                <a:ea typeface="Georgia"/>
              </a:rPr>
              <a:t>{</a:t>
            </a:r>
            <a:endParaRPr lang="en-US" sz="25800" b="0" strike="noStrike" spc="-1" dirty="0">
              <a:latin typeface="Cambria"/>
            </a:endParaRPr>
          </a:p>
        </p:txBody>
      </p:sp>
      <p:sp>
        <p:nvSpPr>
          <p:cNvPr id="39" name="CustomShape 2"/>
          <p:cNvSpPr/>
          <p:nvPr/>
        </p:nvSpPr>
        <p:spPr>
          <a:xfrm>
            <a:off x="7580880" y="531989"/>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FFACA9"/>
                </a:solidFill>
                <a:latin typeface="Georgia"/>
                <a:ea typeface="Georgia"/>
              </a:rPr>
              <a:t>}</a:t>
            </a:r>
            <a:endParaRPr lang="en-US" sz="258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662" r:id="rId1"/>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CustomShape 2"/>
          <p:cNvSpPr/>
          <p:nvPr/>
        </p:nvSpPr>
        <p:spPr>
          <a:xfrm>
            <a:off x="19800" y="-1134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FACA9"/>
                </a:solidFill>
                <a:latin typeface="Georgia"/>
                <a:ea typeface="Georgia"/>
              </a:rPr>
              <a:t>{</a:t>
            </a:r>
            <a:endParaRPr lang="en-US" sz="6400" b="0" strike="noStrike" spc="-1" dirty="0">
              <a:solidFill>
                <a:srgbClr val="FFACA9"/>
              </a:solidFill>
              <a:latin typeface="Cambria"/>
            </a:endParaRPr>
          </a:p>
        </p:txBody>
      </p:sp>
      <p:sp>
        <p:nvSpPr>
          <p:cNvPr id="82" name="PlaceHolder 5"/>
          <p:cNvSpPr>
            <a:spLocks noGrp="1"/>
          </p:cNvSpPr>
          <p:nvPr>
            <p:ph type="body"/>
          </p:nvPr>
        </p:nvSpPr>
        <p:spPr>
          <a:xfrm>
            <a:off x="455041" y="431286"/>
            <a:ext cx="8267186" cy="43673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dirty="0">
                <a:solidFill>
                  <a:srgbClr val="000000"/>
                </a:solidFill>
                <a:latin typeface="Arial"/>
              </a:rPr>
              <a:t>Clique para </a:t>
            </a:r>
            <a:r>
              <a:rPr lang="en-US" sz="1400" b="0" strike="noStrike" spc="-1" dirty="0" err="1">
                <a:solidFill>
                  <a:srgbClr val="000000"/>
                </a:solidFill>
                <a:latin typeface="Arial"/>
              </a:rPr>
              <a:t>editar</a:t>
            </a:r>
            <a:r>
              <a:rPr lang="en-US" sz="1400" b="0" strike="noStrike" spc="-1" dirty="0">
                <a:solidFill>
                  <a:srgbClr val="000000"/>
                </a:solidFill>
                <a:latin typeface="Arial"/>
              </a:rPr>
              <a:t> o </a:t>
            </a:r>
            <a:r>
              <a:rPr lang="en-US" sz="1400" b="0" strike="noStrike" spc="-1" dirty="0" err="1">
                <a:solidFill>
                  <a:srgbClr val="000000"/>
                </a:solidFill>
                <a:latin typeface="Arial"/>
              </a:rPr>
              <a:t>formato</a:t>
            </a:r>
            <a:r>
              <a:rPr lang="en-US" sz="1400" b="0" strike="noStrike" spc="-1" dirty="0">
                <a:solidFill>
                  <a:srgbClr val="000000"/>
                </a:solidFill>
                <a:latin typeface="Arial"/>
              </a:rPr>
              <a:t> do </a:t>
            </a:r>
            <a:r>
              <a:rPr lang="en-US" sz="1400" b="0" strike="noStrike" spc="-1" dirty="0" err="1">
                <a:solidFill>
                  <a:srgbClr val="000000"/>
                </a:solidFill>
                <a:latin typeface="Arial"/>
              </a:rPr>
              <a:t>texto</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864000" lvl="1" indent="-324000">
              <a:spcBef>
                <a:spcPts val="1134"/>
              </a:spcBef>
              <a:buClr>
                <a:srgbClr val="FFFFFF"/>
              </a:buClr>
              <a:buSzPct val="75000"/>
              <a:buFont typeface="Symbol" charset="2"/>
              <a:buChar char=""/>
            </a:pPr>
            <a:r>
              <a:rPr lang="en-US" sz="1400" b="0" strike="noStrike" spc="-1" dirty="0">
                <a:solidFill>
                  <a:srgbClr val="000000"/>
                </a:solidFill>
                <a:latin typeface="Arial"/>
              </a:rPr>
              <a:t>2.º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1296000" lvl="2" indent="-288000">
              <a:spcBef>
                <a:spcPts val="850"/>
              </a:spcBef>
              <a:buClr>
                <a:srgbClr val="FFFFFF"/>
              </a:buClr>
              <a:buSzPct val="45000"/>
              <a:buFont typeface="Wingdings" charset="2"/>
              <a:buChar char=""/>
            </a:pPr>
            <a:r>
              <a:rPr lang="en-US" sz="1400" b="0" strike="noStrike" spc="-1" dirty="0">
                <a:solidFill>
                  <a:srgbClr val="000000"/>
                </a:solidFill>
                <a:latin typeface="Arial"/>
              </a:rPr>
              <a:t>3.º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1728000" lvl="3" indent="-216000">
              <a:spcBef>
                <a:spcPts val="567"/>
              </a:spcBef>
              <a:buClr>
                <a:srgbClr val="FFFFFF"/>
              </a:buClr>
              <a:buSzPct val="75000"/>
              <a:buFont typeface="Symbol" charset="2"/>
              <a:buChar char=""/>
            </a:pPr>
            <a:r>
              <a:rPr lang="en-US" sz="1400" b="0" strike="noStrike" spc="-1" dirty="0">
                <a:solidFill>
                  <a:srgbClr val="000000"/>
                </a:solidFill>
                <a:latin typeface="Arial"/>
              </a:rPr>
              <a:t>4.º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2160000" lvl="4" indent="-216000">
              <a:spcBef>
                <a:spcPts val="283"/>
              </a:spcBef>
              <a:buClr>
                <a:srgbClr val="FFFFFF"/>
              </a:buClr>
              <a:buSzPct val="45000"/>
              <a:buFont typeface="Wingdings" charset="2"/>
              <a:buChar char=""/>
            </a:pPr>
            <a:r>
              <a:rPr lang="en-US" sz="2000" b="0" strike="noStrike" spc="-1" dirty="0">
                <a:solidFill>
                  <a:srgbClr val="000000"/>
                </a:solidFill>
                <a:latin typeface="Arial"/>
              </a:rPr>
              <a:t>5.º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a:p>
            <a:pPr marL="2592000" lvl="5" indent="-216000">
              <a:spcBef>
                <a:spcPts val="283"/>
              </a:spcBef>
              <a:buClr>
                <a:srgbClr val="FFFFFF"/>
              </a:buClr>
              <a:buSzPct val="45000"/>
              <a:buFont typeface="Wingdings" charset="2"/>
              <a:buChar char=""/>
            </a:pPr>
            <a:r>
              <a:rPr lang="en-US" sz="2000" b="0" strike="noStrike" spc="-1" dirty="0">
                <a:solidFill>
                  <a:srgbClr val="000000"/>
                </a:solidFill>
                <a:latin typeface="Arial"/>
              </a:rPr>
              <a:t>6.º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a:p>
            <a:pPr marL="3024000" lvl="6" indent="-216000">
              <a:spcBef>
                <a:spcPts val="283"/>
              </a:spcBef>
              <a:buClr>
                <a:srgbClr val="FFFFFF"/>
              </a:buClr>
              <a:buSzPct val="45000"/>
              <a:buFont typeface="Wingdings" charset="2"/>
              <a:buChar char=""/>
            </a:pPr>
            <a:r>
              <a:rPr lang="en-US" sz="2000" b="0" strike="noStrike" spc="-1" dirty="0">
                <a:solidFill>
                  <a:srgbClr val="000000"/>
                </a:solidFill>
                <a:latin typeface="Arial"/>
              </a:rPr>
              <a:t>7.º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p:txBody>
      </p:sp>
      <p:sp>
        <p:nvSpPr>
          <p:cNvPr id="8" name="CustomShape 2">
            <a:extLst>
              <a:ext uri="{FF2B5EF4-FFF2-40B4-BE49-F238E27FC236}">
                <a16:creationId xmlns:a16="http://schemas.microsoft.com/office/drawing/2014/main" id="{026A6A81-9486-431E-A4A1-6BFFDD684351}"/>
              </a:ext>
            </a:extLst>
          </p:cNvPr>
          <p:cNvSpPr/>
          <p:nvPr userDrawn="1"/>
        </p:nvSpPr>
        <p:spPr>
          <a:xfrm>
            <a:off x="8722227" y="4188963"/>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baseline="0" dirty="0">
                <a:solidFill>
                  <a:srgbClr val="FFACA9"/>
                </a:solidFill>
                <a:latin typeface="Georgia"/>
                <a:ea typeface="Georgia"/>
              </a:rPr>
              <a:t>}</a:t>
            </a:r>
            <a:endParaRPr lang="en-US" sz="6400" b="0" strike="noStrike" spc="-1" baseline="0" dirty="0">
              <a:solidFill>
                <a:srgbClr val="FFACA9"/>
              </a:solidFill>
              <a:latin typeface="Cambria"/>
            </a:endParaRPr>
          </a:p>
        </p:txBody>
      </p:sp>
      <p:sp>
        <p:nvSpPr>
          <p:cNvPr id="3" name="Espaço Reservado para Número de Slide 2">
            <a:extLst>
              <a:ext uri="{FF2B5EF4-FFF2-40B4-BE49-F238E27FC236}">
                <a16:creationId xmlns:a16="http://schemas.microsoft.com/office/drawing/2014/main" id="{19425D54-31B7-4EB3-820C-37D0474F94E0}"/>
              </a:ext>
            </a:extLst>
          </p:cNvPr>
          <p:cNvSpPr>
            <a:spLocks noGrp="1"/>
          </p:cNvSpPr>
          <p:nvPr>
            <p:ph type="sldNum" sz="quarter" idx="4"/>
          </p:nvPr>
        </p:nvSpPr>
        <p:spPr>
          <a:xfrm>
            <a:off x="6457949" y="4843463"/>
            <a:ext cx="2264277"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1E0AC381-2059-482E-9311-2CDC4E7F424E}"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867" r:id="rId1"/>
    <p:sldLayoutId id="2147483679" r:id="rId2"/>
    <p:sldLayoutId id="214748367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 name="CustomShape 1"/>
          <p:cNvSpPr/>
          <p:nvPr/>
        </p:nvSpPr>
        <p:spPr>
          <a:xfrm>
            <a:off x="69840" y="524172"/>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A8D4A9"/>
                </a:solidFill>
                <a:latin typeface="Georgia"/>
                <a:ea typeface="Georgia"/>
              </a:rPr>
              <a:t>{</a:t>
            </a:r>
            <a:endParaRPr lang="en-US" sz="25800" b="0" strike="noStrike" spc="-1" dirty="0">
              <a:latin typeface="Cambria"/>
            </a:endParaRPr>
          </a:p>
        </p:txBody>
      </p:sp>
      <p:sp>
        <p:nvSpPr>
          <p:cNvPr id="120" name="CustomShape 2"/>
          <p:cNvSpPr/>
          <p:nvPr/>
        </p:nvSpPr>
        <p:spPr>
          <a:xfrm>
            <a:off x="7580880" y="516357"/>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A8D4A9"/>
                </a:solidFill>
                <a:latin typeface="Georgia"/>
                <a:ea typeface="Georgia"/>
              </a:rPr>
              <a:t>}</a:t>
            </a:r>
            <a:endParaRPr lang="en-US" sz="258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68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 name="CustomShape 2"/>
          <p:cNvSpPr/>
          <p:nvPr/>
        </p:nvSpPr>
        <p:spPr>
          <a:xfrm>
            <a:off x="19800" y="-1134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A8D4A9"/>
                </a:solidFill>
                <a:latin typeface="Georgia"/>
                <a:ea typeface="Georgia"/>
              </a:rPr>
              <a:t>{</a:t>
            </a:r>
            <a:endParaRPr lang="en-US" sz="6400" b="0" strike="noStrike" spc="-1" dirty="0">
              <a:latin typeface="Cambria"/>
            </a:endParaRPr>
          </a:p>
        </p:txBody>
      </p:sp>
      <p:sp>
        <p:nvSpPr>
          <p:cNvPr id="162" name="PlaceHolder 4"/>
          <p:cNvSpPr>
            <a:spLocks noGrp="1"/>
          </p:cNvSpPr>
          <p:nvPr>
            <p:ph type="title"/>
          </p:nvPr>
        </p:nvSpPr>
        <p:spPr>
          <a:xfrm>
            <a:off x="371520" y="133365"/>
            <a:ext cx="9146880" cy="610200"/>
          </a:xfrm>
          <a:prstGeom prst="rect">
            <a:avLst/>
          </a:prstGeom>
        </p:spPr>
        <p:txBody>
          <a:bodyPr lIns="0" tIns="0" rIns="0" bIns="0" anchor="ctr"/>
          <a:lstStyle/>
          <a:p>
            <a:endParaRPr lang="en-US" sz="1400" b="0" strike="noStrike" spc="-1">
              <a:solidFill>
                <a:srgbClr val="000000"/>
              </a:solidFill>
              <a:latin typeface="Arial"/>
            </a:endParaRPr>
          </a:p>
        </p:txBody>
      </p:sp>
      <p:sp>
        <p:nvSpPr>
          <p:cNvPr id="163" name="PlaceHolder 5"/>
          <p:cNvSpPr>
            <a:spLocks noGrp="1"/>
          </p:cNvSpPr>
          <p:nvPr>
            <p:ph type="body"/>
          </p:nvPr>
        </p:nvSpPr>
        <p:spPr>
          <a:xfrm>
            <a:off x="456840" y="908280"/>
            <a:ext cx="8543520" cy="380052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Clique para editar o formato do texto da estrutura de tópicos</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2.º nível da estrutura de tópicos</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3.º nível da estrutura de tópicos</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4.º nível da estrutura de tópicos</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5.º nível da estrutura de tópicos</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6.º nível da estrutura de tópicos</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701" r:id="rId1"/>
    <p:sldLayoutId id="2147483703" r:id="rId2"/>
    <p:sldLayoutId id="2147483868" r:id="rId3"/>
    <p:sldLayoutId id="2147483705"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 name="CustomShape 1"/>
          <p:cNvSpPr/>
          <p:nvPr/>
        </p:nvSpPr>
        <p:spPr>
          <a:xfrm>
            <a:off x="69840" y="512070"/>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FF9900"/>
                </a:solidFill>
                <a:latin typeface="Georgia"/>
                <a:ea typeface="Georgia"/>
              </a:rPr>
              <a:t>{</a:t>
            </a:r>
            <a:endParaRPr lang="en-US" sz="25800" b="0" strike="noStrike" spc="-1" dirty="0">
              <a:solidFill>
                <a:srgbClr val="FF9900"/>
              </a:solidFill>
              <a:latin typeface="Cambria"/>
            </a:endParaRPr>
          </a:p>
        </p:txBody>
      </p:sp>
      <p:sp>
        <p:nvSpPr>
          <p:cNvPr id="242" name="CustomShape 2"/>
          <p:cNvSpPr/>
          <p:nvPr/>
        </p:nvSpPr>
        <p:spPr>
          <a:xfrm>
            <a:off x="7580880" y="518513"/>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FF9900"/>
                </a:solidFill>
                <a:latin typeface="Georgia"/>
                <a:ea typeface="Georgia"/>
              </a:rPr>
              <a:t>}</a:t>
            </a:r>
            <a:endParaRPr lang="en-US" sz="25800" b="0" strike="noStrike" spc="-1" dirty="0">
              <a:solidFill>
                <a:srgbClr val="FF9900"/>
              </a:solidFill>
              <a:latin typeface="Cambria"/>
            </a:endParaRPr>
          </a:p>
        </p:txBody>
      </p:sp>
    </p:spTree>
  </p:cSld>
  <p:clrMap bg1="lt1" tx1="dk1" bg2="lt2" tx2="dk2" accent1="accent1" accent2="accent2" accent3="accent3" accent4="accent4" accent5="accent5" accent6="accent6" hlink="hlink" folHlink="folHlink"/>
  <p:sldLayoutIdLst>
    <p:sldLayoutId id="2147483727"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2" name="CustomShape 2"/>
          <p:cNvSpPr/>
          <p:nvPr/>
        </p:nvSpPr>
        <p:spPr>
          <a:xfrm>
            <a:off x="19800" y="-1134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F9900"/>
                </a:solidFill>
                <a:latin typeface="Georgia"/>
                <a:ea typeface="Georgia"/>
              </a:rPr>
              <a:t>{</a:t>
            </a:r>
            <a:endParaRPr lang="en-US" sz="6400" b="0" strike="noStrike" spc="-1" dirty="0">
              <a:solidFill>
                <a:srgbClr val="FF9900"/>
              </a:solidFill>
              <a:latin typeface="Cambria"/>
            </a:endParaRPr>
          </a:p>
        </p:txBody>
      </p:sp>
      <p:sp>
        <p:nvSpPr>
          <p:cNvPr id="285" name="PlaceHolder 5"/>
          <p:cNvSpPr>
            <a:spLocks noGrp="1"/>
          </p:cNvSpPr>
          <p:nvPr>
            <p:ph type="body"/>
          </p:nvPr>
        </p:nvSpPr>
        <p:spPr>
          <a:xfrm>
            <a:off x="456840" y="1203480"/>
            <a:ext cx="8228880" cy="298260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Clique para editar o formato do texto da estrutura de tópicos</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2.º nível da estrutura de tópicos</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3.º nível da estrutura de tópicos</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4.º nível da estrutura de tópicos</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5.º nível da estrutura de tópicos</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6.º nível da estrutura de tópicos</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7.º nível da estrutura de tópicos</a:t>
            </a:r>
          </a:p>
        </p:txBody>
      </p:sp>
      <p:sp>
        <p:nvSpPr>
          <p:cNvPr id="8" name="CustomShape 2">
            <a:extLst>
              <a:ext uri="{FF2B5EF4-FFF2-40B4-BE49-F238E27FC236}">
                <a16:creationId xmlns:a16="http://schemas.microsoft.com/office/drawing/2014/main" id="{4B966BDA-000A-44B1-8D70-B31678C4A5F5}"/>
              </a:ext>
            </a:extLst>
          </p:cNvPr>
          <p:cNvSpPr/>
          <p:nvPr userDrawn="1"/>
        </p:nvSpPr>
        <p:spPr>
          <a:xfrm>
            <a:off x="8685720" y="4160768"/>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F9900"/>
                </a:solidFill>
                <a:latin typeface="Georgia"/>
                <a:ea typeface="Georgia"/>
              </a:rPr>
              <a:t>}</a:t>
            </a:r>
            <a:endParaRPr lang="en-US" sz="6400" b="0" strike="noStrike" spc="-1" dirty="0">
              <a:solidFill>
                <a:srgbClr val="FF9900"/>
              </a:solidFill>
              <a:latin typeface="Cambria"/>
            </a:endParaRPr>
          </a:p>
        </p:txBody>
      </p:sp>
      <p:sp>
        <p:nvSpPr>
          <p:cNvPr id="2" name="Espaço Reservado para Número de Slide 1">
            <a:extLst>
              <a:ext uri="{FF2B5EF4-FFF2-40B4-BE49-F238E27FC236}">
                <a16:creationId xmlns:a16="http://schemas.microsoft.com/office/drawing/2014/main" id="{4DD1C0F2-58D8-4465-97BB-BF5164F910A9}"/>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E8EA973C-66BD-4FBC-A319-95B1CED2D9D5}"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740" r:id="rId1"/>
    <p:sldLayoutId id="2147483742" r:id="rId2"/>
    <p:sldLayoutId id="2147483869" r:id="rId3"/>
    <p:sldLayoutId id="2147483744" r:id="rId4"/>
    <p:sldLayoutId id="2147483877" r:id="rId5"/>
    <p:sldLayoutId id="2147483878"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 name="CustomShape 1"/>
          <p:cNvSpPr/>
          <p:nvPr/>
        </p:nvSpPr>
        <p:spPr>
          <a:xfrm>
            <a:off x="69840" y="531600"/>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3D98ED"/>
                </a:solidFill>
                <a:latin typeface="Georgia"/>
                <a:ea typeface="Georgia"/>
              </a:rPr>
              <a:t>{</a:t>
            </a:r>
            <a:endParaRPr lang="en-US" sz="25800" b="0" strike="noStrike" spc="-1" dirty="0">
              <a:latin typeface="Cambria"/>
            </a:endParaRPr>
          </a:p>
        </p:txBody>
      </p:sp>
      <p:sp>
        <p:nvSpPr>
          <p:cNvPr id="323" name="CustomShape 2"/>
          <p:cNvSpPr/>
          <p:nvPr/>
        </p:nvSpPr>
        <p:spPr>
          <a:xfrm>
            <a:off x="7580880" y="539220"/>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3D98ED"/>
                </a:solidFill>
                <a:latin typeface="Georgia"/>
                <a:ea typeface="Georgia"/>
              </a:rPr>
              <a:t>}</a:t>
            </a:r>
            <a:endParaRPr lang="en-US" sz="258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75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CustomShape 1"/>
          <p:cNvSpPr/>
          <p:nvPr/>
        </p:nvSpPr>
        <p:spPr>
          <a:xfrm>
            <a:off x="69840" y="509213"/>
            <a:ext cx="1487520" cy="3604392"/>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FFD479"/>
                </a:solidFill>
                <a:latin typeface="Georgia"/>
                <a:ea typeface="Georgia"/>
              </a:rPr>
              <a:t>{</a:t>
            </a:r>
            <a:endParaRPr lang="en-US" sz="25800" b="0" strike="noStrike" spc="-1" dirty="0">
              <a:latin typeface="Cambria"/>
            </a:endParaRPr>
          </a:p>
        </p:txBody>
      </p:sp>
      <p:sp>
        <p:nvSpPr>
          <p:cNvPr id="363" name="CustomShape 2"/>
          <p:cNvSpPr/>
          <p:nvPr/>
        </p:nvSpPr>
        <p:spPr>
          <a:xfrm>
            <a:off x="7580880" y="518511"/>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FFD479"/>
                </a:solidFill>
                <a:latin typeface="Georgia"/>
                <a:ea typeface="Georgia"/>
              </a:rPr>
              <a:t>}</a:t>
            </a:r>
            <a:endParaRPr lang="en-US" sz="258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76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10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0.xml"/></Relationships>
</file>

<file path=ppt/slides/_rels/slide10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0.xml"/></Relationships>
</file>

<file path=ppt/slides/_rels/slide10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0.xml"/></Relationships>
</file>

<file path=ppt/slides/_rels/slide10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0.xml"/></Relationships>
</file>

<file path=ppt/slides/_rels/slide107.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2.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9.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0.xml"/></Relationships>
</file>

<file path=ppt/slides/_rels/slide121.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6.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8.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2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2.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2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4.xml.rels><?xml version="1.0" encoding="UTF-8" standalone="yes"?>
<Relationships xmlns="http://schemas.openxmlformats.org/package/2006/relationships"><Relationship Id="rId2" Type="http://schemas.openxmlformats.org/officeDocument/2006/relationships/chart" Target="../charts/chart33.xml"/><Relationship Id="rId1" Type="http://schemas.openxmlformats.org/officeDocument/2006/relationships/slideLayout" Target="../slideLayouts/slideLayout2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6.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2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8.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20.xml"/></Relationships>
</file>

<file path=ppt/slides/_rels/slide139.xml.rels><?xml version="1.0" encoding="UTF-8" standalone="yes"?>
<Relationships xmlns="http://schemas.openxmlformats.org/package/2006/relationships"><Relationship Id="rId2" Type="http://schemas.openxmlformats.org/officeDocument/2006/relationships/chart" Target="../charts/chart36.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172.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3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4.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4.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4.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0.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umanidadesdigitais.org/HB"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umanidadesdigitais.org/HB"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umanidadesdigitais.org/HB"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umanidadesdigitais.org/MAP/"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umanidadesdigitais.org/MAP/"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umanidadesdigitais.org/MAP/"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www.nehilp.org/~nehilp/HD/Chains/index.html" TargetMode="External"/><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slide" Target="slide17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text_3.html#7520_000" TargetMode="External"/><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hyperlink" Target="text.html#7520_000" TargetMode="External"/><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3" Type="http://schemas.openxmlformats.org/officeDocument/2006/relationships/hyperlink" Target="text_psd.html#7520_001" TargetMode="External"/><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8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93.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0.xml"/></Relationships>
</file>

<file path=ppt/slides/_rels/slide9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95.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96.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97.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CustomShape 4"/>
          <p:cNvSpPr/>
          <p:nvPr/>
        </p:nvSpPr>
        <p:spPr>
          <a:xfrm>
            <a:off x="4131540" y="3482460"/>
            <a:ext cx="880920" cy="16610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9600" b="0" strike="noStrike" spc="-1" dirty="0">
                <a:solidFill>
                  <a:srgbClr val="E45150"/>
                </a:solidFill>
                <a:latin typeface="Georgia"/>
                <a:ea typeface="Georgia"/>
              </a:rPr>
              <a:t>*</a:t>
            </a:r>
            <a:endParaRPr lang="en-US" sz="9600" b="0" strike="noStrike" spc="-1" dirty="0">
              <a:solidFill>
                <a:srgbClr val="E45150"/>
              </a:solidFill>
              <a:latin typeface="Cambria"/>
            </a:endParaRPr>
          </a:p>
        </p:txBody>
      </p:sp>
      <p:sp>
        <p:nvSpPr>
          <p:cNvPr id="6" name="CustomShape 2">
            <a:extLst>
              <a:ext uri="{FF2B5EF4-FFF2-40B4-BE49-F238E27FC236}">
                <a16:creationId xmlns:a16="http://schemas.microsoft.com/office/drawing/2014/main" id="{9BBE34C3-B1B3-460D-A3A3-639B5E2819B9}"/>
              </a:ext>
            </a:extLst>
          </p:cNvPr>
          <p:cNvSpPr/>
          <p:nvPr/>
        </p:nvSpPr>
        <p:spPr>
          <a:xfrm>
            <a:off x="615780" y="18948"/>
            <a:ext cx="7912440" cy="3782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4800" b="0" strike="noStrike" spc="-1" dirty="0">
                <a:latin typeface="Georgia"/>
                <a:ea typeface="Georgia"/>
              </a:rPr>
              <a:t>‘</a:t>
            </a:r>
            <a:r>
              <a:rPr lang="en-US" sz="4800" b="0" i="1" strike="noStrike" spc="-1" dirty="0" err="1">
                <a:latin typeface="Georgia"/>
                <a:ea typeface="Georgia"/>
              </a:rPr>
              <a:t>Tópicos</a:t>
            </a:r>
            <a:r>
              <a:rPr lang="en-US" sz="4800" b="0" i="1" strike="noStrike" spc="-1" dirty="0">
                <a:latin typeface="Georgia"/>
                <a:ea typeface="Georgia"/>
              </a:rPr>
              <a:t> </a:t>
            </a:r>
            <a:r>
              <a:rPr lang="en-US" sz="4800" b="0" i="1" strike="noStrike" spc="-1" dirty="0" err="1">
                <a:latin typeface="Georgia"/>
                <a:ea typeface="Georgia"/>
              </a:rPr>
              <a:t>sintáticos</a:t>
            </a:r>
            <a:r>
              <a:rPr lang="en-US" sz="4800" b="0" strike="noStrike" spc="-1" dirty="0">
                <a:latin typeface="Georgia"/>
                <a:ea typeface="Georgia"/>
              </a:rPr>
              <a:t>’, </a:t>
            </a:r>
            <a:endParaRPr lang="en-US" sz="4800" b="0" strike="noStrike" spc="-1" dirty="0">
              <a:latin typeface="Cambria"/>
            </a:endParaRPr>
          </a:p>
          <a:p>
            <a:pPr algn="ctr">
              <a:lnSpc>
                <a:spcPct val="100000"/>
              </a:lnSpc>
            </a:pPr>
            <a:r>
              <a:rPr lang="en-US" sz="3600" b="0" i="1" strike="noStrike" spc="-1" dirty="0" err="1">
                <a:latin typeface="Georgia"/>
                <a:ea typeface="Georgia"/>
              </a:rPr>
              <a:t>ou</a:t>
            </a:r>
            <a:r>
              <a:rPr lang="en-US" sz="3600" b="0" strike="noStrike" spc="-1" dirty="0">
                <a:latin typeface="Georgia"/>
                <a:ea typeface="Georgia"/>
              </a:rPr>
              <a:t> </a:t>
            </a:r>
            <a:endParaRPr lang="en-US" sz="3600" b="0" strike="noStrike" spc="-1" dirty="0">
              <a:latin typeface="Cambria"/>
            </a:endParaRPr>
          </a:p>
          <a:p>
            <a:pPr algn="ctr">
              <a:lnSpc>
                <a:spcPct val="100000"/>
              </a:lnSpc>
            </a:pPr>
            <a:r>
              <a:rPr lang="en-US" sz="4800" b="0" strike="noStrike" spc="-1" dirty="0" err="1">
                <a:latin typeface="Georgia"/>
                <a:ea typeface="Georgia"/>
              </a:rPr>
              <a:t>Apontamentos</a:t>
            </a:r>
            <a:r>
              <a:rPr lang="en-US" sz="4800" b="0" strike="noStrike" spc="-1" dirty="0">
                <a:latin typeface="Georgia"/>
                <a:ea typeface="Georgia"/>
              </a:rPr>
              <a:t> </a:t>
            </a:r>
            <a:r>
              <a:rPr lang="en-US" sz="4800" b="0" strike="noStrike" spc="-1" dirty="0" err="1">
                <a:latin typeface="Georgia"/>
                <a:ea typeface="Georgia"/>
              </a:rPr>
              <a:t>sobre</a:t>
            </a:r>
            <a:r>
              <a:rPr lang="en-US" sz="4800" b="0" strike="noStrike" spc="-1" dirty="0">
                <a:latin typeface="Georgia"/>
                <a:ea typeface="Georgia"/>
              </a:rPr>
              <a:t> um </a:t>
            </a:r>
            <a:endParaRPr lang="en-US" sz="4800" b="0" strike="noStrike" spc="-1" dirty="0">
              <a:latin typeface="Cambria"/>
            </a:endParaRPr>
          </a:p>
          <a:p>
            <a:pPr algn="ctr">
              <a:lnSpc>
                <a:spcPct val="100000"/>
              </a:lnSpc>
            </a:pPr>
            <a:r>
              <a:rPr lang="en-US" sz="4800" b="0" strike="noStrike" spc="-1" dirty="0" err="1">
                <a:latin typeface="Georgia"/>
                <a:ea typeface="Georgia"/>
              </a:rPr>
              <a:t>experimento</a:t>
            </a:r>
            <a:r>
              <a:rPr lang="en-US" sz="4800" b="0" strike="noStrike" spc="-1" dirty="0">
                <a:latin typeface="Georgia"/>
                <a:ea typeface="Georgia"/>
              </a:rPr>
              <a:t> de </a:t>
            </a:r>
            <a:r>
              <a:rPr lang="en-US" sz="4800" b="0" strike="noStrike" spc="-1" dirty="0" err="1">
                <a:latin typeface="Georgia"/>
                <a:ea typeface="Georgia"/>
              </a:rPr>
              <a:t>anotação</a:t>
            </a:r>
            <a:r>
              <a:rPr lang="en-US" sz="4800" b="0" strike="noStrike" spc="-1" dirty="0">
                <a:latin typeface="Georgia"/>
                <a:ea typeface="Georgia"/>
              </a:rPr>
              <a:t> </a:t>
            </a:r>
            <a:endParaRPr lang="en-US" sz="4800" b="0" strike="noStrike" spc="-1" dirty="0">
              <a:latin typeface="Cambria"/>
            </a:endParaRPr>
          </a:p>
          <a:p>
            <a:pPr algn="ctr">
              <a:lnSpc>
                <a:spcPct val="100000"/>
              </a:lnSpc>
            </a:pPr>
            <a:r>
              <a:rPr lang="en-US" sz="4800" b="0" strike="noStrike" spc="-1" dirty="0" err="1">
                <a:latin typeface="Georgia"/>
                <a:ea typeface="Georgia"/>
              </a:rPr>
              <a:t>referencial</a:t>
            </a:r>
            <a:r>
              <a:rPr lang="en-US" sz="4800" b="0" strike="noStrike" spc="-1" dirty="0">
                <a:latin typeface="Georgia"/>
                <a:ea typeface="Georgia"/>
              </a:rPr>
              <a:t> de </a:t>
            </a:r>
            <a:r>
              <a:rPr lang="en-US" sz="4800" b="0" strike="noStrike" spc="-1" dirty="0" err="1">
                <a:latin typeface="Georgia"/>
                <a:ea typeface="Georgia"/>
              </a:rPr>
              <a:t>textos</a:t>
            </a:r>
            <a:endParaRPr lang="en-US" sz="4800" b="0" strike="noStrike" spc="-1" dirty="0">
              <a:latin typeface="Cambria"/>
            </a:endParaRPr>
          </a:p>
        </p:txBody>
      </p:sp>
      <p:sp>
        <p:nvSpPr>
          <p:cNvPr id="4" name="CaixaDeTexto 3">
            <a:extLst>
              <a:ext uri="{FF2B5EF4-FFF2-40B4-BE49-F238E27FC236}">
                <a16:creationId xmlns:a16="http://schemas.microsoft.com/office/drawing/2014/main" id="{BA69B61E-9591-48D7-A847-88E79CB05D97}"/>
              </a:ext>
            </a:extLst>
          </p:cNvPr>
          <p:cNvSpPr txBox="1"/>
          <p:nvPr/>
        </p:nvSpPr>
        <p:spPr>
          <a:xfrm>
            <a:off x="0" y="4478221"/>
            <a:ext cx="9144000" cy="646331"/>
          </a:xfrm>
          <a:prstGeom prst="rect">
            <a:avLst/>
          </a:prstGeom>
          <a:noFill/>
        </p:spPr>
        <p:txBody>
          <a:bodyPr wrap="square" rtlCol="0">
            <a:spAutoFit/>
          </a:bodyPr>
          <a:lstStyle/>
          <a:p>
            <a:pPr algn="ctr"/>
            <a:r>
              <a:rPr lang="pt-BR" dirty="0">
                <a:latin typeface="Georgia" panose="02040502050405020303" pitchFamily="18" charset="0"/>
              </a:rPr>
              <a:t>Maria Clara Paixão de Sousa, </a:t>
            </a:r>
            <a:br>
              <a:rPr lang="pt-BR" dirty="0">
                <a:latin typeface="Georgia" panose="02040502050405020303" pitchFamily="18" charset="0"/>
              </a:rPr>
            </a:br>
            <a:r>
              <a:rPr lang="pt-BR" dirty="0">
                <a:latin typeface="Georgia" panose="02040502050405020303" pitchFamily="18" charset="0"/>
              </a:rPr>
              <a:t>24 de maio de 2018</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02668D4D-C5C3-4341-9B19-CF47CB0A9DE8}"/>
              </a:ext>
            </a:extLst>
          </p:cNvPr>
          <p:cNvSpPr>
            <a:spLocks noGrp="1"/>
          </p:cNvSpPr>
          <p:nvPr>
            <p:ph type="body" sz="quarter" idx="10"/>
          </p:nvPr>
        </p:nvSpPr>
        <p:spPr/>
        <p:txBody>
          <a:bodyPr>
            <a:normAutofit fontScale="85000" lnSpcReduction="20000"/>
          </a:bodyPr>
          <a:lstStyle/>
          <a:p>
            <a:pPr>
              <a:lnSpc>
                <a:spcPct val="100000"/>
              </a:lnSpc>
            </a:pPr>
            <a:r>
              <a:rPr lang="en-US" spc="-1" dirty="0">
                <a:solidFill>
                  <a:srgbClr val="000000"/>
                </a:solidFill>
                <a:ea typeface="Georgia"/>
              </a:rPr>
              <a:t>(1) </a:t>
            </a:r>
            <a:r>
              <a:rPr lang="en-US" spc="-1" dirty="0" err="1">
                <a:solidFill>
                  <a:srgbClr val="000000"/>
                </a:solidFill>
                <a:ea typeface="Georgia"/>
              </a:rPr>
              <a:t>Ênclises</a:t>
            </a:r>
            <a:r>
              <a:rPr lang="en-US" spc="-1" dirty="0">
                <a:solidFill>
                  <a:srgbClr val="000000"/>
                </a:solidFill>
                <a:ea typeface="Georgia"/>
              </a:rPr>
              <a:t> </a:t>
            </a:r>
            <a:r>
              <a:rPr lang="en-US" spc="-1" dirty="0" err="1">
                <a:solidFill>
                  <a:srgbClr val="000000"/>
                </a:solidFill>
                <a:ea typeface="Georgia"/>
              </a:rPr>
              <a:t>nos</a:t>
            </a:r>
            <a:r>
              <a:rPr lang="en-US" spc="-1" dirty="0">
                <a:solidFill>
                  <a:srgbClr val="000000"/>
                </a:solidFill>
                <a:ea typeface="Georgia"/>
              </a:rPr>
              <a:t> </a:t>
            </a:r>
            <a:r>
              <a:rPr lang="en-US" spc="-1" dirty="0" err="1">
                <a:solidFill>
                  <a:srgbClr val="000000"/>
                </a:solidFill>
                <a:ea typeface="Georgia"/>
              </a:rPr>
              <a:t>Sermões</a:t>
            </a:r>
            <a:r>
              <a:rPr lang="en-US" spc="-1" dirty="0">
                <a:solidFill>
                  <a:srgbClr val="000000"/>
                </a:solidFill>
                <a:ea typeface="Georgia"/>
              </a:rPr>
              <a:t> de Vieira </a:t>
            </a:r>
            <a:endParaRPr lang="en-US" spc="-1" dirty="0">
              <a:solidFill>
                <a:srgbClr val="000000"/>
              </a:solidFill>
              <a:latin typeface="Arial"/>
            </a:endParaRPr>
          </a:p>
          <a:p>
            <a:pPr>
              <a:lnSpc>
                <a:spcPct val="100000"/>
              </a:lnSpc>
            </a:pPr>
            <a:r>
              <a:rPr lang="en-US" spc="-1" dirty="0">
                <a:solidFill>
                  <a:srgbClr val="000000"/>
                </a:solidFill>
                <a:ea typeface="Georgia"/>
              </a:rPr>
              <a:t>      (</a:t>
            </a:r>
            <a:r>
              <a:rPr lang="en-US" spc="-1" dirty="0" err="1">
                <a:solidFill>
                  <a:srgbClr val="000000"/>
                </a:solidFill>
                <a:ea typeface="Georgia"/>
              </a:rPr>
              <a:t>Galves</a:t>
            </a:r>
            <a:r>
              <a:rPr lang="en-US" spc="-1" dirty="0">
                <a:solidFill>
                  <a:srgbClr val="000000"/>
                </a:solidFill>
                <a:ea typeface="Georgia"/>
              </a:rPr>
              <a:t>, 2001/2003)</a:t>
            </a:r>
            <a:endParaRPr lang="en-US" spc="-1" dirty="0">
              <a:solidFill>
                <a:srgbClr val="000000"/>
              </a:solidFill>
              <a:latin typeface="Arial"/>
            </a:endParaRPr>
          </a:p>
          <a:p>
            <a:pPr>
              <a:lnSpc>
                <a:spcPct val="100000"/>
              </a:lnSpc>
            </a:pP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err="1">
                <a:solidFill>
                  <a:srgbClr val="000000"/>
                </a:solidFill>
                <a:ea typeface="Georgia"/>
              </a:rPr>
              <a:t>Eis</a:t>
            </a:r>
            <a:r>
              <a:rPr lang="en-US" spc="-1" dirty="0">
                <a:solidFill>
                  <a:srgbClr val="000000"/>
                </a:solidFill>
                <a:ea typeface="Georgia"/>
              </a:rPr>
              <a:t> </a:t>
            </a:r>
            <a:r>
              <a:rPr lang="en-US" spc="-1" dirty="0" err="1">
                <a:solidFill>
                  <a:srgbClr val="000000"/>
                </a:solidFill>
                <a:ea typeface="Georgia"/>
              </a:rPr>
              <a:t>aqui</a:t>
            </a:r>
            <a:r>
              <a:rPr lang="en-US" spc="-1" dirty="0">
                <a:solidFill>
                  <a:srgbClr val="000000"/>
                </a:solidFill>
                <a:ea typeface="Georgia"/>
              </a:rPr>
              <a:t> </a:t>
            </a:r>
            <a:r>
              <a:rPr lang="en-US" spc="-1" dirty="0" err="1">
                <a:solidFill>
                  <a:srgbClr val="000000"/>
                </a:solidFill>
                <a:ea typeface="Georgia"/>
              </a:rPr>
              <a:t>porque</a:t>
            </a:r>
            <a:r>
              <a:rPr lang="en-US" spc="-1" dirty="0">
                <a:solidFill>
                  <a:srgbClr val="000000"/>
                </a:solidFill>
                <a:ea typeface="Georgia"/>
              </a:rPr>
              <a:t> David </a:t>
            </a:r>
            <a:r>
              <a:rPr lang="en-US" spc="-1" dirty="0" err="1">
                <a:solidFill>
                  <a:srgbClr val="000000"/>
                </a:solidFill>
                <a:ea typeface="Georgia"/>
              </a:rPr>
              <a:t>queria</a:t>
            </a:r>
            <a:r>
              <a:rPr lang="en-US" spc="-1" dirty="0">
                <a:solidFill>
                  <a:srgbClr val="000000"/>
                </a:solidFill>
                <a:ea typeface="Georgia"/>
              </a:rPr>
              <a:t> que o </a:t>
            </a:r>
            <a:r>
              <a:rPr lang="en-US" spc="-1" dirty="0" err="1">
                <a:solidFill>
                  <a:srgbClr val="000000"/>
                </a:solidFill>
                <a:ea typeface="Georgia"/>
              </a:rPr>
              <a:t>julgasse</a:t>
            </a:r>
            <a:r>
              <a:rPr lang="en-US" spc="-1" dirty="0">
                <a:solidFill>
                  <a:srgbClr val="000000"/>
                </a:solidFill>
                <a:ea typeface="Georgia"/>
              </a:rPr>
              <a:t> Deus, e </a:t>
            </a:r>
            <a:r>
              <a:rPr lang="en-US" spc="-1" dirty="0" err="1">
                <a:solidFill>
                  <a:srgbClr val="000000"/>
                </a:solidFill>
                <a:ea typeface="Georgia"/>
              </a:rPr>
              <a:t>não</a:t>
            </a:r>
            <a:r>
              <a:rPr lang="en-US" spc="-1" dirty="0">
                <a:solidFill>
                  <a:srgbClr val="000000"/>
                </a:solidFill>
                <a:ea typeface="Georgia"/>
              </a:rPr>
              <a:t>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homens</a:t>
            </a: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no </a:t>
            </a:r>
            <a:r>
              <a:rPr lang="en-US" spc="-1" dirty="0" err="1">
                <a:solidFill>
                  <a:srgbClr val="000000"/>
                </a:solidFill>
                <a:ea typeface="Georgia"/>
              </a:rPr>
              <a:t>Juiso</a:t>
            </a:r>
            <a:r>
              <a:rPr lang="en-US" spc="-1" dirty="0">
                <a:solidFill>
                  <a:srgbClr val="000000"/>
                </a:solidFill>
                <a:ea typeface="Georgia"/>
              </a:rPr>
              <a:t> de Deus </a:t>
            </a:r>
            <a:r>
              <a:rPr lang="en-US" spc="-1" dirty="0" err="1">
                <a:solidFill>
                  <a:srgbClr val="000000"/>
                </a:solidFill>
                <a:ea typeface="Georgia"/>
              </a:rPr>
              <a:t>perdoam</a:t>
            </a:r>
            <a:r>
              <a:rPr lang="en-US" spc="-1" dirty="0">
                <a:solidFill>
                  <a:srgbClr val="000000"/>
                </a:solidFill>
                <a:ea typeface="Georgia"/>
              </a:rPr>
              <a:t>-se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peccados</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a:t>
            </a:r>
            <a:r>
              <a:rPr lang="en-US" spc="-1" dirty="0" err="1">
                <a:solidFill>
                  <a:srgbClr val="000000"/>
                </a:solidFill>
                <a:ea typeface="Georgia"/>
              </a:rPr>
              <a:t>fraquezas</a:t>
            </a: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no </a:t>
            </a:r>
            <a:r>
              <a:rPr lang="en-US" spc="-1" dirty="0" err="1">
                <a:solidFill>
                  <a:srgbClr val="000000"/>
                </a:solidFill>
                <a:ea typeface="Georgia"/>
              </a:rPr>
              <a:t>juiso</a:t>
            </a:r>
            <a:r>
              <a:rPr lang="en-US" spc="-1" dirty="0">
                <a:solidFill>
                  <a:srgbClr val="000000"/>
                </a:solidFill>
                <a:ea typeface="Georgia"/>
              </a:rPr>
              <a:t> dos </a:t>
            </a:r>
            <a:r>
              <a:rPr lang="en-US" spc="-1" dirty="0" err="1">
                <a:solidFill>
                  <a:srgbClr val="000000"/>
                </a:solidFill>
                <a:ea typeface="Georgia"/>
              </a:rPr>
              <a:t>homens</a:t>
            </a:r>
            <a:r>
              <a:rPr lang="en-US" spc="-1" dirty="0">
                <a:solidFill>
                  <a:srgbClr val="000000"/>
                </a:solidFill>
                <a:ea typeface="Georgia"/>
              </a:rPr>
              <a:t> </a:t>
            </a:r>
            <a:r>
              <a:rPr lang="en-US" spc="-1" dirty="0" err="1">
                <a:solidFill>
                  <a:srgbClr val="000000"/>
                </a:solidFill>
                <a:ea typeface="Georgia"/>
              </a:rPr>
              <a:t>castigam</a:t>
            </a:r>
            <a:r>
              <a:rPr lang="en-US" spc="-1" dirty="0">
                <a:solidFill>
                  <a:srgbClr val="000000"/>
                </a:solidFill>
                <a:ea typeface="Georgia"/>
              </a:rPr>
              <a:t>-se as </a:t>
            </a:r>
            <a:r>
              <a:rPr lang="en-US" spc="-1" dirty="0" err="1">
                <a:solidFill>
                  <a:srgbClr val="000000"/>
                </a:solidFill>
                <a:ea typeface="Georgia"/>
              </a:rPr>
              <a:t>valentias</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a:t>
            </a:r>
            <a:r>
              <a:rPr lang="en-US" spc="-1" dirty="0" err="1">
                <a:solidFill>
                  <a:srgbClr val="000000"/>
                </a:solidFill>
                <a:ea typeface="Georgia"/>
              </a:rPr>
              <a:t>peccados</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a:solidFill>
                  <a:srgbClr val="000000"/>
                </a:solidFill>
                <a:ea typeface="Georgia"/>
              </a:rPr>
              <a:t>Deus </a:t>
            </a:r>
            <a:r>
              <a:rPr lang="en-US" spc="-1" dirty="0" err="1">
                <a:solidFill>
                  <a:srgbClr val="000000"/>
                </a:solidFill>
                <a:ea typeface="Georgia"/>
              </a:rPr>
              <a:t>julga</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Juiz;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homens</a:t>
            </a:r>
            <a:r>
              <a:rPr lang="en-US" spc="-1" dirty="0">
                <a:solidFill>
                  <a:srgbClr val="000000"/>
                </a:solidFill>
                <a:ea typeface="Georgia"/>
              </a:rPr>
              <a:t> </a:t>
            </a:r>
            <a:r>
              <a:rPr lang="en-US" spc="-1" dirty="0" err="1">
                <a:solidFill>
                  <a:srgbClr val="000000"/>
                </a:solidFill>
                <a:ea typeface="Georgia"/>
              </a:rPr>
              <a:t>julgam</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a:t>
            </a:r>
            <a:r>
              <a:rPr lang="en-US" spc="-1" dirty="0" err="1">
                <a:solidFill>
                  <a:srgbClr val="000000"/>
                </a:solidFill>
                <a:ea typeface="Georgia"/>
              </a:rPr>
              <a:t>judiciários</a:t>
            </a:r>
            <a:r>
              <a:rPr lang="en-US" spc="-1" dirty="0">
                <a:solidFill>
                  <a:srgbClr val="000000"/>
                </a:solidFill>
                <a:ea typeface="Georgia"/>
              </a:rPr>
              <a:t>. Deus </a:t>
            </a:r>
            <a:r>
              <a:rPr lang="en-US" spc="-1" dirty="0" err="1">
                <a:solidFill>
                  <a:srgbClr val="000000"/>
                </a:solidFill>
                <a:ea typeface="Georgia"/>
              </a:rPr>
              <a:t>julga</a:t>
            </a:r>
            <a:r>
              <a:rPr lang="en-US" spc="-1" dirty="0">
                <a:solidFill>
                  <a:srgbClr val="000000"/>
                </a:solidFill>
                <a:ea typeface="Georgia"/>
              </a:rPr>
              <a:t> a </a:t>
            </a:r>
            <a:r>
              <a:rPr lang="en-US" spc="-1" dirty="0" err="1">
                <a:solidFill>
                  <a:srgbClr val="000000"/>
                </a:solidFill>
                <a:ea typeface="Georgia"/>
              </a:rPr>
              <a:t>cada</a:t>
            </a:r>
            <a:r>
              <a:rPr lang="en-US" spc="-1" dirty="0">
                <a:solidFill>
                  <a:srgbClr val="000000"/>
                </a:solidFill>
                <a:ea typeface="Georgia"/>
              </a:rPr>
              <a:t> um </a:t>
            </a:r>
            <a:r>
              <a:rPr lang="en-US" spc="-1" dirty="0" err="1">
                <a:solidFill>
                  <a:srgbClr val="000000"/>
                </a:solidFill>
                <a:ea typeface="Georgia"/>
              </a:rPr>
              <a:t>pelo</a:t>
            </a:r>
            <a:r>
              <a:rPr lang="en-US" spc="-1" dirty="0">
                <a:solidFill>
                  <a:srgbClr val="000000"/>
                </a:solidFill>
                <a:ea typeface="Georgia"/>
              </a:rPr>
              <a:t> que é,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homens</a:t>
            </a:r>
            <a:r>
              <a:rPr lang="en-US" spc="-1" dirty="0">
                <a:solidFill>
                  <a:srgbClr val="000000"/>
                </a:solidFill>
                <a:ea typeface="Georgia"/>
              </a:rPr>
              <a:t> </a:t>
            </a:r>
            <a:r>
              <a:rPr lang="en-US" spc="-1" dirty="0" err="1">
                <a:solidFill>
                  <a:srgbClr val="000000"/>
                </a:solidFill>
                <a:ea typeface="Georgia"/>
              </a:rPr>
              <a:t>julgam</a:t>
            </a:r>
            <a:r>
              <a:rPr lang="en-US" spc="-1" dirty="0">
                <a:solidFill>
                  <a:srgbClr val="000000"/>
                </a:solidFill>
                <a:ea typeface="Georgia"/>
              </a:rPr>
              <a:t> a </a:t>
            </a:r>
            <a:r>
              <a:rPr lang="en-US" spc="-1" dirty="0" err="1">
                <a:solidFill>
                  <a:srgbClr val="000000"/>
                </a:solidFill>
                <a:ea typeface="Georgia"/>
              </a:rPr>
              <a:t>cada</a:t>
            </a:r>
            <a:r>
              <a:rPr lang="en-US" spc="-1" dirty="0">
                <a:solidFill>
                  <a:srgbClr val="000000"/>
                </a:solidFill>
                <a:ea typeface="Georgia"/>
              </a:rPr>
              <a:t> um </a:t>
            </a:r>
            <a:r>
              <a:rPr lang="en-US" spc="-1" dirty="0" err="1">
                <a:solidFill>
                  <a:srgbClr val="000000"/>
                </a:solidFill>
                <a:ea typeface="Georgia"/>
              </a:rPr>
              <a:t>pelo</a:t>
            </a:r>
            <a:r>
              <a:rPr lang="en-US" spc="-1" dirty="0">
                <a:solidFill>
                  <a:srgbClr val="000000"/>
                </a:solidFill>
                <a:ea typeface="Georgia"/>
              </a:rPr>
              <a:t> que </a:t>
            </a:r>
            <a:r>
              <a:rPr lang="en-US" spc="-1" dirty="0" err="1">
                <a:solidFill>
                  <a:srgbClr val="000000"/>
                </a:solidFill>
                <a:ea typeface="Georgia"/>
              </a:rPr>
              <a:t>são</a:t>
            </a: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Deus </a:t>
            </a:r>
            <a:r>
              <a:rPr lang="en-US" spc="-1" dirty="0" err="1">
                <a:solidFill>
                  <a:srgbClr val="000000"/>
                </a:solidFill>
                <a:ea typeface="Georgia"/>
              </a:rPr>
              <a:t>julga-nos</a:t>
            </a:r>
            <a:r>
              <a:rPr lang="en-US" spc="-1" dirty="0">
                <a:solidFill>
                  <a:srgbClr val="000000"/>
                </a:solidFill>
                <a:ea typeface="Georgia"/>
              </a:rPr>
              <a:t> a </a:t>
            </a:r>
            <a:r>
              <a:rPr lang="en-US" spc="-1" dirty="0" err="1">
                <a:solidFill>
                  <a:srgbClr val="000000"/>
                </a:solidFill>
                <a:ea typeface="Georgia"/>
              </a:rPr>
              <a:t>nós</a:t>
            </a:r>
            <a:r>
              <a:rPr lang="en-US" spc="-1" dirty="0">
                <a:solidFill>
                  <a:srgbClr val="000000"/>
                </a:solidFill>
                <a:ea typeface="Georgia"/>
              </a:rPr>
              <a:t> por </a:t>
            </a:r>
            <a:r>
              <a:rPr lang="en-US" spc="-1" dirty="0" err="1">
                <a:solidFill>
                  <a:srgbClr val="000000"/>
                </a:solidFill>
                <a:ea typeface="Georgia"/>
              </a:rPr>
              <a:t>nós</a:t>
            </a: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homens</a:t>
            </a:r>
            <a:r>
              <a:rPr lang="en-US" spc="-1" dirty="0">
                <a:solidFill>
                  <a:srgbClr val="000000"/>
                </a:solidFill>
                <a:ea typeface="Georgia"/>
              </a:rPr>
              <a:t> </a:t>
            </a:r>
            <a:r>
              <a:rPr lang="en-US" spc="-1" dirty="0" err="1">
                <a:solidFill>
                  <a:srgbClr val="000000"/>
                </a:solidFill>
                <a:ea typeface="Georgia"/>
              </a:rPr>
              <a:t>julgam-nos</a:t>
            </a:r>
            <a:r>
              <a:rPr lang="en-US" spc="-1" dirty="0">
                <a:solidFill>
                  <a:srgbClr val="000000"/>
                </a:solidFill>
                <a:ea typeface="Georgia"/>
              </a:rPr>
              <a:t> a </a:t>
            </a:r>
            <a:r>
              <a:rPr lang="en-US" spc="-1" dirty="0" err="1">
                <a:solidFill>
                  <a:srgbClr val="000000"/>
                </a:solidFill>
                <a:ea typeface="Georgia"/>
              </a:rPr>
              <a:t>nós</a:t>
            </a:r>
            <a:r>
              <a:rPr lang="en-US" spc="-1" dirty="0">
                <a:solidFill>
                  <a:srgbClr val="000000"/>
                </a:solidFill>
                <a:ea typeface="Georgia"/>
              </a:rPr>
              <a:t> por </a:t>
            </a:r>
            <a:r>
              <a:rPr lang="en-US" spc="-1" dirty="0" err="1">
                <a:solidFill>
                  <a:srgbClr val="000000"/>
                </a:solidFill>
                <a:ea typeface="Georgia"/>
              </a:rPr>
              <a:t>si</a:t>
            </a:r>
            <a:r>
              <a:rPr lang="en-US" spc="-1" dirty="0">
                <a:solidFill>
                  <a:srgbClr val="000000"/>
                </a:solidFill>
                <a:ea typeface="Georgia"/>
              </a:rPr>
              <a:t>.</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989935" y="1131888"/>
            <a:ext cx="6750268" cy="3416320"/>
          </a:xfrm>
          <a:prstGeom prst="rect">
            <a:avLst/>
          </a:prstGeom>
          <a:noFill/>
        </p:spPr>
        <p:txBody>
          <a:bodyPr wrap="square" rtlCol="0">
            <a:spAutoFit/>
          </a:bodyPr>
          <a:lstStyle/>
          <a:p>
            <a:r>
              <a:rPr lang="pt-BR" sz="3600" dirty="0"/>
              <a:t>Aspecto geral da posição </a:t>
            </a:r>
          </a:p>
          <a:p>
            <a:r>
              <a:rPr lang="pt-BR" sz="3600" dirty="0"/>
              <a:t>dos sujeitos lexicais, segundo seu estatuto referencial, </a:t>
            </a:r>
          </a:p>
          <a:p>
            <a:r>
              <a:rPr lang="pt-BR" sz="3600" dirty="0"/>
              <a:t>seu padrão de determinação e </a:t>
            </a:r>
          </a:p>
          <a:p>
            <a:r>
              <a:rPr lang="pt-BR" sz="3600" dirty="0"/>
              <a:t>a qualidade do nome que ele contém (ou não) </a:t>
            </a:r>
            <a:endParaRPr lang="pt-BR" i="1" dirty="0"/>
          </a:p>
        </p:txBody>
      </p:sp>
    </p:spTree>
    <p:extLst>
      <p:ext uri="{BB962C8B-B14F-4D97-AF65-F5344CB8AC3E}">
        <p14:creationId xmlns:p14="http://schemas.microsoft.com/office/powerpoint/2010/main" val="28672254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0" y="1712217"/>
            <a:ext cx="9144000" cy="1569660"/>
          </a:xfrm>
          <a:prstGeom prst="rect">
            <a:avLst/>
          </a:prstGeom>
          <a:noFill/>
        </p:spPr>
        <p:txBody>
          <a:bodyPr wrap="square" rtlCol="0">
            <a:spAutoFit/>
          </a:bodyPr>
          <a:lstStyle/>
          <a:p>
            <a:pPr algn="ctr"/>
            <a:r>
              <a:rPr lang="pt-BR" sz="4800" i="1" dirty="0"/>
              <a:t>ou</a:t>
            </a:r>
            <a:r>
              <a:rPr lang="pt-BR" sz="4800" dirty="0"/>
              <a:t>: </a:t>
            </a:r>
          </a:p>
          <a:p>
            <a:pPr algn="ctr"/>
            <a:r>
              <a:rPr lang="pt-BR" sz="4800" dirty="0"/>
              <a:t>agora tudo junto! </a:t>
            </a:r>
            <a:endParaRPr lang="pt-BR" sz="2800" i="1" dirty="0"/>
          </a:p>
        </p:txBody>
      </p:sp>
      <p:pic>
        <p:nvPicPr>
          <p:cNvPr id="3" name="Gráfico 2" descr="Dança">
            <a:extLst>
              <a:ext uri="{FF2B5EF4-FFF2-40B4-BE49-F238E27FC236}">
                <a16:creationId xmlns:a16="http://schemas.microsoft.com/office/drawing/2014/main" id="{61DB1CD7-BA4F-442E-A72F-CA83658290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4213" y="3510291"/>
            <a:ext cx="1235574" cy="1235574"/>
          </a:xfrm>
          <a:prstGeom prst="rect">
            <a:avLst/>
          </a:prstGeom>
        </p:spPr>
      </p:pic>
    </p:spTree>
    <p:extLst>
      <p:ext uri="{BB962C8B-B14F-4D97-AF65-F5344CB8AC3E}">
        <p14:creationId xmlns:p14="http://schemas.microsoft.com/office/powerpoint/2010/main" val="25516421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dos nomes incluídos (ou não) nos </a:t>
            </a:r>
            <a:r>
              <a:rPr lang="pt-BR" i="1" dirty="0" err="1"/>
              <a:t>NPs</a:t>
            </a:r>
            <a:r>
              <a:rPr lang="pt-BR" i="1" dirty="0"/>
              <a:t> sujeitos,</a:t>
            </a:r>
          </a:p>
          <a:p>
            <a:r>
              <a:rPr lang="pt-BR" i="1" dirty="0"/>
              <a:t>segundo a posição do sujeito </a:t>
            </a:r>
            <a:r>
              <a:rPr lang="pt-BR" i="1" dirty="0">
                <a:solidFill>
                  <a:prstClr val="black"/>
                </a:solidFill>
              </a:rPr>
              <a:t>e a estrutura interna do NP</a:t>
            </a:r>
            <a:endParaRPr lang="pt-BR" i="1" dirty="0"/>
          </a:p>
        </p:txBody>
      </p:sp>
    </p:spTree>
    <p:extLst>
      <p:ext uri="{BB962C8B-B14F-4D97-AF65-F5344CB8AC3E}">
        <p14:creationId xmlns:p14="http://schemas.microsoft.com/office/powerpoint/2010/main" val="22070759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1410B84-DED4-4A1F-83E7-E82D123DC823}"/>
              </a:ext>
            </a:extLst>
          </p:cNvPr>
          <p:cNvSpPr txBox="1"/>
          <p:nvPr/>
        </p:nvSpPr>
        <p:spPr>
          <a:xfrm>
            <a:off x="299053" y="1118"/>
            <a:ext cx="6558206" cy="646331"/>
          </a:xfrm>
          <a:prstGeom prst="rect">
            <a:avLst/>
          </a:prstGeom>
          <a:noFill/>
        </p:spPr>
        <p:txBody>
          <a:bodyPr wrap="none" rtlCol="0">
            <a:spAutoFit/>
          </a:bodyPr>
          <a:lstStyle/>
          <a:p>
            <a:r>
              <a:rPr lang="pt-BR" dirty="0">
                <a:solidFill>
                  <a:srgbClr val="FF9900"/>
                </a:solidFill>
              </a:rPr>
              <a:t>75% </a:t>
            </a:r>
            <a:r>
              <a:rPr lang="pt-BR" dirty="0"/>
              <a:t>de sujeitos pré-verbais, </a:t>
            </a:r>
            <a:br>
              <a:rPr lang="pt-BR" dirty="0"/>
            </a:br>
            <a:r>
              <a:rPr lang="pt-BR" dirty="0"/>
              <a:t>         se o sujeito é um NP que inclui um determinante definido</a:t>
            </a:r>
          </a:p>
        </p:txBody>
      </p:sp>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5" name="Chart 4">
            <a:extLst>
              <a:ext uri="{FF2B5EF4-FFF2-40B4-BE49-F238E27FC236}">
                <a16:creationId xmlns:a16="http://schemas.microsoft.com/office/drawing/2014/main" id="{1D3852D8-21C0-472D-8617-DA7471545602}"/>
              </a:ext>
            </a:extLst>
          </p:cNvPr>
          <p:cNvGraphicFramePr>
            <a:graphicFrameLocks noChangeAspect="1"/>
          </p:cNvGraphicFramePr>
          <p:nvPr>
            <p:extLst>
              <p:ext uri="{D42A27DB-BD31-4B8C-83A1-F6EECF244321}">
                <p14:modId xmlns:p14="http://schemas.microsoft.com/office/powerpoint/2010/main" val="4011706345"/>
              </p:ext>
            </p:extLst>
          </p:nvPr>
        </p:nvGraphicFramePr>
        <p:xfrm>
          <a:off x="827088" y="1131888"/>
          <a:ext cx="5703993" cy="3009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85405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1410B84-DED4-4A1F-83E7-E82D123DC823}"/>
              </a:ext>
            </a:extLst>
          </p:cNvPr>
          <p:cNvSpPr txBox="1"/>
          <p:nvPr/>
        </p:nvSpPr>
        <p:spPr>
          <a:xfrm>
            <a:off x="299053" y="1118"/>
            <a:ext cx="6631944" cy="923330"/>
          </a:xfrm>
          <a:prstGeom prst="rect">
            <a:avLst/>
          </a:prstGeom>
          <a:noFill/>
        </p:spPr>
        <p:txBody>
          <a:bodyPr wrap="none" rtlCol="0">
            <a:spAutoFit/>
          </a:bodyPr>
          <a:lstStyle/>
          <a:p>
            <a:r>
              <a:rPr lang="pt-BR" dirty="0">
                <a:solidFill>
                  <a:srgbClr val="E45150"/>
                </a:solidFill>
              </a:rPr>
              <a:t>87% </a:t>
            </a:r>
            <a:r>
              <a:rPr lang="pt-BR" dirty="0"/>
              <a:t>de sujeitos pré-verbais, </a:t>
            </a:r>
            <a:br>
              <a:rPr lang="pt-BR" dirty="0"/>
            </a:br>
            <a:r>
              <a:rPr lang="pt-BR" dirty="0"/>
              <a:t>         se o sujeito é um NP que inclui um determinante definido</a:t>
            </a:r>
          </a:p>
          <a:p>
            <a:r>
              <a:rPr lang="pt-BR" dirty="0"/>
              <a:t>        e remete a um </a:t>
            </a:r>
            <a:r>
              <a:rPr lang="pt-BR" dirty="0">
                <a:solidFill>
                  <a:srgbClr val="E45150"/>
                </a:solidFill>
              </a:rPr>
              <a:t>referente inédito </a:t>
            </a:r>
            <a:r>
              <a:rPr lang="pt-BR" dirty="0"/>
              <a:t>no texto</a:t>
            </a:r>
          </a:p>
        </p:txBody>
      </p:sp>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6" name="Chart 4">
            <a:extLst>
              <a:ext uri="{FF2B5EF4-FFF2-40B4-BE49-F238E27FC236}">
                <a16:creationId xmlns:a16="http://schemas.microsoft.com/office/drawing/2014/main" id="{83AB9CBB-4401-449E-888C-3C81C74B6B9D}"/>
              </a:ext>
            </a:extLst>
          </p:cNvPr>
          <p:cNvGraphicFramePr>
            <a:graphicFrameLocks noChangeAspect="1"/>
          </p:cNvGraphicFramePr>
          <p:nvPr>
            <p:extLst>
              <p:ext uri="{D42A27DB-BD31-4B8C-83A1-F6EECF244321}">
                <p14:modId xmlns:p14="http://schemas.microsoft.com/office/powerpoint/2010/main" val="2629397614"/>
              </p:ext>
            </p:extLst>
          </p:nvPr>
        </p:nvGraphicFramePr>
        <p:xfrm>
          <a:off x="895755" y="1211912"/>
          <a:ext cx="5703993" cy="3041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24087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1410B84-DED4-4A1F-83E7-E82D123DC823}"/>
              </a:ext>
            </a:extLst>
          </p:cNvPr>
          <p:cNvSpPr txBox="1"/>
          <p:nvPr/>
        </p:nvSpPr>
        <p:spPr>
          <a:xfrm>
            <a:off x="299053" y="1118"/>
            <a:ext cx="7096815" cy="923330"/>
          </a:xfrm>
          <a:prstGeom prst="rect">
            <a:avLst/>
          </a:prstGeom>
          <a:noFill/>
        </p:spPr>
        <p:txBody>
          <a:bodyPr wrap="none" rtlCol="0">
            <a:spAutoFit/>
          </a:bodyPr>
          <a:lstStyle/>
          <a:p>
            <a:r>
              <a:rPr lang="pt-BR" dirty="0">
                <a:solidFill>
                  <a:srgbClr val="FF9900"/>
                </a:solidFill>
              </a:rPr>
              <a:t>48% </a:t>
            </a:r>
            <a:r>
              <a:rPr lang="pt-BR" dirty="0"/>
              <a:t>de sujeitos pré-verbais, </a:t>
            </a:r>
            <a:br>
              <a:rPr lang="pt-BR" dirty="0"/>
            </a:br>
            <a:r>
              <a:rPr lang="pt-BR" dirty="0"/>
              <a:t>         se o sujeito é um NP que inclui um determinante definido</a:t>
            </a:r>
          </a:p>
          <a:p>
            <a:r>
              <a:rPr lang="pt-BR" dirty="0"/>
              <a:t>         e remete a um referente </a:t>
            </a:r>
            <a:r>
              <a:rPr lang="pt-BR" dirty="0">
                <a:solidFill>
                  <a:srgbClr val="FF9933"/>
                </a:solidFill>
              </a:rPr>
              <a:t>já mencionado</a:t>
            </a:r>
            <a:r>
              <a:rPr lang="pt-BR" dirty="0"/>
              <a:t> anteriormente no texto</a:t>
            </a:r>
          </a:p>
        </p:txBody>
      </p:sp>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5" name="Chart 4">
            <a:extLst>
              <a:ext uri="{FF2B5EF4-FFF2-40B4-BE49-F238E27FC236}">
                <a16:creationId xmlns:a16="http://schemas.microsoft.com/office/drawing/2014/main" id="{805D78A3-1A94-4ED9-A62A-6D31A89B4A30}"/>
              </a:ext>
            </a:extLst>
          </p:cNvPr>
          <p:cNvGraphicFramePr>
            <a:graphicFrameLocks noChangeAspect="1"/>
          </p:cNvGraphicFramePr>
          <p:nvPr>
            <p:extLst>
              <p:ext uri="{D42A27DB-BD31-4B8C-83A1-F6EECF244321}">
                <p14:modId xmlns:p14="http://schemas.microsoft.com/office/powerpoint/2010/main" val="2252444726"/>
              </p:ext>
            </p:extLst>
          </p:nvPr>
        </p:nvGraphicFramePr>
        <p:xfrm>
          <a:off x="827088" y="1131888"/>
          <a:ext cx="5703993" cy="3041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22005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1410B84-DED4-4A1F-83E7-E82D123DC823}"/>
              </a:ext>
            </a:extLst>
          </p:cNvPr>
          <p:cNvSpPr txBox="1"/>
          <p:nvPr/>
        </p:nvSpPr>
        <p:spPr>
          <a:xfrm>
            <a:off x="299053" y="1118"/>
            <a:ext cx="6761787" cy="646331"/>
          </a:xfrm>
          <a:prstGeom prst="rect">
            <a:avLst/>
          </a:prstGeom>
          <a:noFill/>
        </p:spPr>
        <p:txBody>
          <a:bodyPr wrap="none" rtlCol="0">
            <a:spAutoFit/>
          </a:bodyPr>
          <a:lstStyle/>
          <a:p>
            <a:r>
              <a:rPr lang="pt-BR" dirty="0">
                <a:solidFill>
                  <a:srgbClr val="FF6600"/>
                </a:solidFill>
              </a:rPr>
              <a:t>41% </a:t>
            </a:r>
            <a:r>
              <a:rPr lang="pt-BR" dirty="0"/>
              <a:t>de sujeitos pré-verbais, </a:t>
            </a:r>
            <a:br>
              <a:rPr lang="pt-BR" dirty="0"/>
            </a:br>
            <a:r>
              <a:rPr lang="pt-BR" dirty="0"/>
              <a:t>         se o sujeito é um NP que inclui um determinante indefinido</a:t>
            </a:r>
          </a:p>
        </p:txBody>
      </p:sp>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6" name="Chart 4">
            <a:extLst>
              <a:ext uri="{FF2B5EF4-FFF2-40B4-BE49-F238E27FC236}">
                <a16:creationId xmlns:a16="http://schemas.microsoft.com/office/drawing/2014/main" id="{514E194A-4AE9-48C1-816F-990ABB733BC6}"/>
              </a:ext>
            </a:extLst>
          </p:cNvPr>
          <p:cNvGraphicFramePr>
            <a:graphicFrameLocks noChangeAspect="1"/>
          </p:cNvGraphicFramePr>
          <p:nvPr>
            <p:extLst>
              <p:ext uri="{D42A27DB-BD31-4B8C-83A1-F6EECF244321}">
                <p14:modId xmlns:p14="http://schemas.microsoft.com/office/powerpoint/2010/main" val="3194137904"/>
              </p:ext>
            </p:extLst>
          </p:nvPr>
        </p:nvGraphicFramePr>
        <p:xfrm>
          <a:off x="827949" y="1183404"/>
          <a:ext cx="5703993" cy="3078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089840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1410B84-DED4-4A1F-83E7-E82D123DC823}"/>
              </a:ext>
            </a:extLst>
          </p:cNvPr>
          <p:cNvSpPr txBox="1"/>
          <p:nvPr/>
        </p:nvSpPr>
        <p:spPr>
          <a:xfrm>
            <a:off x="299053" y="1118"/>
            <a:ext cx="6070893" cy="646331"/>
          </a:xfrm>
          <a:prstGeom prst="rect">
            <a:avLst/>
          </a:prstGeom>
          <a:noFill/>
        </p:spPr>
        <p:txBody>
          <a:bodyPr wrap="none" rtlCol="0">
            <a:spAutoFit/>
          </a:bodyPr>
          <a:lstStyle/>
          <a:p>
            <a:r>
              <a:rPr lang="pt-BR" dirty="0">
                <a:solidFill>
                  <a:srgbClr val="00B050"/>
                </a:solidFill>
              </a:rPr>
              <a:t>51% </a:t>
            </a:r>
            <a:r>
              <a:rPr lang="pt-BR" dirty="0"/>
              <a:t>de sujeitos pré-verbais, </a:t>
            </a:r>
            <a:br>
              <a:rPr lang="pt-BR" dirty="0"/>
            </a:br>
            <a:r>
              <a:rPr lang="pt-BR" dirty="0"/>
              <a:t>         se o sujeito é um NP que envolve um ‘demonstrativo’</a:t>
            </a:r>
          </a:p>
        </p:txBody>
      </p:sp>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5" name="Chart 4">
            <a:extLst>
              <a:ext uri="{FF2B5EF4-FFF2-40B4-BE49-F238E27FC236}">
                <a16:creationId xmlns:a16="http://schemas.microsoft.com/office/drawing/2014/main" id="{4BF8CAE0-1FDF-47E3-A4D0-4EC3C3C66159}"/>
              </a:ext>
            </a:extLst>
          </p:cNvPr>
          <p:cNvGraphicFramePr>
            <a:graphicFrameLocks noChangeAspect="1"/>
          </p:cNvGraphicFramePr>
          <p:nvPr>
            <p:extLst>
              <p:ext uri="{D42A27DB-BD31-4B8C-83A1-F6EECF244321}">
                <p14:modId xmlns:p14="http://schemas.microsoft.com/office/powerpoint/2010/main" val="3400133384"/>
              </p:ext>
            </p:extLst>
          </p:nvPr>
        </p:nvGraphicFramePr>
        <p:xfrm>
          <a:off x="827949" y="1187056"/>
          <a:ext cx="5703993" cy="3078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14677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1410B84-DED4-4A1F-83E7-E82D123DC823}"/>
              </a:ext>
            </a:extLst>
          </p:cNvPr>
          <p:cNvSpPr txBox="1"/>
          <p:nvPr/>
        </p:nvSpPr>
        <p:spPr>
          <a:xfrm>
            <a:off x="299053" y="1118"/>
            <a:ext cx="7135287" cy="923330"/>
          </a:xfrm>
          <a:prstGeom prst="rect">
            <a:avLst/>
          </a:prstGeom>
          <a:noFill/>
        </p:spPr>
        <p:txBody>
          <a:bodyPr wrap="none" rtlCol="0">
            <a:spAutoFit/>
          </a:bodyPr>
          <a:lstStyle/>
          <a:p>
            <a:r>
              <a:rPr lang="pt-BR" dirty="0">
                <a:solidFill>
                  <a:srgbClr val="E45150"/>
                </a:solidFill>
              </a:rPr>
              <a:t>80% </a:t>
            </a:r>
            <a:r>
              <a:rPr lang="pt-BR" dirty="0"/>
              <a:t>de sujeitos pré-verbais, </a:t>
            </a:r>
            <a:br>
              <a:rPr lang="pt-BR" dirty="0"/>
            </a:br>
            <a:r>
              <a:rPr lang="pt-BR" dirty="0"/>
              <a:t>         se o sujeito remete a um referente já mencionado antes no texto</a:t>
            </a:r>
            <a:br>
              <a:rPr lang="pt-BR" dirty="0"/>
            </a:br>
            <a:r>
              <a:rPr lang="pt-BR" dirty="0"/>
              <a:t>         e é um NP que inclui ou é formado por um demonstrativo</a:t>
            </a:r>
          </a:p>
        </p:txBody>
      </p:sp>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7FF68F61-CF0E-4AE9-BD55-E001A5E89072}"/>
              </a:ext>
            </a:extLst>
          </p:cNvPr>
          <p:cNvSpPr txBox="1"/>
          <p:nvPr/>
        </p:nvSpPr>
        <p:spPr>
          <a:xfrm>
            <a:off x="813684" y="1134009"/>
            <a:ext cx="7615013" cy="2308324"/>
          </a:xfrm>
          <a:prstGeom prst="rect">
            <a:avLst/>
          </a:prstGeom>
          <a:noFill/>
        </p:spPr>
        <p:txBody>
          <a:bodyPr wrap="square" rtlCol="0">
            <a:spAutoFit/>
          </a:bodyPr>
          <a:lstStyle/>
          <a:p>
            <a:endParaRPr lang="pt-BR" sz="1200" dirty="0"/>
          </a:p>
          <a:p>
            <a:pPr marL="228600" indent="-228600">
              <a:buClr>
                <a:schemeClr val="tx1"/>
              </a:buClr>
              <a:buFont typeface="+mj-lt"/>
              <a:buAutoNum type="arabicPeriod" startAt="8"/>
            </a:pPr>
            <a:r>
              <a:rPr lang="pt-BR" sz="1200" dirty="0">
                <a:solidFill>
                  <a:srgbClr val="E45150"/>
                </a:solidFill>
              </a:rPr>
              <a:t>Esta província Santa Cruz </a:t>
            </a:r>
            <a:r>
              <a:rPr lang="pt-BR" sz="1200" dirty="0"/>
              <a:t>está situada naquela grande América, uma das quatro partes do </a:t>
            </a:r>
            <a:r>
              <a:rPr lang="pt-BR" sz="1200" dirty="0" err="1"/>
              <a:t>munto</a:t>
            </a:r>
            <a:r>
              <a:rPr lang="pt-BR" sz="1200" dirty="0"/>
              <a:t> (7.19)</a:t>
            </a:r>
          </a:p>
          <a:p>
            <a:pPr marL="228600" indent="-228600">
              <a:buClr>
                <a:schemeClr val="tx1"/>
              </a:buClr>
              <a:buFont typeface="+mj-lt"/>
              <a:buAutoNum type="arabicPeriod" startAt="8"/>
            </a:pPr>
            <a:r>
              <a:rPr lang="pt-BR" sz="1200" dirty="0">
                <a:solidFill>
                  <a:srgbClr val="E45150"/>
                </a:solidFill>
              </a:rPr>
              <a:t>Este rio </a:t>
            </a:r>
            <a:r>
              <a:rPr lang="pt-BR" sz="1200" dirty="0"/>
              <a:t>tem na entrada muitas ilhas que o dividem em diversas partes (9.41)</a:t>
            </a:r>
          </a:p>
          <a:p>
            <a:pPr marL="228600" indent="-228600">
              <a:buClr>
                <a:schemeClr val="tx1"/>
              </a:buClr>
              <a:buFont typeface="+mj-lt"/>
              <a:buAutoNum type="arabicPeriod" startAt="8"/>
            </a:pPr>
            <a:r>
              <a:rPr lang="pt-BR" sz="1200" dirty="0">
                <a:solidFill>
                  <a:srgbClr val="E45150"/>
                </a:solidFill>
              </a:rPr>
              <a:t>Esta ilha em que os moradores habitam </a:t>
            </a:r>
            <a:r>
              <a:rPr lang="pt-BR" sz="1200" dirty="0"/>
              <a:t>divide da terra firme um braço de mar que a rodeia... (11.80)</a:t>
            </a:r>
          </a:p>
          <a:p>
            <a:pPr marL="228600" indent="-228600">
              <a:buClr>
                <a:schemeClr val="tx1"/>
              </a:buClr>
              <a:buFont typeface="+mj-lt"/>
              <a:buAutoNum type="arabicPeriod" startAt="8"/>
            </a:pPr>
            <a:endParaRPr lang="pt-BR" sz="1200" dirty="0"/>
          </a:p>
          <a:p>
            <a:pPr marL="228600" indent="-228600">
              <a:buClr>
                <a:schemeClr val="tx1"/>
              </a:buClr>
              <a:buFont typeface="+mj-lt"/>
              <a:buAutoNum type="arabicPeriod" startAt="8"/>
            </a:pPr>
            <a:r>
              <a:rPr lang="pt-BR" sz="1200" dirty="0">
                <a:solidFill>
                  <a:srgbClr val="E45150"/>
                </a:solidFill>
              </a:rPr>
              <a:t>Esta</a:t>
            </a:r>
            <a:r>
              <a:rPr lang="pt-BR" sz="1200" dirty="0"/>
              <a:t> é uma das melhores terras, e que mais tem realçado os moradores ... (11.89)</a:t>
            </a:r>
          </a:p>
          <a:p>
            <a:pPr marL="228600" indent="-228600">
              <a:buClr>
                <a:schemeClr val="tx1"/>
              </a:buClr>
              <a:buFont typeface="+mj-lt"/>
              <a:buAutoNum type="arabicPeriod" startAt="8"/>
            </a:pPr>
            <a:r>
              <a:rPr lang="pt-BR" sz="1200" dirty="0">
                <a:solidFill>
                  <a:srgbClr val="E45150"/>
                </a:solidFill>
              </a:rPr>
              <a:t>Este</a:t>
            </a:r>
            <a:r>
              <a:rPr lang="pt-BR" sz="1200" dirty="0"/>
              <a:t> é o mantimento a que chamam farinha de pau, com que os moradores e gentio desta província se mantém (16.183)</a:t>
            </a:r>
          </a:p>
          <a:p>
            <a:pPr marL="228600" indent="-228600">
              <a:buClr>
                <a:schemeClr val="tx1"/>
              </a:buClr>
              <a:buFont typeface="+mj-lt"/>
              <a:buAutoNum type="arabicPeriod" startAt="8"/>
            </a:pPr>
            <a:r>
              <a:rPr lang="pt-BR" sz="1200" dirty="0"/>
              <a:t>e </a:t>
            </a:r>
            <a:r>
              <a:rPr lang="pt-BR" sz="1200" dirty="0">
                <a:solidFill>
                  <a:srgbClr val="E45150"/>
                </a:solidFill>
              </a:rPr>
              <a:t>isto </a:t>
            </a:r>
            <a:r>
              <a:rPr lang="pt-BR" sz="1200" dirty="0"/>
              <a:t>causa não haver lá frios, nem ruínas de inverno que ofendam a suas plantas, como cá ofendem as nossas (8.37)</a:t>
            </a:r>
          </a:p>
          <a:p>
            <a:pPr marL="228600" indent="-228600">
              <a:buClr>
                <a:schemeClr val="tx1"/>
              </a:buClr>
              <a:buFont typeface="+mj-lt"/>
              <a:buAutoNum type="arabicPeriod" startAt="8"/>
            </a:pPr>
            <a:r>
              <a:rPr lang="pt-BR" sz="1200" dirty="0">
                <a:solidFill>
                  <a:srgbClr val="E45150"/>
                </a:solidFill>
              </a:rPr>
              <a:t>Isto</a:t>
            </a:r>
            <a:r>
              <a:rPr lang="pt-BR" sz="1200" dirty="0"/>
              <a:t> nasce de elas terem em muita conta os pais de seus filhos e ... (36.661)</a:t>
            </a:r>
          </a:p>
          <a:p>
            <a:endParaRPr lang="pt-BR" sz="1200" dirty="0"/>
          </a:p>
        </p:txBody>
      </p:sp>
    </p:spTree>
    <p:extLst>
      <p:ext uri="{BB962C8B-B14F-4D97-AF65-F5344CB8AC3E}">
        <p14:creationId xmlns:p14="http://schemas.microsoft.com/office/powerpoint/2010/main" val="42515364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1410B84-DED4-4A1F-83E7-E82D123DC823}"/>
              </a:ext>
            </a:extLst>
          </p:cNvPr>
          <p:cNvSpPr txBox="1"/>
          <p:nvPr/>
        </p:nvSpPr>
        <p:spPr>
          <a:xfrm>
            <a:off x="299053" y="1118"/>
            <a:ext cx="6070893" cy="646331"/>
          </a:xfrm>
          <a:prstGeom prst="rect">
            <a:avLst/>
          </a:prstGeom>
          <a:noFill/>
        </p:spPr>
        <p:txBody>
          <a:bodyPr wrap="none" rtlCol="0">
            <a:spAutoFit/>
          </a:bodyPr>
          <a:lstStyle/>
          <a:p>
            <a:r>
              <a:rPr lang="pt-BR" dirty="0">
                <a:solidFill>
                  <a:srgbClr val="00B050"/>
                </a:solidFill>
              </a:rPr>
              <a:t>51% </a:t>
            </a:r>
            <a:r>
              <a:rPr lang="pt-BR" dirty="0"/>
              <a:t>de sujeitos pós-verbais, </a:t>
            </a:r>
            <a:br>
              <a:rPr lang="pt-BR" dirty="0"/>
            </a:br>
            <a:r>
              <a:rPr lang="pt-BR" dirty="0"/>
              <a:t>         se o sujeito é um NP que envolve um ‘demonstrativo’</a:t>
            </a:r>
          </a:p>
        </p:txBody>
      </p:sp>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6" name="Chart 4">
            <a:extLst>
              <a:ext uri="{FF2B5EF4-FFF2-40B4-BE49-F238E27FC236}">
                <a16:creationId xmlns:a16="http://schemas.microsoft.com/office/drawing/2014/main" id="{28601BEE-894D-44D3-B9CE-F28865DA0782}"/>
              </a:ext>
            </a:extLst>
          </p:cNvPr>
          <p:cNvGraphicFramePr>
            <a:graphicFrameLocks noChangeAspect="1"/>
          </p:cNvGraphicFramePr>
          <p:nvPr>
            <p:extLst>
              <p:ext uri="{D42A27DB-BD31-4B8C-83A1-F6EECF244321}">
                <p14:modId xmlns:p14="http://schemas.microsoft.com/office/powerpoint/2010/main" val="143648155"/>
              </p:ext>
            </p:extLst>
          </p:nvPr>
        </p:nvGraphicFramePr>
        <p:xfrm>
          <a:off x="965682" y="1199935"/>
          <a:ext cx="5705807" cy="3078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0849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FF7FE49B-1A29-426B-8781-54281CDF1736}"/>
              </a:ext>
            </a:extLst>
          </p:cNvPr>
          <p:cNvSpPr>
            <a:spLocks noGrp="1"/>
          </p:cNvSpPr>
          <p:nvPr>
            <p:ph type="body" sz="quarter" idx="10"/>
          </p:nvPr>
        </p:nvSpPr>
        <p:spPr/>
        <p:txBody>
          <a:bodyPr>
            <a:normAutofit fontScale="92500" lnSpcReduction="20000"/>
          </a:bodyPr>
          <a:lstStyle/>
          <a:p>
            <a:pPr>
              <a:lnSpc>
                <a:spcPct val="100000"/>
              </a:lnSpc>
            </a:pPr>
            <a:r>
              <a:rPr lang="en-US" spc="-1" dirty="0">
                <a:solidFill>
                  <a:srgbClr val="000000"/>
                </a:solidFill>
                <a:ea typeface="Georgia"/>
              </a:rPr>
              <a:t>2) </a:t>
            </a:r>
            <a:r>
              <a:rPr lang="en-US" spc="-1" dirty="0" err="1">
                <a:solidFill>
                  <a:srgbClr val="000000"/>
                </a:solidFill>
                <a:ea typeface="Georgia"/>
              </a:rPr>
              <a:t>Próclises</a:t>
            </a:r>
            <a:r>
              <a:rPr lang="en-US" spc="-1" dirty="0">
                <a:solidFill>
                  <a:srgbClr val="000000"/>
                </a:solidFill>
                <a:ea typeface="Georgia"/>
              </a:rPr>
              <a:t> </a:t>
            </a:r>
            <a:r>
              <a:rPr lang="en-US" spc="-1" dirty="0" err="1">
                <a:solidFill>
                  <a:srgbClr val="000000"/>
                </a:solidFill>
                <a:ea typeface="Georgia"/>
              </a:rPr>
              <a:t>nos</a:t>
            </a:r>
            <a:r>
              <a:rPr lang="en-US" spc="-1" dirty="0">
                <a:solidFill>
                  <a:srgbClr val="000000"/>
                </a:solidFill>
                <a:ea typeface="Georgia"/>
              </a:rPr>
              <a:t> </a:t>
            </a:r>
            <a:r>
              <a:rPr lang="en-US" spc="-1" dirty="0" err="1">
                <a:solidFill>
                  <a:srgbClr val="000000"/>
                </a:solidFill>
                <a:ea typeface="Georgia"/>
              </a:rPr>
              <a:t>Sermões</a:t>
            </a:r>
            <a:r>
              <a:rPr lang="en-US" spc="-1" dirty="0">
                <a:solidFill>
                  <a:srgbClr val="000000"/>
                </a:solidFill>
                <a:ea typeface="Georgia"/>
              </a:rPr>
              <a:t> de Vieira </a:t>
            </a:r>
            <a:endParaRPr lang="en-US" spc="-1" dirty="0">
              <a:solidFill>
                <a:srgbClr val="000000"/>
              </a:solidFill>
              <a:latin typeface="Arial"/>
            </a:endParaRPr>
          </a:p>
          <a:p>
            <a:pPr>
              <a:lnSpc>
                <a:spcPct val="100000"/>
              </a:lnSpc>
            </a:pPr>
            <a:r>
              <a:rPr lang="en-US" spc="-1" dirty="0">
                <a:solidFill>
                  <a:srgbClr val="000000"/>
                </a:solidFill>
                <a:ea typeface="Georgia"/>
              </a:rPr>
              <a:t>     (</a:t>
            </a:r>
            <a:r>
              <a:rPr lang="en-US" spc="-1" dirty="0" err="1">
                <a:solidFill>
                  <a:srgbClr val="000000"/>
                </a:solidFill>
                <a:ea typeface="Georgia"/>
              </a:rPr>
              <a:t>Galves</a:t>
            </a:r>
            <a:r>
              <a:rPr lang="en-US" spc="-1" dirty="0">
                <a:solidFill>
                  <a:srgbClr val="000000"/>
                </a:solidFill>
                <a:ea typeface="Georgia"/>
              </a:rPr>
              <a:t>, 2001/2003)</a:t>
            </a:r>
            <a:endParaRPr lang="en-US" spc="-1" dirty="0">
              <a:solidFill>
                <a:srgbClr val="000000"/>
              </a:solidFill>
              <a:latin typeface="Arial"/>
            </a:endParaRPr>
          </a:p>
          <a:p>
            <a:pPr>
              <a:lnSpc>
                <a:spcPct val="100000"/>
              </a:lnSpc>
            </a:pP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Que </a:t>
            </a:r>
            <a:r>
              <a:rPr lang="en-US" spc="-1" dirty="0" err="1">
                <a:solidFill>
                  <a:srgbClr val="000000"/>
                </a:solidFill>
                <a:ea typeface="Georgia"/>
              </a:rPr>
              <a:t>effeitos</a:t>
            </a:r>
            <a:r>
              <a:rPr lang="en-US" spc="-1" dirty="0">
                <a:solidFill>
                  <a:srgbClr val="000000"/>
                </a:solidFill>
                <a:ea typeface="Georgia"/>
              </a:rPr>
              <a:t> ha-de </a:t>
            </a:r>
            <a:r>
              <a:rPr lang="en-US" spc="-1" dirty="0" err="1">
                <a:solidFill>
                  <a:srgbClr val="000000"/>
                </a:solidFill>
                <a:ea typeface="Georgia"/>
              </a:rPr>
              <a:t>causar</a:t>
            </a:r>
            <a:r>
              <a:rPr lang="en-US" spc="-1" dirty="0">
                <a:solidFill>
                  <a:srgbClr val="000000"/>
                </a:solidFill>
                <a:ea typeface="Georgia"/>
              </a:rPr>
              <a:t> </a:t>
            </a:r>
            <a:r>
              <a:rPr lang="en-US" spc="-1" dirty="0" err="1">
                <a:solidFill>
                  <a:srgbClr val="000000"/>
                </a:solidFill>
                <a:ea typeface="Georgia"/>
              </a:rPr>
              <a:t>nos</a:t>
            </a:r>
            <a:r>
              <a:rPr lang="en-US" spc="-1" dirty="0">
                <a:solidFill>
                  <a:srgbClr val="000000"/>
                </a:solidFill>
                <a:ea typeface="Georgia"/>
              </a:rPr>
              <a:t> </a:t>
            </a:r>
            <a:r>
              <a:rPr lang="en-US" spc="-1" dirty="0" err="1">
                <a:solidFill>
                  <a:srgbClr val="000000"/>
                </a:solidFill>
                <a:ea typeface="Georgia"/>
              </a:rPr>
              <a:t>homens</a:t>
            </a:r>
            <a:r>
              <a:rPr lang="en-US" spc="-1" dirty="0">
                <a:solidFill>
                  <a:srgbClr val="000000"/>
                </a:solidFill>
                <a:ea typeface="Georgia"/>
              </a:rPr>
              <a:t> a vista </a:t>
            </a:r>
            <a:r>
              <a:rPr lang="en-US" spc="-1" dirty="0" err="1">
                <a:solidFill>
                  <a:srgbClr val="000000"/>
                </a:solidFill>
                <a:ea typeface="Georgia"/>
              </a:rPr>
              <a:t>d'aquelles</a:t>
            </a:r>
            <a:r>
              <a:rPr lang="en-US" spc="-1" dirty="0">
                <a:solidFill>
                  <a:srgbClr val="000000"/>
                </a:solidFill>
                <a:ea typeface="Georgia"/>
              </a:rPr>
              <a:t> </a:t>
            </a:r>
            <a:r>
              <a:rPr lang="en-US" spc="-1" dirty="0" err="1">
                <a:solidFill>
                  <a:srgbClr val="000000"/>
                </a:solidFill>
                <a:ea typeface="Georgia"/>
              </a:rPr>
              <a:t>signaes</a:t>
            </a: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O </a:t>
            </a:r>
            <a:r>
              <a:rPr lang="en-US" spc="-1" dirty="0" err="1">
                <a:solidFill>
                  <a:srgbClr val="000000"/>
                </a:solidFill>
                <a:ea typeface="Georgia"/>
              </a:rPr>
              <a:t>Evangelhista</a:t>
            </a:r>
            <a:r>
              <a:rPr lang="en-US" spc="-1" dirty="0">
                <a:solidFill>
                  <a:srgbClr val="000000"/>
                </a:solidFill>
                <a:ea typeface="Georgia"/>
              </a:rPr>
              <a:t> o </a:t>
            </a:r>
            <a:r>
              <a:rPr lang="en-US" spc="-1" dirty="0" err="1">
                <a:solidFill>
                  <a:srgbClr val="000000"/>
                </a:solidFill>
                <a:ea typeface="Georgia"/>
              </a:rPr>
              <a:t>refere</a:t>
            </a:r>
            <a:r>
              <a:rPr lang="en-US" spc="-1" dirty="0">
                <a:solidFill>
                  <a:srgbClr val="000000"/>
                </a:solidFill>
                <a:ea typeface="Georgia"/>
              </a:rPr>
              <a:t> por </a:t>
            </a:r>
            <a:r>
              <a:rPr lang="en-US" spc="-1" dirty="0" err="1">
                <a:solidFill>
                  <a:srgbClr val="000000"/>
                </a:solidFill>
                <a:ea typeface="Georgia"/>
              </a:rPr>
              <a:t>bem</a:t>
            </a:r>
            <a:r>
              <a:rPr lang="en-US" spc="-1" dirty="0">
                <a:solidFill>
                  <a:srgbClr val="000000"/>
                </a:solidFill>
                <a:ea typeface="Georgia"/>
              </a:rPr>
              <a:t> </a:t>
            </a:r>
            <a:r>
              <a:rPr lang="en-US" spc="-1" dirty="0" err="1">
                <a:solidFill>
                  <a:srgbClr val="000000"/>
                </a:solidFill>
                <a:ea typeface="Georgia"/>
              </a:rPr>
              <a:t>extraordinarios</a:t>
            </a:r>
            <a:r>
              <a:rPr lang="en-US" spc="-1" dirty="0">
                <a:solidFill>
                  <a:srgbClr val="000000"/>
                </a:solidFill>
                <a:ea typeface="Georgia"/>
              </a:rPr>
              <a:t> </a:t>
            </a:r>
            <a:r>
              <a:rPr lang="en-US" spc="-1" dirty="0" err="1">
                <a:solidFill>
                  <a:srgbClr val="000000"/>
                </a:solidFill>
                <a:ea typeface="Georgia"/>
              </a:rPr>
              <a:t>termos</a:t>
            </a:r>
            <a:r>
              <a:rPr lang="en-US" spc="-1" dirty="0">
                <a:solidFill>
                  <a:srgbClr val="000000"/>
                </a:solidFill>
                <a:ea typeface="Georgia"/>
              </a:rPr>
              <a:t>: </a:t>
            </a:r>
            <a:r>
              <a:rPr lang="en-US" spc="-1" dirty="0" err="1">
                <a:solidFill>
                  <a:srgbClr val="000000"/>
                </a:solidFill>
                <a:ea typeface="Georgia"/>
              </a:rPr>
              <a:t>Arescentibus</a:t>
            </a:r>
            <a:r>
              <a:rPr lang="en-US" spc="-1" dirty="0">
                <a:solidFill>
                  <a:srgbClr val="000000"/>
                </a:solidFill>
                <a:ea typeface="Georgia"/>
              </a:rPr>
              <a:t> </a:t>
            </a:r>
            <a:r>
              <a:rPr lang="en-US" spc="-1" dirty="0" err="1">
                <a:solidFill>
                  <a:srgbClr val="000000"/>
                </a:solidFill>
                <a:ea typeface="Georgia"/>
              </a:rPr>
              <a:t>hominibus</a:t>
            </a:r>
            <a:r>
              <a:rPr lang="en-US" spc="-1" dirty="0">
                <a:solidFill>
                  <a:srgbClr val="000000"/>
                </a:solidFill>
                <a:ea typeface="Georgia"/>
              </a:rPr>
              <a:t> </a:t>
            </a:r>
            <a:r>
              <a:rPr lang="en-US" spc="-1" dirty="0" err="1">
                <a:solidFill>
                  <a:srgbClr val="000000"/>
                </a:solidFill>
                <a:ea typeface="Georgia"/>
              </a:rPr>
              <a:t>præ</a:t>
            </a:r>
            <a:r>
              <a:rPr lang="en-US" spc="-1" dirty="0">
                <a:solidFill>
                  <a:srgbClr val="000000"/>
                </a:solidFill>
                <a:ea typeface="Georgia"/>
              </a:rPr>
              <a:t> </a:t>
            </a:r>
            <a:r>
              <a:rPr lang="en-US" spc="-1" dirty="0" err="1">
                <a:solidFill>
                  <a:srgbClr val="000000"/>
                </a:solidFill>
                <a:ea typeface="Georgia"/>
              </a:rPr>
              <a:t>timore</a:t>
            </a:r>
            <a:r>
              <a:rPr lang="en-US" spc="-1" dirty="0">
                <a:solidFill>
                  <a:srgbClr val="000000"/>
                </a:solidFill>
                <a:ea typeface="Georgia"/>
              </a:rPr>
              <a:t>, et </a:t>
            </a:r>
            <a:r>
              <a:rPr lang="en-US" spc="-1" dirty="0" err="1">
                <a:solidFill>
                  <a:srgbClr val="000000"/>
                </a:solidFill>
                <a:ea typeface="Georgia"/>
              </a:rPr>
              <a:t>expectatione</a:t>
            </a:r>
            <a:r>
              <a:rPr lang="en-US" spc="-1" dirty="0">
                <a:solidFill>
                  <a:srgbClr val="000000"/>
                </a:solidFill>
                <a:ea typeface="Georgia"/>
              </a:rPr>
              <a:t>, </a:t>
            </a:r>
            <a:r>
              <a:rPr lang="en-US" spc="-1" dirty="0" err="1">
                <a:solidFill>
                  <a:srgbClr val="000000"/>
                </a:solidFill>
                <a:ea typeface="Georgia"/>
              </a:rPr>
              <a:t>quæ</a:t>
            </a:r>
            <a:r>
              <a:rPr lang="en-US" spc="-1" dirty="0">
                <a:solidFill>
                  <a:srgbClr val="000000"/>
                </a:solidFill>
                <a:ea typeface="Georgia"/>
              </a:rPr>
              <a:t> supervenient </a:t>
            </a:r>
            <a:r>
              <a:rPr lang="en-US" spc="-1" dirty="0" err="1">
                <a:solidFill>
                  <a:srgbClr val="000000"/>
                </a:solidFill>
                <a:ea typeface="Georgia"/>
              </a:rPr>
              <a:t>universo</a:t>
            </a:r>
            <a:r>
              <a:rPr lang="en-US" spc="-1" dirty="0">
                <a:solidFill>
                  <a:srgbClr val="000000"/>
                </a:solidFill>
                <a:ea typeface="Georgia"/>
              </a:rPr>
              <a:t> </a:t>
            </a:r>
            <a:r>
              <a:rPr lang="en-US" spc="-1" dirty="0" err="1">
                <a:solidFill>
                  <a:srgbClr val="000000"/>
                </a:solidFill>
                <a:ea typeface="Georgia"/>
              </a:rPr>
              <a:t>orbi</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a:solidFill>
                  <a:srgbClr val="000000"/>
                </a:solidFill>
                <a:ea typeface="Georgia"/>
              </a:rPr>
              <a:t>O </a:t>
            </a:r>
            <a:r>
              <a:rPr lang="en-US" spc="-1" dirty="0" err="1">
                <a:solidFill>
                  <a:srgbClr val="000000"/>
                </a:solidFill>
                <a:ea typeface="Georgia"/>
              </a:rPr>
              <a:t>Evangelho</a:t>
            </a:r>
            <a:r>
              <a:rPr lang="en-US" spc="-1" dirty="0">
                <a:solidFill>
                  <a:srgbClr val="000000"/>
                </a:solidFill>
                <a:ea typeface="Georgia"/>
              </a:rPr>
              <a:t> o </a:t>
            </a:r>
            <a:r>
              <a:rPr lang="en-US" spc="-1" dirty="0" err="1">
                <a:solidFill>
                  <a:srgbClr val="000000"/>
                </a:solidFill>
                <a:ea typeface="Georgia"/>
              </a:rPr>
              <a:t>diz</a:t>
            </a:r>
            <a:r>
              <a:rPr lang="en-US" spc="-1" dirty="0">
                <a:solidFill>
                  <a:srgbClr val="000000"/>
                </a:solidFill>
                <a:ea typeface="Georgia"/>
              </a:rPr>
              <a:t> : </a:t>
            </a:r>
            <a:r>
              <a:rPr lang="en-US" spc="-1" dirty="0" err="1">
                <a:solidFill>
                  <a:srgbClr val="000000"/>
                </a:solidFill>
                <a:ea typeface="Georgia"/>
              </a:rPr>
              <a:t>Erunt</a:t>
            </a:r>
            <a:r>
              <a:rPr lang="en-US" spc="-1" dirty="0">
                <a:solidFill>
                  <a:srgbClr val="000000"/>
                </a:solidFill>
                <a:ea typeface="Georgia"/>
              </a:rPr>
              <a:t> signa in sole , et </a:t>
            </a:r>
            <a:r>
              <a:rPr lang="en-US" spc="-1" dirty="0" err="1">
                <a:solidFill>
                  <a:srgbClr val="000000"/>
                </a:solidFill>
                <a:ea typeface="Georgia"/>
              </a:rPr>
              <a:t>luna</a:t>
            </a:r>
            <a:r>
              <a:rPr lang="en-US" spc="-1" dirty="0">
                <a:solidFill>
                  <a:srgbClr val="000000"/>
                </a:solidFill>
                <a:ea typeface="Georgia"/>
              </a:rPr>
              <a:t> , et </a:t>
            </a:r>
            <a:r>
              <a:rPr lang="en-US" spc="-1" dirty="0" err="1">
                <a:solidFill>
                  <a:srgbClr val="000000"/>
                </a:solidFill>
                <a:ea typeface="Georgia"/>
              </a:rPr>
              <a:t>stellis</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a:solidFill>
                  <a:srgbClr val="000000"/>
                </a:solidFill>
                <a:ea typeface="Georgia"/>
              </a:rPr>
              <a:t>O </a:t>
            </a:r>
            <a:r>
              <a:rPr lang="en-US" spc="-1" dirty="0" err="1">
                <a:solidFill>
                  <a:srgbClr val="000000"/>
                </a:solidFill>
                <a:ea typeface="Georgia"/>
              </a:rPr>
              <a:t>mesmo</a:t>
            </a:r>
            <a:r>
              <a:rPr lang="en-US" spc="-1" dirty="0">
                <a:solidFill>
                  <a:srgbClr val="000000"/>
                </a:solidFill>
                <a:ea typeface="Georgia"/>
              </a:rPr>
              <a:t> </a:t>
            </a:r>
            <a:r>
              <a:rPr lang="en-US" spc="-1" dirty="0" err="1">
                <a:solidFill>
                  <a:srgbClr val="000000"/>
                </a:solidFill>
                <a:ea typeface="Georgia"/>
              </a:rPr>
              <a:t>Texto</a:t>
            </a:r>
            <a:r>
              <a:rPr lang="en-US" spc="-1" dirty="0">
                <a:solidFill>
                  <a:srgbClr val="000000"/>
                </a:solidFill>
                <a:ea typeface="Georgia"/>
              </a:rPr>
              <a:t> o </a:t>
            </a:r>
            <a:r>
              <a:rPr lang="en-US" spc="-1" dirty="0" err="1">
                <a:solidFill>
                  <a:srgbClr val="000000"/>
                </a:solidFill>
                <a:ea typeface="Georgia"/>
              </a:rPr>
              <a:t>declara</a:t>
            </a:r>
            <a:r>
              <a:rPr lang="en-US" spc="-1" dirty="0">
                <a:solidFill>
                  <a:srgbClr val="000000"/>
                </a:solidFill>
                <a:ea typeface="Georgia"/>
              </a:rPr>
              <a:t> </a:t>
            </a:r>
            <a:r>
              <a:rPr lang="en-US" spc="-1" dirty="0" err="1">
                <a:solidFill>
                  <a:srgbClr val="000000"/>
                </a:solidFill>
                <a:ea typeface="Georgia"/>
              </a:rPr>
              <a:t>admiravelmente</a:t>
            </a:r>
            <a:r>
              <a:rPr lang="en-US" spc="-1" dirty="0">
                <a:solidFill>
                  <a:srgbClr val="000000"/>
                </a:solidFill>
                <a:ea typeface="Georgia"/>
              </a:rPr>
              <a:t> no que logo </a:t>
            </a:r>
            <a:r>
              <a:rPr lang="en-US" spc="-1" dirty="0" err="1">
                <a:solidFill>
                  <a:srgbClr val="000000"/>
                </a:solidFill>
                <a:ea typeface="Georgia"/>
              </a:rPr>
              <a:t>acrescenta</a:t>
            </a:r>
            <a:r>
              <a:rPr lang="en-US" spc="-1" dirty="0">
                <a:solidFill>
                  <a:srgbClr val="000000"/>
                </a:solidFill>
                <a:ea typeface="Georgia"/>
              </a:rPr>
              <a:t>:...</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0F20876E-A58C-4EC6-865A-A269DE5D952D}"/>
              </a:ext>
            </a:extLst>
          </p:cNvPr>
          <p:cNvSpPr/>
          <p:nvPr/>
        </p:nvSpPr>
        <p:spPr>
          <a:xfrm>
            <a:off x="827088" y="1131889"/>
            <a:ext cx="7576377" cy="3323987"/>
          </a:xfrm>
          <a:prstGeom prst="rect">
            <a:avLst/>
          </a:prstGeom>
        </p:spPr>
        <p:txBody>
          <a:bodyPr wrap="square">
            <a:spAutoFit/>
          </a:bodyPr>
          <a:lstStyle/>
          <a:p>
            <a:pPr marL="342900" indent="-342900">
              <a:buFont typeface="+mj-lt"/>
              <a:buAutoNum type="arabicPeriod"/>
            </a:pPr>
            <a:r>
              <a:rPr lang="pt-BR" sz="1400" dirty="0"/>
              <a:t>Destes e de outros extremos semelhantes carece </a:t>
            </a:r>
            <a:r>
              <a:rPr lang="pt-BR" sz="1400" b="1" dirty="0">
                <a:solidFill>
                  <a:schemeClr val="accent6">
                    <a:lumMod val="75000"/>
                  </a:schemeClr>
                </a:solidFill>
              </a:rPr>
              <a:t>esta província Santa Cruz</a:t>
            </a:r>
            <a:r>
              <a:rPr lang="pt-BR" sz="1400" b="1" dirty="0">
                <a:solidFill>
                  <a:srgbClr val="FF9900"/>
                </a:solidFill>
              </a:rPr>
              <a:t> </a:t>
            </a:r>
            <a:r>
              <a:rPr lang="pt-BR" sz="1400" dirty="0"/>
              <a:t>...  (8.24)</a:t>
            </a:r>
          </a:p>
          <a:p>
            <a:pPr marL="342900" indent="-342900">
              <a:buFont typeface="+mj-lt"/>
              <a:buAutoNum type="arabicPeriod"/>
            </a:pPr>
            <a:r>
              <a:rPr lang="pt-BR" sz="1400" dirty="0"/>
              <a:t>Outros muitos benefícios e obras pias, têm feito </a:t>
            </a:r>
            <a:r>
              <a:rPr lang="pt-BR" sz="1400" b="1" dirty="0">
                <a:solidFill>
                  <a:schemeClr val="accent6">
                    <a:lumMod val="75000"/>
                  </a:schemeClr>
                </a:solidFill>
              </a:rPr>
              <a:t>estes Padres </a:t>
            </a:r>
            <a:r>
              <a:rPr lang="pt-BR" sz="1400" dirty="0"/>
              <a:t>e fazem hoje em dia nestas partes, a que com verdade se não pode negar muito louvor (46.848)</a:t>
            </a:r>
            <a:br>
              <a:rPr lang="pt-BR" sz="1400" dirty="0"/>
            </a:br>
            <a:endParaRPr lang="pt-BR" sz="1400" dirty="0"/>
          </a:p>
          <a:p>
            <a:pPr marL="342900" indent="-342900">
              <a:buFont typeface="+mj-lt"/>
              <a:buAutoNum type="arabicPeriod"/>
            </a:pPr>
            <a:r>
              <a:rPr lang="pt-BR" sz="1400" dirty="0"/>
              <a:t>E tanto que as tais castanhas são maduras, caem </a:t>
            </a:r>
            <a:r>
              <a:rPr lang="pt-BR" sz="1400" b="1" dirty="0">
                <a:solidFill>
                  <a:schemeClr val="accent6">
                    <a:lumMod val="75000"/>
                  </a:schemeClr>
                </a:solidFill>
              </a:rPr>
              <a:t>estas </a:t>
            </a:r>
            <a:r>
              <a:rPr lang="pt-BR" sz="1400" b="1" dirty="0" err="1">
                <a:solidFill>
                  <a:schemeClr val="accent6">
                    <a:lumMod val="75000"/>
                  </a:schemeClr>
                </a:solidFill>
              </a:rPr>
              <a:t>sapadoiras</a:t>
            </a:r>
            <a:r>
              <a:rPr lang="pt-BR" sz="1400" dirty="0">
                <a:solidFill>
                  <a:schemeClr val="accent6">
                    <a:lumMod val="75000"/>
                  </a:schemeClr>
                </a:solidFill>
              </a:rPr>
              <a:t> </a:t>
            </a:r>
            <a:r>
              <a:rPr lang="pt-BR" sz="1400" dirty="0"/>
              <a:t>(17.218)</a:t>
            </a:r>
            <a:br>
              <a:rPr lang="pt-BR" sz="1400" dirty="0"/>
            </a:br>
            <a:endParaRPr lang="pt-BR" sz="1400" dirty="0"/>
          </a:p>
          <a:p>
            <a:pPr marL="342900" indent="-342900">
              <a:buFont typeface="+mj-lt"/>
              <a:buAutoNum type="arabicPeriod"/>
            </a:pPr>
            <a:r>
              <a:rPr lang="pt-BR" sz="1400" dirty="0"/>
              <a:t>E assim é</a:t>
            </a:r>
            <a:r>
              <a:rPr lang="pt-BR" sz="1400" b="1" dirty="0"/>
              <a:t> </a:t>
            </a:r>
            <a:r>
              <a:rPr lang="pt-BR" sz="1400" b="1" dirty="0">
                <a:solidFill>
                  <a:schemeClr val="accent6">
                    <a:lumMod val="75000"/>
                  </a:schemeClr>
                </a:solidFill>
              </a:rPr>
              <a:t>esta</a:t>
            </a:r>
            <a:r>
              <a:rPr lang="pt-BR" sz="1400" b="1" dirty="0"/>
              <a:t> </a:t>
            </a:r>
            <a:r>
              <a:rPr lang="pt-BR" sz="1400" dirty="0"/>
              <a:t>a mais fértil capitania e melhor provida de todos os mantimentos da terra que outra alguma que haja na costa (13.122)</a:t>
            </a:r>
          </a:p>
          <a:p>
            <a:pPr marL="342900" indent="-342900">
              <a:buFont typeface="+mj-lt"/>
              <a:buAutoNum type="arabicPeriod"/>
            </a:pPr>
            <a:r>
              <a:rPr lang="pt-BR" sz="1400" dirty="0"/>
              <a:t>e assim estão </a:t>
            </a:r>
            <a:r>
              <a:rPr lang="pt-BR" sz="1400" b="1" dirty="0">
                <a:solidFill>
                  <a:schemeClr val="accent6">
                    <a:lumMod val="75000"/>
                  </a:schemeClr>
                </a:solidFill>
              </a:rPr>
              <a:t>estas raízes </a:t>
            </a:r>
            <a:r>
              <a:rPr lang="pt-BR" sz="1400" dirty="0"/>
              <a:t>cinco, seis meses debaixo da terra em sua perfeição sem se danarem (16.176)</a:t>
            </a:r>
          </a:p>
          <a:p>
            <a:pPr marL="342900" indent="-342900">
              <a:buFont typeface="+mj-lt"/>
              <a:buAutoNum type="arabicPeriod"/>
            </a:pPr>
            <a:endParaRPr lang="pt-BR" sz="1400" dirty="0"/>
          </a:p>
          <a:p>
            <a:pPr marL="342900" indent="-342900">
              <a:buFont typeface="+mj-lt"/>
              <a:buAutoNum type="arabicPeriod"/>
            </a:pPr>
            <a:r>
              <a:rPr lang="pt-BR" sz="1400" dirty="0"/>
              <a:t>São finalmente </a:t>
            </a:r>
            <a:r>
              <a:rPr lang="pt-BR" sz="1400" b="1" dirty="0">
                <a:solidFill>
                  <a:schemeClr val="accent6">
                    <a:lumMod val="75000"/>
                  </a:schemeClr>
                </a:solidFill>
              </a:rPr>
              <a:t>estes Selvagens </a:t>
            </a:r>
            <a:r>
              <a:rPr lang="pt-BR" sz="1400" dirty="0"/>
              <a:t>tão ásperos e cruéis, que não se pode com palavras encarecer sua dureza. (43.822)</a:t>
            </a:r>
          </a:p>
          <a:p>
            <a:pPr marL="342900" indent="-342900">
              <a:buFont typeface="+mj-lt"/>
              <a:buAutoNum type="arabicPeriod"/>
            </a:pPr>
            <a:r>
              <a:rPr lang="pt-BR" sz="1400" dirty="0"/>
              <a:t>Estão </a:t>
            </a:r>
            <a:r>
              <a:rPr lang="pt-BR" sz="1400" b="1" dirty="0">
                <a:solidFill>
                  <a:schemeClr val="accent6">
                    <a:lumMod val="75000"/>
                  </a:schemeClr>
                </a:solidFill>
              </a:rPr>
              <a:t>estas povoações </a:t>
            </a:r>
            <a:r>
              <a:rPr lang="pt-BR" sz="1400" dirty="0"/>
              <a:t>distantes do Rio de Janeiro quarenta e cinco léguas, em altura de vinte e quatro graus (14.133)</a:t>
            </a:r>
          </a:p>
        </p:txBody>
      </p:sp>
      <p:sp>
        <p:nvSpPr>
          <p:cNvPr id="5" name="CaixaDeTexto 4">
            <a:extLst>
              <a:ext uri="{FF2B5EF4-FFF2-40B4-BE49-F238E27FC236}">
                <a16:creationId xmlns:a16="http://schemas.microsoft.com/office/drawing/2014/main" id="{40E9BD81-284B-4805-8472-545E4C54839A}"/>
              </a:ext>
            </a:extLst>
          </p:cNvPr>
          <p:cNvSpPr txBox="1"/>
          <p:nvPr/>
        </p:nvSpPr>
        <p:spPr>
          <a:xfrm>
            <a:off x="299053" y="1118"/>
            <a:ext cx="6070893" cy="646331"/>
          </a:xfrm>
          <a:prstGeom prst="rect">
            <a:avLst/>
          </a:prstGeom>
          <a:noFill/>
        </p:spPr>
        <p:txBody>
          <a:bodyPr wrap="none" rtlCol="0">
            <a:spAutoFit/>
          </a:bodyPr>
          <a:lstStyle/>
          <a:p>
            <a:r>
              <a:rPr lang="pt-BR" dirty="0">
                <a:solidFill>
                  <a:srgbClr val="00B050"/>
                </a:solidFill>
              </a:rPr>
              <a:t>51% </a:t>
            </a:r>
            <a:r>
              <a:rPr lang="pt-BR" dirty="0"/>
              <a:t>de sujeitos pós-verbais, </a:t>
            </a:r>
            <a:br>
              <a:rPr lang="pt-BR" dirty="0"/>
            </a:br>
            <a:r>
              <a:rPr lang="pt-BR" dirty="0"/>
              <a:t>         se o sujeito é um NP que envolve um ‘demonstrativo’</a:t>
            </a:r>
          </a:p>
        </p:txBody>
      </p:sp>
    </p:spTree>
    <p:extLst>
      <p:ext uri="{BB962C8B-B14F-4D97-AF65-F5344CB8AC3E}">
        <p14:creationId xmlns:p14="http://schemas.microsoft.com/office/powerpoint/2010/main" val="19227212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0F20876E-A58C-4EC6-865A-A269DE5D952D}"/>
              </a:ext>
            </a:extLst>
          </p:cNvPr>
          <p:cNvSpPr/>
          <p:nvPr/>
        </p:nvSpPr>
        <p:spPr>
          <a:xfrm>
            <a:off x="827088" y="1131889"/>
            <a:ext cx="7608574" cy="3323987"/>
          </a:xfrm>
          <a:prstGeom prst="rect">
            <a:avLst/>
          </a:prstGeom>
        </p:spPr>
        <p:txBody>
          <a:bodyPr wrap="square">
            <a:spAutoFit/>
          </a:bodyPr>
          <a:lstStyle/>
          <a:p>
            <a:pPr marL="342900" indent="-342900">
              <a:buClr>
                <a:schemeClr val="tx1"/>
              </a:buClr>
              <a:buFont typeface="+mj-lt"/>
              <a:buAutoNum type="arabicPeriod"/>
            </a:pPr>
            <a:r>
              <a:rPr lang="pt-BR" sz="1400" dirty="0">
                <a:solidFill>
                  <a:srgbClr val="E45150"/>
                </a:solidFill>
              </a:rPr>
              <a:t>Destes e de outros extremos semelhantes</a:t>
            </a:r>
            <a:r>
              <a:rPr lang="pt-BR" sz="1400" dirty="0"/>
              <a:t> carece </a:t>
            </a:r>
            <a:r>
              <a:rPr lang="pt-BR" sz="1400" dirty="0">
                <a:solidFill>
                  <a:schemeClr val="accent6">
                    <a:lumMod val="75000"/>
                  </a:schemeClr>
                </a:solidFill>
              </a:rPr>
              <a:t>esta província Santa Cruz </a:t>
            </a:r>
            <a:r>
              <a:rPr lang="pt-BR" sz="1400" dirty="0"/>
              <a:t>...  (8.24)</a:t>
            </a:r>
          </a:p>
          <a:p>
            <a:pPr marL="342900" indent="-342900">
              <a:buClr>
                <a:schemeClr val="tx1"/>
              </a:buClr>
              <a:buFont typeface="+mj-lt"/>
              <a:buAutoNum type="arabicPeriod"/>
            </a:pPr>
            <a:r>
              <a:rPr lang="pt-BR" sz="1400" dirty="0">
                <a:solidFill>
                  <a:srgbClr val="E45150"/>
                </a:solidFill>
              </a:rPr>
              <a:t>Outros muitos benefícios e obras pias</a:t>
            </a:r>
            <a:r>
              <a:rPr lang="pt-BR" sz="1400" dirty="0"/>
              <a:t>, têm feito </a:t>
            </a:r>
            <a:r>
              <a:rPr lang="pt-BR" sz="1400" dirty="0">
                <a:solidFill>
                  <a:schemeClr val="accent6">
                    <a:lumMod val="75000"/>
                  </a:schemeClr>
                </a:solidFill>
              </a:rPr>
              <a:t>estes Padres </a:t>
            </a:r>
            <a:r>
              <a:rPr lang="pt-BR" sz="1400" dirty="0"/>
              <a:t>e fazem hoje em dia nestas partes, a que com verdade se não pode negar muito louvor (46.848) </a:t>
            </a:r>
            <a:br>
              <a:rPr lang="pt-BR" sz="1400" dirty="0"/>
            </a:br>
            <a:endParaRPr lang="pt-BR" sz="1400" dirty="0"/>
          </a:p>
          <a:p>
            <a:pPr marL="342900" indent="-342900">
              <a:buFont typeface="+mj-lt"/>
              <a:buAutoNum type="arabicPeriod"/>
            </a:pPr>
            <a:r>
              <a:rPr lang="pt-BR" sz="1400" dirty="0"/>
              <a:t>E </a:t>
            </a:r>
            <a:r>
              <a:rPr lang="pt-BR" sz="1400" dirty="0">
                <a:solidFill>
                  <a:srgbClr val="E45150"/>
                </a:solidFill>
              </a:rPr>
              <a:t>tanto que as tais castanhas são maduras,</a:t>
            </a:r>
            <a:r>
              <a:rPr lang="pt-BR" sz="1400" dirty="0"/>
              <a:t> caem </a:t>
            </a:r>
            <a:r>
              <a:rPr lang="pt-BR" sz="1400" dirty="0">
                <a:solidFill>
                  <a:schemeClr val="accent6">
                    <a:lumMod val="75000"/>
                  </a:schemeClr>
                </a:solidFill>
              </a:rPr>
              <a:t>estas </a:t>
            </a:r>
            <a:r>
              <a:rPr lang="pt-BR" sz="1400" dirty="0" err="1">
                <a:solidFill>
                  <a:schemeClr val="accent6">
                    <a:lumMod val="75000"/>
                  </a:schemeClr>
                </a:solidFill>
              </a:rPr>
              <a:t>sapadoiras</a:t>
            </a:r>
            <a:r>
              <a:rPr lang="pt-BR" sz="1400" dirty="0">
                <a:solidFill>
                  <a:schemeClr val="accent6">
                    <a:lumMod val="75000"/>
                  </a:schemeClr>
                </a:solidFill>
              </a:rPr>
              <a:t> </a:t>
            </a:r>
            <a:r>
              <a:rPr lang="pt-BR" sz="1400" dirty="0"/>
              <a:t>(17.218)</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t>E </a:t>
            </a:r>
            <a:r>
              <a:rPr lang="pt-BR" sz="1400" dirty="0">
                <a:solidFill>
                  <a:srgbClr val="E45150"/>
                </a:solidFill>
              </a:rPr>
              <a:t>assim</a:t>
            </a:r>
            <a:r>
              <a:rPr lang="pt-BR" sz="1400" dirty="0"/>
              <a:t> é </a:t>
            </a:r>
            <a:r>
              <a:rPr lang="pt-BR" sz="1400" dirty="0">
                <a:solidFill>
                  <a:schemeClr val="accent6">
                    <a:lumMod val="75000"/>
                  </a:schemeClr>
                </a:solidFill>
              </a:rPr>
              <a:t>esta</a:t>
            </a:r>
            <a:r>
              <a:rPr lang="pt-BR" sz="1400" dirty="0"/>
              <a:t> a mais fértil capitania e melhor provida de todos os mantimentos da terra que outra alguma que haja na costa (13.122)</a:t>
            </a:r>
          </a:p>
          <a:p>
            <a:pPr marL="342900" indent="-342900">
              <a:buClr>
                <a:schemeClr val="tx1"/>
              </a:buClr>
              <a:buFont typeface="+mj-lt"/>
              <a:buAutoNum type="arabicPeriod"/>
            </a:pPr>
            <a:r>
              <a:rPr lang="pt-BR" sz="1400" dirty="0"/>
              <a:t>e </a:t>
            </a:r>
            <a:r>
              <a:rPr lang="pt-BR" sz="1400" dirty="0">
                <a:solidFill>
                  <a:srgbClr val="E45150"/>
                </a:solidFill>
              </a:rPr>
              <a:t>assim</a:t>
            </a:r>
            <a:r>
              <a:rPr lang="pt-BR" sz="1400" dirty="0"/>
              <a:t> estão </a:t>
            </a:r>
            <a:r>
              <a:rPr lang="pt-BR" sz="1400" dirty="0">
                <a:solidFill>
                  <a:schemeClr val="accent6">
                    <a:lumMod val="75000"/>
                  </a:schemeClr>
                </a:solidFill>
              </a:rPr>
              <a:t>estas raízes </a:t>
            </a:r>
            <a:r>
              <a:rPr lang="pt-BR" sz="1400" dirty="0"/>
              <a:t>cinco, seis meses debaixo da terra em sua perfeição sem se danarem (16.176)</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solidFill>
                  <a:srgbClr val="E45150"/>
                </a:solidFill>
              </a:rPr>
              <a:t>#</a:t>
            </a:r>
            <a:r>
              <a:rPr lang="pt-BR" sz="1400" dirty="0"/>
              <a:t>São finalmente </a:t>
            </a:r>
            <a:r>
              <a:rPr lang="pt-BR" sz="1400" dirty="0">
                <a:solidFill>
                  <a:schemeClr val="accent6">
                    <a:lumMod val="75000"/>
                  </a:schemeClr>
                </a:solidFill>
              </a:rPr>
              <a:t>estes Selvagens </a:t>
            </a:r>
            <a:r>
              <a:rPr lang="pt-BR" sz="1400" dirty="0"/>
              <a:t>tão ásperos e cruéis, que não se pode com palavras encarecer sua dureza. (43.822)</a:t>
            </a:r>
          </a:p>
          <a:p>
            <a:pPr marL="342900" indent="-342900">
              <a:buClr>
                <a:schemeClr val="tx1"/>
              </a:buClr>
              <a:buFont typeface="+mj-lt"/>
              <a:buAutoNum type="arabicPeriod"/>
            </a:pPr>
            <a:r>
              <a:rPr lang="pt-BR" sz="1400" dirty="0">
                <a:solidFill>
                  <a:srgbClr val="E45150"/>
                </a:solidFill>
              </a:rPr>
              <a:t>#</a:t>
            </a:r>
            <a:r>
              <a:rPr lang="pt-BR" sz="1400" dirty="0"/>
              <a:t>Estão </a:t>
            </a:r>
            <a:r>
              <a:rPr lang="pt-BR" sz="1400" dirty="0">
                <a:solidFill>
                  <a:schemeClr val="accent6">
                    <a:lumMod val="75000"/>
                  </a:schemeClr>
                </a:solidFill>
              </a:rPr>
              <a:t>estas povoações </a:t>
            </a:r>
            <a:r>
              <a:rPr lang="pt-BR" sz="1400" dirty="0"/>
              <a:t>distantes do Rio de Janeiro quarenta e cinco léguas, em altura de vinte e quatro graus (14.133)</a:t>
            </a:r>
          </a:p>
        </p:txBody>
      </p:sp>
      <p:sp>
        <p:nvSpPr>
          <p:cNvPr id="6" name="CaixaDeTexto 5">
            <a:extLst>
              <a:ext uri="{FF2B5EF4-FFF2-40B4-BE49-F238E27FC236}">
                <a16:creationId xmlns:a16="http://schemas.microsoft.com/office/drawing/2014/main" id="{703E2B14-5880-4FC7-913D-D11D3BA5E088}"/>
              </a:ext>
            </a:extLst>
          </p:cNvPr>
          <p:cNvSpPr txBox="1"/>
          <p:nvPr/>
        </p:nvSpPr>
        <p:spPr>
          <a:xfrm>
            <a:off x="299053" y="1118"/>
            <a:ext cx="6070893" cy="646331"/>
          </a:xfrm>
          <a:prstGeom prst="rect">
            <a:avLst/>
          </a:prstGeom>
          <a:noFill/>
        </p:spPr>
        <p:txBody>
          <a:bodyPr wrap="none" rtlCol="0">
            <a:spAutoFit/>
          </a:bodyPr>
          <a:lstStyle/>
          <a:p>
            <a:r>
              <a:rPr lang="pt-BR" dirty="0">
                <a:solidFill>
                  <a:srgbClr val="00B050"/>
                </a:solidFill>
              </a:rPr>
              <a:t>51% </a:t>
            </a:r>
            <a:r>
              <a:rPr lang="pt-BR" dirty="0"/>
              <a:t>de sujeitos pós-verbais, </a:t>
            </a:r>
            <a:br>
              <a:rPr lang="pt-BR" dirty="0"/>
            </a:br>
            <a:r>
              <a:rPr lang="pt-BR" dirty="0"/>
              <a:t>         se o sujeito é um NP que envolve um ‘demonstrativo’</a:t>
            </a:r>
          </a:p>
        </p:txBody>
      </p:sp>
    </p:spTree>
    <p:extLst>
      <p:ext uri="{BB962C8B-B14F-4D97-AF65-F5344CB8AC3E}">
        <p14:creationId xmlns:p14="http://schemas.microsoft.com/office/powerpoint/2010/main" val="5433146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1410B84-DED4-4A1F-83E7-E82D123DC823}"/>
              </a:ext>
            </a:extLst>
          </p:cNvPr>
          <p:cNvSpPr txBox="1"/>
          <p:nvPr/>
        </p:nvSpPr>
        <p:spPr>
          <a:xfrm>
            <a:off x="299053" y="1118"/>
            <a:ext cx="7462299" cy="646331"/>
          </a:xfrm>
          <a:prstGeom prst="rect">
            <a:avLst/>
          </a:prstGeom>
          <a:noFill/>
        </p:spPr>
        <p:txBody>
          <a:bodyPr wrap="none" rtlCol="0">
            <a:spAutoFit/>
          </a:bodyPr>
          <a:lstStyle/>
          <a:p>
            <a:r>
              <a:rPr lang="pt-BR" dirty="0">
                <a:solidFill>
                  <a:srgbClr val="00B050"/>
                </a:solidFill>
              </a:rPr>
              <a:t>87% </a:t>
            </a:r>
            <a:r>
              <a:rPr lang="pt-BR" dirty="0"/>
              <a:t>de sujeitos pré-verbais, </a:t>
            </a:r>
            <a:br>
              <a:rPr lang="pt-BR" dirty="0"/>
            </a:br>
            <a:r>
              <a:rPr lang="pt-BR" dirty="0"/>
              <a:t>         se o sujeito é um NP que envolve um demonstrativo sem um nome</a:t>
            </a:r>
          </a:p>
        </p:txBody>
      </p:sp>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6" name="Chart 4">
            <a:extLst>
              <a:ext uri="{FF2B5EF4-FFF2-40B4-BE49-F238E27FC236}">
                <a16:creationId xmlns:a16="http://schemas.microsoft.com/office/drawing/2014/main" id="{BDA47077-68F1-41EA-9308-463C12A0CE13}"/>
              </a:ext>
            </a:extLst>
          </p:cNvPr>
          <p:cNvGraphicFramePr>
            <a:graphicFrameLocks noChangeAspect="1"/>
          </p:cNvGraphicFramePr>
          <p:nvPr>
            <p:extLst>
              <p:ext uri="{D42A27DB-BD31-4B8C-83A1-F6EECF244321}">
                <p14:modId xmlns:p14="http://schemas.microsoft.com/office/powerpoint/2010/main" val="3222583971"/>
              </p:ext>
            </p:extLst>
          </p:nvPr>
        </p:nvGraphicFramePr>
        <p:xfrm>
          <a:off x="827088" y="1225693"/>
          <a:ext cx="5703993" cy="3078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07552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7FF68F61-CF0E-4AE9-BD55-E001A5E89072}"/>
              </a:ext>
            </a:extLst>
          </p:cNvPr>
          <p:cNvSpPr txBox="1"/>
          <p:nvPr/>
        </p:nvSpPr>
        <p:spPr>
          <a:xfrm>
            <a:off x="813684" y="1134009"/>
            <a:ext cx="7615013" cy="1754326"/>
          </a:xfrm>
          <a:prstGeom prst="rect">
            <a:avLst/>
          </a:prstGeom>
          <a:noFill/>
        </p:spPr>
        <p:txBody>
          <a:bodyPr wrap="square" rtlCol="0">
            <a:spAutoFit/>
          </a:bodyPr>
          <a:lstStyle/>
          <a:p>
            <a:endParaRPr lang="pt-BR" sz="1200" dirty="0"/>
          </a:p>
          <a:p>
            <a:pPr marL="228600" indent="-228600">
              <a:buClr>
                <a:schemeClr val="tx1"/>
              </a:buClr>
              <a:buFont typeface="+mj-lt"/>
              <a:buAutoNum type="arabicPeriod" startAt="8"/>
            </a:pPr>
            <a:endParaRPr lang="pt-BR" sz="1200" dirty="0"/>
          </a:p>
          <a:p>
            <a:pPr marL="228600" indent="-228600">
              <a:buClr>
                <a:schemeClr val="tx1"/>
              </a:buClr>
              <a:buFont typeface="+mj-lt"/>
              <a:buAutoNum type="arabicPeriod" startAt="8"/>
            </a:pPr>
            <a:r>
              <a:rPr lang="pt-BR" sz="1200" dirty="0">
                <a:solidFill>
                  <a:srgbClr val="E45150"/>
                </a:solidFill>
              </a:rPr>
              <a:t>Esta</a:t>
            </a:r>
            <a:r>
              <a:rPr lang="pt-BR" sz="1200" dirty="0"/>
              <a:t> é uma das melhores terras, e que mais tem realçado os moradores ... (11.89)</a:t>
            </a:r>
          </a:p>
          <a:p>
            <a:pPr marL="228600" indent="-228600">
              <a:buClr>
                <a:schemeClr val="tx1"/>
              </a:buClr>
              <a:buFont typeface="+mj-lt"/>
              <a:buAutoNum type="arabicPeriod" startAt="8"/>
            </a:pPr>
            <a:r>
              <a:rPr lang="pt-BR" sz="1200" dirty="0">
                <a:solidFill>
                  <a:srgbClr val="E45150"/>
                </a:solidFill>
              </a:rPr>
              <a:t>Este</a:t>
            </a:r>
            <a:r>
              <a:rPr lang="pt-BR" sz="1200" dirty="0"/>
              <a:t> é o mantimento a que chamam farinha de pau, com que os moradores e gentio desta província se mantém (16.183)</a:t>
            </a:r>
          </a:p>
          <a:p>
            <a:pPr marL="228600" indent="-228600">
              <a:buClr>
                <a:schemeClr val="tx1"/>
              </a:buClr>
              <a:buFont typeface="+mj-lt"/>
              <a:buAutoNum type="arabicPeriod" startAt="8"/>
            </a:pPr>
            <a:r>
              <a:rPr lang="pt-BR" sz="1200" dirty="0"/>
              <a:t>e </a:t>
            </a:r>
            <a:r>
              <a:rPr lang="pt-BR" sz="1200" dirty="0">
                <a:solidFill>
                  <a:srgbClr val="E45150"/>
                </a:solidFill>
              </a:rPr>
              <a:t>isto </a:t>
            </a:r>
            <a:r>
              <a:rPr lang="pt-BR" sz="1200" dirty="0"/>
              <a:t>causa não haver lá frios, nem ruínas de inverno que ofendam a suas plantas, como cá ofendem as nossas (8.37)</a:t>
            </a:r>
          </a:p>
          <a:p>
            <a:pPr marL="228600" indent="-228600">
              <a:buClr>
                <a:schemeClr val="tx1"/>
              </a:buClr>
              <a:buFont typeface="+mj-lt"/>
              <a:buAutoNum type="arabicPeriod" startAt="8"/>
            </a:pPr>
            <a:r>
              <a:rPr lang="pt-BR" sz="1200" dirty="0">
                <a:solidFill>
                  <a:srgbClr val="E45150"/>
                </a:solidFill>
              </a:rPr>
              <a:t>Isto</a:t>
            </a:r>
            <a:r>
              <a:rPr lang="pt-BR" sz="1200" dirty="0"/>
              <a:t> nasce de elas terem em muita conta os pais de seus filhos e ... (36.661)</a:t>
            </a:r>
          </a:p>
          <a:p>
            <a:endParaRPr lang="pt-BR" sz="1200" dirty="0"/>
          </a:p>
        </p:txBody>
      </p:sp>
      <p:sp>
        <p:nvSpPr>
          <p:cNvPr id="5" name="CaixaDeTexto 4">
            <a:extLst>
              <a:ext uri="{FF2B5EF4-FFF2-40B4-BE49-F238E27FC236}">
                <a16:creationId xmlns:a16="http://schemas.microsoft.com/office/drawing/2014/main" id="{C78730E0-6C9D-4E89-A919-F6D4D664543A}"/>
              </a:ext>
            </a:extLst>
          </p:cNvPr>
          <p:cNvSpPr txBox="1"/>
          <p:nvPr/>
        </p:nvSpPr>
        <p:spPr>
          <a:xfrm>
            <a:off x="299053" y="1118"/>
            <a:ext cx="7462299" cy="646331"/>
          </a:xfrm>
          <a:prstGeom prst="rect">
            <a:avLst/>
          </a:prstGeom>
          <a:noFill/>
        </p:spPr>
        <p:txBody>
          <a:bodyPr wrap="none" rtlCol="0">
            <a:spAutoFit/>
          </a:bodyPr>
          <a:lstStyle/>
          <a:p>
            <a:r>
              <a:rPr lang="pt-BR" dirty="0">
                <a:solidFill>
                  <a:srgbClr val="00B050"/>
                </a:solidFill>
              </a:rPr>
              <a:t>87% </a:t>
            </a:r>
            <a:r>
              <a:rPr lang="pt-BR" dirty="0"/>
              <a:t>de sujeitos pré-verbais, </a:t>
            </a:r>
            <a:br>
              <a:rPr lang="pt-BR" dirty="0"/>
            </a:br>
            <a:r>
              <a:rPr lang="pt-BR" dirty="0"/>
              <a:t>         se o sujeito é um NP que envolve um demonstrativo sem um nome</a:t>
            </a:r>
          </a:p>
        </p:txBody>
      </p:sp>
    </p:spTree>
    <p:extLst>
      <p:ext uri="{BB962C8B-B14F-4D97-AF65-F5344CB8AC3E}">
        <p14:creationId xmlns:p14="http://schemas.microsoft.com/office/powerpoint/2010/main" val="41228350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EED4063-31AF-442E-B519-9886B89D68CF}"/>
              </a:ext>
            </a:extLst>
          </p:cNvPr>
          <p:cNvSpPr txBox="1"/>
          <p:nvPr/>
        </p:nvSpPr>
        <p:spPr>
          <a:xfrm>
            <a:off x="827088" y="1131888"/>
            <a:ext cx="6928836" cy="1569660"/>
          </a:xfrm>
          <a:prstGeom prst="rect">
            <a:avLst/>
          </a:prstGeom>
          <a:noFill/>
        </p:spPr>
        <p:txBody>
          <a:bodyPr wrap="square" rtlCol="0">
            <a:spAutoFit/>
          </a:bodyPr>
          <a:lstStyle/>
          <a:p>
            <a:pPr algn="ctr"/>
            <a:r>
              <a:rPr lang="pt-BR" sz="9600" dirty="0"/>
              <a:t>portanto...</a:t>
            </a:r>
          </a:p>
        </p:txBody>
      </p:sp>
    </p:spTree>
    <p:extLst>
      <p:ext uri="{BB962C8B-B14F-4D97-AF65-F5344CB8AC3E}">
        <p14:creationId xmlns:p14="http://schemas.microsoft.com/office/powerpoint/2010/main" val="34587535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EED4063-31AF-442E-B519-9886B89D68CF}"/>
              </a:ext>
            </a:extLst>
          </p:cNvPr>
          <p:cNvSpPr txBox="1"/>
          <p:nvPr/>
        </p:nvSpPr>
        <p:spPr>
          <a:xfrm>
            <a:off x="827088" y="1131888"/>
            <a:ext cx="6928836" cy="1862048"/>
          </a:xfrm>
          <a:prstGeom prst="rect">
            <a:avLst/>
          </a:prstGeom>
          <a:noFill/>
        </p:spPr>
        <p:txBody>
          <a:bodyPr wrap="square" rtlCol="0">
            <a:spAutoFit/>
          </a:bodyPr>
          <a:lstStyle/>
          <a:p>
            <a:pPr algn="ctr"/>
            <a:r>
              <a:rPr lang="pt-BR" sz="11500" dirty="0"/>
              <a:t>mas...</a:t>
            </a:r>
          </a:p>
        </p:txBody>
      </p:sp>
    </p:spTree>
    <p:extLst>
      <p:ext uri="{BB962C8B-B14F-4D97-AF65-F5344CB8AC3E}">
        <p14:creationId xmlns:p14="http://schemas.microsoft.com/office/powerpoint/2010/main" val="3299323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84F605D7-3558-4F5E-B20A-CC148FEF80C4}"/>
              </a:ext>
            </a:extLst>
          </p:cNvPr>
          <p:cNvSpPr txBox="1"/>
          <p:nvPr/>
        </p:nvSpPr>
        <p:spPr>
          <a:xfrm>
            <a:off x="243918" y="2880"/>
            <a:ext cx="6775070" cy="923330"/>
          </a:xfrm>
          <a:prstGeom prst="rect">
            <a:avLst/>
          </a:prstGeom>
          <a:noFill/>
        </p:spPr>
        <p:txBody>
          <a:bodyPr wrap="square" rtlCol="0">
            <a:spAutoFit/>
          </a:bodyPr>
          <a:lstStyle/>
          <a:p>
            <a:r>
              <a:rPr lang="pt-BR" dirty="0">
                <a:solidFill>
                  <a:schemeClr val="accent6">
                    <a:lumMod val="75000"/>
                  </a:schemeClr>
                </a:solidFill>
              </a:rPr>
              <a:t>80% </a:t>
            </a:r>
            <a:r>
              <a:rPr lang="pt-BR" dirty="0"/>
              <a:t>de sujeitos pré-verbais, </a:t>
            </a:r>
          </a:p>
          <a:p>
            <a:r>
              <a:rPr lang="pt-BR" dirty="0"/>
              <a:t>         se o sujeito é um NP ‘modificado’ por um demonstrativo,</a:t>
            </a:r>
          </a:p>
          <a:p>
            <a:r>
              <a:rPr lang="pt-BR" dirty="0"/>
              <a:t>         </a:t>
            </a:r>
            <a:r>
              <a:rPr lang="pt-BR" i="1" dirty="0"/>
              <a:t>independente da marcação de estatuto referencial</a:t>
            </a:r>
          </a:p>
        </p:txBody>
      </p:sp>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0F20876E-A58C-4EC6-865A-A269DE5D952D}"/>
              </a:ext>
            </a:extLst>
          </p:cNvPr>
          <p:cNvSpPr/>
          <p:nvPr/>
        </p:nvSpPr>
        <p:spPr>
          <a:xfrm>
            <a:off x="827088" y="1131889"/>
            <a:ext cx="6928837" cy="2523768"/>
          </a:xfrm>
          <a:prstGeom prst="rect">
            <a:avLst/>
          </a:prstGeom>
        </p:spPr>
        <p:txBody>
          <a:bodyPr wrap="square">
            <a:spAutoFit/>
          </a:bodyPr>
          <a:lstStyle/>
          <a:p>
            <a:endParaRPr lang="pt-BR" dirty="0"/>
          </a:p>
          <a:p>
            <a:r>
              <a:rPr lang="pt-BR" sz="1400" i="1" dirty="0"/>
              <a:t>Duas construções com demonstrativos marcadas como “referentes novos”:</a:t>
            </a:r>
            <a:endParaRPr lang="pt-BR" sz="1400" dirty="0"/>
          </a:p>
          <a:p>
            <a:endParaRPr lang="pt-BR" dirty="0"/>
          </a:p>
          <a:p>
            <a:pPr marL="342900" indent="-342900">
              <a:buFont typeface="+mj-lt"/>
              <a:buAutoNum type="arabicPeriod"/>
            </a:pPr>
            <a:r>
              <a:rPr lang="pt-BR" dirty="0"/>
              <a:t>e </a:t>
            </a:r>
            <a:r>
              <a:rPr lang="pt-BR" b="1" dirty="0">
                <a:solidFill>
                  <a:schemeClr val="accent1"/>
                </a:solidFill>
              </a:rPr>
              <a:t>aqueles que o alcançam</a:t>
            </a:r>
            <a:r>
              <a:rPr lang="pt-BR" b="1" dirty="0">
                <a:solidFill>
                  <a:srgbClr val="E45150"/>
                </a:solidFill>
              </a:rPr>
              <a:t> </a:t>
            </a:r>
            <a:r>
              <a:rPr lang="pt-BR" dirty="0"/>
              <a:t>têm-no em grande estima (G_008,17.261)</a:t>
            </a:r>
          </a:p>
          <a:p>
            <a:pPr marL="342900" indent="-342900">
              <a:buFont typeface="+mj-lt"/>
              <a:buAutoNum type="arabicPeriod"/>
            </a:pPr>
            <a:endParaRPr lang="pt-BR" dirty="0"/>
          </a:p>
          <a:p>
            <a:pPr marL="342900" indent="-342900">
              <a:buFont typeface="+mj-lt"/>
              <a:buAutoNum type="arabicPeriod"/>
            </a:pPr>
            <a:r>
              <a:rPr lang="pt-BR" dirty="0"/>
              <a:t>E </a:t>
            </a:r>
            <a:r>
              <a:rPr lang="pt-BR" b="1" dirty="0">
                <a:solidFill>
                  <a:schemeClr val="accent1"/>
                </a:solidFill>
              </a:rPr>
              <a:t>aquele que está deputado para o matar</a:t>
            </a:r>
            <a:r>
              <a:rPr lang="pt-BR" dirty="0"/>
              <a:t>, é um dos mais valentes e honrados da terra, a quem por favor e preeminência concedem este ofício (G_008,40.764)</a:t>
            </a:r>
          </a:p>
        </p:txBody>
      </p:sp>
    </p:spTree>
    <p:extLst>
      <p:ext uri="{BB962C8B-B14F-4D97-AF65-F5344CB8AC3E}">
        <p14:creationId xmlns:p14="http://schemas.microsoft.com/office/powerpoint/2010/main" val="266978056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051E8E-F9D5-43F7-A389-6C0F5EA9162D}"/>
              </a:ext>
            </a:extLst>
          </p:cNvPr>
          <p:cNvSpPr/>
          <p:nvPr/>
        </p:nvSpPr>
        <p:spPr>
          <a:xfrm>
            <a:off x="811366" y="1131888"/>
            <a:ext cx="7568139"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0867E4F1-D24E-435B-B710-B7488BB91539}"/>
              </a:ext>
            </a:extLst>
          </p:cNvPr>
          <p:cNvSpPr txBox="1"/>
          <p:nvPr/>
        </p:nvSpPr>
        <p:spPr>
          <a:xfrm>
            <a:off x="885048" y="1236376"/>
            <a:ext cx="7447586" cy="1815882"/>
          </a:xfrm>
          <a:prstGeom prst="rect">
            <a:avLst/>
          </a:prstGeom>
          <a:noFill/>
        </p:spPr>
        <p:txBody>
          <a:bodyPr wrap="square" rtlCol="0">
            <a:spAutoFit/>
          </a:bodyPr>
          <a:lstStyle/>
          <a:p>
            <a:r>
              <a:rPr lang="pt-BR" sz="2800" dirty="0"/>
              <a:t>... a identificação das cadeias formadas pelos referentes no texto não parece ajudar a compreender os padrões de posição dos sujeitos</a:t>
            </a:r>
          </a:p>
        </p:txBody>
      </p:sp>
      <p:sp>
        <p:nvSpPr>
          <p:cNvPr id="2" name="CaixaDeTexto 1">
            <a:extLst>
              <a:ext uri="{FF2B5EF4-FFF2-40B4-BE49-F238E27FC236}">
                <a16:creationId xmlns:a16="http://schemas.microsoft.com/office/drawing/2014/main" id="{8E1E9F6E-5FB2-4AB1-9422-8D38131386E0}"/>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#2:</a:t>
            </a:r>
          </a:p>
        </p:txBody>
      </p:sp>
    </p:spTree>
    <p:extLst>
      <p:ext uri="{BB962C8B-B14F-4D97-AF65-F5344CB8AC3E}">
        <p14:creationId xmlns:p14="http://schemas.microsoft.com/office/powerpoint/2010/main" val="3170534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EED4063-31AF-442E-B519-9886B89D68CF}"/>
              </a:ext>
            </a:extLst>
          </p:cNvPr>
          <p:cNvSpPr txBox="1"/>
          <p:nvPr/>
        </p:nvSpPr>
        <p:spPr>
          <a:xfrm>
            <a:off x="827088" y="1131888"/>
            <a:ext cx="6928836" cy="1815882"/>
          </a:xfrm>
          <a:prstGeom prst="rect">
            <a:avLst/>
          </a:prstGeom>
          <a:noFill/>
        </p:spPr>
        <p:txBody>
          <a:bodyPr wrap="square" rtlCol="0">
            <a:spAutoFit/>
          </a:bodyPr>
          <a:lstStyle/>
          <a:p>
            <a:r>
              <a:rPr lang="pt-BR" sz="2800" dirty="0"/>
              <a:t>Essa conclusão parece se reforçar se olhamos os padrões encontrados com </a:t>
            </a:r>
            <a:r>
              <a:rPr lang="pt-BR" sz="2800" dirty="0" err="1"/>
              <a:t>NPs</a:t>
            </a:r>
            <a:r>
              <a:rPr lang="pt-BR" sz="2800" dirty="0"/>
              <a:t> envolvendo determinantes definidos ou indefinidos:</a:t>
            </a:r>
          </a:p>
        </p:txBody>
      </p:sp>
    </p:spTree>
    <p:extLst>
      <p:ext uri="{BB962C8B-B14F-4D97-AF65-F5344CB8AC3E}">
        <p14:creationId xmlns:p14="http://schemas.microsoft.com/office/powerpoint/2010/main" val="37946154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8" y="2880"/>
            <a:ext cx="8172426" cy="646331"/>
          </a:xfrm>
          <a:prstGeom prst="rect">
            <a:avLst/>
          </a:prstGeom>
          <a:noFill/>
        </p:spPr>
        <p:txBody>
          <a:bodyPr wrap="square" rtlCol="0">
            <a:spAutoFit/>
          </a:bodyPr>
          <a:lstStyle/>
          <a:p>
            <a:r>
              <a:rPr lang="pt-BR" dirty="0">
                <a:solidFill>
                  <a:schemeClr val="accent6">
                    <a:lumMod val="75000"/>
                  </a:schemeClr>
                </a:solidFill>
              </a:rPr>
              <a:t>41% </a:t>
            </a:r>
            <a:r>
              <a:rPr lang="pt-BR" dirty="0"/>
              <a:t>de sujeitos pré-verbais, </a:t>
            </a:r>
          </a:p>
          <a:p>
            <a:r>
              <a:rPr lang="pt-BR" dirty="0"/>
              <a:t>         se o sujeito é um NP com um determinante indefinido</a:t>
            </a:r>
            <a:endParaRPr lang="pt-BR" i="1" dirty="0"/>
          </a:p>
        </p:txBody>
      </p:sp>
      <p:graphicFrame>
        <p:nvGraphicFramePr>
          <p:cNvPr id="5" name="Chart 4">
            <a:extLst>
              <a:ext uri="{FF2B5EF4-FFF2-40B4-BE49-F238E27FC236}">
                <a16:creationId xmlns:a16="http://schemas.microsoft.com/office/drawing/2014/main" id="{514E194A-4AE9-48C1-816F-990ABB733BC6}"/>
              </a:ext>
            </a:extLst>
          </p:cNvPr>
          <p:cNvGraphicFramePr>
            <a:graphicFrameLocks noChangeAspect="1"/>
          </p:cNvGraphicFramePr>
          <p:nvPr>
            <p:extLst>
              <p:ext uri="{D42A27DB-BD31-4B8C-83A1-F6EECF244321}">
                <p14:modId xmlns:p14="http://schemas.microsoft.com/office/powerpoint/2010/main" val="1052061244"/>
              </p:ext>
            </p:extLst>
          </p:nvPr>
        </p:nvGraphicFramePr>
        <p:xfrm>
          <a:off x="897043" y="1291590"/>
          <a:ext cx="5703993" cy="3078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8339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86E08068-D697-4C08-9642-421547DCB193}"/>
              </a:ext>
            </a:extLst>
          </p:cNvPr>
          <p:cNvSpPr>
            <a:spLocks noGrp="1"/>
          </p:cNvSpPr>
          <p:nvPr>
            <p:ph type="body" sz="quarter" idx="10"/>
          </p:nvPr>
        </p:nvSpPr>
        <p:spPr/>
        <p:txBody>
          <a:bodyPr/>
          <a:lstStyle/>
          <a:p>
            <a:r>
              <a:rPr lang="en-US" spc="-1" dirty="0">
                <a:solidFill>
                  <a:srgbClr val="000000"/>
                </a:solidFill>
                <a:ea typeface="Georgia"/>
              </a:rPr>
              <a:t>Segundo, a </a:t>
            </a:r>
            <a:r>
              <a:rPr lang="en-US" spc="-1" dirty="0" err="1">
                <a:solidFill>
                  <a:srgbClr val="000000"/>
                </a:solidFill>
                <a:ea typeface="Georgia"/>
              </a:rPr>
              <a:t>partir</a:t>
            </a:r>
            <a:r>
              <a:rPr lang="en-US" spc="-1" dirty="0">
                <a:solidFill>
                  <a:srgbClr val="000000"/>
                </a:solidFill>
                <a:ea typeface="Georgia"/>
              </a:rPr>
              <a:t> </a:t>
            </a:r>
            <a:r>
              <a:rPr lang="en-US" spc="-1" dirty="0" err="1">
                <a:solidFill>
                  <a:srgbClr val="000000"/>
                </a:solidFill>
                <a:ea typeface="Georgia"/>
              </a:rPr>
              <a:t>disso</a:t>
            </a:r>
            <a:r>
              <a:rPr lang="en-US" spc="-1" dirty="0">
                <a:solidFill>
                  <a:srgbClr val="000000"/>
                </a:solidFill>
                <a:ea typeface="Georgia"/>
              </a:rPr>
              <a:t>, a </a:t>
            </a:r>
            <a:r>
              <a:rPr lang="en-US" spc="-1" dirty="0" err="1">
                <a:solidFill>
                  <a:srgbClr val="000000"/>
                </a:solidFill>
                <a:ea typeface="Georgia"/>
              </a:rPr>
              <a:t>observação</a:t>
            </a:r>
            <a:r>
              <a:rPr lang="en-US" spc="-1" dirty="0">
                <a:solidFill>
                  <a:srgbClr val="000000"/>
                </a:solidFill>
                <a:ea typeface="Georgia"/>
              </a:rPr>
              <a:t> de </a:t>
            </a:r>
            <a:r>
              <a:rPr lang="en-US" spc="-1" dirty="0" err="1">
                <a:solidFill>
                  <a:srgbClr val="000000"/>
                </a:solidFill>
                <a:ea typeface="Georgia"/>
              </a:rPr>
              <a:t>Paixão</a:t>
            </a:r>
            <a:r>
              <a:rPr lang="en-US" spc="-1" dirty="0">
                <a:solidFill>
                  <a:srgbClr val="000000"/>
                </a:solidFill>
                <a:ea typeface="Georgia"/>
              </a:rPr>
              <a:t> de Sousa (2004) de que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sujeitos</a:t>
            </a:r>
            <a:r>
              <a:rPr lang="en-US" spc="-1" dirty="0">
                <a:solidFill>
                  <a:srgbClr val="000000"/>
                </a:solidFill>
                <a:ea typeface="Georgia"/>
              </a:rPr>
              <a:t> </a:t>
            </a:r>
            <a:r>
              <a:rPr lang="en-US" spc="-1" dirty="0" err="1">
                <a:solidFill>
                  <a:srgbClr val="000000"/>
                </a:solidFill>
                <a:ea typeface="Georgia"/>
              </a:rPr>
              <a:t>pós-verbais</a:t>
            </a:r>
            <a:r>
              <a:rPr lang="en-US" spc="-1" dirty="0">
                <a:solidFill>
                  <a:srgbClr val="000000"/>
                </a:solidFill>
                <a:ea typeface="Georgia"/>
              </a:rPr>
              <a:t> </a:t>
            </a:r>
            <a:r>
              <a:rPr lang="en-US" spc="-1" dirty="0" err="1">
                <a:solidFill>
                  <a:srgbClr val="000000"/>
                </a:solidFill>
                <a:ea typeface="Georgia"/>
              </a:rPr>
              <a:t>nos</a:t>
            </a:r>
            <a:r>
              <a:rPr lang="en-US" spc="-1" dirty="0">
                <a:solidFill>
                  <a:srgbClr val="000000"/>
                </a:solidFill>
                <a:ea typeface="Georgia"/>
              </a:rPr>
              <a:t> </a:t>
            </a:r>
            <a:r>
              <a:rPr lang="en-US" spc="-1" dirty="0" err="1">
                <a:solidFill>
                  <a:srgbClr val="000000"/>
                </a:solidFill>
                <a:ea typeface="Georgia"/>
              </a:rPr>
              <a:t>textos</a:t>
            </a:r>
            <a:r>
              <a:rPr lang="en-US" spc="-1" dirty="0">
                <a:solidFill>
                  <a:srgbClr val="000000"/>
                </a:solidFill>
                <a:ea typeface="Georgia"/>
              </a:rPr>
              <a:t> </a:t>
            </a:r>
            <a:r>
              <a:rPr lang="en-US" spc="-1" dirty="0" err="1">
                <a:solidFill>
                  <a:srgbClr val="000000"/>
                </a:solidFill>
                <a:ea typeface="Georgia"/>
              </a:rPr>
              <a:t>clássicos</a:t>
            </a:r>
            <a:r>
              <a:rPr lang="en-US" spc="-1" dirty="0">
                <a:solidFill>
                  <a:srgbClr val="000000"/>
                </a:solidFill>
                <a:ea typeface="Georgia"/>
              </a:rPr>
              <a:t> </a:t>
            </a:r>
            <a:r>
              <a:rPr lang="en-US" spc="-1" dirty="0" err="1">
                <a:solidFill>
                  <a:srgbClr val="000000"/>
                </a:solidFill>
                <a:ea typeface="Georgia"/>
              </a:rPr>
              <a:t>não</a:t>
            </a:r>
            <a:r>
              <a:rPr lang="en-US" spc="-1" dirty="0">
                <a:solidFill>
                  <a:srgbClr val="000000"/>
                </a:solidFill>
                <a:ea typeface="Georgia"/>
              </a:rPr>
              <a:t> </a:t>
            </a:r>
            <a:r>
              <a:rPr lang="en-US" spc="-1" dirty="0" err="1">
                <a:solidFill>
                  <a:srgbClr val="000000"/>
                </a:solidFill>
                <a:ea typeface="Georgia"/>
              </a:rPr>
              <a:t>podiam</a:t>
            </a:r>
            <a:r>
              <a:rPr lang="en-US" spc="-1" dirty="0">
                <a:solidFill>
                  <a:srgbClr val="000000"/>
                </a:solidFill>
                <a:ea typeface="Georgia"/>
              </a:rPr>
              <a:t> ser </a:t>
            </a:r>
            <a:r>
              <a:rPr lang="en-US" spc="-1" dirty="0" err="1">
                <a:solidFill>
                  <a:srgbClr val="000000"/>
                </a:solidFill>
                <a:ea typeface="Georgia"/>
              </a:rPr>
              <a:t>interpretados</a:t>
            </a:r>
            <a:r>
              <a:rPr lang="en-US" spc="-1" dirty="0">
                <a:solidFill>
                  <a:srgbClr val="000000"/>
                </a:solidFill>
                <a:ea typeface="Georgia"/>
              </a:rPr>
              <a:t> </a:t>
            </a:r>
            <a:r>
              <a:rPr lang="en-US" spc="-1" dirty="0" err="1">
                <a:solidFill>
                  <a:srgbClr val="000000"/>
                </a:solidFill>
                <a:ea typeface="Georgia"/>
              </a:rPr>
              <a:t>exclusivamente</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a:t>
            </a:r>
            <a:r>
              <a:rPr lang="en-US" spc="-1" dirty="0" err="1">
                <a:solidFill>
                  <a:srgbClr val="000000"/>
                </a:solidFill>
                <a:ea typeface="Georgia"/>
              </a:rPr>
              <a:t>focos</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é o </a:t>
            </a:r>
            <a:r>
              <a:rPr lang="en-US" spc="-1" dirty="0" err="1">
                <a:solidFill>
                  <a:srgbClr val="000000"/>
                </a:solidFill>
                <a:ea typeface="Georgia"/>
              </a:rPr>
              <a:t>caso</a:t>
            </a:r>
            <a:r>
              <a:rPr lang="en-US" spc="-1" dirty="0">
                <a:solidFill>
                  <a:srgbClr val="000000"/>
                </a:solidFill>
                <a:ea typeface="Georgia"/>
              </a:rPr>
              <a:t> de VS no </a:t>
            </a:r>
            <a:r>
              <a:rPr lang="en-US" spc="-1" dirty="0" err="1">
                <a:solidFill>
                  <a:srgbClr val="000000"/>
                </a:solidFill>
                <a:ea typeface="Georgia"/>
              </a:rPr>
              <a:t>Português</a:t>
            </a:r>
            <a:r>
              <a:rPr lang="en-US" spc="-1" dirty="0">
                <a:solidFill>
                  <a:srgbClr val="000000"/>
                </a:solidFill>
                <a:ea typeface="Georgia"/>
              </a:rPr>
              <a:t> </a:t>
            </a:r>
            <a:r>
              <a:rPr lang="en-US" spc="-1" dirty="0" err="1">
                <a:solidFill>
                  <a:srgbClr val="000000"/>
                </a:solidFill>
                <a:ea typeface="Georgia"/>
              </a:rPr>
              <a:t>Europeu</a:t>
            </a:r>
            <a:r>
              <a:rPr lang="en-US" spc="-1" dirty="0">
                <a:solidFill>
                  <a:srgbClr val="000000"/>
                </a:solidFill>
                <a:ea typeface="Georgia"/>
              </a:rPr>
              <a:t>), e que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sujeitos</a:t>
            </a:r>
            <a:r>
              <a:rPr lang="en-US" spc="-1" dirty="0">
                <a:solidFill>
                  <a:srgbClr val="000000"/>
                </a:solidFill>
                <a:ea typeface="Georgia"/>
              </a:rPr>
              <a:t> </a:t>
            </a:r>
            <a:r>
              <a:rPr lang="en-US" spc="-1" dirty="0" err="1">
                <a:solidFill>
                  <a:srgbClr val="000000"/>
                </a:solidFill>
                <a:ea typeface="Georgia"/>
              </a:rPr>
              <a:t>pré-verbais</a:t>
            </a:r>
            <a:r>
              <a:rPr lang="en-US" spc="-1" dirty="0">
                <a:solidFill>
                  <a:srgbClr val="000000"/>
                </a:solidFill>
                <a:ea typeface="Georgia"/>
              </a:rPr>
              <a:t> </a:t>
            </a:r>
            <a:r>
              <a:rPr lang="en-US" spc="-1" dirty="0" err="1">
                <a:solidFill>
                  <a:srgbClr val="000000"/>
                </a:solidFill>
                <a:ea typeface="Georgia"/>
              </a:rPr>
              <a:t>podiam</a:t>
            </a:r>
            <a:r>
              <a:rPr lang="en-US" spc="-1" dirty="0">
                <a:solidFill>
                  <a:srgbClr val="000000"/>
                </a:solidFill>
                <a:ea typeface="Georgia"/>
              </a:rPr>
              <a:t> ser ‘</a:t>
            </a:r>
            <a:r>
              <a:rPr lang="en-US" spc="-1" dirty="0" err="1">
                <a:solidFill>
                  <a:srgbClr val="000000"/>
                </a:solidFill>
                <a:ea typeface="Georgia"/>
              </a:rPr>
              <a:t>focos</a:t>
            </a:r>
            <a:r>
              <a:rPr lang="en-US" spc="-1" dirty="0">
                <a:solidFill>
                  <a:srgbClr val="000000"/>
                </a:solidFill>
                <a:ea typeface="Georgia"/>
              </a:rPr>
              <a:t>’ </a:t>
            </a:r>
            <a:r>
              <a:rPr lang="en-US" spc="-1" dirty="0" err="1">
                <a:solidFill>
                  <a:srgbClr val="000000"/>
                </a:solidFill>
                <a:ea typeface="Georgia"/>
              </a:rPr>
              <a:t>ou</a:t>
            </a:r>
            <a:r>
              <a:rPr lang="en-US" spc="-1" dirty="0">
                <a:solidFill>
                  <a:srgbClr val="000000"/>
                </a:solidFill>
                <a:ea typeface="Georgia"/>
              </a:rPr>
              <a:t> ‘</a:t>
            </a:r>
            <a:r>
              <a:rPr lang="en-US" spc="-1" dirty="0" err="1">
                <a:solidFill>
                  <a:srgbClr val="000000"/>
                </a:solidFill>
                <a:ea typeface="Georgia"/>
              </a:rPr>
              <a:t>tópicos</a:t>
            </a:r>
            <a:r>
              <a:rPr lang="en-US" spc="-1" dirty="0">
                <a:solidFill>
                  <a:srgbClr val="000000"/>
                </a:solidFill>
                <a:ea typeface="Georgia"/>
              </a:rPr>
              <a:t>’ (</a:t>
            </a:r>
            <a:r>
              <a:rPr lang="en-US" spc="-1" dirty="0" err="1">
                <a:solidFill>
                  <a:srgbClr val="000000"/>
                </a:solidFill>
                <a:ea typeface="Georgia"/>
              </a:rPr>
              <a:t>definidos</a:t>
            </a:r>
            <a:r>
              <a:rPr lang="en-US" spc="-1" dirty="0">
                <a:solidFill>
                  <a:srgbClr val="000000"/>
                </a:solidFill>
                <a:ea typeface="Georgia"/>
              </a:rPr>
              <a:t> </a:t>
            </a:r>
            <a:r>
              <a:rPr lang="en-US" spc="-1" dirty="0" err="1">
                <a:solidFill>
                  <a:srgbClr val="000000"/>
                </a:solidFill>
                <a:ea typeface="Georgia"/>
              </a:rPr>
              <a:t>ali</a:t>
            </a:r>
            <a:r>
              <a:rPr lang="en-US" spc="-1" dirty="0">
                <a:solidFill>
                  <a:srgbClr val="000000"/>
                </a:solidFill>
                <a:ea typeface="Georgia"/>
              </a:rPr>
              <a:t> de modo </a:t>
            </a:r>
            <a:r>
              <a:rPr lang="en-US" spc="-1" dirty="0" err="1">
                <a:solidFill>
                  <a:srgbClr val="000000"/>
                </a:solidFill>
                <a:ea typeface="Georgia"/>
              </a:rPr>
              <a:t>muito</a:t>
            </a:r>
            <a:r>
              <a:rPr lang="en-US" spc="-1" dirty="0">
                <a:solidFill>
                  <a:srgbClr val="000000"/>
                </a:solidFill>
                <a:ea typeface="Georgia"/>
              </a:rPr>
              <a:t> </a:t>
            </a:r>
            <a:r>
              <a:rPr lang="en-US" spc="-1" dirty="0" err="1">
                <a:solidFill>
                  <a:srgbClr val="000000"/>
                </a:solidFill>
                <a:ea typeface="Georgia"/>
              </a:rPr>
              <a:t>amplo</a:t>
            </a:r>
            <a:r>
              <a:rPr lang="en-US" spc="-1" dirty="0">
                <a:solidFill>
                  <a:srgbClr val="000000"/>
                </a:solidFill>
                <a:ea typeface="Georgia"/>
              </a:rPr>
              <a:t>, a </a:t>
            </a:r>
            <a:r>
              <a:rPr lang="en-US" spc="-1" dirty="0" err="1">
                <a:solidFill>
                  <a:srgbClr val="000000"/>
                </a:solidFill>
                <a:ea typeface="Georgia"/>
              </a:rPr>
              <a:t>partir</a:t>
            </a:r>
            <a:r>
              <a:rPr lang="en-US" spc="-1" dirty="0">
                <a:solidFill>
                  <a:srgbClr val="000000"/>
                </a:solidFill>
                <a:ea typeface="Georgia"/>
              </a:rPr>
              <a:t> do </a:t>
            </a:r>
            <a:r>
              <a:rPr lang="en-US" spc="-1" dirty="0" err="1">
                <a:solidFill>
                  <a:srgbClr val="000000"/>
                </a:solidFill>
                <a:ea typeface="Georgia"/>
              </a:rPr>
              <a:t>critério</a:t>
            </a:r>
            <a:r>
              <a:rPr lang="en-US" spc="-1" dirty="0">
                <a:solidFill>
                  <a:srgbClr val="000000"/>
                </a:solidFill>
                <a:ea typeface="Georgia"/>
              </a:rPr>
              <a:t> </a:t>
            </a:r>
            <a:r>
              <a:rPr lang="en-US" spc="-1" dirty="0" err="1">
                <a:solidFill>
                  <a:srgbClr val="000000"/>
                </a:solidFill>
                <a:ea typeface="Georgia"/>
              </a:rPr>
              <a:t>tradicional</a:t>
            </a:r>
            <a:r>
              <a:rPr lang="en-US" spc="-1" dirty="0">
                <a:solidFill>
                  <a:srgbClr val="000000"/>
                </a:solidFill>
                <a:ea typeface="Georgia"/>
              </a:rPr>
              <a:t> do </a:t>
            </a:r>
            <a:r>
              <a:rPr lang="en-US" spc="-1" dirty="0" err="1">
                <a:solidFill>
                  <a:srgbClr val="000000"/>
                </a:solidFill>
                <a:ea typeface="Georgia"/>
              </a:rPr>
              <a:t>contraste</a:t>
            </a:r>
            <a:r>
              <a:rPr lang="en-US" spc="-1" dirty="0">
                <a:solidFill>
                  <a:srgbClr val="000000"/>
                </a:solidFill>
                <a:ea typeface="Georgia"/>
              </a:rPr>
              <a:t> ‘</a:t>
            </a:r>
            <a:r>
              <a:rPr lang="en-US" spc="-1" dirty="0" err="1">
                <a:solidFill>
                  <a:srgbClr val="000000"/>
                </a:solidFill>
                <a:ea typeface="Georgia"/>
              </a:rPr>
              <a:t>informação</a:t>
            </a:r>
            <a:r>
              <a:rPr lang="en-US" spc="-1" dirty="0">
                <a:solidFill>
                  <a:srgbClr val="000000"/>
                </a:solidFill>
                <a:ea typeface="Georgia"/>
              </a:rPr>
              <a:t> nova/</a:t>
            </a:r>
            <a:r>
              <a:rPr lang="en-US" spc="-1" dirty="0" err="1">
                <a:solidFill>
                  <a:srgbClr val="000000"/>
                </a:solidFill>
                <a:ea typeface="Georgia"/>
              </a:rPr>
              <a:t>informação</a:t>
            </a:r>
            <a:r>
              <a:rPr lang="en-US" spc="-1" dirty="0">
                <a:solidFill>
                  <a:srgbClr val="000000"/>
                </a:solidFill>
                <a:ea typeface="Georgia"/>
              </a:rPr>
              <a:t> </a:t>
            </a:r>
            <a:r>
              <a:rPr lang="en-US" spc="-1" dirty="0" err="1">
                <a:solidFill>
                  <a:srgbClr val="000000"/>
                </a:solidFill>
                <a:ea typeface="Georgia"/>
              </a:rPr>
              <a:t>velha</a:t>
            </a:r>
            <a:r>
              <a:rPr lang="en-US" spc="-1" dirty="0">
                <a:solidFill>
                  <a:srgbClr val="000000"/>
                </a:solidFill>
                <a:ea typeface="Georgia"/>
              </a:rPr>
              <a:t>’). Essa </a:t>
            </a:r>
            <a:r>
              <a:rPr lang="en-US" spc="-1" dirty="0" err="1">
                <a:solidFill>
                  <a:srgbClr val="000000"/>
                </a:solidFill>
                <a:ea typeface="Georgia"/>
              </a:rPr>
              <a:t>ideia</a:t>
            </a:r>
            <a:r>
              <a:rPr lang="en-US" spc="-1" dirty="0">
                <a:solidFill>
                  <a:srgbClr val="000000"/>
                </a:solidFill>
                <a:ea typeface="Georgia"/>
              </a:rPr>
              <a:t>, junto com a de </a:t>
            </a:r>
            <a:r>
              <a:rPr lang="en-US" spc="-1" dirty="0" err="1">
                <a:solidFill>
                  <a:srgbClr val="000000"/>
                </a:solidFill>
                <a:ea typeface="Georgia"/>
              </a:rPr>
              <a:t>Galves</a:t>
            </a:r>
            <a:r>
              <a:rPr lang="en-US" spc="-1" dirty="0">
                <a:solidFill>
                  <a:srgbClr val="000000"/>
                </a:solidFill>
                <a:ea typeface="Georgia"/>
              </a:rPr>
              <a:t> (2001), se </a:t>
            </a:r>
            <a:r>
              <a:rPr lang="en-US" spc="-1" dirty="0" err="1">
                <a:solidFill>
                  <a:srgbClr val="000000"/>
                </a:solidFill>
                <a:ea typeface="Georgia"/>
              </a:rPr>
              <a:t>expande</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trabalhos</a:t>
            </a:r>
            <a:r>
              <a:rPr lang="en-US" spc="-1" dirty="0">
                <a:solidFill>
                  <a:srgbClr val="000000"/>
                </a:solidFill>
                <a:ea typeface="Georgia"/>
              </a:rPr>
              <a:t> </a:t>
            </a:r>
            <a:r>
              <a:rPr lang="en-US" spc="-1" dirty="0" err="1">
                <a:solidFill>
                  <a:srgbClr val="000000"/>
                </a:solidFill>
                <a:ea typeface="Georgia"/>
              </a:rPr>
              <a:t>posteriores</a:t>
            </a:r>
            <a:r>
              <a:rPr lang="en-US" spc="-1" dirty="0">
                <a:solidFill>
                  <a:srgbClr val="000000"/>
                </a:solidFill>
                <a:ea typeface="Georgia"/>
              </a:rPr>
              <a:t> para a </a:t>
            </a:r>
            <a:r>
              <a:rPr lang="en-US" spc="-1" dirty="0" err="1">
                <a:solidFill>
                  <a:srgbClr val="000000"/>
                </a:solidFill>
                <a:ea typeface="Georgia"/>
              </a:rPr>
              <a:t>interpretação</a:t>
            </a:r>
            <a:r>
              <a:rPr lang="en-US" spc="-1" dirty="0">
                <a:solidFill>
                  <a:srgbClr val="000000"/>
                </a:solidFill>
                <a:ea typeface="Georgia"/>
              </a:rPr>
              <a:t> dos </a:t>
            </a:r>
            <a:r>
              <a:rPr lang="en-US" spc="-1" dirty="0" err="1">
                <a:solidFill>
                  <a:srgbClr val="000000"/>
                </a:solidFill>
                <a:ea typeface="Georgia"/>
              </a:rPr>
              <a:t>sujeitos</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geral</a:t>
            </a:r>
            <a:r>
              <a:rPr lang="en-US" spc="-1" dirty="0">
                <a:solidFill>
                  <a:srgbClr val="000000"/>
                </a:solidFill>
                <a:ea typeface="Georgia"/>
              </a:rPr>
              <a:t>, </a:t>
            </a:r>
            <a:r>
              <a:rPr lang="en-US" spc="-1" dirty="0" err="1">
                <a:solidFill>
                  <a:srgbClr val="000000"/>
                </a:solidFill>
                <a:ea typeface="Georgia"/>
              </a:rPr>
              <a:t>não</a:t>
            </a:r>
            <a:r>
              <a:rPr lang="en-US" spc="-1" dirty="0">
                <a:solidFill>
                  <a:srgbClr val="000000"/>
                </a:solidFill>
                <a:ea typeface="Georgia"/>
              </a:rPr>
              <a:t> </a:t>
            </a:r>
            <a:r>
              <a:rPr lang="en-US" spc="-1" dirty="0" err="1">
                <a:solidFill>
                  <a:srgbClr val="000000"/>
                </a:solidFill>
                <a:ea typeface="Georgia"/>
              </a:rPr>
              <a:t>apenas</a:t>
            </a:r>
            <a:r>
              <a:rPr lang="en-US" spc="-1" dirty="0">
                <a:solidFill>
                  <a:srgbClr val="000000"/>
                </a:solidFill>
                <a:ea typeface="Georgia"/>
              </a:rPr>
              <a:t> </a:t>
            </a:r>
            <a:r>
              <a:rPr lang="en-US" spc="-1" dirty="0" err="1">
                <a:solidFill>
                  <a:srgbClr val="000000"/>
                </a:solidFill>
                <a:ea typeface="Georgia"/>
              </a:rPr>
              <a:t>aqueles</a:t>
            </a:r>
            <a:r>
              <a:rPr lang="en-US" spc="-1" dirty="0">
                <a:solidFill>
                  <a:srgbClr val="000000"/>
                </a:solidFill>
                <a:ea typeface="Georgia"/>
              </a:rPr>
              <a:t> </a:t>
            </a:r>
            <a:r>
              <a:rPr lang="en-US" spc="-1" dirty="0" err="1">
                <a:solidFill>
                  <a:srgbClr val="000000"/>
                </a:solidFill>
                <a:ea typeface="Georgia"/>
              </a:rPr>
              <a:t>combinados</a:t>
            </a:r>
            <a:r>
              <a:rPr lang="en-US" spc="-1" dirty="0">
                <a:solidFill>
                  <a:srgbClr val="000000"/>
                </a:solidFill>
                <a:ea typeface="Georgia"/>
              </a:rPr>
              <a:t> com a </a:t>
            </a:r>
            <a:r>
              <a:rPr lang="en-US" spc="-1" dirty="0" err="1">
                <a:solidFill>
                  <a:srgbClr val="000000"/>
                </a:solidFill>
                <a:ea typeface="Georgia"/>
              </a:rPr>
              <a:t>ocorrência</a:t>
            </a:r>
            <a:r>
              <a:rPr lang="en-US" spc="-1" dirty="0">
                <a:solidFill>
                  <a:srgbClr val="000000"/>
                </a:solidFill>
                <a:ea typeface="Georgia"/>
              </a:rPr>
              <a:t> de </a:t>
            </a:r>
            <a:r>
              <a:rPr lang="en-US" spc="-1" dirty="0" err="1">
                <a:solidFill>
                  <a:srgbClr val="000000"/>
                </a:solidFill>
                <a:ea typeface="Georgia"/>
              </a:rPr>
              <a:t>clíticos</a:t>
            </a:r>
            <a:r>
              <a:rPr lang="en-US" spc="-1" dirty="0">
                <a:solidFill>
                  <a:srgbClr val="000000"/>
                </a:solidFill>
                <a:ea typeface="Georgia"/>
              </a:rPr>
              <a:t>. </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243918" y="2880"/>
            <a:ext cx="8172426" cy="646331"/>
          </a:xfrm>
          <a:prstGeom prst="rect">
            <a:avLst/>
          </a:prstGeom>
          <a:noFill/>
        </p:spPr>
        <p:txBody>
          <a:bodyPr wrap="square" rtlCol="0">
            <a:spAutoFit/>
          </a:bodyPr>
          <a:lstStyle/>
          <a:p>
            <a:r>
              <a:rPr lang="pt-BR" dirty="0">
                <a:solidFill>
                  <a:schemeClr val="accent6">
                    <a:lumMod val="75000"/>
                  </a:schemeClr>
                </a:solidFill>
              </a:rPr>
              <a:t>59% </a:t>
            </a:r>
            <a:r>
              <a:rPr lang="pt-BR" dirty="0"/>
              <a:t>de sujeitos </a:t>
            </a:r>
            <a:r>
              <a:rPr lang="pt-BR" b="1" dirty="0"/>
              <a:t>pós</a:t>
            </a:r>
            <a:r>
              <a:rPr lang="pt-BR" dirty="0"/>
              <a:t>-verbais, </a:t>
            </a:r>
          </a:p>
          <a:p>
            <a:r>
              <a:rPr lang="pt-BR" dirty="0"/>
              <a:t>         se o sujeito é um NP com um determinante indefinido</a:t>
            </a:r>
            <a:endParaRPr lang="pt-BR" i="1" dirty="0"/>
          </a:p>
        </p:txBody>
      </p:sp>
      <p:graphicFrame>
        <p:nvGraphicFramePr>
          <p:cNvPr id="6" name="Chart 4">
            <a:extLst>
              <a:ext uri="{FF2B5EF4-FFF2-40B4-BE49-F238E27FC236}">
                <a16:creationId xmlns:a16="http://schemas.microsoft.com/office/drawing/2014/main" id="{11312604-FB8B-43B4-92AA-9F9136F1A02B}"/>
              </a:ext>
            </a:extLst>
          </p:cNvPr>
          <p:cNvGraphicFramePr>
            <a:graphicFrameLocks noChangeAspect="1"/>
          </p:cNvGraphicFramePr>
          <p:nvPr>
            <p:extLst>
              <p:ext uri="{D42A27DB-BD31-4B8C-83A1-F6EECF244321}">
                <p14:modId xmlns:p14="http://schemas.microsoft.com/office/powerpoint/2010/main" val="912122905"/>
              </p:ext>
            </p:extLst>
          </p:nvPr>
        </p:nvGraphicFramePr>
        <p:xfrm>
          <a:off x="752263" y="1230630"/>
          <a:ext cx="5703993" cy="3078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71767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8" y="2880"/>
            <a:ext cx="8172426" cy="646331"/>
          </a:xfrm>
          <a:prstGeom prst="rect">
            <a:avLst/>
          </a:prstGeom>
          <a:noFill/>
        </p:spPr>
        <p:txBody>
          <a:bodyPr wrap="square" rtlCol="0">
            <a:spAutoFit/>
          </a:bodyPr>
          <a:lstStyle/>
          <a:p>
            <a:r>
              <a:rPr lang="pt-BR" dirty="0">
                <a:solidFill>
                  <a:schemeClr val="accent6">
                    <a:lumMod val="75000"/>
                  </a:schemeClr>
                </a:solidFill>
              </a:rPr>
              <a:t>75% </a:t>
            </a:r>
            <a:r>
              <a:rPr lang="pt-BR" dirty="0"/>
              <a:t>de sujeitos pré-verbais, </a:t>
            </a:r>
          </a:p>
          <a:p>
            <a:r>
              <a:rPr lang="pt-BR" dirty="0"/>
              <a:t>         se o sujeito é um NP com um determinante definido</a:t>
            </a:r>
            <a:endParaRPr lang="pt-BR" i="1" dirty="0"/>
          </a:p>
        </p:txBody>
      </p:sp>
      <p:graphicFrame>
        <p:nvGraphicFramePr>
          <p:cNvPr id="6" name="Chart 4">
            <a:extLst>
              <a:ext uri="{FF2B5EF4-FFF2-40B4-BE49-F238E27FC236}">
                <a16:creationId xmlns:a16="http://schemas.microsoft.com/office/drawing/2014/main" id="{1D3852D8-21C0-472D-8617-DA7471545602}"/>
              </a:ext>
            </a:extLst>
          </p:cNvPr>
          <p:cNvGraphicFramePr>
            <a:graphicFrameLocks noChangeAspect="1"/>
          </p:cNvGraphicFramePr>
          <p:nvPr>
            <p:extLst>
              <p:ext uri="{D42A27DB-BD31-4B8C-83A1-F6EECF244321}">
                <p14:modId xmlns:p14="http://schemas.microsoft.com/office/powerpoint/2010/main" val="40496692"/>
              </p:ext>
            </p:extLst>
          </p:nvPr>
        </p:nvGraphicFramePr>
        <p:xfrm>
          <a:off x="811367" y="1203960"/>
          <a:ext cx="5703993" cy="3009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647874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EED4063-31AF-442E-B519-9886B89D68CF}"/>
              </a:ext>
            </a:extLst>
          </p:cNvPr>
          <p:cNvSpPr txBox="1"/>
          <p:nvPr/>
        </p:nvSpPr>
        <p:spPr>
          <a:xfrm>
            <a:off x="827088" y="1131888"/>
            <a:ext cx="6928836" cy="3477875"/>
          </a:xfrm>
          <a:prstGeom prst="rect">
            <a:avLst/>
          </a:prstGeom>
          <a:noFill/>
        </p:spPr>
        <p:txBody>
          <a:bodyPr wrap="square" rtlCol="0">
            <a:spAutoFit/>
          </a:bodyPr>
          <a:lstStyle/>
          <a:p>
            <a:r>
              <a:rPr lang="pt-BR" sz="4400" dirty="0"/>
              <a:t>Se o fator de maior peso a diferenciar sujeitos </a:t>
            </a:r>
            <a:r>
              <a:rPr lang="pt-BR" sz="4400" dirty="0" err="1"/>
              <a:t>pré</a:t>
            </a:r>
            <a:r>
              <a:rPr lang="pt-BR" sz="4400" dirty="0"/>
              <a:t>- e pós-verbais é o envolvimento de um demonstrativo no NP... </a:t>
            </a:r>
          </a:p>
        </p:txBody>
      </p:sp>
      <p:sp>
        <p:nvSpPr>
          <p:cNvPr id="4" name="CaixaDeTexto 3">
            <a:extLst>
              <a:ext uri="{FF2B5EF4-FFF2-40B4-BE49-F238E27FC236}">
                <a16:creationId xmlns:a16="http://schemas.microsoft.com/office/drawing/2014/main" id="{FD45E3D1-EC2C-4B22-A8B7-5153EFB80E05}"/>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#2:</a:t>
            </a:r>
          </a:p>
        </p:txBody>
      </p:sp>
    </p:spTree>
    <p:extLst>
      <p:ext uri="{BB962C8B-B14F-4D97-AF65-F5344CB8AC3E}">
        <p14:creationId xmlns:p14="http://schemas.microsoft.com/office/powerpoint/2010/main" val="491374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hape 1683">
            <a:extLst>
              <a:ext uri="{FF2B5EF4-FFF2-40B4-BE49-F238E27FC236}">
                <a16:creationId xmlns:a16="http://schemas.microsoft.com/office/drawing/2014/main" id="{06BA67F4-6C14-45E0-A68A-885BCABEDD37}"/>
              </a:ext>
            </a:extLst>
          </p:cNvPr>
          <p:cNvPicPr/>
          <p:nvPr/>
        </p:nvPicPr>
        <p:blipFill>
          <a:blip r:embed="rId2"/>
          <a:srcRect r="10602" b="3159"/>
          <a:stretch/>
        </p:blipFill>
        <p:spPr>
          <a:xfrm>
            <a:off x="4400864" y="2372215"/>
            <a:ext cx="4078080" cy="2771285"/>
          </a:xfrm>
          <a:prstGeom prst="rect">
            <a:avLst/>
          </a:prstGeom>
          <a:ln>
            <a:noFill/>
          </a:ln>
        </p:spPr>
      </p:pic>
      <p:sp>
        <p:nvSpPr>
          <p:cNvPr id="9" name="Retângulo 8">
            <a:extLst>
              <a:ext uri="{FF2B5EF4-FFF2-40B4-BE49-F238E27FC236}">
                <a16:creationId xmlns:a16="http://schemas.microsoft.com/office/drawing/2014/main" id="{C7051E8E-F9D5-43F7-A389-6C0F5EA9162D}"/>
              </a:ext>
            </a:extLst>
          </p:cNvPr>
          <p:cNvSpPr/>
          <p:nvPr/>
        </p:nvSpPr>
        <p:spPr>
          <a:xfrm>
            <a:off x="811366" y="1131888"/>
            <a:ext cx="7568139"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0867E4F1-D24E-435B-B710-B7488BB91539}"/>
              </a:ext>
            </a:extLst>
          </p:cNvPr>
          <p:cNvSpPr txBox="1"/>
          <p:nvPr/>
        </p:nvSpPr>
        <p:spPr>
          <a:xfrm>
            <a:off x="885048" y="1236376"/>
            <a:ext cx="7447586" cy="1815882"/>
          </a:xfrm>
          <a:prstGeom prst="rect">
            <a:avLst/>
          </a:prstGeom>
          <a:noFill/>
        </p:spPr>
        <p:txBody>
          <a:bodyPr wrap="square" rtlCol="0">
            <a:spAutoFit/>
          </a:bodyPr>
          <a:lstStyle/>
          <a:p>
            <a:r>
              <a:rPr lang="pt-BR" sz="2800" dirty="0"/>
              <a:t>... a identificação das cadeias formadas pelos referentes no texto não parece ajudar a compreender os padrões de posição dos sujeitos</a:t>
            </a:r>
          </a:p>
        </p:txBody>
      </p:sp>
      <p:sp>
        <p:nvSpPr>
          <p:cNvPr id="2" name="CaixaDeTexto 1">
            <a:extLst>
              <a:ext uri="{FF2B5EF4-FFF2-40B4-BE49-F238E27FC236}">
                <a16:creationId xmlns:a16="http://schemas.microsoft.com/office/drawing/2014/main" id="{8E1E9F6E-5FB2-4AB1-9422-8D38131386E0}"/>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#1:</a:t>
            </a:r>
          </a:p>
        </p:txBody>
      </p:sp>
    </p:spTree>
    <p:extLst>
      <p:ext uri="{BB962C8B-B14F-4D97-AF65-F5344CB8AC3E}">
        <p14:creationId xmlns:p14="http://schemas.microsoft.com/office/powerpoint/2010/main" val="33272223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8" y="2880"/>
            <a:ext cx="8172426" cy="646331"/>
          </a:xfrm>
          <a:prstGeom prst="rect">
            <a:avLst/>
          </a:prstGeom>
          <a:noFill/>
        </p:spPr>
        <p:txBody>
          <a:bodyPr wrap="square" rtlCol="0">
            <a:spAutoFit/>
          </a:bodyPr>
          <a:lstStyle/>
          <a:p>
            <a:r>
              <a:rPr lang="pt-BR" dirty="0">
                <a:solidFill>
                  <a:schemeClr val="accent6">
                    <a:lumMod val="75000"/>
                  </a:schemeClr>
                </a:solidFill>
              </a:rPr>
              <a:t>74% </a:t>
            </a:r>
            <a:r>
              <a:rPr lang="pt-BR" dirty="0"/>
              <a:t>de sujeitos pré-verbais, </a:t>
            </a:r>
          </a:p>
          <a:p>
            <a:r>
              <a:rPr lang="pt-BR" dirty="0"/>
              <a:t>         se o sujeito é um NP com um determinante definido</a:t>
            </a:r>
            <a:endParaRPr lang="pt-BR" i="1" dirty="0"/>
          </a:p>
        </p:txBody>
      </p:sp>
      <p:sp>
        <p:nvSpPr>
          <p:cNvPr id="6" name="CaixaDeTexto 5">
            <a:extLst>
              <a:ext uri="{FF2B5EF4-FFF2-40B4-BE49-F238E27FC236}">
                <a16:creationId xmlns:a16="http://schemas.microsoft.com/office/drawing/2014/main" id="{96A21521-B04A-4758-A6D1-FD1BA2C3E1C0}"/>
              </a:ext>
            </a:extLst>
          </p:cNvPr>
          <p:cNvSpPr txBox="1"/>
          <p:nvPr/>
        </p:nvSpPr>
        <p:spPr>
          <a:xfrm>
            <a:off x="827088" y="1131888"/>
            <a:ext cx="7637172" cy="1815882"/>
          </a:xfrm>
          <a:prstGeom prst="rect">
            <a:avLst/>
          </a:prstGeom>
          <a:noFill/>
        </p:spPr>
        <p:txBody>
          <a:bodyPr wrap="square" rtlCol="0">
            <a:spAutoFit/>
          </a:bodyPr>
          <a:lstStyle/>
          <a:p>
            <a:pPr marL="342900" indent="-342900">
              <a:buClr>
                <a:schemeClr val="tx1"/>
              </a:buClr>
              <a:buFont typeface="+mj-lt"/>
              <a:buAutoNum type="arabicPeriod"/>
            </a:pPr>
            <a:r>
              <a:rPr lang="pt-BR" sz="1400" dirty="0">
                <a:solidFill>
                  <a:schemeClr val="accent1"/>
                </a:solidFill>
              </a:rPr>
              <a:t>A quarta capitania </a:t>
            </a:r>
            <a:r>
              <a:rPr lang="pt-BR" sz="1400" dirty="0"/>
              <a:t>que adiante segue...</a:t>
            </a:r>
          </a:p>
          <a:p>
            <a:pPr marL="342900" indent="-342900">
              <a:buClr>
                <a:schemeClr val="tx1"/>
              </a:buClr>
              <a:buFont typeface="+mj-lt"/>
              <a:buAutoNum type="arabicPeriod"/>
            </a:pPr>
            <a:r>
              <a:rPr lang="pt-BR" sz="1400" dirty="0">
                <a:solidFill>
                  <a:schemeClr val="accent1"/>
                </a:solidFill>
              </a:rPr>
              <a:t>As orelhas </a:t>
            </a:r>
            <a:r>
              <a:rPr lang="pt-BR" sz="1400" dirty="0"/>
              <a:t>são redondas e o rabo não muito comprido (20.286)</a:t>
            </a:r>
          </a:p>
          <a:p>
            <a:pPr marL="342900" indent="-342900">
              <a:buClr>
                <a:schemeClr val="tx1"/>
              </a:buClr>
              <a:buFont typeface="+mj-lt"/>
              <a:buAutoNum type="arabicPeriod"/>
            </a:pPr>
            <a:r>
              <a:rPr lang="pt-BR" sz="1400" dirty="0">
                <a:solidFill>
                  <a:schemeClr val="accent1"/>
                </a:solidFill>
              </a:rPr>
              <a:t>A fruta dela </a:t>
            </a:r>
            <a:r>
              <a:rPr lang="pt-BR" sz="1400" dirty="0"/>
              <a:t>se chama bananas (17.201)</a:t>
            </a:r>
          </a:p>
          <a:p>
            <a:pPr marL="342900" indent="-342900">
              <a:buClr>
                <a:schemeClr val="tx1"/>
              </a:buClr>
              <a:buFont typeface="+mj-lt"/>
              <a:buAutoNum type="arabicPeriod"/>
            </a:pPr>
            <a:r>
              <a:rPr lang="pt-BR" sz="1400" dirty="0">
                <a:solidFill>
                  <a:schemeClr val="accent1"/>
                </a:solidFill>
              </a:rPr>
              <a:t>O sumo desta raiz </a:t>
            </a:r>
            <a:r>
              <a:rPr lang="pt-BR" sz="1400" dirty="0"/>
              <a:t>não é peçonhento, como o que sai da outra (17.194)</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solidFill>
                  <a:schemeClr val="accent1"/>
                </a:solidFill>
              </a:rPr>
              <a:t>Os índios da terra que ali se ajuntaram </a:t>
            </a:r>
            <a:r>
              <a:rPr lang="pt-BR" sz="1400" dirty="0"/>
              <a:t>ouviam tudo com muita quietação</a:t>
            </a:r>
          </a:p>
          <a:p>
            <a:pPr marL="342900" indent="-342900">
              <a:buClr>
                <a:schemeClr val="tx1"/>
              </a:buClr>
              <a:buFont typeface="+mj-lt"/>
              <a:buAutoNum type="arabicPeriod"/>
            </a:pPr>
            <a:r>
              <a:rPr lang="pt-BR" sz="1400" dirty="0">
                <a:solidFill>
                  <a:schemeClr val="accent1"/>
                </a:solidFill>
              </a:rPr>
              <a:t>As fontes que há na terra </a:t>
            </a:r>
            <a:r>
              <a:rPr lang="pt-BR" sz="1400" dirty="0"/>
              <a:t>são infinitas </a:t>
            </a:r>
          </a:p>
          <a:p>
            <a:pPr marL="342900" indent="-342900">
              <a:buClr>
                <a:schemeClr val="tx1"/>
              </a:buClr>
              <a:buFont typeface="+mj-lt"/>
              <a:buAutoNum type="arabicPeriod"/>
            </a:pPr>
            <a:endParaRPr lang="pt-BR" sz="1400" dirty="0"/>
          </a:p>
        </p:txBody>
      </p:sp>
      <p:sp>
        <p:nvSpPr>
          <p:cNvPr id="7" name="CaixaDeTexto 6">
            <a:extLst>
              <a:ext uri="{FF2B5EF4-FFF2-40B4-BE49-F238E27FC236}">
                <a16:creationId xmlns:a16="http://schemas.microsoft.com/office/drawing/2014/main" id="{0F3CF2FD-1BDE-48B2-AEC4-51942358F9FD}"/>
              </a:ext>
            </a:extLst>
          </p:cNvPr>
          <p:cNvSpPr txBox="1"/>
          <p:nvPr/>
        </p:nvSpPr>
        <p:spPr>
          <a:xfrm>
            <a:off x="811367" y="2938876"/>
            <a:ext cx="7615013" cy="1815882"/>
          </a:xfrm>
          <a:prstGeom prst="rect">
            <a:avLst/>
          </a:prstGeom>
          <a:noFill/>
        </p:spPr>
        <p:txBody>
          <a:bodyPr wrap="square" rtlCol="0">
            <a:spAutoFit/>
          </a:bodyPr>
          <a:lstStyle/>
          <a:p>
            <a:pPr marL="342900" indent="-342900">
              <a:buClr>
                <a:schemeClr val="tx1"/>
              </a:buClr>
              <a:buFont typeface="+mj-lt"/>
              <a:buAutoNum type="arabicPeriod" startAt="7"/>
            </a:pPr>
            <a:r>
              <a:rPr lang="pt-BR" sz="1400" dirty="0">
                <a:solidFill>
                  <a:srgbClr val="E45150"/>
                </a:solidFill>
              </a:rPr>
              <a:t>As águias</a:t>
            </a:r>
            <a:r>
              <a:rPr lang="pt-BR" sz="1400" dirty="0">
                <a:solidFill>
                  <a:srgbClr val="FF6600"/>
                </a:solidFill>
              </a:rPr>
              <a:t> </a:t>
            </a:r>
            <a:r>
              <a:rPr lang="pt-BR" sz="1400" dirty="0"/>
              <a:t>são muito grandes e forçosas (25.395)</a:t>
            </a:r>
          </a:p>
          <a:p>
            <a:pPr marL="228600" indent="-228600">
              <a:buClr>
                <a:schemeClr val="tx1"/>
              </a:buClr>
              <a:buFont typeface="+mj-lt"/>
              <a:buAutoNum type="arabicPeriod" startAt="7"/>
            </a:pPr>
            <a:r>
              <a:rPr lang="pt-BR" sz="1400" dirty="0">
                <a:solidFill>
                  <a:srgbClr val="E45150"/>
                </a:solidFill>
              </a:rPr>
              <a:t>Os Açores </a:t>
            </a:r>
            <a:r>
              <a:rPr lang="pt-BR" sz="1400" dirty="0"/>
              <a:t>são como os de cá, ... (25.400)</a:t>
            </a:r>
          </a:p>
          <a:p>
            <a:pPr marL="228600" indent="-228600">
              <a:buClr>
                <a:schemeClr val="tx1"/>
              </a:buClr>
              <a:buFont typeface="+mj-lt"/>
              <a:buAutoNum type="arabicPeriod" startAt="7"/>
            </a:pPr>
            <a:r>
              <a:rPr lang="pt-BR" sz="1400" dirty="0">
                <a:solidFill>
                  <a:srgbClr val="E45150"/>
                </a:solidFill>
              </a:rPr>
              <a:t>Os Gaviões </a:t>
            </a:r>
            <a:r>
              <a:rPr lang="pt-BR" sz="1400" dirty="0"/>
              <a:t>também são muito destros e forçosos (25.403)</a:t>
            </a:r>
          </a:p>
          <a:p>
            <a:pPr marL="228600" indent="-228600">
              <a:buClr>
                <a:schemeClr val="tx1"/>
              </a:buClr>
              <a:buFont typeface="+mj-lt"/>
              <a:buAutoNum type="arabicPeriod" startAt="7"/>
            </a:pPr>
            <a:r>
              <a:rPr lang="pt-BR" sz="1400" dirty="0"/>
              <a:t>e assim </a:t>
            </a:r>
            <a:r>
              <a:rPr lang="pt-BR" sz="1400" dirty="0">
                <a:solidFill>
                  <a:srgbClr val="E45150"/>
                </a:solidFill>
              </a:rPr>
              <a:t>os moradores </a:t>
            </a:r>
            <a:r>
              <a:rPr lang="pt-BR" sz="1400" dirty="0"/>
              <a:t>as tem em muita estima ... (25.409)</a:t>
            </a:r>
          </a:p>
          <a:p>
            <a:pPr marL="228600" indent="-228600">
              <a:buClr>
                <a:schemeClr val="tx1"/>
              </a:buClr>
              <a:buFont typeface="+mj-lt"/>
              <a:buAutoNum type="arabicPeriod" startAt="7"/>
            </a:pPr>
            <a:r>
              <a:rPr lang="pt-BR" sz="1400" dirty="0">
                <a:solidFill>
                  <a:srgbClr val="E45150"/>
                </a:solidFill>
              </a:rPr>
              <a:t>A fresca </a:t>
            </a:r>
            <a:r>
              <a:rPr lang="pt-BR" sz="1400" dirty="0"/>
              <a:t>é mais mimosa e de melhor gosto (16.188)</a:t>
            </a:r>
          </a:p>
          <a:p>
            <a:pPr marL="228600" indent="-228600">
              <a:buClr>
                <a:schemeClr val="tx1"/>
              </a:buClr>
              <a:buFont typeface="+mj-lt"/>
              <a:buAutoNum type="arabicPeriod" startAt="7"/>
            </a:pPr>
            <a:r>
              <a:rPr lang="pt-BR" sz="1400" dirty="0">
                <a:solidFill>
                  <a:srgbClr val="E45150"/>
                </a:solidFill>
              </a:rPr>
              <a:t>Os louros </a:t>
            </a:r>
            <a:r>
              <a:rPr lang="pt-BR" sz="1400" dirty="0"/>
              <a:t>tem um cabelo muito fino (23.371)</a:t>
            </a:r>
          </a:p>
          <a:p>
            <a:pPr marL="228600" indent="-228600">
              <a:buClr>
                <a:schemeClr val="tx1"/>
              </a:buClr>
              <a:buFont typeface="+mj-lt"/>
              <a:buAutoNum type="arabicPeriod" startAt="7"/>
            </a:pPr>
            <a:r>
              <a:rPr lang="pt-BR" sz="1400" dirty="0">
                <a:solidFill>
                  <a:srgbClr val="E45150"/>
                </a:solidFill>
              </a:rPr>
              <a:t>Os Índios da terra </a:t>
            </a:r>
            <a:r>
              <a:rPr lang="pt-BR" sz="1400" dirty="0"/>
              <a:t>lhe chamam em sua língua </a:t>
            </a:r>
            <a:r>
              <a:rPr lang="pt-BR" sz="1400" dirty="0" err="1"/>
              <a:t>Hipupiára</a:t>
            </a:r>
            <a:r>
              <a:rPr lang="pt-BR" sz="1400" dirty="0"/>
              <a:t>, que quer dizer demônio d’água (32.565)</a:t>
            </a:r>
          </a:p>
        </p:txBody>
      </p:sp>
    </p:spTree>
    <p:extLst>
      <p:ext uri="{BB962C8B-B14F-4D97-AF65-F5344CB8AC3E}">
        <p14:creationId xmlns:p14="http://schemas.microsoft.com/office/powerpoint/2010/main" val="9473168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EED4063-31AF-442E-B519-9886B89D68CF}"/>
              </a:ext>
            </a:extLst>
          </p:cNvPr>
          <p:cNvSpPr txBox="1"/>
          <p:nvPr/>
        </p:nvSpPr>
        <p:spPr>
          <a:xfrm>
            <a:off x="827088" y="1131888"/>
            <a:ext cx="6928836" cy="923330"/>
          </a:xfrm>
          <a:prstGeom prst="rect">
            <a:avLst/>
          </a:prstGeom>
          <a:noFill/>
        </p:spPr>
        <p:txBody>
          <a:bodyPr wrap="square" rtlCol="0">
            <a:spAutoFit/>
          </a:bodyPr>
          <a:lstStyle/>
          <a:p>
            <a:r>
              <a:rPr lang="pt-BR" sz="5400" dirty="0"/>
              <a:t>Entretanto... </a:t>
            </a:r>
          </a:p>
        </p:txBody>
      </p:sp>
    </p:spTree>
    <p:extLst>
      <p:ext uri="{BB962C8B-B14F-4D97-AF65-F5344CB8AC3E}">
        <p14:creationId xmlns:p14="http://schemas.microsoft.com/office/powerpoint/2010/main" val="271187757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243918" y="2880"/>
            <a:ext cx="8172426" cy="923330"/>
          </a:xfrm>
          <a:prstGeom prst="rect">
            <a:avLst/>
          </a:prstGeom>
          <a:noFill/>
        </p:spPr>
        <p:txBody>
          <a:bodyPr wrap="square" rtlCol="0">
            <a:spAutoFit/>
          </a:bodyPr>
          <a:lstStyle/>
          <a:p>
            <a:r>
              <a:rPr lang="pt-BR" dirty="0">
                <a:solidFill>
                  <a:schemeClr val="accent6">
                    <a:lumMod val="75000"/>
                  </a:schemeClr>
                </a:solidFill>
              </a:rPr>
              <a:t>87% </a:t>
            </a:r>
            <a:r>
              <a:rPr lang="pt-BR" dirty="0"/>
              <a:t>de sujeitos pré-verbais, </a:t>
            </a:r>
          </a:p>
          <a:p>
            <a:r>
              <a:rPr lang="pt-BR" dirty="0"/>
              <a:t>         se o sujeito é um NP com um determinante definido,</a:t>
            </a:r>
          </a:p>
          <a:p>
            <a:r>
              <a:rPr lang="pt-BR" dirty="0"/>
              <a:t>         </a:t>
            </a:r>
            <a:r>
              <a:rPr lang="pt-BR" i="1" dirty="0"/>
              <a:t>remetendo a um referente inédito no texto</a:t>
            </a:r>
          </a:p>
        </p:txBody>
      </p:sp>
      <p:graphicFrame>
        <p:nvGraphicFramePr>
          <p:cNvPr id="4" name="Chart 4">
            <a:extLst>
              <a:ext uri="{FF2B5EF4-FFF2-40B4-BE49-F238E27FC236}">
                <a16:creationId xmlns:a16="http://schemas.microsoft.com/office/drawing/2014/main" id="{83AB9CBB-4401-449E-888C-3C81C74B6B9D}"/>
              </a:ext>
            </a:extLst>
          </p:cNvPr>
          <p:cNvGraphicFramePr>
            <a:graphicFrameLocks noChangeAspect="1"/>
          </p:cNvGraphicFramePr>
          <p:nvPr>
            <p:extLst>
              <p:ext uri="{D42A27DB-BD31-4B8C-83A1-F6EECF244321}">
                <p14:modId xmlns:p14="http://schemas.microsoft.com/office/powerpoint/2010/main" val="3586742031"/>
              </p:ext>
            </p:extLst>
          </p:nvPr>
        </p:nvGraphicFramePr>
        <p:xfrm>
          <a:off x="827088" y="1050925"/>
          <a:ext cx="5703993" cy="3041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89120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243918" y="2880"/>
            <a:ext cx="8172426" cy="923330"/>
          </a:xfrm>
          <a:prstGeom prst="rect">
            <a:avLst/>
          </a:prstGeom>
          <a:noFill/>
        </p:spPr>
        <p:txBody>
          <a:bodyPr wrap="square" rtlCol="0">
            <a:spAutoFit/>
          </a:bodyPr>
          <a:lstStyle/>
          <a:p>
            <a:r>
              <a:rPr lang="pt-BR" dirty="0">
                <a:solidFill>
                  <a:schemeClr val="accent6">
                    <a:lumMod val="75000"/>
                  </a:schemeClr>
                </a:solidFill>
              </a:rPr>
              <a:t>79% </a:t>
            </a:r>
            <a:r>
              <a:rPr lang="pt-BR" dirty="0"/>
              <a:t>de sujeitos pré-verbais, </a:t>
            </a:r>
          </a:p>
          <a:p>
            <a:r>
              <a:rPr lang="pt-BR" dirty="0"/>
              <a:t>         se o sujeito é um NP com um determinante definido,</a:t>
            </a:r>
          </a:p>
          <a:p>
            <a:r>
              <a:rPr lang="pt-BR" dirty="0"/>
              <a:t>         </a:t>
            </a:r>
            <a:r>
              <a:rPr lang="pt-BR" i="1" dirty="0"/>
              <a:t>já mencionado anteriormente no texto</a:t>
            </a:r>
          </a:p>
        </p:txBody>
      </p:sp>
      <p:sp>
        <p:nvSpPr>
          <p:cNvPr id="4" name="CaixaDeTexto 3">
            <a:extLst>
              <a:ext uri="{FF2B5EF4-FFF2-40B4-BE49-F238E27FC236}">
                <a16:creationId xmlns:a16="http://schemas.microsoft.com/office/drawing/2014/main" id="{5DC1284F-8BDD-4A19-908C-918E5F3F418A}"/>
              </a:ext>
            </a:extLst>
          </p:cNvPr>
          <p:cNvSpPr txBox="1"/>
          <p:nvPr/>
        </p:nvSpPr>
        <p:spPr>
          <a:xfrm>
            <a:off x="901519" y="1309699"/>
            <a:ext cx="8112941" cy="1815882"/>
          </a:xfrm>
          <a:prstGeom prst="rect">
            <a:avLst/>
          </a:prstGeom>
          <a:noFill/>
        </p:spPr>
        <p:txBody>
          <a:bodyPr wrap="square" rtlCol="0">
            <a:spAutoFit/>
          </a:bodyPr>
          <a:lstStyle/>
          <a:p>
            <a:pPr marL="342900" indent="-342900">
              <a:buClr>
                <a:schemeClr val="tx1"/>
              </a:buClr>
              <a:buFont typeface="+mj-lt"/>
              <a:buAutoNum type="arabicPeriod"/>
            </a:pPr>
            <a:r>
              <a:rPr lang="pt-BR" sz="1400" dirty="0">
                <a:solidFill>
                  <a:srgbClr val="E45150"/>
                </a:solidFill>
              </a:rPr>
              <a:t>As águias</a:t>
            </a:r>
            <a:r>
              <a:rPr lang="pt-BR" sz="1400" dirty="0">
                <a:solidFill>
                  <a:srgbClr val="FF6600"/>
                </a:solidFill>
              </a:rPr>
              <a:t> </a:t>
            </a:r>
            <a:r>
              <a:rPr lang="pt-BR" sz="1400" dirty="0"/>
              <a:t>são muito grandes e forçosas (25.395)</a:t>
            </a:r>
          </a:p>
          <a:p>
            <a:pPr marL="228600" indent="-228600">
              <a:buClr>
                <a:schemeClr val="tx1"/>
              </a:buClr>
              <a:buFont typeface="+mj-lt"/>
              <a:buAutoNum type="arabicPeriod"/>
            </a:pPr>
            <a:r>
              <a:rPr lang="pt-BR" sz="1400" dirty="0">
                <a:solidFill>
                  <a:srgbClr val="E45150"/>
                </a:solidFill>
              </a:rPr>
              <a:t>   Os Açores </a:t>
            </a:r>
            <a:r>
              <a:rPr lang="pt-BR" sz="1400" dirty="0"/>
              <a:t>são como os de cá, ... (25.400)</a:t>
            </a:r>
          </a:p>
          <a:p>
            <a:pPr marL="228600" indent="-228600">
              <a:buClr>
                <a:schemeClr val="tx1"/>
              </a:buClr>
              <a:buFont typeface="+mj-lt"/>
              <a:buAutoNum type="arabicPeriod"/>
            </a:pPr>
            <a:r>
              <a:rPr lang="pt-BR" sz="1400" dirty="0">
                <a:solidFill>
                  <a:srgbClr val="E45150"/>
                </a:solidFill>
              </a:rPr>
              <a:t>   Os Gaviões </a:t>
            </a:r>
            <a:r>
              <a:rPr lang="pt-BR" sz="1400" dirty="0"/>
              <a:t>também são muito destros e forçosos (25.403)</a:t>
            </a:r>
          </a:p>
          <a:p>
            <a:pPr marL="228600" indent="-228600">
              <a:buClr>
                <a:schemeClr val="tx1"/>
              </a:buClr>
              <a:buFont typeface="+mj-lt"/>
              <a:buAutoNum type="arabicPeriod"/>
            </a:pPr>
            <a:r>
              <a:rPr lang="pt-BR" sz="1400" dirty="0"/>
              <a:t>   e assim </a:t>
            </a:r>
            <a:r>
              <a:rPr lang="pt-BR" sz="1400" dirty="0">
                <a:solidFill>
                  <a:srgbClr val="E45150"/>
                </a:solidFill>
              </a:rPr>
              <a:t>os moradores </a:t>
            </a:r>
            <a:r>
              <a:rPr lang="pt-BR" sz="1400" dirty="0"/>
              <a:t>as tem em muita estima ... (25.409)</a:t>
            </a:r>
          </a:p>
          <a:p>
            <a:pPr marL="228600" indent="-228600">
              <a:buClr>
                <a:schemeClr val="tx1"/>
              </a:buClr>
              <a:buFont typeface="+mj-lt"/>
              <a:buAutoNum type="arabicPeriod"/>
            </a:pPr>
            <a:r>
              <a:rPr lang="pt-BR" sz="1400" dirty="0">
                <a:solidFill>
                  <a:srgbClr val="E45150"/>
                </a:solidFill>
              </a:rPr>
              <a:t>   A fresca </a:t>
            </a:r>
            <a:r>
              <a:rPr lang="pt-BR" sz="1400" dirty="0"/>
              <a:t>é mais mimosa e de melhor gosto (16.188)</a:t>
            </a:r>
          </a:p>
          <a:p>
            <a:pPr marL="228600" indent="-228600">
              <a:buClr>
                <a:schemeClr val="tx1"/>
              </a:buClr>
              <a:buFont typeface="+mj-lt"/>
              <a:buAutoNum type="arabicPeriod"/>
            </a:pPr>
            <a:r>
              <a:rPr lang="pt-BR" sz="1400" dirty="0">
                <a:solidFill>
                  <a:srgbClr val="E45150"/>
                </a:solidFill>
              </a:rPr>
              <a:t>   Os louros </a:t>
            </a:r>
            <a:r>
              <a:rPr lang="pt-BR" sz="1400" dirty="0"/>
              <a:t>tem um cabelo muito fino (23.371)</a:t>
            </a:r>
          </a:p>
          <a:p>
            <a:pPr marL="228600" indent="-228600">
              <a:buClr>
                <a:schemeClr val="tx1"/>
              </a:buClr>
              <a:buFont typeface="+mj-lt"/>
              <a:buAutoNum type="arabicPeriod"/>
            </a:pPr>
            <a:r>
              <a:rPr lang="pt-BR" sz="1400" dirty="0">
                <a:solidFill>
                  <a:srgbClr val="E45150"/>
                </a:solidFill>
              </a:rPr>
              <a:t>   Os Índios da terra </a:t>
            </a:r>
            <a:r>
              <a:rPr lang="pt-BR" sz="1400" dirty="0"/>
              <a:t>lhe chamam em sua língua </a:t>
            </a:r>
            <a:r>
              <a:rPr lang="pt-BR" sz="1400" dirty="0" err="1"/>
              <a:t>Hipupiára</a:t>
            </a:r>
            <a:r>
              <a:rPr lang="pt-BR" sz="1400" dirty="0"/>
              <a:t>, que quer dizer demônio d’água (32.565)</a:t>
            </a:r>
          </a:p>
        </p:txBody>
      </p:sp>
    </p:spTree>
    <p:extLst>
      <p:ext uri="{BB962C8B-B14F-4D97-AF65-F5344CB8AC3E}">
        <p14:creationId xmlns:p14="http://schemas.microsoft.com/office/powerpoint/2010/main" val="8609956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243917" y="2880"/>
            <a:ext cx="8661823" cy="646331"/>
          </a:xfrm>
          <a:prstGeom prst="rect">
            <a:avLst/>
          </a:prstGeom>
          <a:noFill/>
        </p:spPr>
        <p:txBody>
          <a:bodyPr wrap="square" rtlCol="0">
            <a:spAutoFit/>
          </a:bodyPr>
          <a:lstStyle/>
          <a:p>
            <a:r>
              <a:rPr lang="pt-BR" dirty="0">
                <a:solidFill>
                  <a:srgbClr val="E45150"/>
                </a:solidFill>
              </a:rPr>
              <a:t>88% </a:t>
            </a:r>
            <a:r>
              <a:rPr lang="pt-BR" dirty="0"/>
              <a:t>de sujeitos pré-verbais, </a:t>
            </a:r>
          </a:p>
          <a:p>
            <a:r>
              <a:rPr lang="pt-BR" dirty="0"/>
              <a:t>         se o sujeito é um NP com um determinante definido e outros modificadores</a:t>
            </a:r>
          </a:p>
        </p:txBody>
      </p:sp>
      <p:graphicFrame>
        <p:nvGraphicFramePr>
          <p:cNvPr id="5" name="Chart 4">
            <a:extLst>
              <a:ext uri="{FF2B5EF4-FFF2-40B4-BE49-F238E27FC236}">
                <a16:creationId xmlns:a16="http://schemas.microsoft.com/office/drawing/2014/main" id="{E5D22E60-E85F-4215-A723-8BA3445D7977}"/>
              </a:ext>
            </a:extLst>
          </p:cNvPr>
          <p:cNvGraphicFramePr>
            <a:graphicFrameLocks noChangeAspect="1"/>
          </p:cNvGraphicFramePr>
          <p:nvPr>
            <p:extLst>
              <p:ext uri="{D42A27DB-BD31-4B8C-83A1-F6EECF244321}">
                <p14:modId xmlns:p14="http://schemas.microsoft.com/office/powerpoint/2010/main" val="589352802"/>
              </p:ext>
            </p:extLst>
          </p:nvPr>
        </p:nvGraphicFramePr>
        <p:xfrm>
          <a:off x="827088" y="1050925"/>
          <a:ext cx="5703993" cy="3041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850771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243917" y="2880"/>
            <a:ext cx="8661823" cy="923330"/>
          </a:xfrm>
          <a:prstGeom prst="rect">
            <a:avLst/>
          </a:prstGeom>
          <a:noFill/>
        </p:spPr>
        <p:txBody>
          <a:bodyPr wrap="square" rtlCol="0">
            <a:spAutoFit/>
          </a:bodyPr>
          <a:lstStyle/>
          <a:p>
            <a:r>
              <a:rPr lang="pt-BR" dirty="0">
                <a:solidFill>
                  <a:schemeClr val="accent6">
                    <a:lumMod val="75000"/>
                  </a:schemeClr>
                </a:solidFill>
              </a:rPr>
              <a:t>80% </a:t>
            </a:r>
            <a:r>
              <a:rPr lang="pt-BR" dirty="0"/>
              <a:t>de sujeitos pré-verbais, </a:t>
            </a:r>
          </a:p>
          <a:p>
            <a:r>
              <a:rPr lang="pt-BR" dirty="0"/>
              <a:t>         se o sujeito é um NP com um determinante definido e outros modificadores,</a:t>
            </a:r>
          </a:p>
          <a:p>
            <a:r>
              <a:rPr lang="pt-BR" dirty="0"/>
              <a:t>         </a:t>
            </a:r>
            <a:r>
              <a:rPr lang="pt-BR" i="1" dirty="0"/>
              <a:t>já mencionado anteriormente no texto</a:t>
            </a:r>
          </a:p>
        </p:txBody>
      </p:sp>
      <p:sp>
        <p:nvSpPr>
          <p:cNvPr id="2" name="CaixaDeTexto 1">
            <a:extLst>
              <a:ext uri="{FF2B5EF4-FFF2-40B4-BE49-F238E27FC236}">
                <a16:creationId xmlns:a16="http://schemas.microsoft.com/office/drawing/2014/main" id="{017E91B7-43FB-4A9F-97D0-35B6EE77A5B4}"/>
              </a:ext>
            </a:extLst>
          </p:cNvPr>
          <p:cNvSpPr txBox="1"/>
          <p:nvPr/>
        </p:nvSpPr>
        <p:spPr>
          <a:xfrm>
            <a:off x="827088" y="2858681"/>
            <a:ext cx="7199407" cy="1200329"/>
          </a:xfrm>
          <a:prstGeom prst="rect">
            <a:avLst/>
          </a:prstGeom>
          <a:noFill/>
        </p:spPr>
        <p:txBody>
          <a:bodyPr wrap="none" rtlCol="0">
            <a:spAutoFit/>
          </a:bodyPr>
          <a:lstStyle/>
          <a:p>
            <a:pPr marL="228600" indent="-228600">
              <a:buClr>
                <a:schemeClr val="tx1"/>
              </a:buClr>
              <a:buFont typeface="+mj-lt"/>
              <a:buAutoNum type="arabicPeriod"/>
            </a:pPr>
            <a:r>
              <a:rPr lang="pt-BR" sz="1200" dirty="0">
                <a:solidFill>
                  <a:schemeClr val="accent1"/>
                </a:solidFill>
              </a:rPr>
              <a:t>Os Índios da terra </a:t>
            </a:r>
            <a:r>
              <a:rPr lang="pt-BR" sz="1200" dirty="0"/>
              <a:t>lhe chamam em sua língua </a:t>
            </a:r>
            <a:r>
              <a:rPr lang="pt-BR" sz="1200" dirty="0" err="1"/>
              <a:t>Hipupiára</a:t>
            </a:r>
            <a:r>
              <a:rPr lang="pt-BR" sz="1200" dirty="0"/>
              <a:t>, que quer dizer demônio d’água (32.565)</a:t>
            </a:r>
          </a:p>
          <a:p>
            <a:pPr marL="228600" indent="-228600">
              <a:buClr>
                <a:schemeClr val="tx1"/>
              </a:buClr>
              <a:buFont typeface="+mj-lt"/>
              <a:buAutoNum type="arabicPeriod"/>
            </a:pPr>
            <a:r>
              <a:rPr lang="pt-BR" sz="1200" dirty="0">
                <a:solidFill>
                  <a:schemeClr val="accent1"/>
                </a:solidFill>
              </a:rPr>
              <a:t>Os Índios da terra </a:t>
            </a:r>
            <a:r>
              <a:rPr lang="pt-BR" sz="1200" dirty="0"/>
              <a:t>as costumam tomar em seus ninhos quando são pequenas (G_008,25.398)</a:t>
            </a:r>
          </a:p>
          <a:p>
            <a:pPr marL="228600" indent="-228600">
              <a:buClr>
                <a:schemeClr val="tx1"/>
              </a:buClr>
              <a:buFont typeface="+mj-lt"/>
              <a:buAutoNum type="arabicPeriod"/>
            </a:pPr>
            <a:r>
              <a:rPr lang="pt-BR" sz="1200" dirty="0">
                <a:solidFill>
                  <a:schemeClr val="accent1"/>
                </a:solidFill>
              </a:rPr>
              <a:t>Os moradores da terra</a:t>
            </a:r>
            <a:r>
              <a:rPr lang="pt-BR" sz="1200" dirty="0"/>
              <a:t> os matam com arpões (G_008,28.485)</a:t>
            </a:r>
          </a:p>
          <a:p>
            <a:pPr marL="228600" indent="-228600">
              <a:buClr>
                <a:schemeClr val="tx1"/>
              </a:buClr>
              <a:buFont typeface="+mj-lt"/>
              <a:buAutoNum type="arabicPeriod"/>
            </a:pPr>
            <a:r>
              <a:rPr lang="pt-BR" sz="1200" dirty="0">
                <a:solidFill>
                  <a:schemeClr val="accent1"/>
                </a:solidFill>
              </a:rPr>
              <a:t>Os moradores da terra </a:t>
            </a:r>
            <a:r>
              <a:rPr lang="pt-BR" sz="1200" dirty="0"/>
              <a:t>os tem em muita estima (G_008,29.504)</a:t>
            </a:r>
          </a:p>
          <a:p>
            <a:pPr marL="228600" indent="-228600">
              <a:buClr>
                <a:schemeClr val="tx1"/>
              </a:buClr>
              <a:buFont typeface="+mj-lt"/>
              <a:buAutoNum type="arabicPeriod"/>
            </a:pPr>
            <a:r>
              <a:rPr lang="pt-BR" sz="1200" dirty="0">
                <a:solidFill>
                  <a:schemeClr val="accent1"/>
                </a:solidFill>
              </a:rPr>
              <a:t>Os moradores da terra </a:t>
            </a:r>
            <a:r>
              <a:rPr lang="pt-BR" sz="1200" dirty="0"/>
              <a:t>não deixam por isso de ir muito avante com suas fazendas (G_008,46.847)</a:t>
            </a:r>
          </a:p>
          <a:p>
            <a:pPr marL="228600" indent="-228600">
              <a:buClr>
                <a:schemeClr val="tx1"/>
              </a:buClr>
              <a:buFont typeface="+mj-lt"/>
              <a:buAutoNum type="arabicPeriod"/>
            </a:pPr>
            <a:endParaRPr lang="pt-BR" sz="1200" dirty="0"/>
          </a:p>
        </p:txBody>
      </p:sp>
    </p:spTree>
    <p:extLst>
      <p:ext uri="{BB962C8B-B14F-4D97-AF65-F5344CB8AC3E}">
        <p14:creationId xmlns:p14="http://schemas.microsoft.com/office/powerpoint/2010/main" val="824779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0E320DE5-1292-45FF-9FD2-BE5891A85121}"/>
              </a:ext>
            </a:extLst>
          </p:cNvPr>
          <p:cNvSpPr>
            <a:spLocks noGrp="1"/>
          </p:cNvSpPr>
          <p:nvPr>
            <p:ph type="body" sz="quarter" idx="10"/>
          </p:nvPr>
        </p:nvSpPr>
        <p:spPr/>
        <p:txBody>
          <a:bodyPr>
            <a:normAutofit fontScale="55000" lnSpcReduction="20000"/>
          </a:bodyPr>
          <a:lstStyle/>
          <a:p>
            <a:pPr marL="457200">
              <a:lnSpc>
                <a:spcPct val="100000"/>
              </a:lnSpc>
            </a:pPr>
            <a:r>
              <a:rPr lang="en-US" spc="-1" dirty="0">
                <a:solidFill>
                  <a:srgbClr val="000000"/>
                </a:solidFill>
                <a:ea typeface="Georgia"/>
              </a:rPr>
              <a:t>1) SV com ‘</a:t>
            </a:r>
            <a:r>
              <a:rPr lang="en-US" spc="-1" dirty="0" err="1">
                <a:solidFill>
                  <a:srgbClr val="000000"/>
                </a:solidFill>
                <a:ea typeface="Georgia"/>
              </a:rPr>
              <a:t>alternância</a:t>
            </a:r>
            <a:r>
              <a:rPr lang="en-US" spc="-1" dirty="0">
                <a:solidFill>
                  <a:srgbClr val="000000"/>
                </a:solidFill>
                <a:ea typeface="Georgia"/>
              </a:rPr>
              <a:t> de </a:t>
            </a:r>
            <a:r>
              <a:rPr lang="en-US" spc="-1" dirty="0" err="1">
                <a:solidFill>
                  <a:srgbClr val="000000"/>
                </a:solidFill>
                <a:ea typeface="Georgia"/>
              </a:rPr>
              <a:t>referentes</a:t>
            </a:r>
            <a:r>
              <a:rPr lang="en-US" spc="-1" dirty="0">
                <a:solidFill>
                  <a:srgbClr val="000000"/>
                </a:solidFill>
                <a:ea typeface="Georgia"/>
              </a:rPr>
              <a:t>’ (</a:t>
            </a:r>
            <a:r>
              <a:rPr lang="en-US" spc="-1" dirty="0" err="1">
                <a:solidFill>
                  <a:srgbClr val="000000"/>
                </a:solidFill>
                <a:ea typeface="Georgia"/>
              </a:rPr>
              <a:t>Galves</a:t>
            </a:r>
            <a:r>
              <a:rPr lang="en-US" spc="-1" dirty="0">
                <a:solidFill>
                  <a:srgbClr val="000000"/>
                </a:solidFill>
                <a:ea typeface="Georgia"/>
              </a:rPr>
              <a:t> e </a:t>
            </a:r>
            <a:r>
              <a:rPr lang="en-US" spc="-1" dirty="0" err="1">
                <a:solidFill>
                  <a:srgbClr val="000000"/>
                </a:solidFill>
                <a:ea typeface="Georgia"/>
              </a:rPr>
              <a:t>Paixão</a:t>
            </a:r>
            <a:r>
              <a:rPr lang="en-US" spc="-1" dirty="0">
                <a:solidFill>
                  <a:srgbClr val="000000"/>
                </a:solidFill>
                <a:ea typeface="Georgia"/>
              </a:rPr>
              <a:t> de Sousa, 2017)</a:t>
            </a:r>
            <a:endParaRPr lang="en-US" spc="-1" dirty="0">
              <a:solidFill>
                <a:srgbClr val="000000"/>
              </a:solidFill>
              <a:latin typeface="Arial"/>
            </a:endParaRPr>
          </a:p>
          <a:p>
            <a:pPr marL="457200">
              <a:lnSpc>
                <a:spcPct val="100000"/>
              </a:lnSpc>
            </a:pPr>
            <a:endParaRPr lang="en-US" spc="-1" dirty="0">
              <a:solidFill>
                <a:srgbClr val="000000"/>
              </a:solidFill>
              <a:latin typeface="Arial"/>
            </a:endParaRPr>
          </a:p>
          <a:p>
            <a:pPr marL="457200">
              <a:lnSpc>
                <a:spcPct val="100000"/>
              </a:lnSpc>
            </a:pPr>
            <a:r>
              <a:rPr lang="en-US" spc="-1" dirty="0">
                <a:solidFill>
                  <a:srgbClr val="000000"/>
                </a:solidFill>
                <a:ea typeface="Georgia"/>
              </a:rPr>
              <a:t>(a) Vieira, </a:t>
            </a:r>
            <a:r>
              <a:rPr lang="en-US" spc="-1" dirty="0" err="1">
                <a:solidFill>
                  <a:srgbClr val="000000"/>
                </a:solidFill>
                <a:ea typeface="Georgia"/>
              </a:rPr>
              <a:t>sermões</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a:solidFill>
                  <a:srgbClr val="000000"/>
                </a:solidFill>
                <a:ea typeface="Georgia"/>
              </a:rPr>
              <a:t>Deus </a:t>
            </a:r>
            <a:r>
              <a:rPr lang="en-US" spc="-1" dirty="0" err="1">
                <a:solidFill>
                  <a:srgbClr val="000000"/>
                </a:solidFill>
                <a:ea typeface="Georgia"/>
              </a:rPr>
              <a:t>julga</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Juiz;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homens</a:t>
            </a:r>
            <a:r>
              <a:rPr lang="en-US" spc="-1" dirty="0">
                <a:solidFill>
                  <a:srgbClr val="000000"/>
                </a:solidFill>
                <a:ea typeface="Georgia"/>
              </a:rPr>
              <a:t> </a:t>
            </a:r>
            <a:r>
              <a:rPr lang="en-US" spc="-1" dirty="0" err="1">
                <a:solidFill>
                  <a:srgbClr val="000000"/>
                </a:solidFill>
                <a:ea typeface="Georgia"/>
              </a:rPr>
              <a:t>julgam</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a:t>
            </a:r>
            <a:r>
              <a:rPr lang="en-US" spc="-1" dirty="0" err="1">
                <a:solidFill>
                  <a:srgbClr val="000000"/>
                </a:solidFill>
                <a:ea typeface="Georgia"/>
              </a:rPr>
              <a:t>judiciários</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a:solidFill>
                  <a:srgbClr val="000000"/>
                </a:solidFill>
                <a:ea typeface="Georgia"/>
              </a:rPr>
              <a:t>Deus </a:t>
            </a:r>
            <a:r>
              <a:rPr lang="en-US" spc="-1" dirty="0" err="1">
                <a:solidFill>
                  <a:srgbClr val="000000"/>
                </a:solidFill>
                <a:ea typeface="Georgia"/>
              </a:rPr>
              <a:t>julga</a:t>
            </a:r>
            <a:r>
              <a:rPr lang="en-US" spc="-1" dirty="0">
                <a:solidFill>
                  <a:srgbClr val="000000"/>
                </a:solidFill>
                <a:ea typeface="Georgia"/>
              </a:rPr>
              <a:t> a </a:t>
            </a:r>
            <a:r>
              <a:rPr lang="en-US" spc="-1" dirty="0" err="1">
                <a:solidFill>
                  <a:srgbClr val="000000"/>
                </a:solidFill>
                <a:ea typeface="Georgia"/>
              </a:rPr>
              <a:t>cada</a:t>
            </a:r>
            <a:r>
              <a:rPr lang="en-US" spc="-1" dirty="0">
                <a:solidFill>
                  <a:srgbClr val="000000"/>
                </a:solidFill>
                <a:ea typeface="Georgia"/>
              </a:rPr>
              <a:t> um </a:t>
            </a:r>
            <a:r>
              <a:rPr lang="en-US" spc="-1" dirty="0" err="1">
                <a:solidFill>
                  <a:srgbClr val="000000"/>
                </a:solidFill>
                <a:ea typeface="Georgia"/>
              </a:rPr>
              <a:t>pelo</a:t>
            </a:r>
            <a:r>
              <a:rPr lang="en-US" spc="-1" dirty="0">
                <a:solidFill>
                  <a:srgbClr val="000000"/>
                </a:solidFill>
                <a:ea typeface="Georgia"/>
              </a:rPr>
              <a:t> que é,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homens</a:t>
            </a:r>
            <a:r>
              <a:rPr lang="en-US" spc="-1" dirty="0">
                <a:solidFill>
                  <a:srgbClr val="000000"/>
                </a:solidFill>
                <a:ea typeface="Georgia"/>
              </a:rPr>
              <a:t> </a:t>
            </a:r>
            <a:r>
              <a:rPr lang="en-US" spc="-1" dirty="0" err="1">
                <a:solidFill>
                  <a:srgbClr val="000000"/>
                </a:solidFill>
                <a:ea typeface="Georgia"/>
              </a:rPr>
              <a:t>julgam</a:t>
            </a:r>
            <a:r>
              <a:rPr lang="en-US" spc="-1" dirty="0">
                <a:solidFill>
                  <a:srgbClr val="000000"/>
                </a:solidFill>
                <a:ea typeface="Georgia"/>
              </a:rPr>
              <a:t> a </a:t>
            </a:r>
            <a:r>
              <a:rPr lang="en-US" spc="-1" dirty="0" err="1">
                <a:solidFill>
                  <a:srgbClr val="000000"/>
                </a:solidFill>
                <a:ea typeface="Georgia"/>
              </a:rPr>
              <a:t>cada</a:t>
            </a:r>
            <a:r>
              <a:rPr lang="en-US" spc="-1" dirty="0">
                <a:solidFill>
                  <a:srgbClr val="000000"/>
                </a:solidFill>
                <a:ea typeface="Georgia"/>
              </a:rPr>
              <a:t> um </a:t>
            </a:r>
            <a:r>
              <a:rPr lang="en-US" spc="-1" dirty="0" err="1">
                <a:solidFill>
                  <a:srgbClr val="000000"/>
                </a:solidFill>
                <a:ea typeface="Georgia"/>
              </a:rPr>
              <a:t>pelo</a:t>
            </a:r>
            <a:r>
              <a:rPr lang="en-US" spc="-1" dirty="0">
                <a:solidFill>
                  <a:srgbClr val="000000"/>
                </a:solidFill>
                <a:ea typeface="Georgia"/>
              </a:rPr>
              <a:t> que </a:t>
            </a:r>
            <a:r>
              <a:rPr lang="en-US" spc="-1" dirty="0" err="1">
                <a:solidFill>
                  <a:srgbClr val="000000"/>
                </a:solidFill>
                <a:ea typeface="Georgia"/>
              </a:rPr>
              <a:t>são</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a:solidFill>
                  <a:srgbClr val="000000"/>
                </a:solidFill>
                <a:ea typeface="Georgia"/>
              </a:rPr>
              <a:t>Deus </a:t>
            </a:r>
            <a:r>
              <a:rPr lang="en-US" spc="-1" dirty="0" err="1">
                <a:solidFill>
                  <a:srgbClr val="000000"/>
                </a:solidFill>
                <a:ea typeface="Georgia"/>
              </a:rPr>
              <a:t>julga-nos</a:t>
            </a:r>
            <a:r>
              <a:rPr lang="en-US" spc="-1" dirty="0">
                <a:solidFill>
                  <a:srgbClr val="000000"/>
                </a:solidFill>
                <a:ea typeface="Georgia"/>
              </a:rPr>
              <a:t> a </a:t>
            </a:r>
            <a:r>
              <a:rPr lang="en-US" spc="-1" dirty="0" err="1">
                <a:solidFill>
                  <a:srgbClr val="000000"/>
                </a:solidFill>
                <a:ea typeface="Georgia"/>
              </a:rPr>
              <a:t>nós</a:t>
            </a:r>
            <a:r>
              <a:rPr lang="en-US" spc="-1" dirty="0">
                <a:solidFill>
                  <a:srgbClr val="000000"/>
                </a:solidFill>
                <a:ea typeface="Georgia"/>
              </a:rPr>
              <a:t> por </a:t>
            </a:r>
            <a:r>
              <a:rPr lang="en-US" spc="-1" dirty="0" err="1">
                <a:solidFill>
                  <a:srgbClr val="000000"/>
                </a:solidFill>
                <a:ea typeface="Georgia"/>
              </a:rPr>
              <a:t>nós</a:t>
            </a:r>
            <a:r>
              <a:rPr lang="en-US" spc="-1" dirty="0">
                <a:solidFill>
                  <a:srgbClr val="000000"/>
                </a:solidFill>
                <a:ea typeface="Georgia"/>
              </a:rPr>
              <a:t>;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homens</a:t>
            </a:r>
            <a:r>
              <a:rPr lang="en-US" spc="-1" dirty="0">
                <a:solidFill>
                  <a:srgbClr val="000000"/>
                </a:solidFill>
                <a:ea typeface="Georgia"/>
              </a:rPr>
              <a:t> </a:t>
            </a:r>
            <a:r>
              <a:rPr lang="en-US" spc="-1" dirty="0" err="1">
                <a:solidFill>
                  <a:srgbClr val="000000"/>
                </a:solidFill>
                <a:ea typeface="Georgia"/>
              </a:rPr>
              <a:t>julgam-nos</a:t>
            </a:r>
            <a:r>
              <a:rPr lang="en-US" spc="-1" dirty="0">
                <a:solidFill>
                  <a:srgbClr val="000000"/>
                </a:solidFill>
                <a:ea typeface="Georgia"/>
              </a:rPr>
              <a:t> a </a:t>
            </a:r>
            <a:r>
              <a:rPr lang="en-US" spc="-1" dirty="0" err="1">
                <a:solidFill>
                  <a:srgbClr val="000000"/>
                </a:solidFill>
                <a:ea typeface="Georgia"/>
              </a:rPr>
              <a:t>nós</a:t>
            </a:r>
            <a:r>
              <a:rPr lang="en-US" spc="-1" dirty="0">
                <a:solidFill>
                  <a:srgbClr val="000000"/>
                </a:solidFill>
                <a:ea typeface="Georgia"/>
              </a:rPr>
              <a:t> por </a:t>
            </a:r>
            <a:r>
              <a:rPr lang="en-US" spc="-1" dirty="0" err="1">
                <a:solidFill>
                  <a:srgbClr val="000000"/>
                </a:solidFill>
                <a:ea typeface="Georgia"/>
              </a:rPr>
              <a:t>si</a:t>
            </a:r>
            <a:r>
              <a:rPr lang="en-US" spc="-1" dirty="0">
                <a:solidFill>
                  <a:srgbClr val="000000"/>
                </a:solidFill>
                <a:ea typeface="Georgia"/>
              </a:rPr>
              <a:t>. </a:t>
            </a:r>
            <a:endParaRPr lang="en-US" spc="-1" dirty="0">
              <a:solidFill>
                <a:srgbClr val="000000"/>
              </a:solidFill>
              <a:latin typeface="Arial"/>
            </a:endParaRPr>
          </a:p>
          <a:p>
            <a:pPr marL="457200">
              <a:lnSpc>
                <a:spcPct val="100000"/>
              </a:lnSpc>
            </a:pPr>
            <a:endParaRPr lang="en-US" spc="-1" dirty="0">
              <a:solidFill>
                <a:srgbClr val="000000"/>
              </a:solidFill>
              <a:latin typeface="Arial"/>
            </a:endParaRPr>
          </a:p>
          <a:p>
            <a:pPr marL="457200">
              <a:lnSpc>
                <a:spcPct val="100000"/>
              </a:lnSpc>
            </a:pPr>
            <a:r>
              <a:rPr lang="en-US" spc="-1" dirty="0">
                <a:solidFill>
                  <a:srgbClr val="000000"/>
                </a:solidFill>
                <a:ea typeface="Georgia"/>
              </a:rPr>
              <a:t>(b) Vieira, Cartas:</a:t>
            </a:r>
            <a:endParaRPr lang="en-US" spc="-1" dirty="0">
              <a:solidFill>
                <a:srgbClr val="000000"/>
              </a:solidFill>
              <a:latin typeface="Arial"/>
            </a:endParaRPr>
          </a:p>
          <a:p>
            <a:pPr marL="457200">
              <a:lnSpc>
                <a:spcPct val="100000"/>
              </a:lnSpc>
            </a:pPr>
            <a:r>
              <a:rPr lang="en-US" spc="-1" dirty="0">
                <a:solidFill>
                  <a:srgbClr val="000000"/>
                </a:solidFill>
                <a:ea typeface="Georgia"/>
              </a:rPr>
              <a:t>Duarte Nunes me </a:t>
            </a:r>
            <a:r>
              <a:rPr lang="en-US" spc="-1" dirty="0" err="1">
                <a:solidFill>
                  <a:srgbClr val="000000"/>
                </a:solidFill>
                <a:ea typeface="Georgia"/>
              </a:rPr>
              <a:t>avisa</a:t>
            </a:r>
            <a:r>
              <a:rPr lang="en-US" spc="-1" dirty="0">
                <a:solidFill>
                  <a:srgbClr val="000000"/>
                </a:solidFill>
                <a:ea typeface="Georgia"/>
              </a:rPr>
              <a:t> </a:t>
            </a:r>
            <a:r>
              <a:rPr lang="en-US" spc="-1" dirty="0" err="1">
                <a:solidFill>
                  <a:srgbClr val="000000"/>
                </a:solidFill>
                <a:ea typeface="Georgia"/>
              </a:rPr>
              <a:t>tem</a:t>
            </a:r>
            <a:r>
              <a:rPr lang="en-US" spc="-1" dirty="0">
                <a:solidFill>
                  <a:srgbClr val="000000"/>
                </a:solidFill>
                <a:ea typeface="Georgia"/>
              </a:rPr>
              <a:t> </a:t>
            </a:r>
            <a:r>
              <a:rPr lang="en-US" spc="-1" dirty="0" err="1">
                <a:solidFill>
                  <a:srgbClr val="000000"/>
                </a:solidFill>
                <a:ea typeface="Georgia"/>
              </a:rPr>
              <a:t>comprado</a:t>
            </a:r>
            <a:r>
              <a:rPr lang="en-US" spc="-1" dirty="0">
                <a:solidFill>
                  <a:srgbClr val="000000"/>
                </a:solidFill>
                <a:ea typeface="Georgia"/>
              </a:rPr>
              <a:t> </a:t>
            </a:r>
            <a:r>
              <a:rPr lang="en-US" spc="-1" dirty="0" err="1">
                <a:solidFill>
                  <a:srgbClr val="000000"/>
                </a:solidFill>
                <a:ea typeface="Georgia"/>
              </a:rPr>
              <a:t>sessenta</a:t>
            </a:r>
            <a:r>
              <a:rPr lang="en-US" spc="-1" dirty="0">
                <a:solidFill>
                  <a:srgbClr val="000000"/>
                </a:solidFill>
                <a:ea typeface="Georgia"/>
              </a:rPr>
              <a:t> </a:t>
            </a:r>
            <a:r>
              <a:rPr lang="en-US" spc="-1" dirty="0" err="1">
                <a:solidFill>
                  <a:srgbClr val="000000"/>
                </a:solidFill>
                <a:ea typeface="Georgia"/>
              </a:rPr>
              <a:t>peças</a:t>
            </a:r>
            <a:r>
              <a:rPr lang="en-US" spc="-1" dirty="0">
                <a:solidFill>
                  <a:srgbClr val="000000"/>
                </a:solidFill>
                <a:ea typeface="Georgia"/>
              </a:rPr>
              <a:t> de boa </a:t>
            </a:r>
            <a:r>
              <a:rPr lang="en-US" spc="-1" dirty="0" err="1">
                <a:solidFill>
                  <a:srgbClr val="000000"/>
                </a:solidFill>
                <a:ea typeface="Georgia"/>
              </a:rPr>
              <a:t>artilharia</a:t>
            </a:r>
            <a:r>
              <a:rPr lang="en-US" spc="-1" dirty="0">
                <a:solidFill>
                  <a:srgbClr val="000000"/>
                </a:solidFill>
                <a:ea typeface="Georgia"/>
              </a:rPr>
              <a:t> para as </a:t>
            </a:r>
            <a:r>
              <a:rPr lang="en-US" spc="-1" dirty="0" err="1">
                <a:solidFill>
                  <a:srgbClr val="000000"/>
                </a:solidFill>
                <a:ea typeface="Georgia"/>
              </a:rPr>
              <a:t>duas</a:t>
            </a:r>
            <a:r>
              <a:rPr lang="en-US" spc="-1" dirty="0">
                <a:solidFill>
                  <a:srgbClr val="000000"/>
                </a:solidFill>
                <a:ea typeface="Georgia"/>
              </a:rPr>
              <a:t> </a:t>
            </a:r>
            <a:r>
              <a:rPr lang="en-US" spc="-1" dirty="0" err="1">
                <a:solidFill>
                  <a:srgbClr val="000000"/>
                </a:solidFill>
                <a:ea typeface="Georgia"/>
              </a:rPr>
              <a:t>naus</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err="1">
                <a:solidFill>
                  <a:srgbClr val="000000"/>
                </a:solidFill>
                <a:ea typeface="Georgia"/>
              </a:rPr>
              <a:t>Jerónimo</a:t>
            </a:r>
            <a:r>
              <a:rPr lang="en-US" spc="-1" dirty="0">
                <a:solidFill>
                  <a:srgbClr val="000000"/>
                </a:solidFill>
                <a:ea typeface="Georgia"/>
              </a:rPr>
              <a:t> Nunes me </a:t>
            </a:r>
            <a:r>
              <a:rPr lang="en-US" spc="-1" dirty="0" err="1">
                <a:solidFill>
                  <a:srgbClr val="000000"/>
                </a:solidFill>
                <a:ea typeface="Georgia"/>
              </a:rPr>
              <a:t>escreveu</a:t>
            </a:r>
            <a:r>
              <a:rPr lang="en-US" spc="-1" dirty="0">
                <a:solidFill>
                  <a:srgbClr val="000000"/>
                </a:solidFill>
                <a:ea typeface="Georgia"/>
              </a:rPr>
              <a:t> </a:t>
            </a:r>
            <a:r>
              <a:rPr lang="en-US" spc="-1" dirty="0" err="1">
                <a:solidFill>
                  <a:srgbClr val="000000"/>
                </a:solidFill>
                <a:ea typeface="Georgia"/>
              </a:rPr>
              <a:t>hoje</a:t>
            </a:r>
            <a:r>
              <a:rPr lang="en-US" spc="-1" dirty="0">
                <a:solidFill>
                  <a:srgbClr val="000000"/>
                </a:solidFill>
                <a:ea typeface="Georgia"/>
              </a:rPr>
              <a:t> </a:t>
            </a:r>
            <a:r>
              <a:rPr lang="en-US" spc="-1" dirty="0" err="1">
                <a:solidFill>
                  <a:srgbClr val="000000"/>
                </a:solidFill>
                <a:ea typeface="Georgia"/>
              </a:rPr>
              <a:t>tivera</a:t>
            </a:r>
            <a:r>
              <a:rPr lang="en-US" spc="-1" dirty="0">
                <a:solidFill>
                  <a:srgbClr val="000000"/>
                </a:solidFill>
                <a:ea typeface="Georgia"/>
              </a:rPr>
              <a:t> carta de V. </a:t>
            </a:r>
            <a:r>
              <a:rPr lang="en-US" spc="-1" dirty="0" err="1">
                <a:solidFill>
                  <a:srgbClr val="000000"/>
                </a:solidFill>
                <a:ea typeface="Georgia"/>
              </a:rPr>
              <a:t>Ex.a</a:t>
            </a:r>
            <a:r>
              <a:rPr lang="en-US" spc="-1" dirty="0">
                <a:solidFill>
                  <a:srgbClr val="000000"/>
                </a:solidFill>
                <a:ea typeface="Georgia"/>
              </a:rPr>
              <a:t>. com </a:t>
            </a:r>
            <a:r>
              <a:rPr lang="en-US" spc="-1" dirty="0" err="1">
                <a:solidFill>
                  <a:srgbClr val="000000"/>
                </a:solidFill>
                <a:ea typeface="Georgia"/>
              </a:rPr>
              <a:t>recado</a:t>
            </a:r>
            <a:endParaRPr lang="en-US" spc="-1" dirty="0">
              <a:solidFill>
                <a:srgbClr val="000000"/>
              </a:solidFill>
              <a:latin typeface="Arial"/>
            </a:endParaRPr>
          </a:p>
          <a:p>
            <a:pPr marL="457200">
              <a:lnSpc>
                <a:spcPct val="100000"/>
              </a:lnSpc>
            </a:pPr>
            <a:endParaRPr lang="en-US" spc="-1" dirty="0">
              <a:solidFill>
                <a:srgbClr val="000000"/>
              </a:solidFill>
              <a:latin typeface="Arial"/>
            </a:endParaRPr>
          </a:p>
          <a:p>
            <a:pPr marL="457200">
              <a:lnSpc>
                <a:spcPct val="100000"/>
              </a:lnSpc>
            </a:pPr>
            <a:r>
              <a:rPr lang="en-US" spc="-1" dirty="0">
                <a:solidFill>
                  <a:srgbClr val="000000"/>
                </a:solidFill>
                <a:ea typeface="Georgia"/>
              </a:rPr>
              <a:t>(c) Pinto, </a:t>
            </a:r>
            <a:r>
              <a:rPr lang="en-US" spc="-1" dirty="0" err="1">
                <a:solidFill>
                  <a:srgbClr val="000000"/>
                </a:solidFill>
                <a:ea typeface="Georgia"/>
              </a:rPr>
              <a:t>Peregrinação</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a:solidFill>
                  <a:srgbClr val="000000"/>
                </a:solidFill>
                <a:ea typeface="Georgia"/>
              </a:rPr>
              <a:t>O </a:t>
            </a:r>
            <a:r>
              <a:rPr lang="en-US" spc="-1" dirty="0" err="1">
                <a:solidFill>
                  <a:srgbClr val="000000"/>
                </a:solidFill>
                <a:ea typeface="Georgia"/>
              </a:rPr>
              <a:t>capitão-mor</a:t>
            </a:r>
            <a:r>
              <a:rPr lang="en-US" spc="-1" dirty="0">
                <a:solidFill>
                  <a:srgbClr val="000000"/>
                </a:solidFill>
                <a:ea typeface="Georgia"/>
              </a:rPr>
              <a:t> </a:t>
            </a:r>
            <a:r>
              <a:rPr lang="en-US" spc="-1" dirty="0" err="1">
                <a:solidFill>
                  <a:srgbClr val="000000"/>
                </a:solidFill>
                <a:ea typeface="Georgia"/>
              </a:rPr>
              <a:t>lhe</a:t>
            </a:r>
            <a:r>
              <a:rPr lang="en-US" spc="-1" dirty="0">
                <a:solidFill>
                  <a:srgbClr val="000000"/>
                </a:solidFill>
                <a:ea typeface="Georgia"/>
              </a:rPr>
              <a:t> </a:t>
            </a:r>
            <a:r>
              <a:rPr lang="en-US" spc="-1" dirty="0" err="1">
                <a:solidFill>
                  <a:srgbClr val="000000"/>
                </a:solidFill>
                <a:ea typeface="Georgia"/>
              </a:rPr>
              <a:t>respondeu</a:t>
            </a:r>
            <a:r>
              <a:rPr lang="en-US" spc="-1" dirty="0">
                <a:solidFill>
                  <a:srgbClr val="000000"/>
                </a:solidFill>
                <a:ea typeface="Georgia"/>
              </a:rPr>
              <a:t> que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embaixadores</a:t>
            </a:r>
            <a:r>
              <a:rPr lang="en-US" spc="-1" dirty="0">
                <a:solidFill>
                  <a:srgbClr val="000000"/>
                </a:solidFill>
                <a:ea typeface="Georgia"/>
              </a:rPr>
              <a:t> </a:t>
            </a:r>
            <a:r>
              <a:rPr lang="en-US" spc="-1" dirty="0" err="1">
                <a:solidFill>
                  <a:srgbClr val="000000"/>
                </a:solidFill>
                <a:ea typeface="Georgia"/>
              </a:rPr>
              <a:t>tinham</a:t>
            </a:r>
            <a:r>
              <a:rPr lang="en-US" spc="-1" dirty="0">
                <a:solidFill>
                  <a:srgbClr val="000000"/>
                </a:solidFill>
                <a:ea typeface="Georgia"/>
              </a:rPr>
              <a:t> </a:t>
            </a:r>
            <a:r>
              <a:rPr lang="en-US" spc="-1" dirty="0" err="1">
                <a:solidFill>
                  <a:srgbClr val="000000"/>
                </a:solidFill>
                <a:ea typeface="Georgia"/>
              </a:rPr>
              <a:t>seguro</a:t>
            </a:r>
            <a:r>
              <a:rPr lang="en-US" spc="-1" dirty="0">
                <a:solidFill>
                  <a:srgbClr val="000000"/>
                </a:solidFill>
                <a:ea typeface="Georgia"/>
              </a:rPr>
              <a:t> para </a:t>
            </a:r>
            <a:r>
              <a:rPr lang="en-US" spc="-1" dirty="0" err="1">
                <a:solidFill>
                  <a:srgbClr val="000000"/>
                </a:solidFill>
                <a:ea typeface="Georgia"/>
              </a:rPr>
              <a:t>suas</a:t>
            </a:r>
            <a:r>
              <a:rPr lang="en-US" spc="-1" dirty="0">
                <a:solidFill>
                  <a:srgbClr val="000000"/>
                </a:solidFill>
                <a:ea typeface="Georgia"/>
              </a:rPr>
              <a:t> </a:t>
            </a:r>
            <a:r>
              <a:rPr lang="en-US" spc="-1" dirty="0" err="1">
                <a:solidFill>
                  <a:srgbClr val="000000"/>
                </a:solidFill>
                <a:ea typeface="Georgia"/>
              </a:rPr>
              <a:t>pessoas</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a:solidFill>
                  <a:srgbClr val="000000"/>
                </a:solidFill>
                <a:ea typeface="Georgia"/>
              </a:rPr>
              <a:t>O </a:t>
            </a:r>
            <a:r>
              <a:rPr lang="en-US" spc="-1" dirty="0" err="1">
                <a:solidFill>
                  <a:srgbClr val="000000"/>
                </a:solidFill>
                <a:ea typeface="Georgia"/>
              </a:rPr>
              <a:t>brâmene</a:t>
            </a:r>
            <a:r>
              <a:rPr lang="en-US" spc="-1" dirty="0">
                <a:solidFill>
                  <a:srgbClr val="000000"/>
                </a:solidFill>
                <a:ea typeface="Georgia"/>
              </a:rPr>
              <a:t> </a:t>
            </a:r>
            <a:r>
              <a:rPr lang="en-US" spc="-1" dirty="0" err="1">
                <a:solidFill>
                  <a:srgbClr val="000000"/>
                </a:solidFill>
                <a:ea typeface="Georgia"/>
              </a:rPr>
              <a:t>lhe</a:t>
            </a:r>
            <a:r>
              <a:rPr lang="en-US" spc="-1" dirty="0">
                <a:solidFill>
                  <a:srgbClr val="000000"/>
                </a:solidFill>
                <a:ea typeface="Georgia"/>
              </a:rPr>
              <a:t> </a:t>
            </a:r>
            <a:r>
              <a:rPr lang="en-US" spc="-1" dirty="0" err="1">
                <a:solidFill>
                  <a:srgbClr val="000000"/>
                </a:solidFill>
                <a:ea typeface="Georgia"/>
              </a:rPr>
              <a:t>deu</a:t>
            </a:r>
            <a:r>
              <a:rPr lang="en-US" spc="-1" dirty="0">
                <a:solidFill>
                  <a:srgbClr val="000000"/>
                </a:solidFill>
                <a:ea typeface="Georgia"/>
              </a:rPr>
              <a:t> por </a:t>
            </a:r>
            <a:r>
              <a:rPr lang="en-US" spc="-1" dirty="0" err="1">
                <a:solidFill>
                  <a:srgbClr val="000000"/>
                </a:solidFill>
                <a:ea typeface="Georgia"/>
              </a:rPr>
              <a:t>isso</a:t>
            </a:r>
            <a:r>
              <a:rPr lang="en-US" spc="-1" dirty="0">
                <a:solidFill>
                  <a:srgbClr val="000000"/>
                </a:solidFill>
                <a:ea typeface="Georgia"/>
              </a:rPr>
              <a:t> </a:t>
            </a:r>
            <a:r>
              <a:rPr lang="en-US" spc="-1" dirty="0" err="1">
                <a:solidFill>
                  <a:srgbClr val="000000"/>
                </a:solidFill>
                <a:ea typeface="Georgia"/>
              </a:rPr>
              <a:t>seus</a:t>
            </a:r>
            <a:r>
              <a:rPr lang="en-US" spc="-1" dirty="0">
                <a:solidFill>
                  <a:srgbClr val="000000"/>
                </a:solidFill>
                <a:ea typeface="Georgia"/>
              </a:rPr>
              <a:t> </a:t>
            </a:r>
            <a:r>
              <a:rPr lang="en-US" spc="-1" dirty="0" err="1">
                <a:solidFill>
                  <a:srgbClr val="000000"/>
                </a:solidFill>
                <a:ea typeface="Georgia"/>
              </a:rPr>
              <a:t>agradecimentos</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243917" y="2880"/>
            <a:ext cx="8661823" cy="923330"/>
          </a:xfrm>
          <a:prstGeom prst="rect">
            <a:avLst/>
          </a:prstGeom>
          <a:noFill/>
        </p:spPr>
        <p:txBody>
          <a:bodyPr wrap="square" rtlCol="0">
            <a:spAutoFit/>
          </a:bodyPr>
          <a:lstStyle/>
          <a:p>
            <a:r>
              <a:rPr lang="pt-BR" dirty="0">
                <a:solidFill>
                  <a:srgbClr val="E45150"/>
                </a:solidFill>
              </a:rPr>
              <a:t>92% </a:t>
            </a:r>
            <a:r>
              <a:rPr lang="pt-BR" dirty="0"/>
              <a:t>de sujeitos pré-verbais, </a:t>
            </a:r>
          </a:p>
          <a:p>
            <a:r>
              <a:rPr lang="pt-BR" dirty="0"/>
              <a:t>         se o sujeito é um NP com um determinante definido e outros modificadores,</a:t>
            </a:r>
          </a:p>
          <a:p>
            <a:r>
              <a:rPr lang="pt-BR" i="1" dirty="0"/>
              <a:t>         remetendo a um referente inédito no texto</a:t>
            </a:r>
            <a:endParaRPr lang="pt-BR" dirty="0"/>
          </a:p>
        </p:txBody>
      </p:sp>
      <p:graphicFrame>
        <p:nvGraphicFramePr>
          <p:cNvPr id="6" name="Chart 4">
            <a:extLst>
              <a:ext uri="{FF2B5EF4-FFF2-40B4-BE49-F238E27FC236}">
                <a16:creationId xmlns:a16="http://schemas.microsoft.com/office/drawing/2014/main" id="{4EE0C18B-09F6-4391-B3A0-F228DBC0D570}"/>
              </a:ext>
            </a:extLst>
          </p:cNvPr>
          <p:cNvGraphicFramePr>
            <a:graphicFrameLocks noChangeAspect="1"/>
          </p:cNvGraphicFramePr>
          <p:nvPr>
            <p:extLst>
              <p:ext uri="{D42A27DB-BD31-4B8C-83A1-F6EECF244321}">
                <p14:modId xmlns:p14="http://schemas.microsoft.com/office/powerpoint/2010/main" val="965623603"/>
              </p:ext>
            </p:extLst>
          </p:nvPr>
        </p:nvGraphicFramePr>
        <p:xfrm>
          <a:off x="912283" y="1241425"/>
          <a:ext cx="5703993" cy="3041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513677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EED4063-31AF-442E-B519-9886B89D68CF}"/>
              </a:ext>
            </a:extLst>
          </p:cNvPr>
          <p:cNvSpPr txBox="1"/>
          <p:nvPr/>
        </p:nvSpPr>
        <p:spPr>
          <a:xfrm>
            <a:off x="827088" y="1131888"/>
            <a:ext cx="6928836" cy="1862048"/>
          </a:xfrm>
          <a:prstGeom prst="rect">
            <a:avLst/>
          </a:prstGeom>
          <a:noFill/>
        </p:spPr>
        <p:txBody>
          <a:bodyPr wrap="square" rtlCol="0">
            <a:spAutoFit/>
          </a:bodyPr>
          <a:lstStyle/>
          <a:p>
            <a:pPr algn="ctr"/>
            <a:r>
              <a:rPr lang="pt-BR" sz="11500" dirty="0"/>
              <a:t>e...</a:t>
            </a:r>
          </a:p>
        </p:txBody>
      </p:sp>
    </p:spTree>
    <p:extLst>
      <p:ext uri="{BB962C8B-B14F-4D97-AF65-F5344CB8AC3E}">
        <p14:creationId xmlns:p14="http://schemas.microsoft.com/office/powerpoint/2010/main" val="42249845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7" y="2880"/>
            <a:ext cx="8797051" cy="923330"/>
          </a:xfrm>
          <a:prstGeom prst="rect">
            <a:avLst/>
          </a:prstGeom>
          <a:noFill/>
        </p:spPr>
        <p:txBody>
          <a:bodyPr wrap="square" rtlCol="0">
            <a:spAutoFit/>
          </a:bodyPr>
          <a:lstStyle/>
          <a:p>
            <a:r>
              <a:rPr lang="pt-BR" dirty="0">
                <a:solidFill>
                  <a:srgbClr val="C00000"/>
                </a:solidFill>
              </a:rPr>
              <a:t>100% </a:t>
            </a:r>
            <a:r>
              <a:rPr lang="pt-BR" dirty="0"/>
              <a:t>de sujeitos pré-verbais, </a:t>
            </a:r>
          </a:p>
          <a:p>
            <a:r>
              <a:rPr lang="pt-BR" dirty="0"/>
              <a:t>         se o sujeito é um formado por um determinante definido, modificadores e...  </a:t>
            </a:r>
            <a:br>
              <a:rPr lang="pt-BR" dirty="0"/>
            </a:br>
            <a:r>
              <a:rPr lang="pt-BR" dirty="0"/>
              <a:t>         nenhum nome</a:t>
            </a:r>
            <a:endParaRPr lang="pt-BR" i="1" dirty="0"/>
          </a:p>
        </p:txBody>
      </p:sp>
      <p:graphicFrame>
        <p:nvGraphicFramePr>
          <p:cNvPr id="7" name="Chart 4">
            <a:extLst>
              <a:ext uri="{FF2B5EF4-FFF2-40B4-BE49-F238E27FC236}">
                <a16:creationId xmlns:a16="http://schemas.microsoft.com/office/drawing/2014/main" id="{A90E4F05-837C-436E-93BA-74B4122C7200}"/>
              </a:ext>
            </a:extLst>
          </p:cNvPr>
          <p:cNvGraphicFramePr>
            <a:graphicFrameLocks noChangeAspect="1"/>
          </p:cNvGraphicFramePr>
          <p:nvPr/>
        </p:nvGraphicFramePr>
        <p:xfrm>
          <a:off x="882876" y="1131888"/>
          <a:ext cx="5703993" cy="3243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88186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7592100"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7" y="2880"/>
            <a:ext cx="8797051" cy="923330"/>
          </a:xfrm>
          <a:prstGeom prst="rect">
            <a:avLst/>
          </a:prstGeom>
          <a:noFill/>
        </p:spPr>
        <p:txBody>
          <a:bodyPr wrap="square" rtlCol="0">
            <a:spAutoFit/>
          </a:bodyPr>
          <a:lstStyle/>
          <a:p>
            <a:r>
              <a:rPr lang="pt-BR" dirty="0">
                <a:solidFill>
                  <a:srgbClr val="C00000"/>
                </a:solidFill>
              </a:rPr>
              <a:t>100% </a:t>
            </a:r>
            <a:r>
              <a:rPr lang="pt-BR" dirty="0"/>
              <a:t>de sujeitos pré-verbais, </a:t>
            </a:r>
          </a:p>
          <a:p>
            <a:r>
              <a:rPr lang="pt-BR" dirty="0"/>
              <a:t>         se o sujeito é um formado por um determinante definido, modificadores e  </a:t>
            </a:r>
            <a:br>
              <a:rPr lang="pt-BR" dirty="0"/>
            </a:br>
            <a:r>
              <a:rPr lang="pt-BR" dirty="0"/>
              <a:t>         nenhum nome</a:t>
            </a:r>
            <a:endParaRPr lang="pt-BR" i="1" dirty="0"/>
          </a:p>
        </p:txBody>
      </p:sp>
      <p:sp>
        <p:nvSpPr>
          <p:cNvPr id="2" name="CaixaDeTexto 1">
            <a:extLst>
              <a:ext uri="{FF2B5EF4-FFF2-40B4-BE49-F238E27FC236}">
                <a16:creationId xmlns:a16="http://schemas.microsoft.com/office/drawing/2014/main" id="{1C4EA061-FB2C-468A-9309-1FAFB52AB840}"/>
              </a:ext>
            </a:extLst>
          </p:cNvPr>
          <p:cNvSpPr txBox="1"/>
          <p:nvPr/>
        </p:nvSpPr>
        <p:spPr>
          <a:xfrm>
            <a:off x="827088" y="1179088"/>
            <a:ext cx="7778842" cy="3454792"/>
          </a:xfrm>
          <a:prstGeom prst="rect">
            <a:avLst/>
          </a:prstGeom>
          <a:noFill/>
        </p:spPr>
        <p:txBody>
          <a:bodyPr wrap="square" rtlCol="0">
            <a:spAutoFit/>
          </a:bodyPr>
          <a:lstStyle/>
          <a:p>
            <a:pPr marL="228600" indent="-228600">
              <a:buClr>
                <a:schemeClr val="tx1">
                  <a:lumMod val="65000"/>
                  <a:lumOff val="35000"/>
                </a:schemeClr>
              </a:buClr>
              <a:buFont typeface="+mj-lt"/>
              <a:buAutoNum type="arabicPeriod"/>
            </a:pPr>
            <a:r>
              <a:rPr lang="pt-BR" sz="1150" dirty="0">
                <a:solidFill>
                  <a:srgbClr val="C00000"/>
                </a:solidFill>
              </a:rPr>
              <a:t>A primeira e mais antiga </a:t>
            </a:r>
            <a:r>
              <a:rPr lang="pt-BR" sz="1150" dirty="0"/>
              <a:t>se chama </a:t>
            </a:r>
            <a:r>
              <a:rPr lang="pt-BR" sz="1150" dirty="0" err="1"/>
              <a:t>Tamaracá</a:t>
            </a:r>
            <a:r>
              <a:rPr lang="pt-BR" sz="1150" dirty="0"/>
              <a:t>, a qual tomou este nome de uma ilha pequena, onde ... (11.78)</a:t>
            </a:r>
          </a:p>
          <a:p>
            <a:pPr marL="228600" indent="-228600">
              <a:buClr>
                <a:schemeClr val="tx1">
                  <a:lumMod val="65000"/>
                  <a:lumOff val="35000"/>
                </a:schemeClr>
              </a:buClr>
              <a:buFont typeface="+mj-lt"/>
              <a:buAutoNum type="arabicPeriod"/>
            </a:pPr>
            <a:r>
              <a:rPr lang="pt-BR" sz="1150" dirty="0">
                <a:solidFill>
                  <a:srgbClr val="C00000"/>
                </a:solidFill>
              </a:rPr>
              <a:t>A principal onde residem os do governo da terra e a mais da gente nobre</a:t>
            </a:r>
            <a:r>
              <a:rPr lang="pt-BR" sz="1150" dirty="0"/>
              <a:t>, é a cidade do Salvador (11.99)</a:t>
            </a:r>
          </a:p>
          <a:p>
            <a:pPr marL="228600" indent="-228600">
              <a:buClr>
                <a:schemeClr val="tx1">
                  <a:lumMod val="65000"/>
                  <a:lumOff val="35000"/>
                </a:schemeClr>
              </a:buClr>
              <a:buFont typeface="+mj-lt"/>
              <a:buAutoNum type="arabicPeriod"/>
            </a:pPr>
            <a:r>
              <a:rPr lang="pt-BR" sz="1150" dirty="0">
                <a:solidFill>
                  <a:srgbClr val="C00000"/>
                </a:solidFill>
              </a:rPr>
              <a:t>Os melhores de todos, e que mais raramente se acham na terra</a:t>
            </a:r>
            <a:r>
              <a:rPr lang="pt-BR" sz="1150" dirty="0"/>
              <a:t>, são uns grandes, maiores que açores, a que chamam </a:t>
            </a:r>
            <a:r>
              <a:rPr lang="pt-BR" sz="1150" dirty="0" err="1"/>
              <a:t>Anapurús</a:t>
            </a:r>
            <a:r>
              <a:rPr lang="pt-BR" sz="1150" dirty="0"/>
              <a:t> (25.418)</a:t>
            </a:r>
          </a:p>
          <a:p>
            <a:pPr marL="228600" indent="-228600">
              <a:buClr>
                <a:schemeClr val="tx1">
                  <a:lumMod val="65000"/>
                  <a:lumOff val="35000"/>
                </a:schemeClr>
              </a:buClr>
              <a:buFont typeface="+mj-lt"/>
              <a:buAutoNum type="arabicPeriod"/>
            </a:pPr>
            <a:r>
              <a:rPr lang="pt-BR" sz="1150" dirty="0">
                <a:solidFill>
                  <a:srgbClr val="C00000"/>
                </a:solidFill>
              </a:rPr>
              <a:t>O da banda do norte </a:t>
            </a:r>
            <a:r>
              <a:rPr lang="pt-BR" sz="1150" dirty="0"/>
              <a:t>reside na Bahia de todos os Santos, e o da banda do Sul no Rio de Janeiro (15.148)</a:t>
            </a:r>
          </a:p>
          <a:p>
            <a:pPr marL="228600" indent="-228600">
              <a:buClr>
                <a:schemeClr val="tx1">
                  <a:lumMod val="65000"/>
                  <a:lumOff val="35000"/>
                </a:schemeClr>
              </a:buClr>
              <a:buFont typeface="+mj-lt"/>
              <a:buAutoNum type="arabicPeriod"/>
            </a:pPr>
            <a:r>
              <a:rPr lang="pt-BR" sz="1150" dirty="0"/>
              <a:t>e </a:t>
            </a:r>
            <a:r>
              <a:rPr lang="pt-BR" sz="1150" dirty="0">
                <a:solidFill>
                  <a:srgbClr val="C00000"/>
                </a:solidFill>
              </a:rPr>
              <a:t>os de fora </a:t>
            </a:r>
            <a:r>
              <a:rPr lang="pt-BR" sz="1150" dirty="0"/>
              <a:t>vendo sua determinação, e que por nenhuma via se queriam entregar, disseram-lhes que ... (39.737)</a:t>
            </a:r>
          </a:p>
          <a:p>
            <a:pPr marL="228600" indent="-228600">
              <a:buClr>
                <a:schemeClr val="tx1">
                  <a:lumMod val="65000"/>
                  <a:lumOff val="35000"/>
                </a:schemeClr>
              </a:buClr>
              <a:buFont typeface="+mj-lt"/>
              <a:buAutoNum type="arabicPeriod"/>
            </a:pPr>
            <a:endParaRPr lang="pt-BR" sz="1150" dirty="0"/>
          </a:p>
          <a:p>
            <a:pPr marL="228600" indent="-228600">
              <a:buClr>
                <a:schemeClr val="tx1">
                  <a:lumMod val="65000"/>
                  <a:lumOff val="35000"/>
                </a:schemeClr>
              </a:buClr>
              <a:buFont typeface="+mj-lt"/>
              <a:buAutoNum type="arabicPeriod"/>
            </a:pPr>
            <a:r>
              <a:rPr lang="pt-BR" sz="1150" dirty="0"/>
              <a:t>Entre todas as coisas de que na presente história se pode fazer menção, </a:t>
            </a:r>
            <a:r>
              <a:rPr lang="pt-BR" sz="1150" dirty="0">
                <a:solidFill>
                  <a:srgbClr val="C00000"/>
                </a:solidFill>
              </a:rPr>
              <a:t>a que mais aprazível e formosa se oferece à vista humana</a:t>
            </a:r>
            <a:r>
              <a:rPr lang="pt-BR" sz="1150" dirty="0"/>
              <a:t>, é a grande variedade das finas e alegres cores das muitas aves que nesta província se criam, as quais ... (23.393)</a:t>
            </a:r>
          </a:p>
          <a:p>
            <a:pPr marL="228600" indent="-228600">
              <a:buClr>
                <a:schemeClr val="tx1">
                  <a:lumMod val="65000"/>
                  <a:lumOff val="35000"/>
                </a:schemeClr>
              </a:buClr>
              <a:buFont typeface="+mj-lt"/>
              <a:buAutoNum type="arabicPeriod"/>
            </a:pPr>
            <a:r>
              <a:rPr lang="pt-BR" sz="1150" dirty="0"/>
              <a:t>E </a:t>
            </a:r>
            <a:r>
              <a:rPr lang="pt-BR" sz="1150" dirty="0">
                <a:solidFill>
                  <a:srgbClr val="C00000"/>
                </a:solidFill>
              </a:rPr>
              <a:t>o que sentem da imortalidade da alma </a:t>
            </a:r>
            <a:r>
              <a:rPr lang="pt-BR" sz="1150" dirty="0"/>
              <a:t>não é mais que terem para si que seus defuntos andam na outra vida feridos, despedaçados, ou de qualquer maneira que acabaram nesta (34.594)</a:t>
            </a:r>
          </a:p>
          <a:p>
            <a:pPr marL="228600" indent="-228600">
              <a:buClr>
                <a:schemeClr val="tx1">
                  <a:lumMod val="65000"/>
                  <a:lumOff val="35000"/>
                </a:schemeClr>
              </a:buClr>
              <a:buFont typeface="+mj-lt"/>
              <a:buAutoNum type="arabicPeriod"/>
            </a:pPr>
            <a:endParaRPr lang="pt-BR" sz="1150" dirty="0"/>
          </a:p>
          <a:p>
            <a:pPr marL="228600" indent="-228600">
              <a:buClr>
                <a:schemeClr val="tx1">
                  <a:lumMod val="65000"/>
                  <a:lumOff val="35000"/>
                </a:schemeClr>
              </a:buClr>
              <a:buFont typeface="+mj-lt"/>
              <a:buAutoNum type="arabicPeriod"/>
            </a:pPr>
            <a:r>
              <a:rPr lang="pt-BR" sz="1150" dirty="0"/>
              <a:t>e </a:t>
            </a:r>
            <a:r>
              <a:rPr lang="pt-BR" sz="1150" dirty="0">
                <a:solidFill>
                  <a:srgbClr val="C00000"/>
                </a:solidFill>
              </a:rPr>
              <a:t>os que escaparam </a:t>
            </a:r>
            <a:r>
              <a:rPr lang="pt-BR" sz="1150" dirty="0"/>
              <a:t>foram dar em uma terra onde havia algumas povoações muito grandes... (46.855)</a:t>
            </a:r>
          </a:p>
          <a:p>
            <a:pPr marL="228600" indent="-228600">
              <a:buClr>
                <a:schemeClr val="tx1">
                  <a:lumMod val="65000"/>
                  <a:lumOff val="35000"/>
                </a:schemeClr>
              </a:buClr>
              <a:buFont typeface="+mj-lt"/>
              <a:buAutoNum type="arabicPeriod"/>
            </a:pPr>
            <a:r>
              <a:rPr lang="pt-BR" sz="1150" dirty="0"/>
              <a:t>E </a:t>
            </a:r>
            <a:r>
              <a:rPr lang="pt-BR" sz="1150" dirty="0">
                <a:solidFill>
                  <a:srgbClr val="C00000"/>
                </a:solidFill>
              </a:rPr>
              <a:t>o que é bom pescador</a:t>
            </a:r>
            <a:r>
              <a:rPr lang="pt-BR" sz="1150" dirty="0"/>
              <a:t> (para que não faça tiro em vão) quando os vê vir deixa-os primeiro passar, ... (28.497)</a:t>
            </a:r>
          </a:p>
          <a:p>
            <a:pPr marL="228600" indent="-228600">
              <a:buClr>
                <a:schemeClr val="tx1">
                  <a:lumMod val="65000"/>
                  <a:lumOff val="35000"/>
                </a:schemeClr>
              </a:buClr>
              <a:buFont typeface="+mj-lt"/>
              <a:buAutoNum type="arabicPeriod"/>
            </a:pPr>
            <a:r>
              <a:rPr lang="pt-BR" sz="1150" dirty="0"/>
              <a:t>e </a:t>
            </a:r>
            <a:r>
              <a:rPr lang="pt-BR" sz="1150" dirty="0">
                <a:solidFill>
                  <a:srgbClr val="C00000"/>
                </a:solidFill>
              </a:rPr>
              <a:t>os que as ouvem </a:t>
            </a:r>
            <a:r>
              <a:rPr lang="pt-BR" sz="1150" dirty="0"/>
              <a:t>tem cuidado de se guardarem delas (23.387)</a:t>
            </a:r>
          </a:p>
          <a:p>
            <a:pPr marL="228600" indent="-228600">
              <a:buClr>
                <a:schemeClr val="tx1">
                  <a:lumMod val="65000"/>
                  <a:lumOff val="35000"/>
                </a:schemeClr>
              </a:buClr>
              <a:buFont typeface="+mj-lt"/>
              <a:buAutoNum type="arabicPeriod"/>
            </a:pPr>
            <a:endParaRPr lang="pt-BR" sz="1150" dirty="0"/>
          </a:p>
          <a:p>
            <a:pPr marL="228600" indent="-228600">
              <a:buClr>
                <a:schemeClr val="tx1">
                  <a:lumMod val="65000"/>
                  <a:lumOff val="35000"/>
                </a:schemeClr>
              </a:buClr>
              <a:buFont typeface="+mj-lt"/>
              <a:buAutoNum type="arabicPeriod"/>
            </a:pPr>
            <a:r>
              <a:rPr lang="pt-BR" sz="1150" dirty="0"/>
              <a:t>E com isto </a:t>
            </a:r>
            <a:r>
              <a:rPr lang="pt-BR" sz="1150" dirty="0">
                <a:solidFill>
                  <a:schemeClr val="accent1">
                    <a:lumMod val="75000"/>
                  </a:schemeClr>
                </a:solidFill>
              </a:rPr>
              <a:t>os da parte do morto </a:t>
            </a:r>
            <a:r>
              <a:rPr lang="pt-BR" sz="1150" dirty="0"/>
              <a:t>ficam satisfeitos (34.610)</a:t>
            </a:r>
          </a:p>
          <a:p>
            <a:pPr marL="228600" indent="-228600">
              <a:buClr>
                <a:schemeClr val="tx1">
                  <a:lumMod val="65000"/>
                  <a:lumOff val="35000"/>
                </a:schemeClr>
              </a:buClr>
              <a:buFont typeface="+mj-lt"/>
              <a:buAutoNum type="arabicPeriod"/>
            </a:pPr>
            <a:r>
              <a:rPr lang="pt-BR" sz="1150" dirty="0">
                <a:solidFill>
                  <a:schemeClr val="accent1">
                    <a:lumMod val="75000"/>
                  </a:schemeClr>
                </a:solidFill>
              </a:rPr>
              <a:t>Os louros </a:t>
            </a:r>
            <a:r>
              <a:rPr lang="pt-BR" sz="1150" dirty="0"/>
              <a:t>tem um cabelo muito fino (23.371)</a:t>
            </a:r>
          </a:p>
        </p:txBody>
      </p:sp>
    </p:spTree>
    <p:extLst>
      <p:ext uri="{BB962C8B-B14F-4D97-AF65-F5344CB8AC3E}">
        <p14:creationId xmlns:p14="http://schemas.microsoft.com/office/powerpoint/2010/main" val="35136890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7" y="2880"/>
            <a:ext cx="8797051" cy="923330"/>
          </a:xfrm>
          <a:prstGeom prst="rect">
            <a:avLst/>
          </a:prstGeom>
          <a:noFill/>
        </p:spPr>
        <p:txBody>
          <a:bodyPr wrap="square" rtlCol="0">
            <a:spAutoFit/>
          </a:bodyPr>
          <a:lstStyle/>
          <a:p>
            <a:r>
              <a:rPr lang="pt-BR" dirty="0"/>
              <a:t>100% de sujeitos pré-verbais, </a:t>
            </a:r>
          </a:p>
          <a:p>
            <a:r>
              <a:rPr lang="pt-BR" dirty="0"/>
              <a:t>         se o sujeito é formado por um determinante definido, modificadores, </a:t>
            </a:r>
            <a:br>
              <a:rPr lang="pt-BR" dirty="0"/>
            </a:br>
            <a:r>
              <a:rPr lang="pt-BR" dirty="0"/>
              <a:t>         sem nome – </a:t>
            </a:r>
            <a:r>
              <a:rPr lang="pt-BR" dirty="0">
                <a:solidFill>
                  <a:schemeClr val="accent1">
                    <a:lumMod val="75000"/>
                  </a:schemeClr>
                </a:solidFill>
              </a:rPr>
              <a:t>12% </a:t>
            </a:r>
            <a:r>
              <a:rPr lang="pt-BR" dirty="0"/>
              <a:t>já referidos, </a:t>
            </a:r>
            <a:r>
              <a:rPr lang="pt-BR" dirty="0">
                <a:solidFill>
                  <a:srgbClr val="E45150"/>
                </a:solidFill>
              </a:rPr>
              <a:t>88%</a:t>
            </a:r>
            <a:r>
              <a:rPr lang="pt-BR" dirty="0"/>
              <a:t> inéditos</a:t>
            </a:r>
            <a:endParaRPr lang="pt-BR" i="1" dirty="0"/>
          </a:p>
        </p:txBody>
      </p:sp>
      <p:graphicFrame>
        <p:nvGraphicFramePr>
          <p:cNvPr id="10" name="Chart 2">
            <a:extLst>
              <a:ext uri="{FF2B5EF4-FFF2-40B4-BE49-F238E27FC236}">
                <a16:creationId xmlns:a16="http://schemas.microsoft.com/office/drawing/2014/main" id="{B600D9AC-D425-4F62-BA40-85D597370081}"/>
              </a:ext>
            </a:extLst>
          </p:cNvPr>
          <p:cNvGraphicFramePr>
            <a:graphicFrameLocks/>
          </p:cNvGraphicFramePr>
          <p:nvPr/>
        </p:nvGraphicFramePr>
        <p:xfrm>
          <a:off x="827088" y="1095375"/>
          <a:ext cx="5576878" cy="38517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693797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7592100"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7" y="2880"/>
            <a:ext cx="8797051" cy="923330"/>
          </a:xfrm>
          <a:prstGeom prst="rect">
            <a:avLst/>
          </a:prstGeom>
          <a:noFill/>
        </p:spPr>
        <p:txBody>
          <a:bodyPr wrap="square" rtlCol="0">
            <a:spAutoFit/>
          </a:bodyPr>
          <a:lstStyle/>
          <a:p>
            <a:r>
              <a:rPr lang="pt-BR" dirty="0">
                <a:solidFill>
                  <a:srgbClr val="C00000"/>
                </a:solidFill>
              </a:rPr>
              <a:t>100% </a:t>
            </a:r>
            <a:r>
              <a:rPr lang="pt-BR" dirty="0"/>
              <a:t>de sujeitos pré-verbais, </a:t>
            </a:r>
          </a:p>
          <a:p>
            <a:r>
              <a:rPr lang="pt-BR" dirty="0"/>
              <a:t>         se o sujeito é um formado por um determinante definido, modificadores e  </a:t>
            </a:r>
            <a:br>
              <a:rPr lang="pt-BR" dirty="0"/>
            </a:br>
            <a:r>
              <a:rPr lang="pt-BR" dirty="0"/>
              <a:t>         nenhum nome</a:t>
            </a:r>
            <a:endParaRPr lang="pt-BR" i="1" dirty="0"/>
          </a:p>
        </p:txBody>
      </p:sp>
      <p:sp>
        <p:nvSpPr>
          <p:cNvPr id="2" name="CaixaDeTexto 1">
            <a:extLst>
              <a:ext uri="{FF2B5EF4-FFF2-40B4-BE49-F238E27FC236}">
                <a16:creationId xmlns:a16="http://schemas.microsoft.com/office/drawing/2014/main" id="{1C4EA061-FB2C-468A-9309-1FAFB52AB840}"/>
              </a:ext>
            </a:extLst>
          </p:cNvPr>
          <p:cNvSpPr txBox="1"/>
          <p:nvPr/>
        </p:nvSpPr>
        <p:spPr>
          <a:xfrm>
            <a:off x="827088" y="1179088"/>
            <a:ext cx="7778842" cy="761747"/>
          </a:xfrm>
          <a:prstGeom prst="rect">
            <a:avLst/>
          </a:prstGeom>
          <a:noFill/>
        </p:spPr>
        <p:txBody>
          <a:bodyPr wrap="square" rtlCol="0">
            <a:spAutoFit/>
          </a:bodyPr>
          <a:lstStyle/>
          <a:p>
            <a:pPr marL="228600" indent="-228600">
              <a:buClr>
                <a:schemeClr val="tx1">
                  <a:lumMod val="65000"/>
                  <a:lumOff val="35000"/>
                </a:schemeClr>
              </a:buClr>
              <a:buFont typeface="+mj-lt"/>
              <a:buAutoNum type="arabicPeriod"/>
            </a:pPr>
            <a:endParaRPr lang="pt-BR" sz="1150" dirty="0"/>
          </a:p>
          <a:p>
            <a:pPr marL="228600" indent="-228600">
              <a:buClr>
                <a:schemeClr val="tx1">
                  <a:lumMod val="65000"/>
                  <a:lumOff val="35000"/>
                </a:schemeClr>
              </a:buClr>
              <a:buFont typeface="+mj-lt"/>
              <a:buAutoNum type="arabicPeriod"/>
            </a:pPr>
            <a:r>
              <a:rPr lang="pt-BR" sz="1600" dirty="0"/>
              <a:t>E com isto </a:t>
            </a:r>
            <a:r>
              <a:rPr lang="pt-BR" sz="1600" dirty="0">
                <a:solidFill>
                  <a:schemeClr val="accent1">
                    <a:lumMod val="75000"/>
                  </a:schemeClr>
                </a:solidFill>
              </a:rPr>
              <a:t>os da parte do morto </a:t>
            </a:r>
            <a:r>
              <a:rPr lang="pt-BR" sz="1600" dirty="0"/>
              <a:t>ficam satisfeitos (34.610)</a:t>
            </a:r>
          </a:p>
          <a:p>
            <a:pPr marL="228600" indent="-228600">
              <a:buClr>
                <a:schemeClr val="tx1">
                  <a:lumMod val="65000"/>
                  <a:lumOff val="35000"/>
                </a:schemeClr>
              </a:buClr>
              <a:buFont typeface="+mj-lt"/>
              <a:buAutoNum type="arabicPeriod"/>
            </a:pPr>
            <a:r>
              <a:rPr lang="pt-BR" sz="1600" dirty="0">
                <a:solidFill>
                  <a:schemeClr val="accent1">
                    <a:lumMod val="75000"/>
                  </a:schemeClr>
                </a:solidFill>
              </a:rPr>
              <a:t>Os louros </a:t>
            </a:r>
            <a:r>
              <a:rPr lang="pt-BR" sz="1600" dirty="0"/>
              <a:t>tem um cabelo muito fino (23.371)</a:t>
            </a:r>
          </a:p>
        </p:txBody>
      </p:sp>
    </p:spTree>
    <p:extLst>
      <p:ext uri="{BB962C8B-B14F-4D97-AF65-F5344CB8AC3E}">
        <p14:creationId xmlns:p14="http://schemas.microsoft.com/office/powerpoint/2010/main" val="8176236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243917" y="2880"/>
            <a:ext cx="8661823" cy="923330"/>
          </a:xfrm>
          <a:prstGeom prst="rect">
            <a:avLst/>
          </a:prstGeom>
          <a:noFill/>
        </p:spPr>
        <p:txBody>
          <a:bodyPr wrap="square" rtlCol="0">
            <a:spAutoFit/>
          </a:bodyPr>
          <a:lstStyle/>
          <a:p>
            <a:r>
              <a:rPr lang="pt-BR" dirty="0">
                <a:solidFill>
                  <a:schemeClr val="accent6">
                    <a:lumMod val="75000"/>
                  </a:schemeClr>
                </a:solidFill>
              </a:rPr>
              <a:t>82% </a:t>
            </a:r>
            <a:r>
              <a:rPr lang="pt-BR" dirty="0"/>
              <a:t>de sujeitos pré-verbais, </a:t>
            </a:r>
          </a:p>
          <a:p>
            <a:r>
              <a:rPr lang="pt-BR" dirty="0"/>
              <a:t>         se o sujeito é um NP com um determinante e outros modificadores,</a:t>
            </a:r>
          </a:p>
          <a:p>
            <a:r>
              <a:rPr lang="pt-BR" dirty="0"/>
              <a:t>         </a:t>
            </a:r>
            <a:r>
              <a:rPr lang="pt-BR" i="1" dirty="0"/>
              <a:t>já mencionado anteriormente no texto</a:t>
            </a:r>
          </a:p>
        </p:txBody>
      </p:sp>
      <p:graphicFrame>
        <p:nvGraphicFramePr>
          <p:cNvPr id="5" name="Chart 4">
            <a:extLst>
              <a:ext uri="{FF2B5EF4-FFF2-40B4-BE49-F238E27FC236}">
                <a16:creationId xmlns:a16="http://schemas.microsoft.com/office/drawing/2014/main" id="{5135E684-EF0B-4B9E-B6B7-A0DF7EB4222D}"/>
              </a:ext>
            </a:extLst>
          </p:cNvPr>
          <p:cNvGraphicFramePr>
            <a:graphicFrameLocks noChangeAspect="1"/>
          </p:cNvGraphicFramePr>
          <p:nvPr>
            <p:extLst>
              <p:ext uri="{D42A27DB-BD31-4B8C-83A1-F6EECF244321}">
                <p14:modId xmlns:p14="http://schemas.microsoft.com/office/powerpoint/2010/main" val="1554729943"/>
              </p:ext>
            </p:extLst>
          </p:nvPr>
        </p:nvGraphicFramePr>
        <p:xfrm>
          <a:off x="1050301" y="1264330"/>
          <a:ext cx="5703993" cy="3078480"/>
        </p:xfrm>
        <a:graphic>
          <a:graphicData uri="http://schemas.openxmlformats.org/drawingml/2006/chart">
            <c:chart xmlns:c="http://schemas.openxmlformats.org/drawingml/2006/chart" xmlns:r="http://schemas.openxmlformats.org/officeDocument/2006/relationships" r:id="rId2"/>
          </a:graphicData>
        </a:graphic>
      </p:graphicFrame>
      <p:sp>
        <p:nvSpPr>
          <p:cNvPr id="2" name="CaixaDeTexto 1">
            <a:extLst>
              <a:ext uri="{FF2B5EF4-FFF2-40B4-BE49-F238E27FC236}">
                <a16:creationId xmlns:a16="http://schemas.microsoft.com/office/drawing/2014/main" id="{55567601-97B2-400F-8D96-9C97A7E8914C}"/>
              </a:ext>
            </a:extLst>
          </p:cNvPr>
          <p:cNvSpPr txBox="1"/>
          <p:nvPr/>
        </p:nvSpPr>
        <p:spPr>
          <a:xfrm>
            <a:off x="998113" y="4342810"/>
            <a:ext cx="7423827" cy="276999"/>
          </a:xfrm>
          <a:prstGeom prst="rect">
            <a:avLst/>
          </a:prstGeom>
          <a:noFill/>
        </p:spPr>
        <p:txBody>
          <a:bodyPr wrap="none" rtlCol="0">
            <a:spAutoFit/>
          </a:bodyPr>
          <a:lstStyle/>
          <a:p>
            <a:r>
              <a:rPr lang="pt-BR" sz="1200" b="1" dirty="0">
                <a:solidFill>
                  <a:srgbClr val="E45150"/>
                </a:solidFill>
              </a:rPr>
              <a:t>Esta ilha em que os moradores habitam </a:t>
            </a:r>
            <a:r>
              <a:rPr lang="pt-BR" sz="1200" dirty="0"/>
              <a:t>divide da terra firme um braço de mar que a rodeia... (11.80)</a:t>
            </a:r>
          </a:p>
        </p:txBody>
      </p:sp>
    </p:spTree>
    <p:extLst>
      <p:ext uri="{BB962C8B-B14F-4D97-AF65-F5344CB8AC3E}">
        <p14:creationId xmlns:p14="http://schemas.microsoft.com/office/powerpoint/2010/main" val="282763778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EED4063-31AF-442E-B519-9886B89D68CF}"/>
              </a:ext>
            </a:extLst>
          </p:cNvPr>
          <p:cNvSpPr txBox="1"/>
          <p:nvPr/>
        </p:nvSpPr>
        <p:spPr>
          <a:xfrm>
            <a:off x="827088" y="1131888"/>
            <a:ext cx="6928836" cy="1815882"/>
          </a:xfrm>
          <a:prstGeom prst="rect">
            <a:avLst/>
          </a:prstGeom>
          <a:noFill/>
        </p:spPr>
        <p:txBody>
          <a:bodyPr wrap="square" rtlCol="0">
            <a:spAutoFit/>
          </a:bodyPr>
          <a:lstStyle/>
          <a:p>
            <a:r>
              <a:rPr lang="pt-BR" sz="2800" dirty="0"/>
              <a:t>Seriam agora os padrões de modificação suficientes para a análise, independentemente do estatuto referencial dos sintagmas?</a:t>
            </a:r>
          </a:p>
        </p:txBody>
      </p:sp>
    </p:spTree>
    <p:extLst>
      <p:ext uri="{BB962C8B-B14F-4D97-AF65-F5344CB8AC3E}">
        <p14:creationId xmlns:p14="http://schemas.microsoft.com/office/powerpoint/2010/main" val="121662927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8" y="2880"/>
            <a:ext cx="8172426" cy="923330"/>
          </a:xfrm>
          <a:prstGeom prst="rect">
            <a:avLst/>
          </a:prstGeom>
          <a:noFill/>
        </p:spPr>
        <p:txBody>
          <a:bodyPr wrap="square" rtlCol="0">
            <a:spAutoFit/>
          </a:bodyPr>
          <a:lstStyle/>
          <a:p>
            <a:r>
              <a:rPr lang="pt-BR" dirty="0">
                <a:solidFill>
                  <a:schemeClr val="accent6">
                    <a:lumMod val="75000"/>
                  </a:schemeClr>
                </a:solidFill>
              </a:rPr>
              <a:t>68% </a:t>
            </a:r>
            <a:r>
              <a:rPr lang="pt-BR" dirty="0"/>
              <a:t>de sujeitos pré-verbais, </a:t>
            </a:r>
          </a:p>
          <a:p>
            <a:r>
              <a:rPr lang="pt-BR" dirty="0"/>
              <a:t>         se o sujeito é um NP ‘modificado’ por qualquer material</a:t>
            </a:r>
          </a:p>
          <a:p>
            <a:r>
              <a:rPr lang="pt-BR" dirty="0"/>
              <a:t>         </a:t>
            </a:r>
            <a:r>
              <a:rPr lang="pt-BR" i="1" dirty="0"/>
              <a:t>independente da marcação de estatuto referencial</a:t>
            </a:r>
          </a:p>
        </p:txBody>
      </p:sp>
      <p:graphicFrame>
        <p:nvGraphicFramePr>
          <p:cNvPr id="6" name="Chart 4">
            <a:extLst>
              <a:ext uri="{FF2B5EF4-FFF2-40B4-BE49-F238E27FC236}">
                <a16:creationId xmlns:a16="http://schemas.microsoft.com/office/drawing/2014/main" id="{C72CF404-BC7C-413E-B98B-BD60BD52B1F3}"/>
              </a:ext>
            </a:extLst>
          </p:cNvPr>
          <p:cNvGraphicFramePr>
            <a:graphicFrameLocks noChangeAspect="1"/>
          </p:cNvGraphicFramePr>
          <p:nvPr>
            <p:extLst>
              <p:ext uri="{D42A27DB-BD31-4B8C-83A1-F6EECF244321}">
                <p14:modId xmlns:p14="http://schemas.microsoft.com/office/powerpoint/2010/main" val="2191645779"/>
              </p:ext>
            </p:extLst>
          </p:nvPr>
        </p:nvGraphicFramePr>
        <p:xfrm>
          <a:off x="827088" y="1321656"/>
          <a:ext cx="5703993" cy="30926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146213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8" y="2880"/>
            <a:ext cx="8172426" cy="923330"/>
          </a:xfrm>
          <a:prstGeom prst="rect">
            <a:avLst/>
          </a:prstGeom>
          <a:noFill/>
        </p:spPr>
        <p:txBody>
          <a:bodyPr wrap="square" rtlCol="0">
            <a:spAutoFit/>
          </a:bodyPr>
          <a:lstStyle/>
          <a:p>
            <a:r>
              <a:rPr lang="pt-BR" dirty="0">
                <a:solidFill>
                  <a:schemeClr val="accent6">
                    <a:lumMod val="75000"/>
                  </a:schemeClr>
                </a:solidFill>
              </a:rPr>
              <a:t>77% </a:t>
            </a:r>
            <a:r>
              <a:rPr lang="pt-BR" dirty="0"/>
              <a:t>de sujeitos pré-verbais, </a:t>
            </a:r>
          </a:p>
          <a:p>
            <a:r>
              <a:rPr lang="pt-BR" dirty="0"/>
              <a:t>         se o sujeito é um NP ‘modificado’ por qualquer material</a:t>
            </a:r>
          </a:p>
          <a:p>
            <a:r>
              <a:rPr lang="pt-BR" dirty="0"/>
              <a:t>         </a:t>
            </a:r>
            <a:r>
              <a:rPr lang="pt-BR" i="1" dirty="0"/>
              <a:t>já mencionado anteriormente no texto</a:t>
            </a:r>
          </a:p>
        </p:txBody>
      </p:sp>
      <p:graphicFrame>
        <p:nvGraphicFramePr>
          <p:cNvPr id="5" name="Chart 4">
            <a:extLst>
              <a:ext uri="{FF2B5EF4-FFF2-40B4-BE49-F238E27FC236}">
                <a16:creationId xmlns:a16="http://schemas.microsoft.com/office/drawing/2014/main" id="{89C4F2D6-1158-4DD5-9FF2-EFCDDC4F4F0A}"/>
              </a:ext>
            </a:extLst>
          </p:cNvPr>
          <p:cNvGraphicFramePr>
            <a:graphicFrameLocks noChangeAspect="1"/>
          </p:cNvGraphicFramePr>
          <p:nvPr>
            <p:extLst>
              <p:ext uri="{D42A27DB-BD31-4B8C-83A1-F6EECF244321}">
                <p14:modId xmlns:p14="http://schemas.microsoft.com/office/powerpoint/2010/main" val="1450184233"/>
              </p:ext>
            </p:extLst>
          </p:nvPr>
        </p:nvGraphicFramePr>
        <p:xfrm>
          <a:off x="947271" y="1289459"/>
          <a:ext cx="5703993" cy="30926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2488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769F77B5-9F07-4C97-9879-A1DEE555696C}"/>
              </a:ext>
            </a:extLst>
          </p:cNvPr>
          <p:cNvSpPr>
            <a:spLocks noGrp="1"/>
          </p:cNvSpPr>
          <p:nvPr>
            <p:ph type="body" sz="quarter" idx="10"/>
          </p:nvPr>
        </p:nvSpPr>
        <p:spPr/>
        <p:txBody>
          <a:bodyPr>
            <a:normAutofit lnSpcReduction="10000"/>
          </a:bodyPr>
          <a:lstStyle/>
          <a:p>
            <a:pPr marL="457200">
              <a:lnSpc>
                <a:spcPct val="100000"/>
              </a:lnSpc>
            </a:pPr>
            <a:r>
              <a:rPr lang="en-US" spc="-1" dirty="0">
                <a:solidFill>
                  <a:srgbClr val="000000"/>
                </a:solidFill>
                <a:ea typeface="Georgia"/>
              </a:rPr>
              <a:t>2) VS com ‘</a:t>
            </a:r>
            <a:r>
              <a:rPr lang="en-US" spc="-1" dirty="0" err="1">
                <a:solidFill>
                  <a:srgbClr val="000000"/>
                </a:solidFill>
                <a:ea typeface="Georgia"/>
              </a:rPr>
              <a:t>continuidade</a:t>
            </a:r>
            <a:r>
              <a:rPr lang="en-US" spc="-1" dirty="0">
                <a:solidFill>
                  <a:srgbClr val="000000"/>
                </a:solidFill>
                <a:ea typeface="Georgia"/>
              </a:rPr>
              <a:t> de </a:t>
            </a:r>
            <a:r>
              <a:rPr lang="en-US" spc="-1" dirty="0" err="1">
                <a:solidFill>
                  <a:srgbClr val="000000"/>
                </a:solidFill>
                <a:ea typeface="Georgia"/>
              </a:rPr>
              <a:t>referentes</a:t>
            </a: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      (</a:t>
            </a:r>
            <a:r>
              <a:rPr lang="en-US" spc="-1" dirty="0" err="1">
                <a:solidFill>
                  <a:srgbClr val="000000"/>
                </a:solidFill>
                <a:ea typeface="Georgia"/>
              </a:rPr>
              <a:t>Galves</a:t>
            </a:r>
            <a:r>
              <a:rPr lang="en-US" spc="-1" dirty="0">
                <a:solidFill>
                  <a:srgbClr val="000000"/>
                </a:solidFill>
                <a:ea typeface="Georgia"/>
              </a:rPr>
              <a:t> e </a:t>
            </a:r>
            <a:r>
              <a:rPr lang="en-US" spc="-1" dirty="0" err="1">
                <a:solidFill>
                  <a:srgbClr val="000000"/>
                </a:solidFill>
                <a:ea typeface="Georgia"/>
              </a:rPr>
              <a:t>Paixão</a:t>
            </a:r>
            <a:r>
              <a:rPr lang="en-US" spc="-1" dirty="0">
                <a:solidFill>
                  <a:srgbClr val="000000"/>
                </a:solidFill>
                <a:ea typeface="Georgia"/>
              </a:rPr>
              <a:t> de Sousa, 2017):</a:t>
            </a:r>
            <a:endParaRPr lang="en-US" spc="-1" dirty="0">
              <a:solidFill>
                <a:srgbClr val="000000"/>
              </a:solidFill>
              <a:latin typeface="Arial"/>
            </a:endParaRPr>
          </a:p>
          <a:p>
            <a:pPr marL="457200">
              <a:lnSpc>
                <a:spcPct val="100000"/>
              </a:lnSpc>
            </a:pP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Pinto, 1510:</a:t>
            </a:r>
            <a:endParaRPr lang="en-US" spc="-1" dirty="0">
              <a:solidFill>
                <a:srgbClr val="000000"/>
              </a:solidFill>
              <a:latin typeface="Arial"/>
            </a:endParaRPr>
          </a:p>
          <a:p>
            <a:pPr marL="457200">
              <a:lnSpc>
                <a:spcPct val="100000"/>
              </a:lnSpc>
            </a:pP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err="1">
                <a:solidFill>
                  <a:srgbClr val="000000"/>
                </a:solidFill>
                <a:ea typeface="Georgia"/>
              </a:rPr>
              <a:t>Ao</a:t>
            </a:r>
            <a:r>
              <a:rPr lang="en-US" spc="-1" dirty="0">
                <a:solidFill>
                  <a:srgbClr val="000000"/>
                </a:solidFill>
                <a:ea typeface="Georgia"/>
              </a:rPr>
              <a:t> </a:t>
            </a:r>
            <a:r>
              <a:rPr lang="en-US" spc="-1" dirty="0" err="1">
                <a:solidFill>
                  <a:srgbClr val="000000"/>
                </a:solidFill>
                <a:ea typeface="Georgia"/>
              </a:rPr>
              <a:t>mercador</a:t>
            </a:r>
            <a:r>
              <a:rPr lang="en-US" spc="-1" dirty="0">
                <a:solidFill>
                  <a:srgbClr val="000000"/>
                </a:solidFill>
                <a:ea typeface="Georgia"/>
              </a:rPr>
              <a:t> que me </a:t>
            </a:r>
            <a:r>
              <a:rPr lang="en-US" spc="-1" dirty="0" err="1">
                <a:solidFill>
                  <a:srgbClr val="000000"/>
                </a:solidFill>
                <a:ea typeface="Georgia"/>
              </a:rPr>
              <a:t>trouxe</a:t>
            </a:r>
            <a:r>
              <a:rPr lang="en-US" spc="-1" dirty="0">
                <a:solidFill>
                  <a:srgbClr val="000000"/>
                </a:solidFill>
                <a:ea typeface="Georgia"/>
              </a:rPr>
              <a:t> </a:t>
            </a:r>
            <a:r>
              <a:rPr lang="en-US" spc="-1" dirty="0" err="1">
                <a:solidFill>
                  <a:srgbClr val="000000"/>
                </a:solidFill>
                <a:ea typeface="Georgia"/>
              </a:rPr>
              <a:t>mandou</a:t>
            </a:r>
            <a:r>
              <a:rPr lang="en-US" spc="-1" dirty="0">
                <a:solidFill>
                  <a:srgbClr val="000000"/>
                </a:solidFill>
                <a:ea typeface="Georgia"/>
              </a:rPr>
              <a:t> Pero de </a:t>
            </a:r>
            <a:r>
              <a:rPr lang="en-US" spc="-1" dirty="0" err="1">
                <a:solidFill>
                  <a:srgbClr val="000000"/>
                </a:solidFill>
                <a:ea typeface="Georgia"/>
              </a:rPr>
              <a:t>Faria</a:t>
            </a:r>
            <a:r>
              <a:rPr lang="en-US" spc="-1" dirty="0">
                <a:solidFill>
                  <a:srgbClr val="000000"/>
                </a:solidFill>
                <a:ea typeface="Georgia"/>
              </a:rPr>
              <a:t> </a:t>
            </a:r>
            <a:r>
              <a:rPr lang="en-US" spc="-1" dirty="0" err="1">
                <a:solidFill>
                  <a:srgbClr val="000000"/>
                </a:solidFill>
                <a:ea typeface="Georgia"/>
              </a:rPr>
              <a:t>dar</a:t>
            </a:r>
            <a:r>
              <a:rPr lang="en-US" spc="-1" dirty="0">
                <a:solidFill>
                  <a:srgbClr val="000000"/>
                </a:solidFill>
                <a:ea typeface="Georgia"/>
              </a:rPr>
              <a:t> </a:t>
            </a:r>
            <a:r>
              <a:rPr lang="en-US" spc="-1" dirty="0" err="1">
                <a:solidFill>
                  <a:srgbClr val="000000"/>
                </a:solidFill>
                <a:ea typeface="Georgia"/>
              </a:rPr>
              <a:t>sessenta</a:t>
            </a:r>
            <a:r>
              <a:rPr lang="en-US" spc="-1" dirty="0">
                <a:solidFill>
                  <a:srgbClr val="000000"/>
                </a:solidFill>
                <a:ea typeface="Georgia"/>
              </a:rPr>
              <a:t> cruzados</a:t>
            </a:r>
            <a:endParaRPr lang="en-US" spc="-1" dirty="0">
              <a:solidFill>
                <a:srgbClr val="000000"/>
              </a:solidFill>
              <a:latin typeface="Arial"/>
            </a:endParaRPr>
          </a:p>
          <a:p>
            <a:pPr marL="457200">
              <a:lnSpc>
                <a:spcPct val="100000"/>
              </a:lnSpc>
            </a:pPr>
            <a:r>
              <a:rPr lang="en-US" spc="-1" dirty="0">
                <a:solidFill>
                  <a:srgbClr val="000000"/>
                </a:solidFill>
                <a:ea typeface="Georgia"/>
              </a:rPr>
              <a:t>A </a:t>
            </a:r>
            <a:r>
              <a:rPr lang="en-US" spc="-1" dirty="0" err="1">
                <a:solidFill>
                  <a:srgbClr val="000000"/>
                </a:solidFill>
                <a:ea typeface="Georgia"/>
              </a:rPr>
              <a:t>mim</a:t>
            </a:r>
            <a:r>
              <a:rPr lang="en-US" spc="-1" dirty="0">
                <a:solidFill>
                  <a:srgbClr val="000000"/>
                </a:solidFill>
                <a:ea typeface="Georgia"/>
              </a:rPr>
              <a:t> me </a:t>
            </a:r>
            <a:r>
              <a:rPr lang="en-US" spc="-1" dirty="0" err="1">
                <a:solidFill>
                  <a:srgbClr val="000000"/>
                </a:solidFill>
                <a:ea typeface="Georgia"/>
              </a:rPr>
              <a:t>mandou</a:t>
            </a:r>
            <a:r>
              <a:rPr lang="en-US" spc="-1" dirty="0">
                <a:solidFill>
                  <a:srgbClr val="000000"/>
                </a:solidFill>
                <a:ea typeface="Georgia"/>
              </a:rPr>
              <a:t> o </a:t>
            </a:r>
            <a:r>
              <a:rPr lang="en-US" spc="-1" dirty="0" err="1">
                <a:solidFill>
                  <a:srgbClr val="000000"/>
                </a:solidFill>
                <a:ea typeface="Georgia"/>
              </a:rPr>
              <a:t>capitão</a:t>
            </a:r>
            <a:r>
              <a:rPr lang="en-US" spc="-1" dirty="0">
                <a:solidFill>
                  <a:srgbClr val="000000"/>
                </a:solidFill>
                <a:ea typeface="Georgia"/>
              </a:rPr>
              <a:t> </a:t>
            </a:r>
            <a:r>
              <a:rPr lang="en-US" spc="-1" dirty="0" err="1">
                <a:solidFill>
                  <a:srgbClr val="000000"/>
                </a:solidFill>
                <a:ea typeface="Georgia"/>
              </a:rPr>
              <a:t>agasalhar</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casa de um </a:t>
            </a:r>
            <a:r>
              <a:rPr lang="en-US" spc="-1" dirty="0" err="1">
                <a:solidFill>
                  <a:srgbClr val="000000"/>
                </a:solidFill>
                <a:ea typeface="Georgia"/>
              </a:rPr>
              <a:t>escrivão</a:t>
            </a:r>
            <a:r>
              <a:rPr lang="en-US" spc="-1" dirty="0">
                <a:solidFill>
                  <a:srgbClr val="000000"/>
                </a:solidFill>
                <a:ea typeface="Georgia"/>
              </a:rPr>
              <a:t> da </a:t>
            </a:r>
            <a:r>
              <a:rPr lang="en-US" spc="-1" dirty="0" err="1">
                <a:solidFill>
                  <a:srgbClr val="000000"/>
                </a:solidFill>
                <a:ea typeface="Georgia"/>
              </a:rPr>
              <a:t>feitoria</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EED4063-31AF-442E-B519-9886B89D68CF}"/>
              </a:ext>
            </a:extLst>
          </p:cNvPr>
          <p:cNvSpPr txBox="1"/>
          <p:nvPr/>
        </p:nvSpPr>
        <p:spPr>
          <a:xfrm>
            <a:off x="827088" y="1131888"/>
            <a:ext cx="6928836" cy="2677656"/>
          </a:xfrm>
          <a:prstGeom prst="rect">
            <a:avLst/>
          </a:prstGeom>
          <a:noFill/>
        </p:spPr>
        <p:txBody>
          <a:bodyPr wrap="square" rtlCol="0">
            <a:spAutoFit/>
          </a:bodyPr>
          <a:lstStyle/>
          <a:p>
            <a:r>
              <a:rPr lang="pt-BR" sz="2800" dirty="0"/>
              <a:t>Os padrões encontrados com </a:t>
            </a:r>
            <a:r>
              <a:rPr lang="pt-BR" sz="2800" dirty="0" err="1"/>
              <a:t>NPs</a:t>
            </a:r>
            <a:r>
              <a:rPr lang="pt-BR" sz="2800" dirty="0"/>
              <a:t> envolvendo determinantes definidos mostra que a observação da estrutura interna do NP </a:t>
            </a:r>
            <a:r>
              <a:rPr lang="pt-BR" sz="2800" dirty="0">
                <a:solidFill>
                  <a:srgbClr val="FF9900"/>
                </a:solidFill>
              </a:rPr>
              <a:t>em combinação </a:t>
            </a:r>
            <a:r>
              <a:rPr lang="pt-BR" sz="2800" dirty="0"/>
              <a:t>com o estatuto referencial do NP pode ser um bom caminho de análise.</a:t>
            </a:r>
          </a:p>
        </p:txBody>
      </p:sp>
      <p:sp>
        <p:nvSpPr>
          <p:cNvPr id="4" name="CaixaDeTexto 3">
            <a:extLst>
              <a:ext uri="{FF2B5EF4-FFF2-40B4-BE49-F238E27FC236}">
                <a16:creationId xmlns:a16="http://schemas.microsoft.com/office/drawing/2014/main" id="{7EC6BE11-95C5-4D3C-B7BE-DF1136719762}"/>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#2:</a:t>
            </a:r>
          </a:p>
        </p:txBody>
      </p:sp>
    </p:spTree>
    <p:extLst>
      <p:ext uri="{BB962C8B-B14F-4D97-AF65-F5344CB8AC3E}">
        <p14:creationId xmlns:p14="http://schemas.microsoft.com/office/powerpoint/2010/main" val="316963492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F0293F-9CA1-4B0B-A20B-F4E17A2E9A05}"/>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B97781F3-AD93-4816-9735-378DC2661B59}"/>
              </a:ext>
            </a:extLst>
          </p:cNvPr>
          <p:cNvSpPr txBox="1"/>
          <p:nvPr/>
        </p:nvSpPr>
        <p:spPr>
          <a:xfrm>
            <a:off x="740535" y="1131888"/>
            <a:ext cx="8044190" cy="1477328"/>
          </a:xfrm>
          <a:prstGeom prst="rect">
            <a:avLst/>
          </a:prstGeom>
          <a:noFill/>
        </p:spPr>
        <p:txBody>
          <a:bodyPr wrap="none" rtlCol="0">
            <a:spAutoFit/>
          </a:bodyPr>
          <a:lstStyle/>
          <a:p>
            <a:r>
              <a:rPr lang="pt-BR" dirty="0"/>
              <a:t>Assim, o sujeito pré-verbal típico neste texto:</a:t>
            </a:r>
          </a:p>
          <a:p>
            <a:endParaRPr lang="pt-BR" dirty="0"/>
          </a:p>
          <a:p>
            <a:pPr marL="342900" indent="-342900">
              <a:buAutoNum type="arabicPeriod"/>
            </a:pPr>
            <a:r>
              <a:rPr lang="pt-BR" dirty="0"/>
              <a:t>É encabeçado por um </a:t>
            </a:r>
            <a:r>
              <a:rPr lang="pt-BR" b="1" dirty="0"/>
              <a:t>determinante definido </a:t>
            </a:r>
            <a:r>
              <a:rPr lang="pt-BR" dirty="0"/>
              <a:t>ou um </a:t>
            </a:r>
            <a:r>
              <a:rPr lang="pt-BR" b="1" dirty="0"/>
              <a:t>demonstrativo</a:t>
            </a:r>
            <a:r>
              <a:rPr lang="pt-BR" dirty="0"/>
              <a:t>;</a:t>
            </a:r>
          </a:p>
          <a:p>
            <a:pPr marL="342900" indent="-342900">
              <a:buAutoNum type="arabicPeriod"/>
            </a:pPr>
            <a:r>
              <a:rPr lang="pt-BR" dirty="0"/>
              <a:t>Contém material </a:t>
            </a:r>
            <a:r>
              <a:rPr lang="pt-BR" b="1" dirty="0"/>
              <a:t>modificador</a:t>
            </a:r>
            <a:r>
              <a:rPr lang="pt-BR" dirty="0"/>
              <a:t> (adjetivos, orações relativas, </a:t>
            </a:r>
            <a:r>
              <a:rPr lang="pt-BR" dirty="0" err="1"/>
              <a:t>etc</a:t>
            </a:r>
            <a:r>
              <a:rPr lang="pt-BR" dirty="0"/>
              <a:t>);</a:t>
            </a:r>
          </a:p>
          <a:p>
            <a:pPr marL="342900" indent="-342900">
              <a:buAutoNum type="arabicPeriod"/>
            </a:pPr>
            <a:r>
              <a:rPr lang="pt-BR" dirty="0"/>
              <a:t>Remete a um referente não mencionado antes no texto.</a:t>
            </a:r>
          </a:p>
        </p:txBody>
      </p:sp>
      <p:sp>
        <p:nvSpPr>
          <p:cNvPr id="5" name="CaixaDeTexto 4">
            <a:extLst>
              <a:ext uri="{FF2B5EF4-FFF2-40B4-BE49-F238E27FC236}">
                <a16:creationId xmlns:a16="http://schemas.microsoft.com/office/drawing/2014/main" id="{D6AFC51B-FBA9-4E60-8C39-ACAEC1718F08}"/>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#2:</a:t>
            </a:r>
          </a:p>
        </p:txBody>
      </p:sp>
    </p:spTree>
    <p:extLst>
      <p:ext uri="{BB962C8B-B14F-4D97-AF65-F5344CB8AC3E}">
        <p14:creationId xmlns:p14="http://schemas.microsoft.com/office/powerpoint/2010/main" val="343765867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F0293F-9CA1-4B0B-A20B-F4E17A2E9A05}"/>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B97781F3-AD93-4816-9735-378DC2661B59}"/>
              </a:ext>
            </a:extLst>
          </p:cNvPr>
          <p:cNvSpPr txBox="1"/>
          <p:nvPr/>
        </p:nvSpPr>
        <p:spPr>
          <a:xfrm>
            <a:off x="740536" y="1131888"/>
            <a:ext cx="6928836" cy="3416320"/>
          </a:xfrm>
          <a:prstGeom prst="rect">
            <a:avLst/>
          </a:prstGeom>
          <a:noFill/>
        </p:spPr>
        <p:txBody>
          <a:bodyPr wrap="square" rtlCol="0">
            <a:spAutoFit/>
          </a:bodyPr>
          <a:lstStyle/>
          <a:p>
            <a:r>
              <a:rPr lang="pt-BR" sz="2400" dirty="0"/>
              <a:t>Vou me aventurar a dizer que o sujeito pré-verbal </a:t>
            </a:r>
            <a:r>
              <a:rPr lang="pt-BR" sz="2400" i="1" dirty="0"/>
              <a:t>‘típico</a:t>
            </a:r>
            <a:r>
              <a:rPr lang="pt-BR" sz="2400" dirty="0"/>
              <a:t>’ neste texto se distingue por um traço principal: a </a:t>
            </a:r>
            <a:r>
              <a:rPr lang="pt-BR" sz="2400" dirty="0">
                <a:solidFill>
                  <a:srgbClr val="E45150"/>
                </a:solidFill>
              </a:rPr>
              <a:t>especificidade</a:t>
            </a:r>
            <a:r>
              <a:rPr lang="pt-BR" sz="2400" dirty="0"/>
              <a:t>.</a:t>
            </a:r>
          </a:p>
          <a:p>
            <a:endParaRPr lang="pt-BR" sz="2400" dirty="0"/>
          </a:p>
          <a:p>
            <a:r>
              <a:rPr lang="pt-BR" sz="2400" dirty="0"/>
              <a:t>Mais: sugiro que o </a:t>
            </a:r>
            <a:r>
              <a:rPr lang="pt-BR" sz="2400" dirty="0">
                <a:solidFill>
                  <a:srgbClr val="E45150"/>
                </a:solidFill>
              </a:rPr>
              <a:t>constituinte</a:t>
            </a:r>
            <a:r>
              <a:rPr lang="pt-BR" sz="2400" dirty="0"/>
              <a:t> pré-verbal ‘típico’ neste texto tem esse traço principal.</a:t>
            </a:r>
          </a:p>
          <a:p>
            <a:endParaRPr lang="pt-BR" sz="2400" dirty="0"/>
          </a:p>
          <a:p>
            <a:r>
              <a:rPr lang="pt-BR" sz="2400" dirty="0"/>
              <a:t>Vou ainda me arriscar a chamar esse constituinte de ‘</a:t>
            </a:r>
            <a:r>
              <a:rPr lang="pt-BR" sz="2400" dirty="0">
                <a:solidFill>
                  <a:srgbClr val="E45150"/>
                </a:solidFill>
              </a:rPr>
              <a:t>tópico sintático</a:t>
            </a:r>
            <a:r>
              <a:rPr lang="pt-BR" sz="2400" dirty="0"/>
              <a:t>’.</a:t>
            </a:r>
          </a:p>
        </p:txBody>
      </p:sp>
      <p:sp>
        <p:nvSpPr>
          <p:cNvPr id="5" name="CaixaDeTexto 4">
            <a:extLst>
              <a:ext uri="{FF2B5EF4-FFF2-40B4-BE49-F238E27FC236}">
                <a16:creationId xmlns:a16="http://schemas.microsoft.com/office/drawing/2014/main" id="{D6AFC51B-FBA9-4E60-8C39-ACAEC1718F08}"/>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#geral:</a:t>
            </a:r>
          </a:p>
        </p:txBody>
      </p:sp>
    </p:spTree>
    <p:extLst>
      <p:ext uri="{BB962C8B-B14F-4D97-AF65-F5344CB8AC3E}">
        <p14:creationId xmlns:p14="http://schemas.microsoft.com/office/powerpoint/2010/main" val="50418534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 name="CustomShape 2"/>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2" name="Espaço Reservado para Texto 1">
            <a:extLst>
              <a:ext uri="{FF2B5EF4-FFF2-40B4-BE49-F238E27FC236}">
                <a16:creationId xmlns:a16="http://schemas.microsoft.com/office/drawing/2014/main" id="{B7CBB1E7-DFBA-4C7A-9331-D3C50B8C789E}"/>
              </a:ext>
            </a:extLst>
          </p:cNvPr>
          <p:cNvSpPr>
            <a:spLocks noGrp="1"/>
          </p:cNvSpPr>
          <p:nvPr>
            <p:ph type="body" sz="quarter" idx="10"/>
          </p:nvPr>
        </p:nvSpPr>
        <p:spPr/>
        <p:txBody>
          <a:bodyPr/>
          <a:lstStyle/>
          <a:p>
            <a:endParaRPr lang="pt-BR" dirty="0"/>
          </a:p>
        </p:txBody>
      </p:sp>
      <p:sp>
        <p:nvSpPr>
          <p:cNvPr id="1204"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dirty="0">
                <a:solidFill>
                  <a:srgbClr val="000000"/>
                </a:solidFill>
                <a:latin typeface="Georgia"/>
                <a:ea typeface="Georgia"/>
              </a:rPr>
              <a:t>O </a:t>
            </a:r>
            <a:r>
              <a:rPr lang="en-US" sz="3900" b="0" strike="noStrike" spc="-1" dirty="0" err="1">
                <a:solidFill>
                  <a:srgbClr val="000000"/>
                </a:solidFill>
                <a:latin typeface="Georgia"/>
                <a:ea typeface="Georgia"/>
              </a:rPr>
              <a:t>sujeito</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pré</a:t>
            </a:r>
            <a:r>
              <a:rPr lang="en-US" sz="3900" b="0" strike="noStrike" spc="-1" dirty="0">
                <a:solidFill>
                  <a:srgbClr val="000000"/>
                </a:solidFill>
                <a:latin typeface="Georgia"/>
                <a:ea typeface="Georgia"/>
              </a:rPr>
              <a:t>-verbal </a:t>
            </a:r>
            <a:r>
              <a:rPr lang="en-US" sz="3900" b="0" strike="noStrike" spc="-1" dirty="0" err="1">
                <a:solidFill>
                  <a:srgbClr val="000000"/>
                </a:solidFill>
                <a:latin typeface="Georgia"/>
                <a:ea typeface="Georgia"/>
              </a:rPr>
              <a:t>típico</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deste</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texto</a:t>
            </a:r>
            <a:r>
              <a:rPr lang="en-US" sz="3900" b="0" strike="noStrike" spc="-1" dirty="0">
                <a:solidFill>
                  <a:srgbClr val="000000"/>
                </a:solidFill>
                <a:latin typeface="Georgia"/>
                <a:ea typeface="Georgia"/>
              </a:rPr>
              <a:t> é </a:t>
            </a:r>
            <a:r>
              <a:rPr lang="en-US" sz="3900" b="0" strike="noStrike" spc="-1" dirty="0">
                <a:solidFill>
                  <a:srgbClr val="E45150"/>
                </a:solidFill>
                <a:latin typeface="Georgia"/>
                <a:ea typeface="Georgia"/>
              </a:rPr>
              <a:t>‘+</a:t>
            </a:r>
            <a:r>
              <a:rPr lang="en-US" sz="3900" b="0" strike="noStrike" spc="-1" dirty="0" err="1">
                <a:solidFill>
                  <a:srgbClr val="E45150"/>
                </a:solidFill>
                <a:latin typeface="Georgia"/>
                <a:ea typeface="Georgia"/>
              </a:rPr>
              <a:t>específico</a:t>
            </a:r>
            <a:r>
              <a:rPr lang="en-US" sz="3900" b="0" strike="noStrike" spc="-1" dirty="0">
                <a:solidFill>
                  <a:srgbClr val="E45150"/>
                </a:solidFill>
                <a:latin typeface="Georgia"/>
                <a:ea typeface="Georgia"/>
              </a:rPr>
              <a:t>’</a:t>
            </a:r>
            <a:r>
              <a:rPr lang="en-US" sz="3900" b="0" strike="noStrike" spc="-1" dirty="0">
                <a:solidFill>
                  <a:srgbClr val="000000"/>
                </a:solidFill>
                <a:latin typeface="Georgia"/>
                <a:ea typeface="Georgia"/>
              </a:rPr>
              <a:t>.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 </a:t>
            </a:r>
            <a:endParaRPr lang="en-US" sz="3900" b="0" strike="noStrike" spc="-1" dirty="0">
              <a:latin typeface="Cambria"/>
            </a:endParaRPr>
          </a:p>
          <a:p>
            <a:pPr marL="279360" indent="-215640">
              <a:lnSpc>
                <a:spcPct val="100000"/>
              </a:lnSpc>
            </a:pPr>
            <a:r>
              <a:rPr lang="en-US" sz="3900" b="0" strike="noStrike" spc="-1" dirty="0" err="1">
                <a:solidFill>
                  <a:srgbClr val="000000"/>
                </a:solidFill>
                <a:latin typeface="Georgia"/>
                <a:ea typeface="Georgia"/>
              </a:rPr>
              <a:t>Ou</a:t>
            </a:r>
            <a:r>
              <a:rPr lang="en-US" sz="3900" b="0" strike="noStrike" spc="-1" dirty="0">
                <a:solidFill>
                  <a:srgbClr val="000000"/>
                </a:solidFill>
                <a:latin typeface="Georgia"/>
                <a:ea typeface="Georgia"/>
              </a:rPr>
              <a:t>: </a:t>
            </a:r>
            <a:r>
              <a:rPr lang="en-US" sz="3900" b="0" i="1" strike="noStrike" spc="-1" dirty="0" err="1">
                <a:solidFill>
                  <a:srgbClr val="E45150"/>
                </a:solidFill>
                <a:latin typeface="Georgia"/>
                <a:ea typeface="Georgia"/>
              </a:rPr>
              <a:t>quanto</a:t>
            </a:r>
            <a:r>
              <a:rPr lang="en-US" sz="3900" b="0" i="1" strike="noStrike" spc="-1" dirty="0">
                <a:solidFill>
                  <a:srgbClr val="E45150"/>
                </a:solidFill>
                <a:latin typeface="Georgia"/>
                <a:ea typeface="Georgia"/>
              </a:rPr>
              <a:t> </a:t>
            </a:r>
            <a:r>
              <a:rPr lang="en-US" sz="3900" b="0" i="1" strike="noStrike" spc="-1" dirty="0" err="1">
                <a:solidFill>
                  <a:srgbClr val="E45150"/>
                </a:solidFill>
                <a:latin typeface="Georgia"/>
                <a:ea typeface="Georgia"/>
              </a:rPr>
              <a:t>mais</a:t>
            </a:r>
            <a:r>
              <a:rPr lang="en-US" sz="3900" b="0" i="1" strike="noStrike" spc="-1" dirty="0">
                <a:solidFill>
                  <a:srgbClr val="E45150"/>
                </a:solidFill>
                <a:latin typeface="Georgia"/>
                <a:ea typeface="Georgia"/>
              </a:rPr>
              <a:t> </a:t>
            </a:r>
            <a:r>
              <a:rPr lang="en-US" sz="3900" b="0" i="1" strike="noStrike" spc="-1" dirty="0" err="1">
                <a:solidFill>
                  <a:srgbClr val="E45150"/>
                </a:solidFill>
                <a:latin typeface="Georgia"/>
                <a:ea typeface="Georgia"/>
              </a:rPr>
              <a:t>específico</a:t>
            </a:r>
            <a:r>
              <a:rPr lang="en-US" sz="3900" b="0" i="1" strike="noStrike" spc="-1" dirty="0">
                <a:solidFill>
                  <a:srgbClr val="E45150"/>
                </a:solidFill>
                <a:latin typeface="Georgia"/>
                <a:ea typeface="Georgia"/>
              </a:rPr>
              <a:t> </a:t>
            </a:r>
            <a:r>
              <a:rPr lang="en-US" sz="3900" b="0" strike="noStrike" spc="-1" dirty="0">
                <a:solidFill>
                  <a:srgbClr val="000000"/>
                </a:solidFill>
                <a:latin typeface="Georgia"/>
                <a:ea typeface="Georgia"/>
              </a:rPr>
              <a:t>é o </a:t>
            </a:r>
            <a:r>
              <a:rPr lang="en-US" sz="3900" b="0" strike="noStrike" spc="-1" dirty="0" err="1">
                <a:solidFill>
                  <a:srgbClr val="000000"/>
                </a:solidFill>
                <a:latin typeface="Georgia"/>
                <a:ea typeface="Georgia"/>
              </a:rPr>
              <a:t>sintagma</a:t>
            </a:r>
            <a:r>
              <a:rPr lang="en-US" sz="3900" b="0" strike="noStrike" spc="-1" dirty="0">
                <a:solidFill>
                  <a:srgbClr val="000000"/>
                </a:solidFill>
                <a:latin typeface="Georgia"/>
                <a:ea typeface="Georgia"/>
              </a:rPr>
              <a:t> nominal </a:t>
            </a:r>
            <a:r>
              <a:rPr lang="en-US" sz="3900" b="0" strike="noStrike" spc="-1" dirty="0" err="1">
                <a:solidFill>
                  <a:srgbClr val="000000"/>
                </a:solidFill>
                <a:latin typeface="Georgia"/>
                <a:ea typeface="Georgia"/>
              </a:rPr>
              <a:t>sujeito</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mais</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ele</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tende</a:t>
            </a:r>
            <a:r>
              <a:rPr lang="en-US" sz="3900" b="0" strike="noStrike" spc="-1" dirty="0">
                <a:solidFill>
                  <a:srgbClr val="000000"/>
                </a:solidFill>
                <a:latin typeface="Georgia"/>
                <a:ea typeface="Georgia"/>
              </a:rPr>
              <a:t> a ser </a:t>
            </a:r>
            <a:r>
              <a:rPr lang="en-US" sz="3900" b="0" strike="noStrike" spc="-1" dirty="0" err="1">
                <a:solidFill>
                  <a:srgbClr val="000000"/>
                </a:solidFill>
                <a:latin typeface="Georgia"/>
                <a:ea typeface="Georgia"/>
              </a:rPr>
              <a:t>pré</a:t>
            </a:r>
            <a:r>
              <a:rPr lang="en-US" sz="3900" b="0" strike="noStrike" spc="-1" dirty="0">
                <a:solidFill>
                  <a:srgbClr val="000000"/>
                </a:solidFill>
                <a:latin typeface="Georgia"/>
                <a:ea typeface="Georgia"/>
              </a:rPr>
              <a:t>-verbal.</a:t>
            </a:r>
            <a:endParaRPr lang="en-US" sz="3900" b="0" strike="noStrike" spc="-1" dirty="0">
              <a:latin typeface="Cambria"/>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 name="CustomShape 2"/>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3" name="Espaço Reservado para Texto 2">
            <a:extLst>
              <a:ext uri="{FF2B5EF4-FFF2-40B4-BE49-F238E27FC236}">
                <a16:creationId xmlns:a16="http://schemas.microsoft.com/office/drawing/2014/main" id="{E3FB2EE6-D1DF-4E58-A128-B1495B53F360}"/>
              </a:ext>
            </a:extLst>
          </p:cNvPr>
          <p:cNvSpPr>
            <a:spLocks noGrp="1"/>
          </p:cNvSpPr>
          <p:nvPr>
            <p:ph type="body" sz="quarter" idx="10"/>
          </p:nvPr>
        </p:nvSpPr>
        <p:spPr/>
        <p:txBody>
          <a:bodyPr/>
          <a:lstStyle/>
          <a:p>
            <a:endParaRPr lang="pt-BR" dirty="0"/>
          </a:p>
        </p:txBody>
      </p:sp>
      <p:sp>
        <p:nvSpPr>
          <p:cNvPr id="1207"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a:p>
            <a:pPr marL="279360" indent="-215640">
              <a:lnSpc>
                <a:spcPct val="100000"/>
              </a:lnSpc>
            </a:pPr>
            <a:r>
              <a:rPr lang="en-US" sz="3900" b="0" strike="noStrike" spc="-1">
                <a:solidFill>
                  <a:srgbClr val="000000"/>
                </a:solidFill>
                <a:latin typeface="Georgia"/>
                <a:ea typeface="Georgia"/>
              </a:rPr>
              <a:t>Mas como assim </a:t>
            </a:r>
            <a:r>
              <a:rPr lang="en-US" sz="3900" b="0" strike="noStrike" spc="-1">
                <a:solidFill>
                  <a:srgbClr val="FAA61A"/>
                </a:solidFill>
                <a:latin typeface="Georgia"/>
                <a:ea typeface="Georgia"/>
              </a:rPr>
              <a:t>específico</a:t>
            </a:r>
            <a:endParaRPr lang="en-US" sz="3900" b="0" strike="noStrike" spc="-1">
              <a:latin typeface="Cambria"/>
            </a:endParaRPr>
          </a:p>
        </p:txBody>
      </p:sp>
      <p:sp>
        <p:nvSpPr>
          <p:cNvPr id="1209" name="CustomShape 3"/>
          <p:cNvSpPr/>
          <p:nvPr/>
        </p:nvSpPr>
        <p:spPr>
          <a:xfrm>
            <a:off x="6346200" y="1590600"/>
            <a:ext cx="1006560" cy="16840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3300" b="0" strike="noStrike" spc="-1" dirty="0">
                <a:solidFill>
                  <a:srgbClr val="FAA61A"/>
                </a:solidFill>
                <a:latin typeface="Georgia"/>
                <a:ea typeface="Georgia"/>
              </a:rPr>
              <a:t>?</a:t>
            </a:r>
            <a:endParaRPr lang="en-US" sz="13300" b="0" strike="noStrike" spc="-1" dirty="0">
              <a:latin typeface="Cambria"/>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CustomShape 3"/>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2" name="Espaço Reservado para Texto 1">
            <a:extLst>
              <a:ext uri="{FF2B5EF4-FFF2-40B4-BE49-F238E27FC236}">
                <a16:creationId xmlns:a16="http://schemas.microsoft.com/office/drawing/2014/main" id="{15F6F446-D551-4201-B38C-C3E88BA9FAD5}"/>
              </a:ext>
            </a:extLst>
          </p:cNvPr>
          <p:cNvSpPr>
            <a:spLocks noGrp="1"/>
          </p:cNvSpPr>
          <p:nvPr>
            <p:ph type="body" sz="quarter" idx="10"/>
          </p:nvPr>
        </p:nvSpPr>
        <p:spPr/>
        <p:txBody>
          <a:bodyPr/>
          <a:lstStyle/>
          <a:p>
            <a:endParaRPr lang="pt-BR"/>
          </a:p>
        </p:txBody>
      </p:sp>
      <p:sp>
        <p:nvSpPr>
          <p:cNvPr id="1201"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dirty="0">
                <a:solidFill>
                  <a:srgbClr val="000000"/>
                </a:solidFill>
                <a:latin typeface="Georgia"/>
                <a:ea typeface="Georgia"/>
              </a:rPr>
              <a:t>A </a:t>
            </a:r>
            <a:r>
              <a:rPr lang="en-US" sz="3900" b="0" strike="noStrike" spc="-1" dirty="0" err="1">
                <a:solidFill>
                  <a:srgbClr val="000000"/>
                </a:solidFill>
                <a:latin typeface="Georgia"/>
                <a:ea typeface="Georgia"/>
              </a:rPr>
              <a:t>conclusão</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parcial</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seria</a:t>
            </a:r>
            <a:r>
              <a:rPr lang="en-US" sz="3900" b="0" strike="noStrike" spc="-1" dirty="0">
                <a:solidFill>
                  <a:srgbClr val="000000"/>
                </a:solidFill>
                <a:latin typeface="Georgia"/>
                <a:ea typeface="Georgia"/>
              </a:rPr>
              <a:t> que o </a:t>
            </a:r>
            <a:r>
              <a:rPr lang="en-US" sz="3900" b="0" strike="noStrike" spc="-1" dirty="0" err="1">
                <a:solidFill>
                  <a:srgbClr val="000000"/>
                </a:solidFill>
                <a:latin typeface="Georgia"/>
                <a:ea typeface="Georgia"/>
              </a:rPr>
              <a:t>traço</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mais</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importante</a:t>
            </a:r>
            <a:r>
              <a:rPr lang="en-US" sz="3900" b="0" strike="noStrike" spc="-1" dirty="0">
                <a:solidFill>
                  <a:srgbClr val="000000"/>
                </a:solidFill>
                <a:latin typeface="Georgia"/>
                <a:ea typeface="Georgia"/>
              </a:rPr>
              <a:t> a </a:t>
            </a:r>
            <a:r>
              <a:rPr lang="en-US" sz="3900" b="0" strike="noStrike" spc="-1" dirty="0" err="1">
                <a:solidFill>
                  <a:srgbClr val="000000"/>
                </a:solidFill>
                <a:latin typeface="Georgia"/>
                <a:ea typeface="Georgia"/>
              </a:rPr>
              <a:t>diferenciar</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sujeitos</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pré-verbais</a:t>
            </a:r>
            <a:r>
              <a:rPr lang="en-US" sz="3900" b="0" strike="noStrike" spc="-1" dirty="0">
                <a:solidFill>
                  <a:srgbClr val="000000"/>
                </a:solidFill>
                <a:latin typeface="Georgia"/>
                <a:ea typeface="Georgia"/>
              </a:rPr>
              <a:t> e </a:t>
            </a:r>
            <a:r>
              <a:rPr lang="en-US" sz="3900" b="0" strike="noStrike" spc="-1" dirty="0" err="1">
                <a:solidFill>
                  <a:srgbClr val="000000"/>
                </a:solidFill>
                <a:latin typeface="Georgia"/>
                <a:ea typeface="Georgia"/>
              </a:rPr>
              <a:t>pós-verbais</a:t>
            </a:r>
            <a:r>
              <a:rPr lang="en-US" sz="3900" b="0" strike="noStrike" spc="-1" dirty="0">
                <a:solidFill>
                  <a:srgbClr val="000000"/>
                </a:solidFill>
                <a:latin typeface="Georgia"/>
                <a:ea typeface="Georgia"/>
              </a:rPr>
              <a:t> é </a:t>
            </a:r>
            <a:r>
              <a:rPr lang="en-US" sz="3900" b="0" strike="noStrike" spc="-1" dirty="0" err="1">
                <a:solidFill>
                  <a:srgbClr val="000000"/>
                </a:solidFill>
                <a:latin typeface="Georgia"/>
                <a:ea typeface="Georgia"/>
              </a:rPr>
              <a:t>sua</a:t>
            </a:r>
            <a:r>
              <a:rPr lang="en-US" sz="3900" b="0" strike="noStrike" spc="-1" dirty="0">
                <a:solidFill>
                  <a:srgbClr val="000000"/>
                </a:solidFill>
                <a:latin typeface="Georgia"/>
                <a:ea typeface="Georgia"/>
              </a:rPr>
              <a:t> </a:t>
            </a:r>
            <a:r>
              <a:rPr lang="en-US" sz="3900" b="0" strike="noStrike" spc="-1" dirty="0" err="1">
                <a:solidFill>
                  <a:srgbClr val="FAA61A"/>
                </a:solidFill>
                <a:latin typeface="Georgia"/>
                <a:ea typeface="Georgia"/>
              </a:rPr>
              <a:t>especificidade</a:t>
            </a:r>
            <a:r>
              <a:rPr lang="en-US" sz="3900" b="0" strike="noStrike" spc="-1" dirty="0">
                <a:solidFill>
                  <a:srgbClr val="000000"/>
                </a:solidFill>
                <a:latin typeface="Georgia"/>
                <a:ea typeface="Georgia"/>
              </a:rPr>
              <a:t>, que </a:t>
            </a:r>
            <a:r>
              <a:rPr lang="en-US" sz="3900" b="0" strike="noStrike" spc="-1" dirty="0" err="1">
                <a:solidFill>
                  <a:srgbClr val="000000"/>
                </a:solidFill>
                <a:latin typeface="Georgia"/>
                <a:ea typeface="Georgia"/>
              </a:rPr>
              <a:t>não</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parece</a:t>
            </a:r>
            <a:r>
              <a:rPr lang="en-US" sz="3900" b="0" strike="noStrike" spc="-1" dirty="0">
                <a:solidFill>
                  <a:srgbClr val="000000"/>
                </a:solidFill>
                <a:latin typeface="Georgia"/>
                <a:ea typeface="Georgia"/>
              </a:rPr>
              <a:t> se </a:t>
            </a:r>
            <a:r>
              <a:rPr lang="en-US" sz="3900" b="0" strike="noStrike" spc="-1" dirty="0" err="1">
                <a:solidFill>
                  <a:srgbClr val="000000"/>
                </a:solidFill>
                <a:latin typeface="Georgia"/>
                <a:ea typeface="Georgia"/>
              </a:rPr>
              <a:t>reduzir</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ao</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estatuto</a:t>
            </a:r>
            <a:r>
              <a:rPr lang="en-US" sz="3900" b="0" strike="noStrike" spc="-1" dirty="0">
                <a:solidFill>
                  <a:srgbClr val="000000"/>
                </a:solidFill>
                <a:latin typeface="Georgia"/>
                <a:ea typeface="Georgia"/>
              </a:rPr>
              <a:t> de </a:t>
            </a:r>
            <a:r>
              <a:rPr lang="en-US" sz="3900" b="0" strike="noStrike" spc="-1" dirty="0" err="1">
                <a:solidFill>
                  <a:srgbClr val="000000"/>
                </a:solidFill>
                <a:latin typeface="Georgia"/>
                <a:ea typeface="Georgia"/>
              </a:rPr>
              <a:t>informação</a:t>
            </a:r>
            <a:r>
              <a:rPr lang="en-US" sz="3900" b="0" strike="noStrike" spc="-1" dirty="0">
                <a:solidFill>
                  <a:srgbClr val="000000"/>
                </a:solidFill>
                <a:latin typeface="Georgia"/>
                <a:ea typeface="Georgia"/>
              </a:rPr>
              <a:t> “nova” </a:t>
            </a:r>
            <a:r>
              <a:rPr lang="en-US" sz="3900" b="0" strike="noStrike" spc="-1" dirty="0" err="1">
                <a:solidFill>
                  <a:srgbClr val="000000"/>
                </a:solidFill>
                <a:latin typeface="Georgia"/>
                <a:ea typeface="Georgia"/>
              </a:rPr>
              <a:t>ou</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velha</a:t>
            </a:r>
            <a:r>
              <a:rPr lang="en-US" sz="3900" b="0" strike="noStrike" spc="-1" dirty="0">
                <a:solidFill>
                  <a:srgbClr val="000000"/>
                </a:solidFill>
                <a:latin typeface="Georgia"/>
                <a:ea typeface="Georgia"/>
              </a:rPr>
              <a:t>”.</a:t>
            </a:r>
            <a:endParaRPr lang="en-US" sz="3900" b="0" strike="noStrike" spc="-1" dirty="0">
              <a:latin typeface="Cambria"/>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CustomShape 2"/>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2" name="Espaço Reservado para Texto 1">
            <a:extLst>
              <a:ext uri="{FF2B5EF4-FFF2-40B4-BE49-F238E27FC236}">
                <a16:creationId xmlns:a16="http://schemas.microsoft.com/office/drawing/2014/main" id="{32410619-8AFB-4B65-9B2E-06D049D4DC2A}"/>
              </a:ext>
            </a:extLst>
          </p:cNvPr>
          <p:cNvSpPr>
            <a:spLocks noGrp="1"/>
          </p:cNvSpPr>
          <p:nvPr>
            <p:ph type="body" sz="quarter" idx="10"/>
          </p:nvPr>
        </p:nvSpPr>
        <p:spPr/>
        <p:txBody>
          <a:bodyPr/>
          <a:lstStyle/>
          <a:p>
            <a:endParaRPr lang="pt-BR"/>
          </a:p>
        </p:txBody>
      </p:sp>
      <p:sp>
        <p:nvSpPr>
          <p:cNvPr id="1211"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dirty="0">
                <a:solidFill>
                  <a:srgbClr val="000000"/>
                </a:solidFill>
                <a:latin typeface="Georgia"/>
                <a:ea typeface="Georgia"/>
              </a:rPr>
              <a:t>I do not believe this is a </a:t>
            </a:r>
            <a:r>
              <a:rPr lang="en-US" sz="3900" b="0" strike="noStrike" spc="-1" dirty="0" err="1">
                <a:solidFill>
                  <a:srgbClr val="000000"/>
                </a:solidFill>
                <a:latin typeface="Georgia"/>
                <a:ea typeface="Georgia"/>
              </a:rPr>
              <a:t>generalisation</a:t>
            </a:r>
            <a:r>
              <a:rPr lang="en-US" sz="3900" b="0" strike="noStrike" spc="-1" dirty="0">
                <a:solidFill>
                  <a:srgbClr val="000000"/>
                </a:solidFill>
                <a:latin typeface="Georgia"/>
                <a:ea typeface="Georgia"/>
              </a:rPr>
              <a:t> that would have any bearing on a more general definition of ‘topic’ in an informational or pragmatic perspective.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It is also not an absolute statement, as</a:t>
            </a:r>
            <a:r>
              <a:rPr lang="en-US" sz="3900" b="0" strike="noStrike" spc="-1" dirty="0">
                <a:solidFill>
                  <a:srgbClr val="FAA61A"/>
                </a:solidFill>
                <a:latin typeface="Georgia"/>
                <a:ea typeface="Georgia"/>
              </a:rPr>
              <a:t> ‘weakly’ constructed</a:t>
            </a:r>
            <a:r>
              <a:rPr lang="en-US" sz="3900" b="0" strike="noStrike" spc="-1" dirty="0">
                <a:solidFill>
                  <a:srgbClr val="000000"/>
                </a:solidFill>
                <a:latin typeface="Georgia"/>
                <a:ea typeface="Georgia"/>
              </a:rPr>
              <a:t> phrases of course may also be ‘topics’ – as given-ness does not, absolutely, need to rely on structure. It may rely, for instance, on knowledge of the world, which explains why poorly constructed phrases may appear as clear ‘givens’ (the prominent case would be bare noun phrases with proper nouns, or expressions such as ‘</a:t>
            </a:r>
            <a:r>
              <a:rPr lang="en-US" sz="3900" b="0" i="1" strike="noStrike" spc="-1" dirty="0">
                <a:solidFill>
                  <a:srgbClr val="000000"/>
                </a:solidFill>
                <a:latin typeface="Georgia"/>
                <a:ea typeface="Georgia"/>
              </a:rPr>
              <a:t>The King</a:t>
            </a:r>
            <a:r>
              <a:rPr lang="en-US" sz="3900" b="0" strike="noStrike" spc="-1" dirty="0">
                <a:solidFill>
                  <a:srgbClr val="000000"/>
                </a:solidFill>
                <a:latin typeface="Georgia"/>
                <a:ea typeface="Georgia"/>
              </a:rPr>
              <a:t>’).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It is all, first of all, a matter of </a:t>
            </a:r>
            <a:r>
              <a:rPr lang="en-US" sz="3900" b="0" strike="noStrike" spc="-1" dirty="0">
                <a:solidFill>
                  <a:srgbClr val="FAA61A"/>
                </a:solidFill>
                <a:latin typeface="Georgia"/>
                <a:ea typeface="Georgia"/>
              </a:rPr>
              <a:t>scales in a continuum</a:t>
            </a:r>
            <a:r>
              <a:rPr lang="en-US" sz="3900" b="0" strike="noStrike" spc="-1" dirty="0">
                <a:solidFill>
                  <a:srgbClr val="000000"/>
                </a:solidFill>
                <a:latin typeface="Georgia"/>
                <a:ea typeface="Georgia"/>
              </a:rPr>
              <a:t>.</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But in this continuum, it would be interesting to be able to mark some discrete category to which we may ‘</a:t>
            </a:r>
            <a:r>
              <a:rPr lang="en-US" sz="3900" b="0" i="1" strike="noStrike" spc="-1" dirty="0">
                <a:solidFill>
                  <a:srgbClr val="000000"/>
                </a:solidFill>
                <a:latin typeface="Georgia"/>
                <a:ea typeface="Georgia"/>
              </a:rPr>
              <a:t>anchor</a:t>
            </a:r>
            <a:r>
              <a:rPr lang="en-US" sz="3900" b="0" strike="noStrike" spc="-1" dirty="0">
                <a:solidFill>
                  <a:srgbClr val="000000"/>
                </a:solidFill>
                <a:latin typeface="Georgia"/>
                <a:ea typeface="Georgia"/>
              </a:rPr>
              <a:t>’ research – in particular, in the case of comparative syntax research.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The idea of ‘</a:t>
            </a:r>
            <a:r>
              <a:rPr lang="en-US" sz="3900" b="0" strike="noStrike" spc="-1" dirty="0">
                <a:solidFill>
                  <a:srgbClr val="FAA61A"/>
                </a:solidFill>
                <a:latin typeface="Georgia"/>
                <a:ea typeface="Georgia"/>
              </a:rPr>
              <a:t>syntactic topics</a:t>
            </a:r>
            <a:r>
              <a:rPr lang="en-US" sz="3900" b="0" strike="noStrike" spc="-1" dirty="0">
                <a:solidFill>
                  <a:srgbClr val="000000"/>
                </a:solidFill>
                <a:latin typeface="Georgia"/>
                <a:ea typeface="Georgia"/>
              </a:rPr>
              <a:t>’ aims to walk towards this anchoring.</a:t>
            </a:r>
            <a:endParaRPr lang="en-US" sz="3900" b="0" strike="noStrike" spc="-1" dirty="0">
              <a:latin typeface="Cambria"/>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36845327-C1F2-44D5-93AD-3D9C566C4F34}" type="slidenum">
              <a:rPr lang="en-US" sz="1800" b="0" strike="noStrike" spc="-1">
                <a:latin typeface="Cambria"/>
              </a:rPr>
              <a:t>147</a:t>
            </a:fld>
            <a:endParaRPr lang="en-US" sz="1800" b="0" strike="noStrike" spc="-1">
              <a:latin typeface="Cambria"/>
            </a:endParaRPr>
          </a:p>
        </p:txBody>
      </p:sp>
      <p:sp>
        <p:nvSpPr>
          <p:cNvPr id="3" name="Título 2">
            <a:extLst>
              <a:ext uri="{FF2B5EF4-FFF2-40B4-BE49-F238E27FC236}">
                <a16:creationId xmlns:a16="http://schemas.microsoft.com/office/drawing/2014/main" id="{E7BA2824-025D-4B36-9970-D84A6C72E8DC}"/>
              </a:ext>
            </a:extLst>
          </p:cNvPr>
          <p:cNvSpPr>
            <a:spLocks noGrp="1"/>
          </p:cNvSpPr>
          <p:nvPr>
            <p:ph type="title"/>
          </p:nvPr>
        </p:nvSpPr>
        <p:spPr/>
        <p:txBody>
          <a:bodyPr/>
          <a:lstStyle/>
          <a:p>
            <a:r>
              <a:rPr lang="en-US" sz="7200" spc="-1" dirty="0">
                <a:solidFill>
                  <a:srgbClr val="CE181E"/>
                </a:solidFill>
                <a:ea typeface="Georgia"/>
              </a:rPr>
              <a:t>‘</a:t>
            </a:r>
            <a:r>
              <a:rPr lang="en-US" i="1" spc="-1" dirty="0" err="1">
                <a:ea typeface="Georgia"/>
              </a:rPr>
              <a:t>Tópicos</a:t>
            </a:r>
            <a:r>
              <a:rPr lang="en-US" i="1" spc="-1" dirty="0">
                <a:ea typeface="Georgia"/>
              </a:rPr>
              <a:t> </a:t>
            </a:r>
            <a:r>
              <a:rPr lang="en-US" i="1" spc="-1" dirty="0" err="1">
                <a:ea typeface="Georgia"/>
              </a:rPr>
              <a:t>sintáticos</a:t>
            </a:r>
            <a:r>
              <a:rPr lang="en-US" i="1" spc="-1" dirty="0">
                <a:solidFill>
                  <a:srgbClr val="F37B70"/>
                </a:solidFill>
                <a:ea typeface="Georgia"/>
              </a:rPr>
              <a:t>?</a:t>
            </a:r>
            <a:r>
              <a:rPr lang="en-US" sz="7200" spc="-1" dirty="0">
                <a:solidFill>
                  <a:srgbClr val="CE181E"/>
                </a:solidFill>
                <a:ea typeface="Georgia"/>
              </a:rPr>
              <a:t>’</a:t>
            </a:r>
            <a:br>
              <a:rPr lang="en-US" sz="7200" b="0" strike="noStrike" spc="-1" dirty="0">
                <a:latin typeface="Cambria"/>
              </a:rPr>
            </a:br>
            <a:endParaRPr lang="pt-BR"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7D7941CB-C73D-4A0D-A499-471D9DC5FB45}"/>
              </a:ext>
            </a:extLst>
          </p:cNvPr>
          <p:cNvSpPr>
            <a:spLocks noGrp="1"/>
          </p:cNvSpPr>
          <p:nvPr>
            <p:ph type="body" sz="quarter" idx="10"/>
          </p:nvPr>
        </p:nvSpPr>
        <p:spPr/>
        <p:txBody>
          <a:bodyPr/>
          <a:lstStyle/>
          <a:p>
            <a:endParaRPr lang="pt-BR"/>
          </a:p>
        </p:txBody>
      </p:sp>
      <p:sp>
        <p:nvSpPr>
          <p:cNvPr id="1216"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a:lnSpc>
                <a:spcPct val="100000"/>
              </a:lnSpc>
            </a:pPr>
            <a:r>
              <a:rPr lang="en-US" sz="2800" b="0" strike="noStrike" spc="-1" dirty="0">
                <a:solidFill>
                  <a:srgbClr val="000000"/>
                </a:solidFill>
                <a:latin typeface="Georgia"/>
                <a:ea typeface="Georgia"/>
              </a:rPr>
              <a:t>Para um </a:t>
            </a:r>
            <a:r>
              <a:rPr lang="en-US" sz="2800" b="0" strike="noStrike" spc="-1" dirty="0" err="1">
                <a:solidFill>
                  <a:srgbClr val="000000"/>
                </a:solidFill>
                <a:latin typeface="Georgia"/>
                <a:ea typeface="Georgia"/>
              </a:rPr>
              <a:t>sintaticista</a:t>
            </a:r>
            <a:r>
              <a:rPr lang="en-US" sz="2800" b="0" strike="noStrike" spc="-1" dirty="0">
                <a:solidFill>
                  <a:srgbClr val="000000"/>
                </a:solidFill>
                <a:latin typeface="Georgia"/>
                <a:ea typeface="Georgia"/>
              </a:rPr>
              <a:t>, as </a:t>
            </a:r>
            <a:r>
              <a:rPr lang="en-US" sz="2800" b="0" strike="noStrike" spc="-1" dirty="0" err="1">
                <a:solidFill>
                  <a:srgbClr val="000000"/>
                </a:solidFill>
                <a:latin typeface="Georgia"/>
                <a:ea typeface="Georgia"/>
              </a:rPr>
              <a:t>definições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disponíveis</a:t>
            </a:r>
            <a:r>
              <a:rPr lang="en-US" sz="2800" b="0" strike="noStrike" spc="-1" dirty="0">
                <a:solidFill>
                  <a:srgbClr val="000000"/>
                </a:solidFill>
                <a:latin typeface="Georgia"/>
                <a:ea typeface="Georgia"/>
              </a:rPr>
              <a:t> para o </a:t>
            </a:r>
            <a:r>
              <a:rPr lang="en-US" sz="2800" b="0" strike="noStrike" spc="-1" dirty="0" err="1">
                <a:solidFill>
                  <a:srgbClr val="000000"/>
                </a:solidFill>
                <a:latin typeface="Georgia"/>
                <a:ea typeface="Georgia"/>
              </a:rPr>
              <a:t>conceito</a:t>
            </a:r>
            <a:r>
              <a:rPr lang="en-US" sz="2800" b="0" strike="noStrike" spc="-1" dirty="0">
                <a:solidFill>
                  <a:srgbClr val="000000"/>
                </a:solidFill>
                <a:latin typeface="Georgia"/>
                <a:ea typeface="Georgia"/>
              </a:rPr>
              <a:t> “</a:t>
            </a:r>
            <a:r>
              <a:rPr lang="en-US" sz="2800" b="0" i="1" strike="noStrike" spc="-1" dirty="0" err="1">
                <a:solidFill>
                  <a:srgbClr val="000000"/>
                </a:solidFill>
                <a:latin typeface="Georgia"/>
                <a:ea typeface="Georgia"/>
              </a:rPr>
              <a:t>tópico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podem</a:t>
            </a:r>
            <a:r>
              <a:rPr lang="en-US" sz="2800" b="0" strike="noStrike" spc="-1" dirty="0">
                <a:solidFill>
                  <a:srgbClr val="000000"/>
                </a:solidFill>
                <a:latin typeface="Georgia"/>
                <a:ea typeface="Georgia"/>
              </a:rPr>
              <a:t> ser </a:t>
            </a:r>
            <a:r>
              <a:rPr lang="en-US" sz="2800" b="0" strike="noStrike" spc="-1" dirty="0" err="1">
                <a:solidFill>
                  <a:srgbClr val="000000"/>
                </a:solidFill>
                <a:latin typeface="Georgia"/>
                <a:ea typeface="Georgia"/>
              </a:rPr>
              <a:t>desafiantes</a:t>
            </a:r>
            <a:r>
              <a:rPr lang="en-US" sz="2800" b="0" strike="noStrike" spc="-1" dirty="0">
                <a:solidFill>
                  <a:srgbClr val="000000"/>
                </a:solidFill>
                <a:latin typeface="Georgia"/>
                <a:ea typeface="Georgia"/>
              </a:rPr>
              <a:t>, pois </a:t>
            </a:r>
            <a:r>
              <a:rPr lang="en-US" sz="2800" b="0" strike="noStrike" spc="-1" dirty="0" err="1">
                <a:solidFill>
                  <a:srgbClr val="000000"/>
                </a:solidFill>
                <a:latin typeface="Georgia"/>
                <a:ea typeface="Georgia"/>
              </a:rPr>
              <a:t>dependem</a:t>
            </a:r>
            <a:r>
              <a:rPr lang="en-US" sz="2800" b="0" strike="noStrike" spc="-1" dirty="0">
                <a:solidFill>
                  <a:srgbClr val="000000"/>
                </a:solidFill>
                <a:latin typeface="Georgia"/>
                <a:ea typeface="Georgia"/>
              </a:rPr>
              <a:t> de </a:t>
            </a:r>
            <a:r>
              <a:rPr lang="en-US" sz="2800" b="0" strike="noStrike" spc="-1" dirty="0" err="1">
                <a:solidFill>
                  <a:srgbClr val="000000"/>
                </a:solidFill>
                <a:latin typeface="Georgia"/>
                <a:ea typeface="Georgia"/>
              </a:rPr>
              <a:t>uma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apreciação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refinada</a:t>
            </a:r>
            <a:r>
              <a:rPr lang="en-US" sz="2800" b="0" strike="noStrike" spc="-1" dirty="0">
                <a:solidFill>
                  <a:srgbClr val="000000"/>
                </a:solidFill>
                <a:latin typeface="Georgia"/>
                <a:ea typeface="Georgia"/>
              </a:rPr>
              <a:t> do </a:t>
            </a:r>
            <a:r>
              <a:rPr lang="en-US" sz="2800" b="0" strike="noStrike" spc="-1" dirty="0" err="1">
                <a:solidFill>
                  <a:srgbClr val="000000"/>
                </a:solidFill>
                <a:latin typeface="Georgia"/>
                <a:ea typeface="Georgia"/>
              </a:rPr>
              <a:t>encadeamento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argumentativo</a:t>
            </a:r>
            <a:r>
              <a:rPr lang="en-US" sz="2800" b="0" strike="noStrike" spc="-1" dirty="0">
                <a:solidFill>
                  <a:srgbClr val="000000"/>
                </a:solidFill>
                <a:latin typeface="Georgia"/>
                <a:ea typeface="Georgia"/>
              </a:rPr>
              <a:t> do </a:t>
            </a:r>
            <a:r>
              <a:rPr lang="en-US" sz="2800" b="0" strike="noStrike" spc="-1" dirty="0" err="1">
                <a:solidFill>
                  <a:srgbClr val="000000"/>
                </a:solidFill>
                <a:latin typeface="Georgia"/>
                <a:ea typeface="Georgia"/>
              </a:rPr>
              <a:t>texto</a:t>
            </a:r>
            <a:r>
              <a:rPr lang="en-US" sz="2800" b="0" strike="noStrike" spc="-1" dirty="0">
                <a:solidFill>
                  <a:srgbClr val="000000"/>
                </a:solidFill>
                <a:latin typeface="Georgia"/>
                <a:ea typeface="Georgia"/>
              </a:rPr>
              <a:t> que </a:t>
            </a:r>
            <a:r>
              <a:rPr lang="en-US" sz="2800" b="0" strike="noStrike" spc="-1" dirty="0" err="1">
                <a:solidFill>
                  <a:srgbClr val="000000"/>
                </a:solidFill>
                <a:latin typeface="Georgia"/>
                <a:ea typeface="Georgia"/>
              </a:rPr>
              <a:t>não</a:t>
            </a:r>
            <a:r>
              <a:rPr lang="en-US" sz="2800" b="0" strike="noStrike" spc="-1" dirty="0">
                <a:solidFill>
                  <a:srgbClr val="000000"/>
                </a:solidFill>
                <a:latin typeface="Georgia"/>
                <a:ea typeface="Georgia"/>
              </a:rPr>
              <a:t> é </a:t>
            </a:r>
            <a:r>
              <a:rPr lang="en-US" sz="2800" b="0" strike="noStrike" spc="-1" dirty="0" err="1">
                <a:solidFill>
                  <a:srgbClr val="000000"/>
                </a:solidFill>
                <a:latin typeface="Georgia"/>
                <a:ea typeface="Georgia"/>
              </a:rPr>
              <a:t>nosso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objetivo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primário</a:t>
            </a:r>
            <a:r>
              <a:rPr lang="en-US" sz="2800" b="0" strike="noStrike" spc="-1" dirty="0">
                <a:solidFill>
                  <a:srgbClr val="000000"/>
                </a:solidFill>
                <a:latin typeface="Georgia"/>
                <a:ea typeface="Georgia"/>
              </a:rPr>
              <a:t> de </a:t>
            </a:r>
            <a:r>
              <a:rPr lang="en-US" sz="2800" b="0" strike="noStrike" spc="-1" dirty="0" err="1">
                <a:solidFill>
                  <a:srgbClr val="000000"/>
                </a:solidFill>
                <a:latin typeface="Georgia"/>
                <a:ea typeface="Georgia"/>
              </a:rPr>
              <a:t>pesquisa</a:t>
            </a:r>
            <a:r>
              <a:rPr lang="en-US" sz="2800" b="0" strike="noStrike" spc="-1" dirty="0">
                <a:solidFill>
                  <a:srgbClr val="000000"/>
                </a:solidFill>
                <a:latin typeface="Georgia"/>
                <a:ea typeface="Georgia"/>
              </a:rPr>
              <a:t> – e </a:t>
            </a:r>
            <a:r>
              <a:rPr lang="en-US" sz="2800" b="0" strike="noStrike" spc="-1" dirty="0" err="1">
                <a:solidFill>
                  <a:srgbClr val="000000"/>
                </a:solidFill>
                <a:latin typeface="Georgia"/>
                <a:ea typeface="Georgia"/>
              </a:rPr>
              <a:t>nos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parecem</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em</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alguns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momentos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muito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pouco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objetivas</a:t>
            </a:r>
            <a:r>
              <a:rPr lang="en-US" sz="2800" b="0" strike="noStrike" spc="-1" dirty="0">
                <a:solidFill>
                  <a:srgbClr val="000000"/>
                </a:solidFill>
                <a:latin typeface="Georgia"/>
                <a:ea typeface="Georgia"/>
              </a:rPr>
              <a:t>.</a:t>
            </a:r>
            <a:endParaRPr lang="en-US" sz="2800" b="0" strike="noStrike" spc="-1" dirty="0">
              <a:latin typeface="Cambria"/>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CustomShape 5"/>
          <p:cNvSpPr/>
          <p:nvPr/>
        </p:nvSpPr>
        <p:spPr>
          <a:xfrm>
            <a:off x="7370700" y="1164780"/>
            <a:ext cx="2551680" cy="424440"/>
          </a:xfrm>
          <a:prstGeom prst="rect">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3100" b="0" i="1" strike="noStrike" spc="-1">
                <a:solidFill>
                  <a:srgbClr val="CE181E"/>
                </a:solidFill>
                <a:latin typeface="Georgia"/>
                <a:ea typeface="Georgia"/>
              </a:rPr>
              <a:t>       mim</a:t>
            </a:r>
            <a:endParaRPr lang="en-US" sz="3100" b="0" strike="noStrike" spc="-1">
              <a:latin typeface="Cambria"/>
            </a:endParaRPr>
          </a:p>
        </p:txBody>
      </p:sp>
      <p:sp>
        <p:nvSpPr>
          <p:cNvPr id="1221" name="CustomShape 4"/>
          <p:cNvSpPr/>
          <p:nvPr/>
        </p:nvSpPr>
        <p:spPr>
          <a:xfrm>
            <a:off x="8155320" y="3129841"/>
            <a:ext cx="1366200" cy="424440"/>
          </a:xfrm>
          <a:prstGeom prst="rect">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3100" b="0" i="1" strike="noStrike" spc="-1" dirty="0">
                <a:solidFill>
                  <a:srgbClr val="CE181E"/>
                </a:solidFill>
                <a:latin typeface="Georgia"/>
                <a:ea typeface="Georgia"/>
              </a:rPr>
              <a:t>   me</a:t>
            </a:r>
            <a:endParaRPr lang="en-US" sz="3100" b="0" strike="noStrike" spc="-1" dirty="0">
              <a:latin typeface="Cambria"/>
            </a:endParaRPr>
          </a:p>
        </p:txBody>
      </p:sp>
      <p:sp>
        <p:nvSpPr>
          <p:cNvPr id="1220" name="CustomShape 3"/>
          <p:cNvSpPr/>
          <p:nvPr/>
        </p:nvSpPr>
        <p:spPr>
          <a:xfrm>
            <a:off x="8262000" y="2571750"/>
            <a:ext cx="1358280" cy="424440"/>
          </a:xfrm>
          <a:prstGeom prst="rect">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3100" b="0" i="1" strike="noStrike" spc="-1" dirty="0">
                <a:solidFill>
                  <a:srgbClr val="CE181E"/>
                </a:solidFill>
                <a:latin typeface="Georgia"/>
                <a:ea typeface="Georgia"/>
              </a:rPr>
              <a:t>   meu</a:t>
            </a:r>
            <a:endParaRPr lang="en-US" sz="3100" b="0" strike="noStrike" spc="-1" dirty="0">
              <a:latin typeface="Cambria"/>
            </a:endParaRPr>
          </a:p>
        </p:txBody>
      </p:sp>
      <p:sp>
        <p:nvSpPr>
          <p:cNvPr id="3" name="Espaço Reservado para Texto 2">
            <a:extLst>
              <a:ext uri="{FF2B5EF4-FFF2-40B4-BE49-F238E27FC236}">
                <a16:creationId xmlns:a16="http://schemas.microsoft.com/office/drawing/2014/main" id="{79ED3A89-99C0-4ADB-B906-E10DA24B5C24}"/>
              </a:ext>
            </a:extLst>
          </p:cNvPr>
          <p:cNvSpPr>
            <a:spLocks noGrp="1"/>
          </p:cNvSpPr>
          <p:nvPr>
            <p:ph type="body" sz="quarter" idx="10"/>
          </p:nvPr>
        </p:nvSpPr>
        <p:spPr/>
        <p:txBody>
          <a:bodyPr/>
          <a:lstStyle/>
          <a:p>
            <a:endParaRPr lang="pt-BR"/>
          </a:p>
        </p:txBody>
      </p:sp>
      <p:sp>
        <p:nvSpPr>
          <p:cNvPr id="9" name="CustomShape 1">
            <a:extLst>
              <a:ext uri="{FF2B5EF4-FFF2-40B4-BE49-F238E27FC236}">
                <a16:creationId xmlns:a16="http://schemas.microsoft.com/office/drawing/2014/main" id="{5907F810-AC99-4AA5-BE56-C18B80C595CA}"/>
              </a:ext>
            </a:extLst>
          </p:cNvPr>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a:lnSpc>
                <a:spcPct val="100000"/>
              </a:lnSpc>
            </a:pPr>
            <a:r>
              <a:rPr lang="en-US" sz="2800" b="0" strike="noStrike" spc="-1" dirty="0">
                <a:solidFill>
                  <a:srgbClr val="000000"/>
                </a:solidFill>
                <a:latin typeface="Georgia"/>
                <a:ea typeface="Georgia"/>
              </a:rPr>
              <a:t>Para um </a:t>
            </a:r>
            <a:r>
              <a:rPr lang="en-US" sz="2800" b="0" strike="noStrike" spc="-1" dirty="0" err="1">
                <a:solidFill>
                  <a:srgbClr val="000000"/>
                </a:solidFill>
                <a:latin typeface="Georgia"/>
                <a:ea typeface="Georgia"/>
              </a:rPr>
              <a:t>sintaticista</a:t>
            </a:r>
            <a:r>
              <a:rPr lang="en-US" sz="2800" b="0" strike="noStrike" spc="-1" dirty="0">
                <a:solidFill>
                  <a:srgbClr val="000000"/>
                </a:solidFill>
                <a:latin typeface="Georgia"/>
                <a:ea typeface="Georgia"/>
              </a:rPr>
              <a:t>, as </a:t>
            </a:r>
            <a:r>
              <a:rPr lang="en-US" sz="2800" b="0" strike="noStrike" spc="-1" dirty="0" err="1">
                <a:solidFill>
                  <a:srgbClr val="000000"/>
                </a:solidFill>
                <a:latin typeface="Georgia"/>
                <a:ea typeface="Georgia"/>
              </a:rPr>
              <a:t>definições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disponíveis</a:t>
            </a:r>
            <a:r>
              <a:rPr lang="en-US" sz="2800" b="0" strike="noStrike" spc="-1" dirty="0">
                <a:solidFill>
                  <a:srgbClr val="000000"/>
                </a:solidFill>
                <a:latin typeface="Georgia"/>
                <a:ea typeface="Georgia"/>
              </a:rPr>
              <a:t> para o </a:t>
            </a:r>
            <a:r>
              <a:rPr lang="en-US" sz="2800" b="0" strike="noStrike" spc="-1" dirty="0" err="1">
                <a:solidFill>
                  <a:srgbClr val="000000"/>
                </a:solidFill>
                <a:latin typeface="Georgia"/>
                <a:ea typeface="Georgia"/>
              </a:rPr>
              <a:t>conceito</a:t>
            </a:r>
            <a:r>
              <a:rPr lang="en-US" sz="2800" b="0" strike="noStrike" spc="-1" dirty="0">
                <a:solidFill>
                  <a:srgbClr val="000000"/>
                </a:solidFill>
                <a:latin typeface="Georgia"/>
                <a:ea typeface="Georgia"/>
              </a:rPr>
              <a:t> “</a:t>
            </a:r>
            <a:r>
              <a:rPr lang="en-US" sz="2800" b="0" i="1" strike="noStrike" spc="-1" dirty="0" err="1">
                <a:solidFill>
                  <a:srgbClr val="000000"/>
                </a:solidFill>
                <a:latin typeface="Georgia"/>
                <a:ea typeface="Georgia"/>
              </a:rPr>
              <a:t>tópico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podem</a:t>
            </a:r>
            <a:r>
              <a:rPr lang="en-US" sz="2800" b="0" strike="noStrike" spc="-1" dirty="0">
                <a:solidFill>
                  <a:srgbClr val="000000"/>
                </a:solidFill>
                <a:latin typeface="Georgia"/>
                <a:ea typeface="Georgia"/>
              </a:rPr>
              <a:t> ser </a:t>
            </a:r>
            <a:r>
              <a:rPr lang="en-US" sz="2800" b="0" strike="noStrike" spc="-1" dirty="0" err="1">
                <a:solidFill>
                  <a:srgbClr val="000000"/>
                </a:solidFill>
                <a:latin typeface="Georgia"/>
                <a:ea typeface="Georgia"/>
              </a:rPr>
              <a:t>desafiantes</a:t>
            </a:r>
            <a:r>
              <a:rPr lang="en-US" sz="2800" b="0" strike="noStrike" spc="-1" dirty="0">
                <a:solidFill>
                  <a:srgbClr val="000000"/>
                </a:solidFill>
                <a:latin typeface="Georgia"/>
                <a:ea typeface="Georgia"/>
              </a:rPr>
              <a:t>, pois </a:t>
            </a:r>
            <a:r>
              <a:rPr lang="en-US" sz="2800" b="0" strike="noStrike" spc="-1" dirty="0" err="1">
                <a:solidFill>
                  <a:srgbClr val="000000"/>
                </a:solidFill>
                <a:latin typeface="Georgia"/>
                <a:ea typeface="Georgia"/>
              </a:rPr>
              <a:t>dependem</a:t>
            </a:r>
            <a:r>
              <a:rPr lang="en-US" sz="2800" b="0" strike="noStrike" spc="-1" dirty="0">
                <a:solidFill>
                  <a:srgbClr val="000000"/>
                </a:solidFill>
                <a:latin typeface="Georgia"/>
                <a:ea typeface="Georgia"/>
              </a:rPr>
              <a:t> de </a:t>
            </a:r>
            <a:r>
              <a:rPr lang="en-US" sz="2800" b="0" strike="noStrike" spc="-1" dirty="0" err="1">
                <a:solidFill>
                  <a:srgbClr val="000000"/>
                </a:solidFill>
                <a:latin typeface="Georgia"/>
                <a:ea typeface="Georgia"/>
              </a:rPr>
              <a:t>uma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apreciação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refinada</a:t>
            </a:r>
            <a:r>
              <a:rPr lang="en-US" sz="2800" b="0" strike="noStrike" spc="-1" dirty="0">
                <a:solidFill>
                  <a:srgbClr val="000000"/>
                </a:solidFill>
                <a:latin typeface="Georgia"/>
                <a:ea typeface="Georgia"/>
              </a:rPr>
              <a:t> do </a:t>
            </a:r>
            <a:r>
              <a:rPr lang="en-US" sz="2800" b="0" strike="noStrike" spc="-1" dirty="0" err="1">
                <a:solidFill>
                  <a:srgbClr val="000000"/>
                </a:solidFill>
                <a:latin typeface="Georgia"/>
                <a:ea typeface="Georgia"/>
              </a:rPr>
              <a:t>encadeamento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argumentativo</a:t>
            </a:r>
            <a:r>
              <a:rPr lang="en-US" sz="2800" b="0" strike="noStrike" spc="-1" dirty="0">
                <a:solidFill>
                  <a:srgbClr val="000000"/>
                </a:solidFill>
                <a:latin typeface="Georgia"/>
                <a:ea typeface="Georgia"/>
              </a:rPr>
              <a:t> do </a:t>
            </a:r>
            <a:r>
              <a:rPr lang="en-US" sz="2800" b="0" strike="noStrike" spc="-1" dirty="0" err="1">
                <a:solidFill>
                  <a:srgbClr val="000000"/>
                </a:solidFill>
                <a:latin typeface="Georgia"/>
                <a:ea typeface="Georgia"/>
              </a:rPr>
              <a:t>texto</a:t>
            </a:r>
            <a:r>
              <a:rPr lang="en-US" sz="2800" b="0" strike="noStrike" spc="-1" dirty="0">
                <a:solidFill>
                  <a:srgbClr val="000000"/>
                </a:solidFill>
                <a:latin typeface="Georgia"/>
                <a:ea typeface="Georgia"/>
              </a:rPr>
              <a:t> que </a:t>
            </a:r>
            <a:r>
              <a:rPr lang="en-US" sz="2800" b="0" strike="noStrike" spc="-1" dirty="0" err="1">
                <a:solidFill>
                  <a:srgbClr val="000000"/>
                </a:solidFill>
                <a:latin typeface="Georgia"/>
                <a:ea typeface="Georgia"/>
              </a:rPr>
              <a:t>não</a:t>
            </a:r>
            <a:r>
              <a:rPr lang="en-US" sz="2800" b="0" strike="noStrike" spc="-1" dirty="0">
                <a:solidFill>
                  <a:srgbClr val="000000"/>
                </a:solidFill>
                <a:latin typeface="Georgia"/>
                <a:ea typeface="Georgia"/>
              </a:rPr>
              <a:t> é </a:t>
            </a:r>
            <a:r>
              <a:rPr lang="en-US" sz="2800" b="0" strike="noStrike" spc="-1" dirty="0" err="1">
                <a:solidFill>
                  <a:srgbClr val="000000"/>
                </a:solidFill>
                <a:latin typeface="Georgia"/>
                <a:ea typeface="Georgia"/>
              </a:rPr>
              <a:t>nosso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objetivo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primário</a:t>
            </a:r>
            <a:r>
              <a:rPr lang="en-US" sz="2800" b="0" strike="noStrike" spc="-1" dirty="0">
                <a:solidFill>
                  <a:srgbClr val="000000"/>
                </a:solidFill>
                <a:latin typeface="Georgia"/>
                <a:ea typeface="Georgia"/>
              </a:rPr>
              <a:t> de </a:t>
            </a:r>
            <a:r>
              <a:rPr lang="en-US" sz="2800" b="0" strike="noStrike" spc="-1" dirty="0" err="1">
                <a:solidFill>
                  <a:srgbClr val="000000"/>
                </a:solidFill>
                <a:latin typeface="Georgia"/>
                <a:ea typeface="Georgia"/>
              </a:rPr>
              <a:t>pesquisa</a:t>
            </a:r>
            <a:r>
              <a:rPr lang="en-US" sz="2800" b="0" strike="noStrike" spc="-1" dirty="0">
                <a:solidFill>
                  <a:srgbClr val="000000"/>
                </a:solidFill>
                <a:latin typeface="Georgia"/>
                <a:ea typeface="Georgia"/>
              </a:rPr>
              <a:t> – e </a:t>
            </a:r>
            <a:r>
              <a:rPr lang="en-US" sz="2800" b="0" strike="noStrike" spc="-1" dirty="0" err="1">
                <a:solidFill>
                  <a:srgbClr val="000000"/>
                </a:solidFill>
                <a:latin typeface="Georgia"/>
                <a:ea typeface="Georgia"/>
              </a:rPr>
              <a:t>nos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parecem</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em</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alguns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momentos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muito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pouco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objetivas</a:t>
            </a:r>
            <a:r>
              <a:rPr lang="en-US" sz="2800" b="0" strike="noStrike" spc="-1" dirty="0">
                <a:solidFill>
                  <a:srgbClr val="000000"/>
                </a:solidFill>
                <a:latin typeface="Georgia"/>
                <a:ea typeface="Georgia"/>
              </a:rPr>
              <a:t>.</a:t>
            </a:r>
            <a:endParaRPr lang="en-US" sz="2800" b="0" strike="noStrike" spc="-1" dirty="0">
              <a:latin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9C403952-A33A-420B-92BA-9248F615F5B9}"/>
              </a:ext>
            </a:extLst>
          </p:cNvPr>
          <p:cNvSpPr>
            <a:spLocks noGrp="1"/>
          </p:cNvSpPr>
          <p:nvPr>
            <p:ph type="body" sz="quarter" idx="10"/>
          </p:nvPr>
        </p:nvSpPr>
        <p:spPr/>
        <p:txBody>
          <a:bodyPr>
            <a:normAutofit lnSpcReduction="10000"/>
          </a:bodyPr>
          <a:lstStyle/>
          <a:p>
            <a:pPr marL="457200">
              <a:lnSpc>
                <a:spcPct val="100000"/>
              </a:lnSpc>
            </a:pPr>
            <a:r>
              <a:rPr lang="en-US" spc="-1" dirty="0">
                <a:solidFill>
                  <a:srgbClr val="000000"/>
                </a:solidFill>
                <a:ea typeface="Georgia"/>
              </a:rPr>
              <a:t>2) VS com ‘</a:t>
            </a:r>
            <a:r>
              <a:rPr lang="en-US" spc="-1" dirty="0" err="1">
                <a:solidFill>
                  <a:srgbClr val="000000"/>
                </a:solidFill>
                <a:ea typeface="Georgia"/>
              </a:rPr>
              <a:t>continuidade</a:t>
            </a:r>
            <a:r>
              <a:rPr lang="en-US" spc="-1" dirty="0">
                <a:solidFill>
                  <a:srgbClr val="000000"/>
                </a:solidFill>
                <a:ea typeface="Georgia"/>
              </a:rPr>
              <a:t> de </a:t>
            </a:r>
            <a:r>
              <a:rPr lang="en-US" spc="-1" dirty="0" err="1">
                <a:solidFill>
                  <a:srgbClr val="000000"/>
                </a:solidFill>
                <a:ea typeface="Georgia"/>
              </a:rPr>
              <a:t>referentes</a:t>
            </a: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      (</a:t>
            </a:r>
            <a:r>
              <a:rPr lang="en-US" spc="-1" dirty="0" err="1">
                <a:solidFill>
                  <a:srgbClr val="000000"/>
                </a:solidFill>
                <a:ea typeface="Georgia"/>
              </a:rPr>
              <a:t>Galves</a:t>
            </a:r>
            <a:r>
              <a:rPr lang="en-US" spc="-1" dirty="0">
                <a:solidFill>
                  <a:srgbClr val="000000"/>
                </a:solidFill>
                <a:ea typeface="Georgia"/>
              </a:rPr>
              <a:t> e </a:t>
            </a:r>
            <a:r>
              <a:rPr lang="en-US" spc="-1" dirty="0" err="1">
                <a:solidFill>
                  <a:srgbClr val="000000"/>
                </a:solidFill>
                <a:ea typeface="Georgia"/>
              </a:rPr>
              <a:t>Paixão</a:t>
            </a:r>
            <a:r>
              <a:rPr lang="en-US" spc="-1" dirty="0">
                <a:solidFill>
                  <a:srgbClr val="000000"/>
                </a:solidFill>
                <a:ea typeface="Georgia"/>
              </a:rPr>
              <a:t> de Sousa, 2017):</a:t>
            </a:r>
            <a:endParaRPr lang="en-US" spc="-1" dirty="0">
              <a:solidFill>
                <a:srgbClr val="000000"/>
              </a:solidFill>
              <a:latin typeface="Arial"/>
            </a:endParaRPr>
          </a:p>
          <a:p>
            <a:pPr marL="457200">
              <a:lnSpc>
                <a:spcPct val="100000"/>
              </a:lnSpc>
            </a:pP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Pinto, 1510:</a:t>
            </a:r>
            <a:endParaRPr lang="en-US" spc="-1" dirty="0">
              <a:solidFill>
                <a:srgbClr val="000000"/>
              </a:solidFill>
              <a:latin typeface="Arial"/>
            </a:endParaRPr>
          </a:p>
          <a:p>
            <a:pPr marL="457200">
              <a:lnSpc>
                <a:spcPct val="100000"/>
              </a:lnSpc>
            </a:pP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err="1">
                <a:solidFill>
                  <a:srgbClr val="000000"/>
                </a:solidFill>
                <a:ea typeface="Georgia"/>
              </a:rPr>
              <a:t>Ao</a:t>
            </a:r>
            <a:r>
              <a:rPr lang="en-US" spc="-1" dirty="0">
                <a:solidFill>
                  <a:srgbClr val="000000"/>
                </a:solidFill>
                <a:ea typeface="Georgia"/>
              </a:rPr>
              <a:t> </a:t>
            </a:r>
            <a:r>
              <a:rPr lang="en-US" spc="-1" dirty="0" err="1">
                <a:solidFill>
                  <a:srgbClr val="000000"/>
                </a:solidFill>
                <a:ea typeface="Georgia"/>
              </a:rPr>
              <a:t>mercador</a:t>
            </a:r>
            <a:r>
              <a:rPr lang="en-US" spc="-1" dirty="0">
                <a:solidFill>
                  <a:srgbClr val="000000"/>
                </a:solidFill>
                <a:ea typeface="Georgia"/>
              </a:rPr>
              <a:t> que me </a:t>
            </a:r>
            <a:r>
              <a:rPr lang="en-US" spc="-1" dirty="0" err="1">
                <a:solidFill>
                  <a:srgbClr val="000000"/>
                </a:solidFill>
                <a:ea typeface="Georgia"/>
              </a:rPr>
              <a:t>trouxe</a:t>
            </a:r>
            <a:r>
              <a:rPr lang="en-US" spc="-1" dirty="0">
                <a:solidFill>
                  <a:srgbClr val="000000"/>
                </a:solidFill>
                <a:ea typeface="Georgia"/>
              </a:rPr>
              <a:t> </a:t>
            </a:r>
            <a:r>
              <a:rPr lang="en-US" spc="-1" dirty="0" err="1">
                <a:solidFill>
                  <a:srgbClr val="000000"/>
                </a:solidFill>
                <a:ea typeface="Georgia"/>
              </a:rPr>
              <a:t>mandou</a:t>
            </a:r>
            <a:r>
              <a:rPr lang="en-US" spc="-1" dirty="0">
                <a:solidFill>
                  <a:srgbClr val="000000"/>
                </a:solidFill>
                <a:ea typeface="Georgia"/>
              </a:rPr>
              <a:t> Pero de </a:t>
            </a:r>
            <a:r>
              <a:rPr lang="en-US" spc="-1" dirty="0" err="1">
                <a:solidFill>
                  <a:srgbClr val="000000"/>
                </a:solidFill>
                <a:ea typeface="Georgia"/>
              </a:rPr>
              <a:t>Faria</a:t>
            </a:r>
            <a:r>
              <a:rPr lang="en-US" spc="-1" dirty="0">
                <a:solidFill>
                  <a:srgbClr val="000000"/>
                </a:solidFill>
                <a:ea typeface="Georgia"/>
              </a:rPr>
              <a:t> </a:t>
            </a:r>
            <a:r>
              <a:rPr lang="en-US" spc="-1" dirty="0" err="1">
                <a:solidFill>
                  <a:srgbClr val="000000"/>
                </a:solidFill>
                <a:ea typeface="Georgia"/>
              </a:rPr>
              <a:t>dar</a:t>
            </a:r>
            <a:r>
              <a:rPr lang="en-US" spc="-1" dirty="0">
                <a:solidFill>
                  <a:srgbClr val="000000"/>
                </a:solidFill>
                <a:ea typeface="Georgia"/>
              </a:rPr>
              <a:t> </a:t>
            </a:r>
            <a:r>
              <a:rPr lang="en-US" spc="-1" dirty="0" err="1">
                <a:solidFill>
                  <a:srgbClr val="000000"/>
                </a:solidFill>
                <a:ea typeface="Georgia"/>
              </a:rPr>
              <a:t>sessenta</a:t>
            </a:r>
            <a:r>
              <a:rPr lang="en-US" spc="-1" dirty="0">
                <a:solidFill>
                  <a:srgbClr val="000000"/>
                </a:solidFill>
                <a:ea typeface="Georgia"/>
              </a:rPr>
              <a:t> cruzados</a:t>
            </a:r>
            <a:endParaRPr lang="en-US" spc="-1" dirty="0">
              <a:solidFill>
                <a:srgbClr val="000000"/>
              </a:solidFill>
              <a:latin typeface="Arial"/>
            </a:endParaRPr>
          </a:p>
          <a:p>
            <a:pPr marL="457200">
              <a:lnSpc>
                <a:spcPct val="100000"/>
              </a:lnSpc>
            </a:pPr>
            <a:r>
              <a:rPr lang="en-US" spc="-1" dirty="0">
                <a:solidFill>
                  <a:srgbClr val="000000"/>
                </a:solidFill>
                <a:ea typeface="Georgia"/>
              </a:rPr>
              <a:t>A </a:t>
            </a:r>
            <a:r>
              <a:rPr lang="en-US" spc="-1" dirty="0" err="1">
                <a:solidFill>
                  <a:srgbClr val="000000"/>
                </a:solidFill>
                <a:ea typeface="Georgia"/>
              </a:rPr>
              <a:t>mim</a:t>
            </a:r>
            <a:r>
              <a:rPr lang="en-US" spc="-1" dirty="0">
                <a:solidFill>
                  <a:srgbClr val="000000"/>
                </a:solidFill>
                <a:ea typeface="Georgia"/>
              </a:rPr>
              <a:t> me </a:t>
            </a:r>
            <a:r>
              <a:rPr lang="en-US" spc="-1" dirty="0" err="1">
                <a:solidFill>
                  <a:srgbClr val="000000"/>
                </a:solidFill>
                <a:ea typeface="Georgia"/>
              </a:rPr>
              <a:t>mandou</a:t>
            </a:r>
            <a:r>
              <a:rPr lang="en-US" spc="-1" dirty="0">
                <a:solidFill>
                  <a:srgbClr val="000000"/>
                </a:solidFill>
                <a:ea typeface="Georgia"/>
              </a:rPr>
              <a:t> o </a:t>
            </a:r>
            <a:r>
              <a:rPr lang="en-US" spc="-1" dirty="0" err="1">
                <a:solidFill>
                  <a:srgbClr val="000000"/>
                </a:solidFill>
                <a:ea typeface="Georgia"/>
              </a:rPr>
              <a:t>capitão</a:t>
            </a:r>
            <a:r>
              <a:rPr lang="en-US" spc="-1" dirty="0">
                <a:solidFill>
                  <a:srgbClr val="000000"/>
                </a:solidFill>
                <a:ea typeface="Georgia"/>
              </a:rPr>
              <a:t> </a:t>
            </a:r>
            <a:r>
              <a:rPr lang="en-US" spc="-1" dirty="0" err="1">
                <a:solidFill>
                  <a:srgbClr val="000000"/>
                </a:solidFill>
                <a:ea typeface="Georgia"/>
              </a:rPr>
              <a:t>agasalhar</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casa de um </a:t>
            </a:r>
            <a:r>
              <a:rPr lang="en-US" spc="-1" dirty="0" err="1">
                <a:solidFill>
                  <a:srgbClr val="000000"/>
                </a:solidFill>
                <a:ea typeface="Georgia"/>
              </a:rPr>
              <a:t>escrivão</a:t>
            </a:r>
            <a:r>
              <a:rPr lang="en-US" spc="-1" dirty="0">
                <a:solidFill>
                  <a:srgbClr val="000000"/>
                </a:solidFill>
                <a:ea typeface="Georgia"/>
              </a:rPr>
              <a:t> da </a:t>
            </a:r>
            <a:r>
              <a:rPr lang="en-US" spc="-1" dirty="0" err="1">
                <a:solidFill>
                  <a:srgbClr val="000000"/>
                </a:solidFill>
                <a:ea typeface="Georgia"/>
              </a:rPr>
              <a:t>feitoria</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4FAAE3-0FB0-4365-B34C-316C2CB57446}"/>
              </a:ext>
            </a:extLst>
          </p:cNvPr>
          <p:cNvSpPr>
            <a:spLocks noGrp="1"/>
          </p:cNvSpPr>
          <p:nvPr>
            <p:ph type="body" sz="quarter" idx="10"/>
          </p:nvPr>
        </p:nvSpPr>
        <p:spPr/>
        <p:txBody>
          <a:bodyPr>
            <a:normAutofit fontScale="77500" lnSpcReduction="20000"/>
          </a:bodyPr>
          <a:lstStyle/>
          <a:p>
            <a:pPr marL="50760">
              <a:lnSpc>
                <a:spcPct val="100000"/>
              </a:lnSpc>
            </a:pPr>
            <a:r>
              <a:rPr lang="pt-BR" sz="3800" i="1" spc="-1" dirty="0">
                <a:ea typeface="Georgia"/>
              </a:rPr>
              <a:t>aquele muito católico e sereníssimo Príncipe </a:t>
            </a:r>
            <a:br>
              <a:rPr lang="pt-BR" sz="1400" dirty="0"/>
            </a:br>
            <a:r>
              <a:rPr lang="pt-BR" sz="3800" i="1" spc="-1" dirty="0" err="1">
                <a:ea typeface="Georgia"/>
              </a:rPr>
              <a:t>el-Rei</a:t>
            </a:r>
            <a:r>
              <a:rPr lang="pt-BR" sz="3800" i="1" spc="-1" dirty="0">
                <a:ea typeface="Georgia"/>
              </a:rPr>
              <a:t> Dom Manuel</a:t>
            </a:r>
            <a:endParaRPr lang="pt-BR" sz="3800" spc="-1" dirty="0">
              <a:latin typeface="Cambria"/>
            </a:endParaRPr>
          </a:p>
          <a:p>
            <a:pPr marL="50760">
              <a:lnSpc>
                <a:spcPct val="100000"/>
              </a:lnSpc>
            </a:pPr>
            <a:r>
              <a:rPr lang="pt-BR" sz="1400" i="1" spc="-1" dirty="0">
                <a:ea typeface="Georgia"/>
              </a:rPr>
              <a:t> </a:t>
            </a:r>
            <a:endParaRPr lang="pt-BR" sz="1400" b="0" strike="noStrike" spc="-1" dirty="0">
              <a:latin typeface="Cambria"/>
            </a:endParaRPr>
          </a:p>
          <a:p>
            <a:pPr marL="50760">
              <a:lnSpc>
                <a:spcPct val="100000"/>
              </a:lnSpc>
            </a:pPr>
            <a:r>
              <a:rPr lang="pt-BR" sz="3800" i="1" spc="-1" dirty="0">
                <a:ea typeface="Georgia"/>
              </a:rPr>
              <a:t>a Índia</a:t>
            </a:r>
            <a:endParaRPr lang="pt-BR" sz="3800" spc="-1" dirty="0">
              <a:latin typeface="Cambria"/>
            </a:endParaRPr>
          </a:p>
          <a:p>
            <a:pPr marL="50760">
              <a:lnSpc>
                <a:spcPct val="100000"/>
              </a:lnSpc>
            </a:pPr>
            <a:r>
              <a:rPr lang="pt-BR" sz="3800" i="1" spc="-1" dirty="0">
                <a:ea typeface="Georgia"/>
              </a:rPr>
              <a:t>o Oriente</a:t>
            </a:r>
            <a:endParaRPr lang="pt-BR" sz="3800" spc="-1" dirty="0">
              <a:latin typeface="Cambria"/>
            </a:endParaRPr>
          </a:p>
          <a:p>
            <a:pPr marL="50760">
              <a:lnSpc>
                <a:spcPct val="100000"/>
              </a:lnSpc>
            </a:pPr>
            <a:r>
              <a:rPr lang="pt-BR" sz="3800" i="1" spc="-1" dirty="0">
                <a:ea typeface="Georgia"/>
              </a:rPr>
              <a:t>a Santa Cruz</a:t>
            </a:r>
            <a:endParaRPr lang="pt-BR" sz="3800" spc="-1" dirty="0">
              <a:latin typeface="Cambria"/>
            </a:endParaRPr>
          </a:p>
          <a:p>
            <a:pPr marL="50760">
              <a:lnSpc>
                <a:spcPct val="100000"/>
              </a:lnSpc>
            </a:pPr>
            <a:r>
              <a:rPr lang="pt-BR" sz="1400" i="1" spc="-1" dirty="0">
                <a:ea typeface="Georgia"/>
              </a:rPr>
              <a:t> </a:t>
            </a:r>
            <a:endParaRPr lang="pt-BR" sz="1400" b="0" strike="noStrike" spc="-1" dirty="0">
              <a:latin typeface="Cambria"/>
            </a:endParaRPr>
          </a:p>
          <a:p>
            <a:pPr marL="50760">
              <a:lnSpc>
                <a:spcPct val="100000"/>
              </a:lnSpc>
            </a:pPr>
            <a:r>
              <a:rPr lang="pt-BR" sz="3800" i="1" spc="-1" dirty="0">
                <a:ea typeface="Georgia"/>
              </a:rPr>
              <a:t>Bugios</a:t>
            </a:r>
            <a:endParaRPr lang="pt-BR" sz="3800" spc="-1" dirty="0">
              <a:latin typeface="Cambria"/>
            </a:endParaRPr>
          </a:p>
          <a:p>
            <a:pPr marL="50760">
              <a:lnSpc>
                <a:spcPct val="100000"/>
              </a:lnSpc>
            </a:pPr>
            <a:r>
              <a:rPr lang="pt-BR" sz="3800" i="1" spc="-1" dirty="0">
                <a:ea typeface="Georgia"/>
              </a:rPr>
              <a:t>Onças</a:t>
            </a:r>
            <a:endParaRPr lang="pt-BR" sz="3800" spc="-1" dirty="0">
              <a:latin typeface="Cambria"/>
            </a:endParaRPr>
          </a:p>
          <a:p>
            <a:pPr marL="50760">
              <a:lnSpc>
                <a:spcPct val="100000"/>
              </a:lnSpc>
            </a:pPr>
            <a:r>
              <a:rPr lang="pt-BR" sz="3800" i="1" spc="-1" dirty="0">
                <a:ea typeface="Georgia"/>
              </a:rPr>
              <a:t>Sapucaias</a:t>
            </a:r>
            <a:endParaRPr lang="pt-BR" sz="3800" spc="-1" dirty="0">
              <a:latin typeface="Cambria"/>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 name="CustomShape 1"/>
          <p:cNvSpPr/>
          <p:nvPr/>
        </p:nvSpPr>
        <p:spPr>
          <a:xfrm>
            <a:off x="945360" y="1268640"/>
            <a:ext cx="7919280" cy="3358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8200" b="0" i="1" strike="noStrike" spc="-1">
                <a:solidFill>
                  <a:srgbClr val="000000"/>
                </a:solidFill>
                <a:latin typeface="Georgia"/>
                <a:ea typeface="Georgia"/>
              </a:rPr>
              <a:t> </a:t>
            </a:r>
            <a:endParaRPr lang="en-US" sz="8200" b="0" strike="noStrike" spc="-1">
              <a:latin typeface="Cambria"/>
            </a:endParaRPr>
          </a:p>
          <a:p>
            <a:pPr marL="279360" indent="-215640">
              <a:lnSpc>
                <a:spcPct val="100000"/>
              </a:lnSpc>
            </a:pPr>
            <a:r>
              <a:rPr lang="en-US" sz="2800" b="0" i="1" strike="noStrike" spc="-1">
                <a:solidFill>
                  <a:srgbClr val="000000"/>
                </a:solidFill>
                <a:latin typeface="Georgia"/>
                <a:ea typeface="Georgia"/>
              </a:rPr>
              <a:t> </a:t>
            </a:r>
            <a:endParaRPr lang="en-US" sz="2800" b="0" strike="noStrike" spc="-1">
              <a:latin typeface="Cambria"/>
            </a:endParaRPr>
          </a:p>
        </p:txBody>
      </p:sp>
      <p:sp>
        <p:nvSpPr>
          <p:cNvPr id="1233" name="CustomShape 4"/>
          <p:cNvSpPr/>
          <p:nvPr/>
        </p:nvSpPr>
        <p:spPr>
          <a:xfrm>
            <a:off x="2204280" y="943200"/>
            <a:ext cx="7311600" cy="43736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300" b="0" i="1" strike="noStrike" spc="-1">
                <a:solidFill>
                  <a:srgbClr val="000000"/>
                </a:solidFill>
                <a:latin typeface="Georgia"/>
                <a:ea typeface="Georgia"/>
              </a:rPr>
              <a:t>aquele muito católico e sereníssimo Príncipe </a:t>
            </a:r>
            <a:br/>
            <a:r>
              <a:rPr lang="en-US" sz="2300" b="0" i="1" strike="noStrike" spc="-1">
                <a:solidFill>
                  <a:srgbClr val="000000"/>
                </a:solidFill>
                <a:latin typeface="Georgia"/>
                <a:ea typeface="Georgia"/>
              </a:rPr>
              <a:t>el-Rei Dom Manuel</a:t>
            </a:r>
            <a:endParaRPr lang="en-US" sz="2300" b="0" strike="noStrike" spc="-1">
              <a:latin typeface="Cambria"/>
            </a:endParaRPr>
          </a:p>
          <a:p>
            <a:pPr>
              <a:lnSpc>
                <a:spcPct val="100000"/>
              </a:lnSpc>
            </a:pPr>
            <a:endParaRPr lang="en-US" sz="2300" b="0" strike="noStrike" spc="-1">
              <a:latin typeface="Cambria"/>
            </a:endParaRPr>
          </a:p>
          <a:p>
            <a:pPr>
              <a:lnSpc>
                <a:spcPct val="100000"/>
              </a:lnSpc>
            </a:pPr>
            <a:r>
              <a:rPr lang="en-US" sz="2300" b="0" i="1" strike="noStrike" spc="-1">
                <a:solidFill>
                  <a:srgbClr val="000000"/>
                </a:solidFill>
                <a:latin typeface="Georgia"/>
                <a:ea typeface="Georgia"/>
              </a:rPr>
              <a:t>a Índia</a:t>
            </a:r>
            <a:endParaRPr lang="en-US" sz="2300" b="0" strike="noStrike" spc="-1">
              <a:latin typeface="Cambria"/>
            </a:endParaRPr>
          </a:p>
          <a:p>
            <a:pPr>
              <a:lnSpc>
                <a:spcPct val="100000"/>
              </a:lnSpc>
            </a:pPr>
            <a:r>
              <a:rPr lang="en-US" sz="2300" b="0" i="1" strike="noStrike" spc="-1">
                <a:solidFill>
                  <a:srgbClr val="000000"/>
                </a:solidFill>
                <a:latin typeface="Georgia"/>
                <a:ea typeface="Georgia"/>
              </a:rPr>
              <a:t>o Oriente</a:t>
            </a:r>
            <a:endParaRPr lang="en-US" sz="2300" b="0" strike="noStrike" spc="-1">
              <a:latin typeface="Cambria"/>
            </a:endParaRPr>
          </a:p>
          <a:p>
            <a:pPr>
              <a:lnSpc>
                <a:spcPct val="100000"/>
              </a:lnSpc>
            </a:pPr>
            <a:r>
              <a:rPr lang="en-US" sz="2300" b="0" i="1" strike="noStrike" spc="-1">
                <a:solidFill>
                  <a:srgbClr val="000000"/>
                </a:solidFill>
                <a:latin typeface="Georgia"/>
                <a:ea typeface="Georgia"/>
              </a:rPr>
              <a:t>a Santa Cruz</a:t>
            </a:r>
            <a:endParaRPr lang="en-US" sz="2300" b="0" strike="noStrike" spc="-1">
              <a:latin typeface="Cambria"/>
            </a:endParaRPr>
          </a:p>
          <a:p>
            <a:pPr>
              <a:lnSpc>
                <a:spcPct val="100000"/>
              </a:lnSpc>
            </a:pPr>
            <a:endParaRPr lang="en-US" sz="2300" b="0" strike="noStrike" spc="-1">
              <a:latin typeface="Cambria"/>
            </a:endParaRPr>
          </a:p>
          <a:p>
            <a:pPr>
              <a:lnSpc>
                <a:spcPct val="100000"/>
              </a:lnSpc>
            </a:pPr>
            <a:r>
              <a:rPr lang="en-US" sz="2300" b="0" i="1" strike="noStrike" spc="-1">
                <a:solidFill>
                  <a:srgbClr val="000000"/>
                </a:solidFill>
                <a:latin typeface="Georgia"/>
                <a:ea typeface="Georgia"/>
              </a:rPr>
              <a:t>Bugios</a:t>
            </a:r>
            <a:endParaRPr lang="en-US" sz="2300" b="0" strike="noStrike" spc="-1">
              <a:latin typeface="Cambria"/>
            </a:endParaRPr>
          </a:p>
          <a:p>
            <a:pPr>
              <a:lnSpc>
                <a:spcPct val="100000"/>
              </a:lnSpc>
            </a:pPr>
            <a:r>
              <a:rPr lang="en-US" sz="2300" b="0" i="1" strike="noStrike" spc="-1">
                <a:solidFill>
                  <a:srgbClr val="000000"/>
                </a:solidFill>
                <a:latin typeface="Georgia"/>
                <a:ea typeface="Georgia"/>
              </a:rPr>
              <a:t>Onças</a:t>
            </a:r>
            <a:endParaRPr lang="en-US" sz="2300" b="0" strike="noStrike" spc="-1">
              <a:latin typeface="Cambria"/>
            </a:endParaRPr>
          </a:p>
          <a:p>
            <a:pPr>
              <a:lnSpc>
                <a:spcPct val="100000"/>
              </a:lnSpc>
            </a:pPr>
            <a:endParaRPr lang="en-US" sz="2300" b="0" strike="noStrike" spc="-1">
              <a:latin typeface="Cambria"/>
            </a:endParaRPr>
          </a:p>
          <a:p>
            <a:pPr>
              <a:lnSpc>
                <a:spcPct val="100000"/>
              </a:lnSpc>
            </a:pPr>
            <a:r>
              <a:rPr lang="en-US" sz="2300" b="0" i="1" strike="noStrike" spc="-1">
                <a:solidFill>
                  <a:srgbClr val="000000"/>
                </a:solidFill>
                <a:latin typeface="Georgia"/>
                <a:ea typeface="Georgia"/>
              </a:rPr>
              <a:t>Mandioca</a:t>
            </a:r>
            <a:endParaRPr lang="en-US" sz="2300" b="0" strike="noStrike" spc="-1">
              <a:latin typeface="Cambria"/>
            </a:endParaRPr>
          </a:p>
          <a:p>
            <a:pPr>
              <a:lnSpc>
                <a:spcPct val="100000"/>
              </a:lnSpc>
            </a:pPr>
            <a:r>
              <a:rPr lang="en-US" sz="2300" b="0" i="1" strike="noStrike" spc="-1">
                <a:solidFill>
                  <a:srgbClr val="000000"/>
                </a:solidFill>
                <a:latin typeface="Georgia"/>
                <a:ea typeface="Georgia"/>
              </a:rPr>
              <a:t>Sapucaias</a:t>
            </a:r>
            <a:endParaRPr lang="en-US" sz="2300" b="0" strike="noStrike" spc="-1">
              <a:latin typeface="Cambria"/>
            </a:endParaRPr>
          </a:p>
        </p:txBody>
      </p:sp>
      <p:sp>
        <p:nvSpPr>
          <p:cNvPr id="3" name="Espaço Reservado para Texto 2">
            <a:extLst>
              <a:ext uri="{FF2B5EF4-FFF2-40B4-BE49-F238E27FC236}">
                <a16:creationId xmlns:a16="http://schemas.microsoft.com/office/drawing/2014/main" id="{6F76C9D7-F9E8-47E8-8F42-125B42D46FF5}"/>
              </a:ext>
            </a:extLst>
          </p:cNvPr>
          <p:cNvSpPr>
            <a:spLocks noGrp="1"/>
          </p:cNvSpPr>
          <p:nvPr>
            <p:ph type="body" sz="quarter" idx="10"/>
          </p:nvPr>
        </p:nvSpPr>
        <p:spPr/>
        <p:txBody>
          <a:bodyPr>
            <a:normAutofit fontScale="85000" lnSpcReduction="20000"/>
          </a:bodyPr>
          <a:lstStyle/>
          <a:p>
            <a:pPr marL="50760">
              <a:lnSpc>
                <a:spcPct val="100000"/>
              </a:lnSpc>
            </a:pPr>
            <a:r>
              <a:rPr lang="pt-BR" i="1" spc="-1" dirty="0">
                <a:ea typeface="Georgia"/>
              </a:rPr>
              <a:t>aquele muito católico e sereníssimo Príncipe </a:t>
            </a:r>
            <a:br>
              <a:rPr lang="pt-BR" sz="1050" dirty="0"/>
            </a:br>
            <a:r>
              <a:rPr lang="pt-BR" i="1" spc="-1" dirty="0" err="1">
                <a:ea typeface="Georgia"/>
              </a:rPr>
              <a:t>el-Rei</a:t>
            </a:r>
            <a:r>
              <a:rPr lang="pt-BR" i="1" spc="-1" dirty="0">
                <a:ea typeface="Georgia"/>
              </a:rPr>
              <a:t> Dom Manuel</a:t>
            </a:r>
            <a:endParaRPr lang="pt-BR" spc="-1" dirty="0">
              <a:latin typeface="Cambria"/>
            </a:endParaRPr>
          </a:p>
          <a:p>
            <a:pPr marL="50760">
              <a:lnSpc>
                <a:spcPct val="100000"/>
              </a:lnSpc>
            </a:pPr>
            <a:r>
              <a:rPr lang="pt-BR" sz="1050" i="1" spc="-1" dirty="0">
                <a:ea typeface="Georgia"/>
              </a:rPr>
              <a:t> </a:t>
            </a:r>
            <a:endParaRPr lang="pt-BR" sz="1050" b="0" strike="noStrike" spc="-1" dirty="0">
              <a:latin typeface="Cambria"/>
            </a:endParaRPr>
          </a:p>
          <a:p>
            <a:pPr marL="50760">
              <a:lnSpc>
                <a:spcPct val="100000"/>
              </a:lnSpc>
            </a:pPr>
            <a:r>
              <a:rPr lang="pt-BR" i="1" spc="-1" dirty="0">
                <a:ea typeface="Georgia"/>
              </a:rPr>
              <a:t>a Índia</a:t>
            </a:r>
            <a:endParaRPr lang="pt-BR" spc="-1" dirty="0">
              <a:latin typeface="Cambria"/>
            </a:endParaRPr>
          </a:p>
          <a:p>
            <a:pPr marL="50760">
              <a:lnSpc>
                <a:spcPct val="100000"/>
              </a:lnSpc>
            </a:pPr>
            <a:r>
              <a:rPr lang="pt-BR" i="1" spc="-1" dirty="0">
                <a:ea typeface="Georgia"/>
              </a:rPr>
              <a:t>o Oriente</a:t>
            </a:r>
            <a:endParaRPr lang="pt-BR" spc="-1" dirty="0">
              <a:latin typeface="Cambria"/>
            </a:endParaRPr>
          </a:p>
          <a:p>
            <a:pPr marL="50760">
              <a:lnSpc>
                <a:spcPct val="100000"/>
              </a:lnSpc>
            </a:pPr>
            <a:r>
              <a:rPr lang="pt-BR" i="1" spc="-1" dirty="0">
                <a:ea typeface="Georgia"/>
              </a:rPr>
              <a:t>a Santa Cruz</a:t>
            </a:r>
            <a:endParaRPr lang="pt-BR" spc="-1" dirty="0">
              <a:latin typeface="Cambria"/>
            </a:endParaRPr>
          </a:p>
          <a:p>
            <a:pPr marL="50760">
              <a:lnSpc>
                <a:spcPct val="100000"/>
              </a:lnSpc>
            </a:pPr>
            <a:r>
              <a:rPr lang="pt-BR" sz="1050" i="1" spc="-1" dirty="0">
                <a:ea typeface="Georgia"/>
              </a:rPr>
              <a:t> </a:t>
            </a:r>
            <a:endParaRPr lang="pt-BR" sz="1050" b="0" strike="noStrike" spc="-1" dirty="0">
              <a:latin typeface="Cambria"/>
            </a:endParaRPr>
          </a:p>
          <a:p>
            <a:pPr marL="50760">
              <a:lnSpc>
                <a:spcPct val="100000"/>
              </a:lnSpc>
            </a:pPr>
            <a:r>
              <a:rPr lang="pt-BR" i="1" spc="-1" dirty="0">
                <a:ea typeface="Georgia"/>
              </a:rPr>
              <a:t>Bugios</a:t>
            </a:r>
            <a:endParaRPr lang="pt-BR" spc="-1" dirty="0">
              <a:latin typeface="Cambria"/>
            </a:endParaRPr>
          </a:p>
          <a:p>
            <a:pPr marL="50760">
              <a:lnSpc>
                <a:spcPct val="100000"/>
              </a:lnSpc>
            </a:pPr>
            <a:r>
              <a:rPr lang="pt-BR" i="1" spc="-1" dirty="0">
                <a:ea typeface="Georgia"/>
              </a:rPr>
              <a:t>Onças</a:t>
            </a:r>
          </a:p>
          <a:p>
            <a:pPr marL="50760">
              <a:lnSpc>
                <a:spcPct val="100000"/>
              </a:lnSpc>
            </a:pPr>
            <a:r>
              <a:rPr lang="pt-BR" i="1" spc="-1" dirty="0">
                <a:latin typeface="Cambria"/>
              </a:rPr>
              <a:t>Mandiocas</a:t>
            </a:r>
          </a:p>
          <a:p>
            <a:pPr marL="50760">
              <a:lnSpc>
                <a:spcPct val="100000"/>
              </a:lnSpc>
            </a:pPr>
            <a:r>
              <a:rPr lang="pt-BR" i="1" spc="-1" dirty="0">
                <a:ea typeface="Georgia"/>
              </a:rPr>
              <a:t>Sapucaias</a:t>
            </a:r>
            <a:endParaRPr lang="pt-BR" spc="-1" dirty="0">
              <a:latin typeface="Cambria"/>
            </a:endParaRPr>
          </a:p>
        </p:txBody>
      </p:sp>
      <p:sp>
        <p:nvSpPr>
          <p:cNvPr id="1234" name="CustomShape 5"/>
          <p:cNvSpPr/>
          <p:nvPr/>
        </p:nvSpPr>
        <p:spPr>
          <a:xfrm>
            <a:off x="4572000" y="3637020"/>
            <a:ext cx="3926520" cy="1092240"/>
          </a:xfrm>
          <a:prstGeom prst="rect">
            <a:avLst/>
          </a:prstGeom>
          <a:solidFill>
            <a:srgbClr val="F04E4D"/>
          </a:solidFill>
          <a:ln w="9360">
            <a:solidFill>
              <a:srgbClr val="3465A4"/>
            </a:solidFill>
            <a:round/>
          </a:ln>
        </p:spPr>
        <p:style>
          <a:lnRef idx="0">
            <a:scrgbClr r="0" g="0" b="0"/>
          </a:lnRef>
          <a:fillRef idx="0">
            <a:scrgbClr r="0" g="0" b="0"/>
          </a:fillRef>
          <a:effectRef idx="0">
            <a:scrgbClr r="0" g="0" b="0"/>
          </a:effectRef>
          <a:fontRef idx="minor"/>
        </p:style>
      </p:sp>
      <p:sp>
        <p:nvSpPr>
          <p:cNvPr id="1235" name="CustomShape 6"/>
          <p:cNvSpPr/>
          <p:nvPr/>
        </p:nvSpPr>
        <p:spPr>
          <a:xfrm>
            <a:off x="4681529" y="3690360"/>
            <a:ext cx="3759840" cy="7383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2800" b="0" strike="noStrike" spc="-1" dirty="0" err="1">
                <a:solidFill>
                  <a:srgbClr val="FFFFFF"/>
                </a:solidFill>
                <a:latin typeface="Georgia"/>
                <a:ea typeface="Georgia"/>
              </a:rPr>
              <a:t>Informação</a:t>
            </a:r>
            <a:r>
              <a:rPr lang="en-US" sz="2800" b="0" strike="noStrike" spc="-1" dirty="0">
                <a:solidFill>
                  <a:srgbClr val="FFFFFF"/>
                </a:solidFill>
                <a:latin typeface="Georgia"/>
                <a:ea typeface="Georgia"/>
              </a:rPr>
              <a:t> “</a:t>
            </a:r>
            <a:r>
              <a:rPr lang="en-US" sz="2800" b="0" i="1" strike="noStrike" spc="-1" dirty="0">
                <a:solidFill>
                  <a:srgbClr val="FFFFFF"/>
                </a:solidFill>
                <a:latin typeface="Georgia"/>
                <a:ea typeface="Georgia"/>
              </a:rPr>
              <a:t>nova</a:t>
            </a:r>
            <a:r>
              <a:rPr lang="en-US" sz="2800" b="0" strike="noStrike" spc="-1" dirty="0">
                <a:solidFill>
                  <a:srgbClr val="FFFFFF"/>
                </a:solidFill>
                <a:latin typeface="Georgia"/>
                <a:ea typeface="Georgia"/>
              </a:rPr>
              <a:t>”? </a:t>
            </a:r>
            <a:endParaRPr lang="en-US" sz="2800" b="0" strike="noStrike" spc="-1" dirty="0">
              <a:latin typeface="Cambria"/>
            </a:endParaRPr>
          </a:p>
          <a:p>
            <a:pPr algn="ctr">
              <a:lnSpc>
                <a:spcPct val="100000"/>
              </a:lnSpc>
            </a:pPr>
            <a:r>
              <a:rPr lang="en-US" sz="2800" b="0" strike="noStrike" spc="-1" dirty="0" err="1">
                <a:solidFill>
                  <a:srgbClr val="FFFFFF"/>
                </a:solidFill>
                <a:latin typeface="Georgia"/>
                <a:ea typeface="Georgia"/>
              </a:rPr>
              <a:t>Informação</a:t>
            </a:r>
            <a:r>
              <a:rPr lang="en-US" sz="2800" b="0" strike="noStrike" spc="-1" dirty="0">
                <a:solidFill>
                  <a:srgbClr val="FFFFFF"/>
                </a:solidFill>
                <a:latin typeface="Georgia"/>
                <a:ea typeface="Georgia"/>
              </a:rPr>
              <a:t> “</a:t>
            </a:r>
            <a:r>
              <a:rPr lang="en-US" sz="2800" b="0" i="1" strike="noStrike" spc="-1" dirty="0" err="1">
                <a:solidFill>
                  <a:srgbClr val="FFFFFF"/>
                </a:solidFill>
                <a:latin typeface="Georgia"/>
                <a:ea typeface="Georgia"/>
              </a:rPr>
              <a:t>velha</a:t>
            </a:r>
            <a:r>
              <a:rPr lang="en-US" sz="2800" b="0" strike="noStrike" spc="-1" dirty="0">
                <a:solidFill>
                  <a:srgbClr val="FFFFFF"/>
                </a:solidFill>
                <a:latin typeface="Georgia"/>
                <a:ea typeface="Georgia"/>
              </a:rPr>
              <a:t>”?</a:t>
            </a:r>
            <a:endParaRPr lang="en-US" sz="2800" b="0" strike="noStrike" spc="-1" dirty="0">
              <a:latin typeface="Cambria"/>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1778A64-1177-4E08-8E0D-CDC847601FF7}"/>
              </a:ext>
            </a:extLst>
          </p:cNvPr>
          <p:cNvSpPr>
            <a:spLocks noGrp="1"/>
          </p:cNvSpPr>
          <p:nvPr>
            <p:ph type="body" sz="quarter" idx="10"/>
          </p:nvPr>
        </p:nvSpPr>
        <p:spPr/>
        <p:txBody>
          <a:bodyPr/>
          <a:lstStyle/>
          <a:p>
            <a:endParaRPr lang="pt-BR"/>
          </a:p>
        </p:txBody>
      </p:sp>
      <p:sp>
        <p:nvSpPr>
          <p:cNvPr id="1236"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800" b="0" strike="noStrike" spc="-1" dirty="0" err="1">
                <a:solidFill>
                  <a:srgbClr val="000000"/>
                </a:solidFill>
                <a:latin typeface="Georgia"/>
                <a:ea typeface="Georgia"/>
              </a:rPr>
              <a:t>Afinal</a:t>
            </a:r>
            <a:r>
              <a:rPr lang="en-US" sz="2800" b="0" strike="noStrike" spc="-1" dirty="0">
                <a:solidFill>
                  <a:srgbClr val="000000"/>
                </a:solidFill>
                <a:latin typeface="Georgia"/>
                <a:ea typeface="Georgia"/>
              </a:rPr>
              <a:t>, o que é </a:t>
            </a:r>
            <a:r>
              <a:rPr lang="en-US" sz="2800" b="0" strike="noStrike" spc="-1" dirty="0">
                <a:solidFill>
                  <a:srgbClr val="EF413D"/>
                </a:solidFill>
                <a:latin typeface="Georgia"/>
                <a:ea typeface="Georgia"/>
              </a:rPr>
              <a:t>um </a:t>
            </a:r>
            <a:r>
              <a:rPr lang="en-US" sz="2800" b="0" strike="noStrike" spc="-1" dirty="0" err="1">
                <a:solidFill>
                  <a:srgbClr val="EF413D"/>
                </a:solidFill>
                <a:latin typeface="Georgia"/>
                <a:ea typeface="Georgia"/>
              </a:rPr>
              <a:t>tópico</a:t>
            </a:r>
            <a:r>
              <a:rPr lang="en-US" sz="2800" b="0" strike="noStrike" spc="-1" dirty="0">
                <a:solidFill>
                  <a:srgbClr val="000000"/>
                </a:solidFill>
                <a:latin typeface="Georgia"/>
                <a:ea typeface="Georgia"/>
              </a:rPr>
              <a:t>?</a:t>
            </a:r>
            <a:endParaRPr lang="en-US" sz="2800" b="0" strike="noStrike" spc="-1" dirty="0">
              <a:latin typeface="Cambria"/>
            </a:endParaRPr>
          </a:p>
          <a:p>
            <a:pPr marL="279360" indent="-215640">
              <a:lnSpc>
                <a:spcPct val="100000"/>
              </a:lnSpc>
            </a:pPr>
            <a:r>
              <a:rPr lang="en-US" sz="2800" b="0" strike="noStrike" spc="-1" dirty="0">
                <a:solidFill>
                  <a:srgbClr val="000000"/>
                </a:solidFill>
                <a:latin typeface="Georgia"/>
                <a:ea typeface="Georgia"/>
              </a:rPr>
              <a:t>A </a:t>
            </a:r>
            <a:r>
              <a:rPr lang="en-US" sz="2800" b="0" strike="noStrike" spc="-1" dirty="0" err="1">
                <a:solidFill>
                  <a:srgbClr val="000000"/>
                </a:solidFill>
                <a:latin typeface="Georgia"/>
                <a:ea typeface="Georgia"/>
              </a:rPr>
              <a:t>definição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mais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geral</a:t>
            </a:r>
            <a:r>
              <a:rPr lang="en-US" sz="2800" b="0" strike="noStrike" spc="-1" dirty="0">
                <a:solidFill>
                  <a:srgbClr val="000000"/>
                </a:solidFill>
                <a:latin typeface="Georgia"/>
                <a:ea typeface="Georgia"/>
              </a:rPr>
              <a:t>, de ‘</a:t>
            </a:r>
            <a:r>
              <a:rPr lang="en-US" sz="2800" b="0" strike="noStrike" spc="-1" dirty="0" err="1">
                <a:solidFill>
                  <a:srgbClr val="000000"/>
                </a:solidFill>
                <a:latin typeface="Georgia"/>
                <a:ea typeface="Georgia"/>
              </a:rPr>
              <a:t>informação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velha</a:t>
            </a:r>
            <a:r>
              <a:rPr lang="en-US" sz="2800" b="0" strike="noStrike" spc="-1" dirty="0">
                <a:solidFill>
                  <a:srgbClr val="000000"/>
                </a:solidFill>
                <a:latin typeface="Georgia"/>
                <a:ea typeface="Georgia"/>
              </a:rPr>
              <a:t>’ (um </a:t>
            </a:r>
            <a:r>
              <a:rPr lang="en-US" sz="2800" b="0" strike="noStrike" spc="-1" dirty="0" err="1">
                <a:solidFill>
                  <a:srgbClr val="000000"/>
                </a:solidFill>
                <a:latin typeface="Georgia"/>
                <a:ea typeface="Georgia"/>
              </a:rPr>
              <a:t>termo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já</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tão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gasto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pode</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significar</a:t>
            </a:r>
            <a:r>
              <a:rPr lang="en-US" sz="2800" b="0" strike="noStrike" spc="-1" dirty="0">
                <a:solidFill>
                  <a:srgbClr val="000000"/>
                </a:solidFill>
                <a:latin typeface="Georgia"/>
                <a:ea typeface="Georgia"/>
              </a:rPr>
              <a:t> – </a:t>
            </a:r>
            <a:r>
              <a:rPr lang="en-US" sz="2800" b="0" strike="noStrike" spc="-1" dirty="0" err="1">
                <a:solidFill>
                  <a:srgbClr val="000000"/>
                </a:solidFill>
                <a:latin typeface="Georgia"/>
                <a:ea typeface="Georgia"/>
              </a:rPr>
              <a:t>em</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termos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pragmáticos</a:t>
            </a:r>
            <a:r>
              <a:rPr lang="en-US" sz="2800" b="0" strike="noStrike" spc="-1" dirty="0">
                <a:solidFill>
                  <a:srgbClr val="000000"/>
                </a:solidFill>
                <a:latin typeface="Georgia"/>
                <a:ea typeface="Georgia"/>
              </a:rPr>
              <a:t> – </a:t>
            </a:r>
            <a:r>
              <a:rPr lang="en-US" sz="2800" b="0" strike="noStrike" spc="-1" dirty="0" err="1">
                <a:solidFill>
                  <a:srgbClr val="000000"/>
                </a:solidFill>
                <a:latin typeface="Georgia"/>
                <a:ea typeface="Georgia"/>
              </a:rPr>
              <a:t>uma</a:t>
            </a:r>
            <a:r>
              <a:rPr lang="en-US" sz="2800" b="0" strike="noStrike" spc="-1" dirty="0">
                <a:solidFill>
                  <a:srgbClr val="000000"/>
                </a:solidFill>
                <a:latin typeface="Georgia"/>
                <a:ea typeface="Georgia"/>
              </a:rPr>
              <a:t> </a:t>
            </a:r>
            <a:r>
              <a:rPr lang="en-US" sz="2800" b="0" strike="noStrike" spc="-1" dirty="0" err="1">
                <a:solidFill>
                  <a:srgbClr val="F04E4D"/>
                </a:solidFill>
                <a:latin typeface="Georgia"/>
                <a:ea typeface="Georgia"/>
              </a:rPr>
              <a:t>informação</a:t>
            </a:r>
            <a:r>
              <a:rPr lang="en-US" sz="2800" b="0" strike="noStrike" spc="-1" dirty="0">
                <a:solidFill>
                  <a:srgbClr val="F04E4D"/>
                </a:solidFill>
                <a:latin typeface="Georgia"/>
                <a:ea typeface="Georgia"/>
              </a:rPr>
              <a:t> </a:t>
            </a:r>
            <a:r>
              <a:rPr lang="en-US" sz="2800" b="0" strike="noStrike" spc="-1" dirty="0" err="1">
                <a:solidFill>
                  <a:srgbClr val="F04E4D"/>
                </a:solidFill>
                <a:latin typeface="Georgia"/>
                <a:ea typeface="Georgia"/>
              </a:rPr>
              <a:t>compartilhada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ou</a:t>
            </a:r>
            <a:r>
              <a:rPr lang="en-US" sz="2800" b="0" strike="noStrike" spc="-1" dirty="0">
                <a:solidFill>
                  <a:srgbClr val="000000"/>
                </a:solidFill>
                <a:latin typeface="Georgia"/>
                <a:ea typeface="Georgia"/>
              </a:rPr>
              <a:t> </a:t>
            </a:r>
            <a:r>
              <a:rPr lang="en-US" sz="2800" b="0" strike="noStrike" spc="-1" dirty="0">
                <a:solidFill>
                  <a:srgbClr val="F04E4D"/>
                </a:solidFill>
                <a:latin typeface="Georgia"/>
                <a:ea typeface="Georgia"/>
              </a:rPr>
              <a:t>um </a:t>
            </a:r>
            <a:r>
              <a:rPr lang="en-US" sz="2800" b="0" strike="noStrike" spc="-1" dirty="0" err="1">
                <a:solidFill>
                  <a:srgbClr val="F04E4D"/>
                </a:solidFill>
                <a:latin typeface="Georgia"/>
                <a:ea typeface="Georgia"/>
              </a:rPr>
              <a:t>referente</a:t>
            </a:r>
            <a:r>
              <a:rPr lang="en-US" sz="2800" b="0" strike="noStrike" spc="-1" dirty="0">
                <a:solidFill>
                  <a:srgbClr val="F04E4D"/>
                </a:solidFill>
                <a:latin typeface="Georgia"/>
                <a:ea typeface="Georgia"/>
              </a:rPr>
              <a:t> </a:t>
            </a:r>
            <a:r>
              <a:rPr lang="en-US" sz="2800" b="0" strike="noStrike" spc="-1" dirty="0" err="1">
                <a:solidFill>
                  <a:srgbClr val="F04E4D"/>
                </a:solidFill>
                <a:latin typeface="Georgia"/>
                <a:ea typeface="Georgia"/>
              </a:rPr>
              <a:t>já</a:t>
            </a:r>
            <a:r>
              <a:rPr lang="en-US" sz="2800" b="0" strike="noStrike" spc="-1" dirty="0">
                <a:solidFill>
                  <a:srgbClr val="F04E4D"/>
                </a:solidFill>
                <a:latin typeface="Georgia"/>
                <a:ea typeface="Georgia"/>
              </a:rPr>
              <a:t> </a:t>
            </a:r>
            <a:r>
              <a:rPr lang="en-US" sz="2800" b="0" strike="noStrike" spc="-1" dirty="0" err="1">
                <a:solidFill>
                  <a:srgbClr val="F04E4D"/>
                </a:solidFill>
                <a:latin typeface="Georgia"/>
                <a:ea typeface="Georgia"/>
              </a:rPr>
              <a:t>mencionado</a:t>
            </a:r>
            <a:r>
              <a:rPr lang="en-US" sz="2800" b="0" strike="noStrike" spc="-1" dirty="0">
                <a:solidFill>
                  <a:srgbClr val="000000"/>
                </a:solidFill>
                <a:latin typeface="Georgia"/>
                <a:ea typeface="Georgia"/>
              </a:rPr>
              <a:t>. Note-se que, </a:t>
            </a:r>
            <a:r>
              <a:rPr lang="en-US" sz="2800" b="0" strike="noStrike" spc="-1" dirty="0" err="1">
                <a:solidFill>
                  <a:srgbClr val="000000"/>
                </a:solidFill>
                <a:latin typeface="Georgia"/>
                <a:ea typeface="Georgia"/>
              </a:rPr>
              <a:t>evidentemente</a:t>
            </a:r>
            <a:r>
              <a:rPr lang="en-US" sz="2800" b="0" strike="noStrike" spc="-1" dirty="0">
                <a:solidFill>
                  <a:srgbClr val="000000"/>
                </a:solidFill>
                <a:latin typeface="Georgia"/>
                <a:ea typeface="Georgia"/>
              </a:rPr>
              <a:t>, o </a:t>
            </a:r>
            <a:r>
              <a:rPr lang="en-US" sz="2800" b="0" strike="noStrike" spc="-1" dirty="0" err="1">
                <a:solidFill>
                  <a:srgbClr val="000000"/>
                </a:solidFill>
                <a:latin typeface="Georgia"/>
                <a:ea typeface="Georgia"/>
              </a:rPr>
              <a:t>fato</a:t>
            </a:r>
            <a:r>
              <a:rPr lang="en-US" sz="2800" b="0" strike="noStrike" spc="-1" dirty="0">
                <a:solidFill>
                  <a:srgbClr val="000000"/>
                </a:solidFill>
                <a:latin typeface="Georgia"/>
                <a:ea typeface="Georgia"/>
              </a:rPr>
              <a:t> de um </a:t>
            </a:r>
            <a:r>
              <a:rPr lang="en-US" sz="2800" b="0" strike="noStrike" spc="-1" dirty="0" err="1">
                <a:solidFill>
                  <a:srgbClr val="000000"/>
                </a:solidFill>
                <a:latin typeface="Georgia"/>
                <a:ea typeface="Georgia"/>
              </a:rPr>
              <a:t>referente</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ter</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diso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ou</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não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ter</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sido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mencionado</a:t>
            </a:r>
            <a:r>
              <a:rPr lang="en-US" sz="2800" b="0" strike="noStrike" spc="-1" dirty="0">
                <a:solidFill>
                  <a:srgbClr val="000000"/>
                </a:solidFill>
                <a:latin typeface="Georgia"/>
                <a:ea typeface="Georgia"/>
              </a:rPr>
              <a:t> </a:t>
            </a:r>
            <a:r>
              <a:rPr lang="en-US" sz="2800" b="0" strike="noStrike" spc="-1" dirty="0" err="1">
                <a:solidFill>
                  <a:srgbClr val="F04E4D"/>
                </a:solidFill>
                <a:latin typeface="Georgia"/>
                <a:ea typeface="Georgia"/>
              </a:rPr>
              <a:t>não</a:t>
            </a:r>
            <a:r>
              <a:rPr lang="en-US" sz="2800" b="0" strike="noStrike" spc="-1" dirty="0">
                <a:solidFill>
                  <a:srgbClr val="F04E4D"/>
                </a:solidFill>
                <a:latin typeface="Georgia"/>
                <a:ea typeface="Georgia"/>
              </a:rPr>
              <a:t> </a:t>
            </a:r>
            <a:r>
              <a:rPr lang="en-US" sz="2800" b="0" strike="noStrike" spc="-1" dirty="0" err="1">
                <a:solidFill>
                  <a:srgbClr val="F04E4D"/>
                </a:solidFill>
                <a:latin typeface="Georgia"/>
                <a:ea typeface="Georgia"/>
              </a:rPr>
              <a:t>significa</a:t>
            </a:r>
            <a:r>
              <a:rPr lang="en-US" sz="2800" b="0" strike="noStrike" spc="-1" dirty="0">
                <a:solidFill>
                  <a:srgbClr val="F04E4D"/>
                </a:solidFill>
                <a:latin typeface="Georgia"/>
                <a:ea typeface="Georgia"/>
              </a:rPr>
              <a:t> </a:t>
            </a:r>
            <a:r>
              <a:rPr lang="en-US" sz="2800" b="0" strike="noStrike" spc="-1" dirty="0" err="1">
                <a:solidFill>
                  <a:srgbClr val="F04E4D"/>
                </a:solidFill>
                <a:latin typeface="Georgia"/>
                <a:ea typeface="Georgia"/>
              </a:rPr>
              <a:t>imediatamente</a:t>
            </a:r>
            <a:r>
              <a:rPr lang="en-US" sz="2800" b="0" strike="noStrike" spc="-1" dirty="0">
                <a:solidFill>
                  <a:srgbClr val="000000"/>
                </a:solidFill>
                <a:latin typeface="Georgia"/>
                <a:ea typeface="Georgia"/>
              </a:rPr>
              <a:t> que a </a:t>
            </a:r>
            <a:r>
              <a:rPr lang="en-US" sz="2800" b="0" strike="noStrike" spc="-1" dirty="0" err="1">
                <a:solidFill>
                  <a:srgbClr val="000000"/>
                </a:solidFill>
                <a:latin typeface="Georgia"/>
                <a:ea typeface="Georgia"/>
              </a:rPr>
              <a:t>informação</a:t>
            </a:r>
            <a:r>
              <a:rPr lang="en-US" sz="2800" b="0" strike="noStrike" spc="-1" dirty="0">
                <a:solidFill>
                  <a:srgbClr val="000000"/>
                </a:solidFill>
                <a:latin typeface="Georgia"/>
                <a:ea typeface="Georgia"/>
              </a:rPr>
              <a:t> que </a:t>
            </a:r>
            <a:r>
              <a:rPr lang="en-US" sz="2800" b="0" strike="noStrike" spc="-1" dirty="0" err="1">
                <a:solidFill>
                  <a:srgbClr val="000000"/>
                </a:solidFill>
                <a:latin typeface="Georgia"/>
                <a:ea typeface="Georgia"/>
              </a:rPr>
              <a:t>ele</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veicula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seja</a:t>
            </a:r>
            <a:r>
              <a:rPr lang="en-US" sz="2800" b="0" strike="noStrike" spc="-1" dirty="0">
                <a:solidFill>
                  <a:srgbClr val="000000"/>
                </a:solidFill>
                <a:latin typeface="Georgia"/>
                <a:ea typeface="Georgia"/>
              </a:rPr>
              <a:t> “nova” </a:t>
            </a:r>
            <a:r>
              <a:rPr lang="en-US" sz="2800" b="0" strike="noStrike" spc="-1" dirty="0" err="1">
                <a:solidFill>
                  <a:srgbClr val="000000"/>
                </a:solidFill>
                <a:latin typeface="Georgia"/>
                <a:ea typeface="Georgia"/>
              </a:rPr>
              <a:t>ou</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velha</a:t>
            </a:r>
            <a:r>
              <a:rPr lang="en-US" sz="2800" b="0" strike="noStrike" spc="-1" dirty="0">
                <a:solidFill>
                  <a:srgbClr val="000000"/>
                </a:solidFill>
                <a:latin typeface="Georgia"/>
                <a:ea typeface="Georgia"/>
              </a:rPr>
              <a:t>” (cf.</a:t>
            </a:r>
            <a:r>
              <a:rPr lang="en-US" sz="2800" b="0" strike="noStrike" spc="-1" dirty="0">
                <a:solidFill>
                  <a:srgbClr val="F04E4D"/>
                </a:solidFill>
                <a:latin typeface="Georgia"/>
                <a:ea typeface="Georgia"/>
              </a:rPr>
              <a:t> </a:t>
            </a:r>
            <a:r>
              <a:rPr lang="en-US" sz="2800" b="0" i="1" strike="noStrike" spc="-1" dirty="0" err="1">
                <a:solidFill>
                  <a:srgbClr val="F04E4D"/>
                </a:solidFill>
                <a:latin typeface="Georgia"/>
                <a:ea typeface="Georgia"/>
              </a:rPr>
              <a:t>Índia</a:t>
            </a:r>
            <a:r>
              <a:rPr lang="en-US" sz="2800" b="0" i="1" strike="noStrike" spc="-1" dirty="0">
                <a:solidFill>
                  <a:srgbClr val="000000"/>
                </a:solidFill>
                <a:latin typeface="Georgia"/>
                <a:ea typeface="Georgia"/>
              </a:rPr>
              <a:t>,</a:t>
            </a:r>
            <a:r>
              <a:rPr lang="en-US" sz="2800" b="0" i="1" strike="noStrike" spc="-1" dirty="0">
                <a:solidFill>
                  <a:srgbClr val="F04E4D"/>
                </a:solidFill>
                <a:latin typeface="Georgia"/>
                <a:ea typeface="Georgia"/>
              </a:rPr>
              <a:t> </a:t>
            </a:r>
            <a:r>
              <a:rPr lang="en-US" sz="2800" b="0" i="1" strike="noStrike" spc="-1" dirty="0" err="1">
                <a:solidFill>
                  <a:srgbClr val="F04E4D"/>
                </a:solidFill>
                <a:latin typeface="Georgia"/>
                <a:ea typeface="Georgia"/>
              </a:rPr>
              <a:t>sapucaias</a:t>
            </a:r>
            <a:r>
              <a:rPr lang="en-US" sz="2800" b="0" strike="noStrike" spc="-1" dirty="0">
                <a:solidFill>
                  <a:srgbClr val="000000"/>
                </a:solidFill>
                <a:latin typeface="Georgia"/>
                <a:ea typeface="Georgia"/>
              </a:rPr>
              <a:t>). ..</a:t>
            </a:r>
            <a:endParaRPr lang="en-US" sz="2800" b="0" strike="noStrike" spc="-1" dirty="0">
              <a:latin typeface="Cambria"/>
            </a:endParaRPr>
          </a:p>
          <a:p>
            <a:pPr marL="279360" indent="-215640">
              <a:lnSpc>
                <a:spcPct val="100000"/>
              </a:lnSpc>
            </a:pPr>
            <a:r>
              <a:rPr lang="en-US" sz="2800" b="0" strike="noStrike" spc="-1" dirty="0">
                <a:solidFill>
                  <a:srgbClr val="000000"/>
                </a:solidFill>
                <a:latin typeface="Georgia"/>
                <a:ea typeface="Georgia"/>
              </a:rPr>
              <a:t>Mas de </a:t>
            </a:r>
            <a:r>
              <a:rPr lang="en-US" sz="2800" b="0" strike="noStrike" spc="-1" dirty="0" err="1">
                <a:solidFill>
                  <a:srgbClr val="000000"/>
                </a:solidFill>
                <a:latin typeface="Georgia"/>
                <a:ea typeface="Georgia"/>
              </a:rPr>
              <a:t>todo</a:t>
            </a:r>
            <a:r>
              <a:rPr lang="en-US" sz="2800" b="0" strike="noStrike" spc="-1" dirty="0">
                <a:solidFill>
                  <a:srgbClr val="000000"/>
                </a:solidFill>
                <a:latin typeface="Georgia"/>
                <a:ea typeface="Georgia"/>
              </a:rPr>
              <a:t> modo: </a:t>
            </a:r>
            <a:r>
              <a:rPr lang="en-US" sz="2800" b="0" strike="noStrike" spc="-1" dirty="0" err="1">
                <a:solidFill>
                  <a:srgbClr val="000000"/>
                </a:solidFill>
                <a:latin typeface="Georgia"/>
                <a:ea typeface="Georgia"/>
              </a:rPr>
              <a:t>trata</a:t>
            </a:r>
            <a:r>
              <a:rPr lang="en-US" sz="2800" b="0" strike="noStrike" spc="-1" dirty="0">
                <a:solidFill>
                  <a:srgbClr val="000000"/>
                </a:solidFill>
                <a:latin typeface="Georgia"/>
                <a:ea typeface="Georgia"/>
              </a:rPr>
              <a:t>-se de um ‘dado’ - um ‘</a:t>
            </a:r>
            <a:r>
              <a:rPr lang="en-US" sz="2800" b="0" i="1" strike="noStrike" spc="-1" dirty="0">
                <a:solidFill>
                  <a:srgbClr val="000000"/>
                </a:solidFill>
                <a:latin typeface="Georgia"/>
                <a:ea typeface="Georgia"/>
              </a:rPr>
              <a:t>given</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algo</a:t>
            </a:r>
            <a:r>
              <a:rPr lang="en-US" sz="2800" b="0" strike="noStrike" spc="-1" dirty="0">
                <a:solidFill>
                  <a:srgbClr val="000000"/>
                </a:solidFill>
                <a:latin typeface="Georgia"/>
                <a:ea typeface="Georgia"/>
              </a:rPr>
              <a:t> que é </a:t>
            </a:r>
            <a:r>
              <a:rPr lang="en-US" sz="2800" b="0" strike="noStrike" spc="-1" dirty="0" err="1">
                <a:solidFill>
                  <a:srgbClr val="000000"/>
                </a:solidFill>
                <a:latin typeface="Georgia"/>
                <a:ea typeface="Georgia"/>
              </a:rPr>
              <a:t>compreendido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como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compreendido</a:t>
            </a:r>
            <a:r>
              <a:rPr lang="en-US" sz="2800" b="0" strike="noStrike" spc="-1" dirty="0">
                <a:solidFill>
                  <a:srgbClr val="000000"/>
                </a:solidFill>
                <a:latin typeface="Georgia"/>
                <a:ea typeface="Georgia"/>
              </a:rPr>
              <a:t> no </a:t>
            </a:r>
            <a:r>
              <a:rPr lang="en-US" sz="2800" b="0" strike="noStrike" spc="-1" dirty="0" err="1">
                <a:solidFill>
                  <a:srgbClr val="000000"/>
                </a:solidFill>
                <a:latin typeface="Georgia"/>
                <a:ea typeface="Georgia"/>
              </a:rPr>
              <a:t>contexto</a:t>
            </a:r>
            <a:r>
              <a:rPr lang="en-US" sz="2800" b="0" strike="noStrike" spc="-1" dirty="0">
                <a:solidFill>
                  <a:srgbClr val="000000"/>
                </a:solidFill>
                <a:latin typeface="Georgia"/>
                <a:ea typeface="Georgia"/>
              </a:rPr>
              <a:t> – i.e., no </a:t>
            </a:r>
            <a:r>
              <a:rPr lang="en-US" sz="2800" b="0" strike="noStrike" spc="-1" dirty="0" err="1">
                <a:solidFill>
                  <a:srgbClr val="000000"/>
                </a:solidFill>
                <a:latin typeface="Georgia"/>
                <a:ea typeface="Georgia"/>
              </a:rPr>
              <a:t>contexto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imediato</a:t>
            </a:r>
            <a:r>
              <a:rPr lang="en-US" sz="2800" b="0" strike="noStrike" spc="-1" dirty="0">
                <a:solidFill>
                  <a:srgbClr val="000000"/>
                </a:solidFill>
                <a:latin typeface="Georgia"/>
                <a:ea typeface="Georgia"/>
              </a:rPr>
              <a:t>, textual, </a:t>
            </a:r>
            <a:r>
              <a:rPr lang="en-US" sz="2800" b="0" strike="noStrike" spc="-1" dirty="0" err="1">
                <a:solidFill>
                  <a:srgbClr val="000000"/>
                </a:solidFill>
                <a:latin typeface="Georgia"/>
                <a:ea typeface="Georgia"/>
              </a:rPr>
              <a:t>ou</a:t>
            </a:r>
            <a:r>
              <a:rPr lang="en-US" sz="2800" b="0" strike="noStrike" spc="-1" dirty="0">
                <a:solidFill>
                  <a:srgbClr val="000000"/>
                </a:solidFill>
                <a:latin typeface="Georgia"/>
                <a:ea typeface="Georgia"/>
              </a:rPr>
              <a:t> no </a:t>
            </a:r>
            <a:r>
              <a:rPr lang="en-US" sz="2800" b="0" strike="noStrike" spc="-1" dirty="0" err="1">
                <a:solidFill>
                  <a:srgbClr val="000000"/>
                </a:solidFill>
                <a:latin typeface="Georgia"/>
                <a:ea typeface="Georgia"/>
              </a:rPr>
              <a:t>contexto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mais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amplo</a:t>
            </a:r>
            <a:r>
              <a:rPr lang="en-US" sz="2800" b="0" strike="noStrike" spc="-1" dirty="0">
                <a:solidFill>
                  <a:srgbClr val="000000"/>
                </a:solidFill>
                <a:latin typeface="Georgia"/>
                <a:ea typeface="Georgia"/>
              </a:rPr>
              <a:t> – </a:t>
            </a:r>
            <a:r>
              <a:rPr lang="en-US" sz="2800" b="0" strike="noStrike" spc="-1" dirty="0" err="1">
                <a:solidFill>
                  <a:srgbClr val="000000"/>
                </a:solidFill>
                <a:latin typeface="Georgia"/>
                <a:ea typeface="Georgia"/>
              </a:rPr>
              <a:t>histórico</a:t>
            </a:r>
            <a:r>
              <a:rPr lang="en-US" sz="2800" b="0" strike="noStrike" spc="-1" dirty="0">
                <a:solidFill>
                  <a:srgbClr val="000000"/>
                </a:solidFill>
                <a:latin typeface="Georgia"/>
                <a:ea typeface="Georgia"/>
              </a:rPr>
              <a:t>, cultural. </a:t>
            </a:r>
            <a:r>
              <a:rPr lang="en-US" sz="2800" b="0" strike="noStrike" spc="-1" dirty="0" err="1">
                <a:solidFill>
                  <a:srgbClr val="000000"/>
                </a:solidFill>
                <a:latin typeface="Georgia"/>
                <a:ea typeface="Georgia"/>
              </a:rPr>
              <a:t>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conceitos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teóricos</a:t>
            </a:r>
            <a:r>
              <a:rPr lang="en-US" sz="2800" b="0" strike="noStrike" spc="-1" dirty="0">
                <a:solidFill>
                  <a:srgbClr val="000000"/>
                </a:solidFill>
                <a:latin typeface="Georgia"/>
                <a:ea typeface="Georgia"/>
              </a:rPr>
              <a:t> para ‘</a:t>
            </a:r>
            <a:r>
              <a:rPr lang="en-US" sz="2800" b="0" strike="noStrike" spc="-1" dirty="0" err="1">
                <a:solidFill>
                  <a:srgbClr val="000000"/>
                </a:solidFill>
                <a:latin typeface="Georgia"/>
                <a:ea typeface="Georgia"/>
              </a:rPr>
              <a:t>tópico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variam</a:t>
            </a:r>
            <a:r>
              <a:rPr lang="en-US" sz="2800" b="0" strike="noStrike" spc="-1" dirty="0">
                <a:solidFill>
                  <a:srgbClr val="000000"/>
                </a:solidFill>
                <a:latin typeface="Georgia"/>
                <a:ea typeface="Georgia"/>
              </a:rPr>
              <a:t> – mas </a:t>
            </a:r>
            <a:r>
              <a:rPr lang="en-US" sz="2800" b="0" strike="noStrike" spc="-1" dirty="0" err="1">
                <a:solidFill>
                  <a:srgbClr val="000000"/>
                </a:solidFill>
                <a:latin typeface="Georgia"/>
                <a:ea typeface="Georgia"/>
              </a:rPr>
              <a:t>brincam</a:t>
            </a:r>
            <a:r>
              <a:rPr lang="en-US" sz="2800" b="0" strike="noStrike" spc="-1" dirty="0">
                <a:solidFill>
                  <a:srgbClr val="000000"/>
                </a:solidFill>
                <a:latin typeface="Georgia"/>
                <a:ea typeface="Georgia"/>
              </a:rPr>
              <a:t>, de </a:t>
            </a:r>
            <a:r>
              <a:rPr lang="en-US" sz="2800" b="0" strike="noStrike" spc="-1" dirty="0" err="1">
                <a:solidFill>
                  <a:srgbClr val="000000"/>
                </a:solidFill>
                <a:latin typeface="Georgia"/>
                <a:ea typeface="Georgia"/>
              </a:rPr>
              <a:t>alguma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maneira</a:t>
            </a:r>
            <a:r>
              <a:rPr lang="en-US" sz="2800" b="0" strike="noStrike" spc="-1" dirty="0">
                <a:solidFill>
                  <a:srgbClr val="000000"/>
                </a:solidFill>
                <a:latin typeface="Georgia"/>
                <a:ea typeface="Georgia"/>
              </a:rPr>
              <a:t>, com </a:t>
            </a:r>
            <a:r>
              <a:rPr lang="en-US" sz="2800" b="0" strike="noStrike" spc="-1" dirty="0" err="1">
                <a:solidFill>
                  <a:srgbClr val="000000"/>
                </a:solidFill>
                <a:latin typeface="Georgia"/>
                <a:ea typeface="Georgia"/>
              </a:rPr>
              <a:t>esta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noção</a:t>
            </a:r>
            <a:r>
              <a:rPr lang="en-US" sz="2800" b="0" strike="noStrike" spc="-1" dirty="0">
                <a:solidFill>
                  <a:srgbClr val="000000"/>
                </a:solidFill>
                <a:latin typeface="Georgia"/>
                <a:ea typeface="Georgia"/>
              </a:rPr>
              <a:t> fundamental de que a ‘</a:t>
            </a:r>
            <a:r>
              <a:rPr lang="en-US" sz="2800" b="0" strike="noStrike" spc="-1" dirty="0" err="1">
                <a:solidFill>
                  <a:srgbClr val="F04E4D"/>
                </a:solidFill>
                <a:latin typeface="Georgia"/>
                <a:ea typeface="Georgia"/>
              </a:rPr>
              <a:t>topicalidade</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remete</a:t>
            </a:r>
            <a:r>
              <a:rPr lang="en-US" sz="2800" b="0" strike="noStrike" spc="-1" dirty="0">
                <a:solidFill>
                  <a:srgbClr val="000000"/>
                </a:solidFill>
                <a:latin typeface="Georgia"/>
                <a:ea typeface="Georgia"/>
              </a:rPr>
              <a:t> a </a:t>
            </a:r>
            <a:r>
              <a:rPr lang="en-US" sz="2800" b="0" strike="noStrike" spc="-1" dirty="0" err="1">
                <a:solidFill>
                  <a:srgbClr val="000000"/>
                </a:solidFill>
                <a:latin typeface="Georgia"/>
                <a:ea typeface="Georgia"/>
              </a:rPr>
              <a:t>uma</a:t>
            </a:r>
            <a:r>
              <a:rPr lang="en-US" sz="2800" b="0" strike="noStrike" spc="-1" dirty="0">
                <a:solidFill>
                  <a:srgbClr val="000000"/>
                </a:solidFill>
                <a:latin typeface="Georgia"/>
                <a:ea typeface="Georgia"/>
              </a:rPr>
              <a:t> ‘given-ness’. </a:t>
            </a:r>
            <a:endParaRPr lang="en-US" sz="2800" b="0" strike="noStrike" spc="-1" dirty="0">
              <a:latin typeface="Cambria"/>
            </a:endParaRPr>
          </a:p>
          <a:p>
            <a:pPr marL="279360" indent="-215640">
              <a:lnSpc>
                <a:spcPct val="100000"/>
              </a:lnSpc>
            </a:pPr>
            <a:r>
              <a:rPr lang="en-US" sz="2800" b="0" strike="noStrike" spc="-1" dirty="0">
                <a:solidFill>
                  <a:srgbClr val="000000"/>
                </a:solidFill>
                <a:latin typeface="Georgia"/>
                <a:ea typeface="Georgia"/>
              </a:rPr>
              <a:t>A </a:t>
            </a:r>
            <a:r>
              <a:rPr lang="en-US" sz="2800" b="0" strike="noStrike" spc="-1" dirty="0" err="1">
                <a:solidFill>
                  <a:srgbClr val="000000"/>
                </a:solidFill>
                <a:latin typeface="Georgia"/>
                <a:ea typeface="Georgia"/>
              </a:rPr>
              <a:t>questão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aqui</a:t>
            </a:r>
            <a:r>
              <a:rPr lang="en-US" sz="2800" b="0" strike="noStrike" spc="-1" dirty="0">
                <a:solidFill>
                  <a:srgbClr val="000000"/>
                </a:solidFill>
                <a:latin typeface="Georgia"/>
                <a:ea typeface="Georgia"/>
              </a:rPr>
              <a:t> é: </a:t>
            </a:r>
            <a:r>
              <a:rPr lang="en-US" sz="2800" b="0" strike="noStrike" spc="-1" dirty="0" err="1">
                <a:solidFill>
                  <a:srgbClr val="000000"/>
                </a:solidFill>
                <a:latin typeface="Georgia"/>
                <a:ea typeface="Georgia"/>
              </a:rPr>
              <a:t>como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essa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noção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geral</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pode</a:t>
            </a:r>
            <a:r>
              <a:rPr lang="en-US" sz="2800" b="0" strike="noStrike" spc="-1" dirty="0">
                <a:solidFill>
                  <a:srgbClr val="000000"/>
                </a:solidFill>
                <a:latin typeface="Georgia"/>
                <a:ea typeface="Georgia"/>
              </a:rPr>
              <a:t> ser </a:t>
            </a:r>
            <a:r>
              <a:rPr lang="en-US" sz="2800" b="0" strike="noStrike" spc="-1" dirty="0" err="1">
                <a:solidFill>
                  <a:srgbClr val="F04E4D"/>
                </a:solidFill>
                <a:latin typeface="Georgia"/>
                <a:ea typeface="Georgia"/>
              </a:rPr>
              <a:t>traduzida</a:t>
            </a:r>
            <a:r>
              <a:rPr lang="en-US" sz="2800" b="0" strike="noStrike" spc="-1" dirty="0">
                <a:solidFill>
                  <a:srgbClr val="F04E4D"/>
                </a:solidFill>
                <a:latin typeface="Georgia"/>
                <a:ea typeface="Georgia"/>
              </a:rPr>
              <a:t> </a:t>
            </a:r>
            <a:r>
              <a:rPr lang="en-US" sz="2800" b="0" strike="noStrike" spc="-1" dirty="0" err="1">
                <a:solidFill>
                  <a:srgbClr val="F04E4D"/>
                </a:solidFill>
                <a:latin typeface="Georgia"/>
                <a:ea typeface="Georgia"/>
              </a:rPr>
              <a:t>sintaticamente</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Noutros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termos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como</a:t>
            </a:r>
            <a:r>
              <a:rPr lang="en-US" sz="2800" b="0" strike="noStrike" spc="-1" dirty="0">
                <a:solidFill>
                  <a:srgbClr val="000000"/>
                </a:solidFill>
                <a:latin typeface="Georgia"/>
                <a:ea typeface="Georgia"/>
              </a:rPr>
              <a:t> a ‘</a:t>
            </a:r>
            <a:r>
              <a:rPr lang="en-US" sz="2800" b="0" i="1" strike="noStrike" spc="-1" dirty="0">
                <a:solidFill>
                  <a:srgbClr val="000000"/>
                </a:solidFill>
                <a:latin typeface="Georgia"/>
                <a:ea typeface="Georgia"/>
              </a:rPr>
              <a:t>given-ness</a:t>
            </a:r>
            <a:r>
              <a:rPr lang="en-US" sz="2800" b="0" strike="noStrike" spc="-1" dirty="0">
                <a:solidFill>
                  <a:srgbClr val="000000"/>
                </a:solidFill>
                <a:latin typeface="Georgia"/>
                <a:ea typeface="Georgia"/>
              </a:rPr>
              <a:t>’ se </a:t>
            </a:r>
            <a:r>
              <a:rPr lang="en-US" sz="2800" b="0" strike="noStrike" spc="-1" dirty="0" err="1">
                <a:solidFill>
                  <a:srgbClr val="000000"/>
                </a:solidFill>
                <a:latin typeface="Georgia"/>
                <a:ea typeface="Georgia"/>
              </a:rPr>
              <a:t>traduz</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sintaticamente</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Há</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alguma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maneira</a:t>
            </a:r>
            <a:r>
              <a:rPr lang="en-US" sz="2800" b="0" strike="noStrike" spc="-1" dirty="0">
                <a:solidFill>
                  <a:srgbClr val="000000"/>
                </a:solidFill>
                <a:latin typeface="Georgia"/>
                <a:ea typeface="Georgia"/>
              </a:rPr>
              <a:t> de </a:t>
            </a:r>
            <a:r>
              <a:rPr lang="en-US" sz="2800" b="0" strike="noStrike" spc="-1" dirty="0" err="1">
                <a:solidFill>
                  <a:srgbClr val="000000"/>
                </a:solidFill>
                <a:latin typeface="Georgia"/>
                <a:ea typeface="Georgia"/>
              </a:rPr>
              <a:t>observarmos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esse</a:t>
            </a:r>
            <a:r>
              <a:rPr lang="en-US" sz="2800" b="0" strike="noStrike" spc="-1" dirty="0">
                <a:solidFill>
                  <a:srgbClr val="000000"/>
                </a:solidFill>
                <a:latin typeface="Georgia"/>
                <a:ea typeface="Georgia"/>
              </a:rPr>
              <a:t> ‘</a:t>
            </a:r>
            <a:r>
              <a:rPr lang="en-US" sz="2800" b="0" i="1" strike="noStrike" spc="-1" dirty="0" err="1">
                <a:solidFill>
                  <a:srgbClr val="000000"/>
                </a:solidFill>
                <a:latin typeface="Georgia"/>
                <a:ea typeface="Georgia"/>
              </a:rPr>
              <a:t>compartilhamento</a:t>
            </a:r>
            <a:r>
              <a:rPr lang="en-US" sz="2800" b="0" i="1" strike="noStrike" spc="-1" dirty="0">
                <a:solidFill>
                  <a:srgbClr val="000000"/>
                </a:solidFill>
                <a:latin typeface="Georgia"/>
                <a:ea typeface="Georgia"/>
              </a:rPr>
              <a:t> do </a:t>
            </a:r>
            <a:r>
              <a:rPr lang="en-US" sz="2800" b="0" i="1" strike="noStrike" spc="-1" dirty="0" err="1">
                <a:solidFill>
                  <a:srgbClr val="000000"/>
                </a:solidFill>
                <a:latin typeface="Georgia"/>
                <a:ea typeface="Georgia"/>
              </a:rPr>
              <a:t>conhecimento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além</a:t>
            </a:r>
            <a:r>
              <a:rPr lang="en-US" sz="2800" b="0" strike="noStrike" spc="-1" dirty="0">
                <a:solidFill>
                  <a:srgbClr val="000000"/>
                </a:solidFill>
                <a:latin typeface="Georgia"/>
                <a:ea typeface="Georgia"/>
              </a:rPr>
              <a:t> da </a:t>
            </a:r>
            <a:r>
              <a:rPr lang="en-US" sz="2800" b="0" strike="noStrike" spc="-1" dirty="0" err="1">
                <a:solidFill>
                  <a:srgbClr val="000000"/>
                </a:solidFill>
                <a:latin typeface="Georgia"/>
                <a:ea typeface="Georgia"/>
              </a:rPr>
              <a:t>nossa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intuição</a:t>
            </a:r>
            <a:r>
              <a:rPr lang="en-US" sz="2800" b="0" strike="noStrike" spc="-1" dirty="0">
                <a:solidFill>
                  <a:srgbClr val="000000"/>
                </a:solidFill>
                <a:latin typeface="Georgia"/>
                <a:ea typeface="Georgia"/>
              </a:rPr>
              <a:t> e </a:t>
            </a:r>
            <a:r>
              <a:rPr lang="en-US" sz="2800" b="0" strike="noStrike" spc="-1" dirty="0" err="1">
                <a:solidFill>
                  <a:srgbClr val="000000"/>
                </a:solidFill>
                <a:latin typeface="Georgia"/>
                <a:ea typeface="Georgia"/>
              </a:rPr>
              <a:t>interpretação</a:t>
            </a:r>
            <a:r>
              <a:rPr lang="en-US" sz="2800" b="0" strike="noStrike" spc="-1" dirty="0">
                <a:solidFill>
                  <a:srgbClr val="000000"/>
                </a:solidFill>
                <a:latin typeface="Georgia"/>
                <a:ea typeface="Georgia"/>
              </a:rPr>
              <a:t> das </a:t>
            </a:r>
            <a:r>
              <a:rPr lang="en-US" sz="2800" b="0" strike="noStrike" spc="-1" dirty="0" err="1">
                <a:solidFill>
                  <a:srgbClr val="000000"/>
                </a:solidFill>
                <a:latin typeface="Georgia"/>
                <a:ea typeface="Georgia"/>
              </a:rPr>
              <a:t>propiedades</a:t>
            </a:r>
            <a:r>
              <a:rPr lang="en-US" sz="2800" b="0" strike="noStrike" spc="-1" dirty="0">
                <a:solidFill>
                  <a:srgbClr val="000000"/>
                </a:solidFill>
                <a:latin typeface="Georgia"/>
                <a:ea typeface="Georgia"/>
              </a:rPr>
              <a:t> de um </a:t>
            </a:r>
            <a:r>
              <a:rPr lang="en-US" sz="2800" b="0" strike="noStrike" spc="-1" dirty="0" err="1">
                <a:solidFill>
                  <a:srgbClr val="000000"/>
                </a:solidFill>
                <a:latin typeface="Georgia"/>
                <a:ea typeface="Georgia"/>
              </a:rPr>
              <a:t>texto</a:t>
            </a:r>
            <a:r>
              <a:rPr lang="en-US" sz="2800" b="0" strike="noStrike" spc="-1" dirty="0">
                <a:solidFill>
                  <a:srgbClr val="000000"/>
                </a:solidFill>
                <a:latin typeface="Georgia"/>
                <a:ea typeface="Georgia"/>
              </a:rPr>
              <a:t>?</a:t>
            </a:r>
            <a:endParaRPr lang="en-US" sz="2800" b="0" strike="noStrike" spc="-1" dirty="0">
              <a:latin typeface="Cambria"/>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1D638B26-1A21-4C5C-9512-08F47B31DFF9}"/>
              </a:ext>
            </a:extLst>
          </p:cNvPr>
          <p:cNvSpPr>
            <a:spLocks noGrp="1"/>
          </p:cNvSpPr>
          <p:nvPr>
            <p:ph type="body" sz="quarter" idx="10"/>
          </p:nvPr>
        </p:nvSpPr>
        <p:spPr/>
        <p:txBody>
          <a:bodyPr/>
          <a:lstStyle/>
          <a:p>
            <a:endParaRPr lang="pt-BR" dirty="0"/>
          </a:p>
        </p:txBody>
      </p:sp>
      <p:sp>
        <p:nvSpPr>
          <p:cNvPr id="1238"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a:solidFill>
                  <a:srgbClr val="000000"/>
                </a:solidFill>
                <a:latin typeface="Georgia"/>
                <a:ea typeface="Georgia"/>
              </a:rPr>
              <a:t>Mas é claro que há!</a:t>
            </a:r>
            <a:endParaRPr lang="en-US" sz="2400" b="0" strike="noStrike" spc="-1">
              <a:latin typeface="Cambria"/>
            </a:endParaRPr>
          </a:p>
          <a:p>
            <a:pPr marL="279360" indent="-215640">
              <a:lnSpc>
                <a:spcPct val="100000"/>
              </a:lnSpc>
            </a:pPr>
            <a:r>
              <a:rPr lang="en-US" sz="2400" b="0" strike="noStrike" spc="-1">
                <a:solidFill>
                  <a:srgbClr val="000000"/>
                </a:solidFill>
                <a:latin typeface="Georgia"/>
                <a:ea typeface="Georgia"/>
              </a:rPr>
              <a:t> </a:t>
            </a:r>
            <a:endParaRPr lang="en-US" sz="2400" b="0" strike="noStrike" spc="-1">
              <a:latin typeface="Cambria"/>
            </a:endParaRPr>
          </a:p>
          <a:p>
            <a:pPr marL="279360" indent="-215640">
              <a:lnSpc>
                <a:spcPct val="100000"/>
              </a:lnSpc>
            </a:pPr>
            <a:r>
              <a:rPr lang="en-US" sz="2400" b="0" strike="noStrike" spc="-1">
                <a:solidFill>
                  <a:srgbClr val="000000"/>
                </a:solidFill>
                <a:latin typeface="Georgia"/>
                <a:ea typeface="Georgia"/>
              </a:rPr>
              <a:t>Pela </a:t>
            </a:r>
            <a:r>
              <a:rPr lang="en-US" sz="2400" b="0" strike="noStrike" spc="-1">
                <a:solidFill>
                  <a:srgbClr val="CE181E"/>
                </a:solidFill>
                <a:latin typeface="Georgia"/>
                <a:ea typeface="Georgia"/>
              </a:rPr>
              <a:t>estrutura dos sintagmas nominais</a:t>
            </a:r>
            <a:r>
              <a:rPr lang="en-US" sz="2400" b="0" strike="noStrike" spc="-1">
                <a:solidFill>
                  <a:srgbClr val="000000"/>
                </a:solidFill>
                <a:latin typeface="Georgia"/>
                <a:ea typeface="Georgia"/>
              </a:rPr>
              <a:t>...</a:t>
            </a:r>
            <a:endParaRPr lang="en-US" sz="2400" b="0" strike="noStrike" spc="-1">
              <a:latin typeface="Cambria"/>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2D03E48-E42A-4C78-B02A-F3E6DD2C954C}"/>
              </a:ext>
            </a:extLst>
          </p:cNvPr>
          <p:cNvSpPr>
            <a:spLocks noGrp="1"/>
          </p:cNvSpPr>
          <p:nvPr>
            <p:ph type="body" sz="quarter" idx="10"/>
          </p:nvPr>
        </p:nvSpPr>
        <p:spPr/>
        <p:txBody>
          <a:bodyPr/>
          <a:lstStyle/>
          <a:p>
            <a:endParaRPr lang="pt-BR"/>
          </a:p>
        </p:txBody>
      </p:sp>
      <p:sp>
        <p:nvSpPr>
          <p:cNvPr id="1240" name="CustomShape 1"/>
          <p:cNvSpPr/>
          <p:nvPr/>
        </p:nvSpPr>
        <p:spPr>
          <a:xfrm>
            <a:off x="456840" y="1203480"/>
            <a:ext cx="808101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dirty="0">
                <a:solidFill>
                  <a:srgbClr val="000000"/>
                </a:solidFill>
                <a:latin typeface="Georgia"/>
                <a:ea typeface="Georgia"/>
              </a:rPr>
              <a:t>Mas é claro que </a:t>
            </a:r>
            <a:r>
              <a:rPr lang="en-US" sz="2400" b="0" strike="noStrike" spc="-1" dirty="0" err="1">
                <a:solidFill>
                  <a:srgbClr val="000000"/>
                </a:solidFill>
                <a:latin typeface="Georgia"/>
                <a:ea typeface="Georgia"/>
              </a:rPr>
              <a:t>há</a:t>
            </a:r>
            <a:r>
              <a:rPr lang="en-US" sz="2400" b="0" strike="noStrike" spc="-1" dirty="0">
                <a:solidFill>
                  <a:srgbClr val="000000"/>
                </a:solidFill>
                <a:latin typeface="Georgia"/>
                <a:ea typeface="Georgia"/>
              </a:rPr>
              <a:t>!</a:t>
            </a:r>
            <a:endParaRPr lang="en-US" sz="24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Pela </a:t>
            </a:r>
            <a:r>
              <a:rPr lang="en-US" sz="2400" b="0" strike="noStrike" spc="-1" dirty="0" err="1">
                <a:solidFill>
                  <a:srgbClr val="CE181E"/>
                </a:solidFill>
                <a:latin typeface="Georgia"/>
                <a:ea typeface="Georgia"/>
              </a:rPr>
              <a:t>estrutura</a:t>
            </a:r>
            <a:r>
              <a:rPr lang="en-US" sz="2400" b="0" strike="noStrike" spc="-1" dirty="0">
                <a:solidFill>
                  <a:srgbClr val="CE181E"/>
                </a:solidFill>
                <a:latin typeface="Georgia"/>
                <a:ea typeface="Georgia"/>
              </a:rPr>
              <a:t> dos </a:t>
            </a:r>
            <a:r>
              <a:rPr lang="en-US" sz="2400" b="0" strike="noStrike" spc="-1" dirty="0" err="1">
                <a:solidFill>
                  <a:srgbClr val="CE181E"/>
                </a:solidFill>
                <a:latin typeface="Georgia"/>
                <a:ea typeface="Georgia"/>
              </a:rPr>
              <a:t>sintagmas</a:t>
            </a:r>
            <a:r>
              <a:rPr lang="en-US" sz="2400" b="0" strike="noStrike" spc="-1" dirty="0">
                <a:solidFill>
                  <a:srgbClr val="CE181E"/>
                </a:solidFill>
                <a:latin typeface="Georgia"/>
                <a:ea typeface="Georgia"/>
              </a:rPr>
              <a:t> </a:t>
            </a:r>
            <a:r>
              <a:rPr lang="en-US" sz="2400" b="0" strike="noStrike" spc="-1" dirty="0" err="1">
                <a:solidFill>
                  <a:srgbClr val="CE181E"/>
                </a:solidFill>
                <a:latin typeface="Georgia"/>
                <a:ea typeface="Georgia"/>
              </a:rPr>
              <a:t>nominais</a:t>
            </a:r>
            <a:r>
              <a:rPr lang="en-US" sz="2400" b="0" strike="noStrike" spc="-1" dirty="0">
                <a:solidFill>
                  <a:srgbClr val="CE181E"/>
                </a:solidFill>
                <a:latin typeface="Georgia"/>
                <a:ea typeface="Georgia"/>
              </a:rPr>
              <a:t>…</a:t>
            </a:r>
            <a:endParaRPr lang="en-US" sz="2400" b="0" strike="noStrike" spc="-1" dirty="0">
              <a:latin typeface="Cambria"/>
            </a:endParaRPr>
          </a:p>
          <a:p>
            <a:pPr marL="279360" indent="-215640">
              <a:lnSpc>
                <a:spcPct val="100000"/>
              </a:lnSpc>
            </a:pPr>
            <a:r>
              <a:rPr lang="en-US" sz="2400" b="0" strike="noStrike" spc="-1" dirty="0">
                <a:solidFill>
                  <a:srgbClr val="CE181E"/>
                </a:solidFill>
                <a:latin typeface="Georgia"/>
                <a:ea typeface="Georgia"/>
              </a:rPr>
              <a:t> </a:t>
            </a:r>
            <a:endParaRPr lang="en-US" sz="24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que, por </a:t>
            </a:r>
            <a:r>
              <a:rPr lang="en-US" sz="2400" b="0" strike="noStrike" spc="-1" dirty="0" err="1">
                <a:solidFill>
                  <a:srgbClr val="000000"/>
                </a:solidFill>
                <a:latin typeface="Georgia"/>
                <a:ea typeface="Georgia"/>
              </a:rPr>
              <a:t>sinal</a:t>
            </a:r>
            <a:r>
              <a:rPr lang="en-US" sz="2400" b="0" strike="noStrike" spc="-1" dirty="0">
                <a:solidFill>
                  <a:srgbClr val="000000"/>
                </a:solidFill>
                <a:latin typeface="Georgia"/>
                <a:ea typeface="Georgia"/>
              </a:rPr>
              <a:t>, </a:t>
            </a:r>
            <a:r>
              <a:rPr lang="en-US" sz="2400" b="0" strike="noStrike" spc="-1" dirty="0" err="1">
                <a:solidFill>
                  <a:srgbClr val="000000"/>
                </a:solidFill>
                <a:latin typeface="Georgia"/>
                <a:ea typeface="Georgia"/>
              </a:rPr>
              <a:t>foi</a:t>
            </a:r>
            <a:r>
              <a:rPr lang="en-US" sz="2400" b="0" strike="noStrike" spc="-1" dirty="0">
                <a:solidFill>
                  <a:srgbClr val="CE181E"/>
                </a:solidFill>
                <a:latin typeface="Georgia"/>
                <a:ea typeface="Georgia"/>
              </a:rPr>
              <a:t> o </a:t>
            </a:r>
            <a:r>
              <a:rPr lang="en-US" sz="2400" b="0" strike="noStrike" spc="-1" dirty="0" err="1">
                <a:solidFill>
                  <a:srgbClr val="CE181E"/>
                </a:solidFill>
                <a:latin typeface="Georgia"/>
                <a:ea typeface="Georgia"/>
              </a:rPr>
              <a:t>indicador</a:t>
            </a:r>
            <a:r>
              <a:rPr lang="en-US" sz="2400" b="0" strike="noStrike" spc="-1" dirty="0">
                <a:solidFill>
                  <a:srgbClr val="CE181E"/>
                </a:solidFill>
                <a:latin typeface="Georgia"/>
                <a:ea typeface="Georgia"/>
              </a:rPr>
              <a:t> </a:t>
            </a:r>
            <a:r>
              <a:rPr lang="en-US" sz="2400" b="0" strike="noStrike" spc="-1" dirty="0" err="1">
                <a:solidFill>
                  <a:srgbClr val="CE181E"/>
                </a:solidFill>
                <a:latin typeface="Georgia"/>
                <a:ea typeface="Georgia"/>
              </a:rPr>
              <a:t>mais</a:t>
            </a:r>
            <a:r>
              <a:rPr lang="en-US" sz="2400" b="0" strike="noStrike" spc="-1" dirty="0">
                <a:solidFill>
                  <a:srgbClr val="CE181E"/>
                </a:solidFill>
                <a:latin typeface="Georgia"/>
                <a:ea typeface="Georgia"/>
              </a:rPr>
              <a:t> </a:t>
            </a:r>
            <a:r>
              <a:rPr lang="en-US" sz="2400" b="0" strike="noStrike" spc="-1" dirty="0" err="1">
                <a:solidFill>
                  <a:srgbClr val="CE181E"/>
                </a:solidFill>
                <a:latin typeface="Georgia"/>
                <a:ea typeface="Georgia"/>
              </a:rPr>
              <a:t>seguro</a:t>
            </a:r>
            <a:r>
              <a:rPr lang="en-US" sz="2400" b="0" strike="noStrike" spc="-1" dirty="0">
                <a:solidFill>
                  <a:srgbClr val="CE181E"/>
                </a:solidFill>
                <a:latin typeface="Georgia"/>
                <a:ea typeface="Georgia"/>
              </a:rPr>
              <a:t> </a:t>
            </a:r>
            <a:r>
              <a:rPr lang="en-US" sz="2400" b="0" strike="noStrike" spc="-1" dirty="0">
                <a:solidFill>
                  <a:srgbClr val="000000"/>
                </a:solidFill>
                <a:latin typeface="Georgia"/>
                <a:ea typeface="Georgia"/>
              </a:rPr>
              <a:t>da </a:t>
            </a:r>
            <a:r>
              <a:rPr lang="en-US" sz="2400" b="0" strike="noStrike" spc="-1" dirty="0" err="1">
                <a:solidFill>
                  <a:srgbClr val="000000"/>
                </a:solidFill>
                <a:latin typeface="Georgia"/>
                <a:ea typeface="Georgia"/>
              </a:rPr>
              <a:t>probabilidade</a:t>
            </a:r>
            <a:r>
              <a:rPr lang="en-US" sz="2400" b="0" strike="noStrike" spc="-1" dirty="0">
                <a:solidFill>
                  <a:srgbClr val="000000"/>
                </a:solidFill>
                <a:latin typeface="Georgia"/>
                <a:ea typeface="Georgia"/>
              </a:rPr>
              <a:t> da </a:t>
            </a:r>
            <a:r>
              <a:rPr lang="en-US" sz="2400" b="0" strike="noStrike" spc="-1" dirty="0" err="1">
                <a:solidFill>
                  <a:srgbClr val="000000"/>
                </a:solidFill>
                <a:latin typeface="Georgia"/>
                <a:ea typeface="Georgia"/>
              </a:rPr>
              <a:t>posição</a:t>
            </a:r>
            <a:r>
              <a:rPr lang="en-US" sz="2400" b="0" strike="noStrike" spc="-1" dirty="0">
                <a:solidFill>
                  <a:srgbClr val="000000"/>
                </a:solidFill>
                <a:latin typeface="Georgia"/>
                <a:ea typeface="Georgia"/>
              </a:rPr>
              <a:t> do </a:t>
            </a:r>
            <a:r>
              <a:rPr lang="en-US" sz="2400" b="0" strike="noStrike" spc="-1" dirty="0" err="1">
                <a:solidFill>
                  <a:srgbClr val="000000"/>
                </a:solidFill>
                <a:latin typeface="Georgia"/>
                <a:ea typeface="Georgia"/>
              </a:rPr>
              <a:t>sujeitos</a:t>
            </a:r>
            <a:r>
              <a:rPr lang="en-US" sz="2400" b="0" strike="noStrike" spc="-1" dirty="0">
                <a:solidFill>
                  <a:srgbClr val="000000"/>
                </a:solidFill>
                <a:latin typeface="Georgia"/>
                <a:ea typeface="Georgia"/>
              </a:rPr>
              <a:t> no </a:t>
            </a:r>
            <a:r>
              <a:rPr lang="en-US" sz="2400" b="0" strike="noStrike" spc="-1" dirty="0" err="1">
                <a:solidFill>
                  <a:srgbClr val="000000"/>
                </a:solidFill>
                <a:latin typeface="Georgia"/>
                <a:ea typeface="Georgia"/>
              </a:rPr>
              <a:t>nosso</a:t>
            </a:r>
            <a:r>
              <a:rPr lang="en-US" sz="2400" b="0" strike="noStrike" spc="-1" dirty="0">
                <a:solidFill>
                  <a:srgbClr val="000000"/>
                </a:solidFill>
                <a:latin typeface="Georgia"/>
                <a:ea typeface="Georgia"/>
              </a:rPr>
              <a:t> </a:t>
            </a:r>
            <a:r>
              <a:rPr lang="en-US" sz="2400" b="0" strike="noStrike" spc="-1" dirty="0" err="1">
                <a:solidFill>
                  <a:srgbClr val="000000"/>
                </a:solidFill>
                <a:latin typeface="Georgia"/>
                <a:ea typeface="Georgia"/>
              </a:rPr>
              <a:t>experimento</a:t>
            </a:r>
            <a:r>
              <a:rPr lang="en-US" sz="2400" b="0" strike="noStrike" spc="-1" dirty="0">
                <a:solidFill>
                  <a:srgbClr val="000000"/>
                </a:solidFill>
                <a:latin typeface="Georgia"/>
                <a:ea typeface="Georgia"/>
              </a:rPr>
              <a:t>...)</a:t>
            </a:r>
            <a:endParaRPr lang="en-US" sz="2400" b="0" strike="noStrike" spc="-1" dirty="0">
              <a:latin typeface="Cambria"/>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CE39F84-F93F-41B4-A520-FA935B3508F9}"/>
              </a:ext>
            </a:extLst>
          </p:cNvPr>
          <p:cNvSpPr>
            <a:spLocks noGrp="1"/>
          </p:cNvSpPr>
          <p:nvPr>
            <p:ph type="body" sz="quarter" idx="10"/>
          </p:nvPr>
        </p:nvSpPr>
        <p:spPr/>
        <p:txBody>
          <a:bodyPr/>
          <a:lstStyle/>
          <a:p>
            <a:endParaRPr lang="pt-BR"/>
          </a:p>
        </p:txBody>
      </p:sp>
      <p:sp>
        <p:nvSpPr>
          <p:cNvPr id="1242" name="CustomShape 1"/>
          <p:cNvSpPr/>
          <p:nvPr/>
        </p:nvSpPr>
        <p:spPr>
          <a:xfrm>
            <a:off x="-151920" y="834300"/>
            <a:ext cx="7919280" cy="3358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8200" b="0" i="1" strike="noStrike" spc="-1">
                <a:solidFill>
                  <a:srgbClr val="000000"/>
                </a:solidFill>
                <a:latin typeface="Georgia"/>
                <a:ea typeface="Georgia"/>
              </a:rPr>
              <a:t> </a:t>
            </a:r>
            <a:endParaRPr lang="en-US" sz="8200" b="0" strike="noStrike" spc="-1">
              <a:latin typeface="Cambria"/>
            </a:endParaRPr>
          </a:p>
          <a:p>
            <a:pPr marL="279360" indent="-215640">
              <a:lnSpc>
                <a:spcPct val="100000"/>
              </a:lnSpc>
            </a:pPr>
            <a:r>
              <a:rPr lang="en-US" sz="2800" b="0" i="1" strike="noStrike" spc="-1">
                <a:solidFill>
                  <a:srgbClr val="000000"/>
                </a:solidFill>
                <a:latin typeface="Georgia"/>
                <a:ea typeface="Georgia"/>
              </a:rPr>
              <a:t> </a:t>
            </a:r>
            <a:endParaRPr lang="en-US" sz="2800" b="0" strike="noStrike" spc="-1">
              <a:latin typeface="Cambria"/>
            </a:endParaRPr>
          </a:p>
        </p:txBody>
      </p:sp>
      <p:sp>
        <p:nvSpPr>
          <p:cNvPr id="1245" name="CustomShape 4"/>
          <p:cNvSpPr/>
          <p:nvPr/>
        </p:nvSpPr>
        <p:spPr>
          <a:xfrm>
            <a:off x="1107000" y="508860"/>
            <a:ext cx="7311600" cy="43736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300" b="1" i="1" strike="noStrike" spc="-1" dirty="0" err="1">
                <a:solidFill>
                  <a:srgbClr val="F04E4D"/>
                </a:solidFill>
                <a:latin typeface="Georgia"/>
                <a:ea typeface="Georgia"/>
              </a:rPr>
              <a:t>aquele</a:t>
            </a:r>
            <a:r>
              <a:rPr lang="en-US" sz="2300" b="0" i="1" strike="noStrike" spc="-1" dirty="0">
                <a:solidFill>
                  <a:srgbClr val="CE181E"/>
                </a:solidFill>
                <a:latin typeface="Georgia"/>
                <a:ea typeface="Georgia"/>
              </a:rPr>
              <a:t> </a:t>
            </a:r>
            <a:r>
              <a:rPr lang="en-US" sz="2300" b="0" i="1" strike="noStrike" spc="-1" dirty="0" err="1">
                <a:solidFill>
                  <a:srgbClr val="000000"/>
                </a:solidFill>
                <a:latin typeface="Georgia"/>
                <a:ea typeface="Georgia"/>
              </a:rPr>
              <a:t>muito</a:t>
            </a:r>
            <a:r>
              <a:rPr lang="en-US" sz="2300" b="0" i="1" strike="noStrike" spc="-1" dirty="0">
                <a:solidFill>
                  <a:srgbClr val="000000"/>
                </a:solidFill>
                <a:latin typeface="Georgia"/>
                <a:ea typeface="Georgia"/>
              </a:rPr>
              <a:t> </a:t>
            </a:r>
            <a:r>
              <a:rPr lang="en-US" sz="2300" b="0" i="1" strike="noStrike" spc="-1" dirty="0" err="1">
                <a:solidFill>
                  <a:srgbClr val="000000"/>
                </a:solidFill>
                <a:latin typeface="Georgia"/>
                <a:ea typeface="Georgia"/>
              </a:rPr>
              <a:t>católico</a:t>
            </a:r>
            <a:r>
              <a:rPr lang="en-US" sz="2300" b="0" i="1" strike="noStrike" spc="-1" dirty="0">
                <a:solidFill>
                  <a:srgbClr val="000000"/>
                </a:solidFill>
                <a:latin typeface="Georgia"/>
                <a:ea typeface="Georgia"/>
              </a:rPr>
              <a:t> e </a:t>
            </a:r>
            <a:r>
              <a:rPr lang="en-US" sz="2300" b="0" i="1" strike="noStrike" spc="-1" dirty="0" err="1">
                <a:solidFill>
                  <a:srgbClr val="000000"/>
                </a:solidFill>
                <a:latin typeface="Georgia"/>
                <a:ea typeface="Georgia"/>
              </a:rPr>
              <a:t>sereníssimo</a:t>
            </a:r>
            <a:r>
              <a:rPr lang="en-US" sz="2300" b="0" i="1" strike="noStrike" spc="-1" dirty="0">
                <a:solidFill>
                  <a:srgbClr val="000000"/>
                </a:solidFill>
                <a:latin typeface="Georgia"/>
                <a:ea typeface="Georgia"/>
              </a:rPr>
              <a:t> Príncipe </a:t>
            </a:r>
            <a:br>
              <a:rPr dirty="0"/>
            </a:br>
            <a:r>
              <a:rPr lang="en-US" sz="2300" b="0" i="1" strike="noStrike" spc="-1" dirty="0">
                <a:solidFill>
                  <a:srgbClr val="000000"/>
                </a:solidFill>
                <a:latin typeface="Georgia"/>
                <a:ea typeface="Georgia"/>
              </a:rPr>
              <a:t>el-Rei Dom Manuel</a:t>
            </a:r>
            <a:endParaRPr lang="en-US" sz="2300" b="0" strike="noStrike" spc="-1" dirty="0">
              <a:latin typeface="Cambria"/>
            </a:endParaRPr>
          </a:p>
          <a:p>
            <a:pPr>
              <a:lnSpc>
                <a:spcPct val="100000"/>
              </a:lnSpc>
            </a:pPr>
            <a:endParaRPr lang="en-US" sz="2300" b="0" strike="noStrike" spc="-1" dirty="0">
              <a:latin typeface="Cambria"/>
            </a:endParaRPr>
          </a:p>
          <a:p>
            <a:pPr>
              <a:lnSpc>
                <a:spcPct val="100000"/>
              </a:lnSpc>
            </a:pPr>
            <a:r>
              <a:rPr lang="en-US" sz="2300" b="1" i="1" strike="noStrike" spc="-1" dirty="0">
                <a:solidFill>
                  <a:srgbClr val="F04E4D"/>
                </a:solidFill>
                <a:latin typeface="Georgia"/>
                <a:ea typeface="Georgia"/>
              </a:rPr>
              <a:t>a</a:t>
            </a:r>
            <a:r>
              <a:rPr lang="en-US" sz="2300" b="0" i="1" strike="noStrike" spc="-1" dirty="0">
                <a:solidFill>
                  <a:srgbClr val="CE181E"/>
                </a:solidFill>
                <a:latin typeface="Georgia"/>
                <a:ea typeface="Georgia"/>
              </a:rPr>
              <a:t> </a:t>
            </a:r>
            <a:r>
              <a:rPr lang="en-US" sz="2300" b="0" i="1" strike="noStrike" spc="-1" dirty="0" err="1">
                <a:solidFill>
                  <a:srgbClr val="000000"/>
                </a:solidFill>
                <a:latin typeface="Georgia"/>
                <a:ea typeface="Georgia"/>
              </a:rPr>
              <a:t>Índia</a:t>
            </a:r>
            <a:endParaRPr lang="en-US" sz="2300" b="0" strike="noStrike" spc="-1" dirty="0">
              <a:latin typeface="Cambria"/>
            </a:endParaRPr>
          </a:p>
          <a:p>
            <a:pPr>
              <a:lnSpc>
                <a:spcPct val="100000"/>
              </a:lnSpc>
            </a:pPr>
            <a:r>
              <a:rPr lang="en-US" sz="2300" b="1" i="1" strike="noStrike" spc="-1" dirty="0">
                <a:solidFill>
                  <a:srgbClr val="F04E4D"/>
                </a:solidFill>
                <a:latin typeface="Georgia"/>
                <a:ea typeface="Georgia"/>
              </a:rPr>
              <a:t>o</a:t>
            </a:r>
            <a:r>
              <a:rPr lang="en-US" sz="2300" b="0" i="1" strike="noStrike" spc="-1" dirty="0">
                <a:solidFill>
                  <a:srgbClr val="000000"/>
                </a:solidFill>
                <a:latin typeface="Georgia"/>
                <a:ea typeface="Georgia"/>
              </a:rPr>
              <a:t> </a:t>
            </a:r>
            <a:r>
              <a:rPr lang="en-US" sz="2300" b="0" i="1" strike="noStrike" spc="-1" dirty="0" err="1">
                <a:solidFill>
                  <a:srgbClr val="000000"/>
                </a:solidFill>
                <a:latin typeface="Georgia"/>
                <a:ea typeface="Georgia"/>
              </a:rPr>
              <a:t>Oriente</a:t>
            </a:r>
            <a:endParaRPr lang="en-US" sz="2300" b="0" strike="noStrike" spc="-1" dirty="0">
              <a:latin typeface="Cambria"/>
            </a:endParaRPr>
          </a:p>
          <a:p>
            <a:pPr>
              <a:lnSpc>
                <a:spcPct val="100000"/>
              </a:lnSpc>
            </a:pPr>
            <a:r>
              <a:rPr lang="en-US" sz="2300" b="1" i="1" strike="noStrike" spc="-1" dirty="0">
                <a:solidFill>
                  <a:srgbClr val="F04E4D"/>
                </a:solidFill>
                <a:latin typeface="Georgia"/>
                <a:ea typeface="Georgia"/>
              </a:rPr>
              <a:t>a</a:t>
            </a:r>
            <a:r>
              <a:rPr lang="en-US" sz="2300" b="0" i="1" strike="noStrike" spc="-1" dirty="0">
                <a:solidFill>
                  <a:srgbClr val="000000"/>
                </a:solidFill>
                <a:latin typeface="Georgia"/>
                <a:ea typeface="Georgia"/>
              </a:rPr>
              <a:t> Santa Cruz</a:t>
            </a:r>
            <a:endParaRPr lang="en-US" sz="2300" b="0" strike="noStrike" spc="-1" dirty="0">
              <a:latin typeface="Cambria"/>
            </a:endParaRPr>
          </a:p>
          <a:p>
            <a:pPr>
              <a:lnSpc>
                <a:spcPct val="100000"/>
              </a:lnSpc>
            </a:pPr>
            <a:endParaRPr lang="en-US" sz="2300" b="0" strike="noStrike" spc="-1" dirty="0">
              <a:latin typeface="Cambria"/>
            </a:endParaRPr>
          </a:p>
          <a:p>
            <a:pPr>
              <a:lnSpc>
                <a:spcPct val="100000"/>
              </a:lnSpc>
            </a:pPr>
            <a:r>
              <a:rPr lang="en-US" sz="2300" b="0" i="1" strike="noStrike" spc="-1" dirty="0" err="1">
                <a:solidFill>
                  <a:srgbClr val="808080"/>
                </a:solidFill>
                <a:latin typeface="Georgia"/>
                <a:ea typeface="Georgia"/>
              </a:rPr>
              <a:t>Bugios</a:t>
            </a:r>
            <a:endParaRPr lang="en-US" sz="2300" b="0" strike="noStrike" spc="-1" dirty="0">
              <a:latin typeface="Cambria"/>
            </a:endParaRPr>
          </a:p>
          <a:p>
            <a:pPr>
              <a:lnSpc>
                <a:spcPct val="100000"/>
              </a:lnSpc>
            </a:pPr>
            <a:r>
              <a:rPr lang="en-US" sz="2300" b="0" i="1" strike="noStrike" spc="-1" dirty="0" err="1">
                <a:solidFill>
                  <a:srgbClr val="808080"/>
                </a:solidFill>
                <a:latin typeface="Georgia"/>
                <a:ea typeface="Georgia"/>
              </a:rPr>
              <a:t>Onças</a:t>
            </a:r>
            <a:endParaRPr lang="en-US" sz="2300" b="0" strike="noStrike" spc="-1" dirty="0">
              <a:latin typeface="Cambria"/>
            </a:endParaRPr>
          </a:p>
          <a:p>
            <a:pPr>
              <a:lnSpc>
                <a:spcPct val="100000"/>
              </a:lnSpc>
            </a:pPr>
            <a:endParaRPr lang="en-US" sz="2300" b="0" strike="noStrike" spc="-1" dirty="0">
              <a:latin typeface="Cambria"/>
            </a:endParaRPr>
          </a:p>
          <a:p>
            <a:pPr>
              <a:lnSpc>
                <a:spcPct val="100000"/>
              </a:lnSpc>
            </a:pPr>
            <a:r>
              <a:rPr lang="en-US" sz="2300" b="0" i="1" strike="noStrike" spc="-1" dirty="0">
                <a:solidFill>
                  <a:srgbClr val="808080"/>
                </a:solidFill>
                <a:latin typeface="Georgia"/>
                <a:ea typeface="Georgia"/>
              </a:rPr>
              <a:t>Mandioca</a:t>
            </a:r>
            <a:endParaRPr lang="en-US" sz="2300" b="0" strike="noStrike" spc="-1" dirty="0">
              <a:latin typeface="Cambria"/>
            </a:endParaRPr>
          </a:p>
          <a:p>
            <a:pPr>
              <a:lnSpc>
                <a:spcPct val="100000"/>
              </a:lnSpc>
            </a:pPr>
            <a:r>
              <a:rPr lang="en-US" sz="2300" b="0" i="1" strike="noStrike" spc="-1" dirty="0" err="1">
                <a:solidFill>
                  <a:srgbClr val="808080"/>
                </a:solidFill>
                <a:latin typeface="Georgia"/>
                <a:ea typeface="Georgia"/>
              </a:rPr>
              <a:t>Sapucaias</a:t>
            </a:r>
            <a:endParaRPr lang="en-US" sz="2300" b="0" strike="noStrike" spc="-1" dirty="0">
              <a:latin typeface="Cambria"/>
            </a:endParaRPr>
          </a:p>
        </p:txBody>
      </p:sp>
      <p:sp>
        <p:nvSpPr>
          <p:cNvPr id="1246" name="CustomShape 5"/>
          <p:cNvSpPr/>
          <p:nvPr/>
        </p:nvSpPr>
        <p:spPr>
          <a:xfrm>
            <a:off x="4556191" y="2998185"/>
            <a:ext cx="3926520" cy="1092240"/>
          </a:xfrm>
          <a:prstGeom prst="rect">
            <a:avLst/>
          </a:prstGeom>
          <a:solidFill>
            <a:srgbClr val="F04E4D"/>
          </a:solidFill>
          <a:ln w="9360">
            <a:solidFill>
              <a:srgbClr val="3465A4"/>
            </a:solidFill>
            <a:round/>
          </a:ln>
        </p:spPr>
        <p:style>
          <a:lnRef idx="0">
            <a:scrgbClr r="0" g="0" b="0"/>
          </a:lnRef>
          <a:fillRef idx="0">
            <a:scrgbClr r="0" g="0" b="0"/>
          </a:fillRef>
          <a:effectRef idx="0">
            <a:scrgbClr r="0" g="0" b="0"/>
          </a:effectRef>
          <a:fontRef idx="minor"/>
        </p:style>
      </p:sp>
      <p:sp>
        <p:nvSpPr>
          <p:cNvPr id="1247" name="CustomShape 6"/>
          <p:cNvSpPr/>
          <p:nvPr/>
        </p:nvSpPr>
        <p:spPr>
          <a:xfrm>
            <a:off x="4762800" y="3099211"/>
            <a:ext cx="3759840" cy="7383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800" b="0" strike="noStrike" spc="-1" dirty="0" err="1">
                <a:solidFill>
                  <a:srgbClr val="FFFFFF"/>
                </a:solidFill>
                <a:latin typeface="Georgia"/>
                <a:ea typeface="Georgia"/>
              </a:rPr>
              <a:t>Informação</a:t>
            </a:r>
            <a:r>
              <a:rPr lang="en-US" sz="2800" b="0" strike="noStrike" spc="-1" dirty="0">
                <a:solidFill>
                  <a:srgbClr val="FFFFFF"/>
                </a:solidFill>
                <a:latin typeface="Georgia"/>
                <a:ea typeface="Georgia"/>
              </a:rPr>
              <a:t> “</a:t>
            </a:r>
            <a:r>
              <a:rPr lang="en-US" sz="2800" b="0" i="1" strike="noStrike" spc="-1" dirty="0">
                <a:solidFill>
                  <a:srgbClr val="FFFFFF"/>
                </a:solidFill>
                <a:latin typeface="Georgia"/>
                <a:ea typeface="Georgia"/>
              </a:rPr>
              <a:t>nova</a:t>
            </a:r>
            <a:r>
              <a:rPr lang="en-US" sz="2800" b="0" strike="noStrike" spc="-1" dirty="0">
                <a:solidFill>
                  <a:srgbClr val="FFFFFF"/>
                </a:solidFill>
                <a:latin typeface="Georgia"/>
                <a:ea typeface="Georgia"/>
              </a:rPr>
              <a:t>”? </a:t>
            </a:r>
            <a:endParaRPr lang="en-US" sz="2800" b="0" strike="noStrike" spc="-1" dirty="0">
              <a:latin typeface="Cambria"/>
            </a:endParaRPr>
          </a:p>
          <a:p>
            <a:pPr>
              <a:lnSpc>
                <a:spcPct val="100000"/>
              </a:lnSpc>
            </a:pPr>
            <a:r>
              <a:rPr lang="en-US" sz="2800" b="0" strike="noStrike" spc="-1" dirty="0" err="1">
                <a:solidFill>
                  <a:srgbClr val="FFFFFF"/>
                </a:solidFill>
                <a:latin typeface="Georgia"/>
                <a:ea typeface="Georgia"/>
              </a:rPr>
              <a:t>Informação</a:t>
            </a:r>
            <a:r>
              <a:rPr lang="en-US" sz="2800" b="0" strike="noStrike" spc="-1" dirty="0">
                <a:solidFill>
                  <a:srgbClr val="FFFFFF"/>
                </a:solidFill>
                <a:latin typeface="Georgia"/>
                <a:ea typeface="Georgia"/>
              </a:rPr>
              <a:t> “</a:t>
            </a:r>
            <a:r>
              <a:rPr lang="en-US" sz="2800" b="0" i="1" strike="noStrike" spc="-1" dirty="0" err="1">
                <a:solidFill>
                  <a:srgbClr val="FFFFFF"/>
                </a:solidFill>
                <a:latin typeface="Georgia"/>
                <a:ea typeface="Georgia"/>
              </a:rPr>
              <a:t>velha</a:t>
            </a:r>
            <a:r>
              <a:rPr lang="en-US" sz="2800" b="0" strike="noStrike" spc="-1" dirty="0">
                <a:solidFill>
                  <a:srgbClr val="FFFFFF"/>
                </a:solidFill>
                <a:latin typeface="Georgia"/>
                <a:ea typeface="Georgia"/>
              </a:rPr>
              <a:t>”?</a:t>
            </a:r>
            <a:endParaRPr lang="en-US" sz="2800" b="0" strike="noStrike" spc="-1" dirty="0">
              <a:latin typeface="Cambria"/>
            </a:endParaRPr>
          </a:p>
        </p:txBody>
      </p:sp>
      <p:sp>
        <p:nvSpPr>
          <p:cNvPr id="1248" name="CustomShape 7"/>
          <p:cNvSpPr/>
          <p:nvPr/>
        </p:nvSpPr>
        <p:spPr>
          <a:xfrm>
            <a:off x="2795760" y="2660220"/>
            <a:ext cx="842400" cy="16628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1200" b="0" strike="noStrike" spc="-1">
                <a:solidFill>
                  <a:srgbClr val="F04E4D"/>
                </a:solidFill>
                <a:latin typeface="Georgia"/>
                <a:ea typeface="Georgia"/>
              </a:rPr>
              <a:t>?</a:t>
            </a:r>
            <a:endParaRPr lang="en-US" sz="11200" b="0" strike="noStrike" spc="-1">
              <a:latin typeface="Cambria"/>
            </a:endParaRPr>
          </a:p>
        </p:txBody>
      </p:sp>
      <p:sp>
        <p:nvSpPr>
          <p:cNvPr id="1249" name="CustomShape 8"/>
          <p:cNvSpPr/>
          <p:nvPr/>
        </p:nvSpPr>
        <p:spPr>
          <a:xfrm>
            <a:off x="4469011" y="1008870"/>
            <a:ext cx="3926520" cy="1092240"/>
          </a:xfrm>
          <a:prstGeom prst="rect">
            <a:avLst/>
          </a:prstGeom>
          <a:solidFill>
            <a:srgbClr val="F04E4D"/>
          </a:solidFill>
          <a:ln w="9360">
            <a:solidFill>
              <a:srgbClr val="3465A4"/>
            </a:solidFill>
            <a:round/>
          </a:ln>
        </p:spPr>
        <p:style>
          <a:lnRef idx="0">
            <a:scrgbClr r="0" g="0" b="0"/>
          </a:lnRef>
          <a:fillRef idx="0">
            <a:scrgbClr r="0" g="0" b="0"/>
          </a:fillRef>
          <a:effectRef idx="0">
            <a:scrgbClr r="0" g="0" b="0"/>
          </a:effectRef>
          <a:fontRef idx="minor"/>
        </p:style>
      </p:sp>
      <p:sp>
        <p:nvSpPr>
          <p:cNvPr id="1253" name="CustomShape 12"/>
          <p:cNvSpPr/>
          <p:nvPr/>
        </p:nvSpPr>
        <p:spPr>
          <a:xfrm>
            <a:off x="4680691" y="1273973"/>
            <a:ext cx="3714840" cy="3927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800" b="0" strike="noStrike" spc="-1" dirty="0" err="1">
                <a:solidFill>
                  <a:srgbClr val="FFFFFF"/>
                </a:solidFill>
                <a:latin typeface="Georgia"/>
                <a:ea typeface="Georgia"/>
              </a:rPr>
              <a:t>Informação</a:t>
            </a:r>
            <a:r>
              <a:rPr lang="en-US" sz="2800" b="0" strike="noStrike" spc="-1" dirty="0">
                <a:solidFill>
                  <a:srgbClr val="FFFFFF"/>
                </a:solidFill>
                <a:latin typeface="Georgia"/>
                <a:ea typeface="Georgia"/>
              </a:rPr>
              <a:t> “</a:t>
            </a:r>
            <a:r>
              <a:rPr lang="en-US" sz="2800" b="0" i="1" strike="noStrike" spc="-1" dirty="0" err="1">
                <a:solidFill>
                  <a:srgbClr val="FFFFFF"/>
                </a:solidFill>
                <a:latin typeface="Georgia"/>
                <a:ea typeface="Georgia"/>
              </a:rPr>
              <a:t>velha</a:t>
            </a:r>
            <a:r>
              <a:rPr lang="en-US" sz="2800" b="0" strike="noStrike" spc="-1" dirty="0">
                <a:solidFill>
                  <a:srgbClr val="FFFFFF"/>
                </a:solidFill>
                <a:latin typeface="Georgia"/>
                <a:ea typeface="Georgia"/>
              </a:rPr>
              <a:t>”!</a:t>
            </a:r>
            <a:endParaRPr lang="en-US" sz="2800" b="0" strike="noStrike" spc="-1" dirty="0">
              <a:latin typeface="Cambria"/>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661840C-C941-4881-86A1-8A8B64DE0E08}"/>
              </a:ext>
            </a:extLst>
          </p:cNvPr>
          <p:cNvSpPr>
            <a:spLocks noGrp="1"/>
          </p:cNvSpPr>
          <p:nvPr>
            <p:ph type="body" sz="quarter" idx="10"/>
          </p:nvPr>
        </p:nvSpPr>
        <p:spPr/>
        <p:txBody>
          <a:bodyPr/>
          <a:lstStyle/>
          <a:p>
            <a:endParaRPr lang="pt-BR"/>
          </a:p>
        </p:txBody>
      </p:sp>
      <p:sp>
        <p:nvSpPr>
          <p:cNvPr id="1254"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5200" b="0" strike="noStrike" spc="-1" dirty="0">
                <a:solidFill>
                  <a:srgbClr val="000000"/>
                </a:solidFill>
                <a:latin typeface="Georgia"/>
                <a:ea typeface="Georgia"/>
              </a:rPr>
              <a:t>‘</a:t>
            </a:r>
            <a:r>
              <a:rPr lang="en-US" sz="5200" b="0" strike="noStrike" spc="-1" dirty="0" err="1">
                <a:solidFill>
                  <a:srgbClr val="EF413D"/>
                </a:solidFill>
                <a:latin typeface="Georgia"/>
                <a:ea typeface="Georgia"/>
              </a:rPr>
              <a:t>Esta</a:t>
            </a:r>
            <a:r>
              <a:rPr lang="en-US" sz="5200" b="0" strike="noStrike" spc="-1" dirty="0">
                <a:solidFill>
                  <a:srgbClr val="EF413D"/>
                </a:solidFill>
                <a:latin typeface="Georgia"/>
                <a:ea typeface="Georgia"/>
              </a:rPr>
              <a:t> </a:t>
            </a:r>
            <a:r>
              <a:rPr lang="en-US" sz="5200" b="0" strike="noStrike" spc="-1" dirty="0" err="1">
                <a:solidFill>
                  <a:srgbClr val="EF413D"/>
                </a:solidFill>
                <a:latin typeface="Georgia"/>
                <a:ea typeface="Georgia"/>
              </a:rPr>
              <a:t>província</a:t>
            </a:r>
            <a:r>
              <a:rPr lang="en-US" sz="5200" b="0" strike="noStrike" spc="-1" dirty="0">
                <a:solidFill>
                  <a:srgbClr val="000000"/>
                </a:solidFill>
                <a:latin typeface="Georgia"/>
                <a:ea typeface="Georgia"/>
              </a:rPr>
              <a:t> é a vista </a:t>
            </a:r>
            <a:r>
              <a:rPr lang="en-US" sz="5200" b="0" strike="noStrike" spc="-1" dirty="0" err="1">
                <a:solidFill>
                  <a:srgbClr val="000000"/>
                </a:solidFill>
                <a:latin typeface="Georgia"/>
                <a:ea typeface="Georgia"/>
              </a:rPr>
              <a:t>muito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deliciosa</a:t>
            </a:r>
            <a:r>
              <a:rPr lang="en-US" sz="5200" b="0" strike="noStrike" spc="-1" dirty="0">
                <a:solidFill>
                  <a:srgbClr val="000000"/>
                </a:solidFill>
                <a:latin typeface="Georgia"/>
                <a:ea typeface="Georgia"/>
              </a:rPr>
              <a:t> e fresca </a:t>
            </a:r>
            <a:r>
              <a:rPr lang="en-US" sz="5200" b="0" strike="noStrike" spc="-1" dirty="0" err="1">
                <a:solidFill>
                  <a:srgbClr val="000000"/>
                </a:solidFill>
                <a:latin typeface="Georgia"/>
                <a:ea typeface="Georgia"/>
              </a:rPr>
              <a:t>em</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grande</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maneira</a:t>
            </a:r>
            <a:r>
              <a:rPr lang="en-US" sz="5200" b="0" strike="noStrike" spc="-1" dirty="0">
                <a:solidFill>
                  <a:srgbClr val="000000"/>
                </a:solidFill>
                <a:latin typeface="Georgia"/>
                <a:ea typeface="Georgia"/>
              </a:rPr>
              <a:t>’</a:t>
            </a:r>
            <a:endParaRPr lang="en-US" sz="52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5200" b="0" strike="noStrike" spc="-1" dirty="0">
                <a:solidFill>
                  <a:srgbClr val="000000"/>
                </a:solidFill>
                <a:latin typeface="Georgia"/>
                <a:ea typeface="Georgia"/>
              </a:rPr>
              <a:t>‘</a:t>
            </a:r>
            <a:r>
              <a:rPr lang="en-US" sz="5200" b="0" strike="noStrike" spc="-1" dirty="0">
                <a:solidFill>
                  <a:srgbClr val="EF413D"/>
                </a:solidFill>
                <a:latin typeface="Georgia"/>
                <a:ea typeface="Georgia"/>
              </a:rPr>
              <a:t>Este </a:t>
            </a:r>
            <a:r>
              <a:rPr lang="en-US" sz="5200" b="0" strike="noStrike" spc="-1" dirty="0" err="1">
                <a:solidFill>
                  <a:srgbClr val="EF413D"/>
                </a:solidFill>
                <a:latin typeface="Georgia"/>
                <a:ea typeface="Georgia"/>
              </a:rPr>
              <a:t>rio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tem</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na</a:t>
            </a:r>
            <a:r>
              <a:rPr lang="en-US" sz="5200" b="0" strike="noStrike" spc="-1" dirty="0">
                <a:solidFill>
                  <a:srgbClr val="000000"/>
                </a:solidFill>
                <a:latin typeface="Georgia"/>
                <a:ea typeface="Georgia"/>
              </a:rPr>
              <a:t> entrada </a:t>
            </a:r>
            <a:r>
              <a:rPr lang="en-US" sz="5200" b="0" strike="noStrike" spc="-1" dirty="0" err="1">
                <a:solidFill>
                  <a:srgbClr val="000000"/>
                </a:solidFill>
                <a:latin typeface="Georgia"/>
                <a:ea typeface="Georgia"/>
              </a:rPr>
              <a:t>muitas</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ilhas</a:t>
            </a:r>
            <a:r>
              <a:rPr lang="en-US" sz="5200" b="0" strike="noStrike" spc="-1" dirty="0">
                <a:solidFill>
                  <a:srgbClr val="000000"/>
                </a:solidFill>
                <a:latin typeface="Georgia"/>
                <a:ea typeface="Georgia"/>
              </a:rPr>
              <a:t> que o </a:t>
            </a:r>
            <a:r>
              <a:rPr lang="en-US" sz="5200" b="0" strike="noStrike" spc="-1" dirty="0" err="1">
                <a:solidFill>
                  <a:srgbClr val="000000"/>
                </a:solidFill>
                <a:latin typeface="Georgia"/>
                <a:ea typeface="Georgia"/>
              </a:rPr>
              <a:t>dividem</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em</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diversas</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partes</a:t>
            </a:r>
            <a:r>
              <a:rPr lang="en-US" sz="5200" b="0" strike="noStrike" spc="-1" dirty="0">
                <a:solidFill>
                  <a:srgbClr val="000000"/>
                </a:solidFill>
                <a:latin typeface="Georgia"/>
                <a:ea typeface="Georgia"/>
              </a:rPr>
              <a:t>’</a:t>
            </a:r>
            <a:endParaRPr lang="en-US" sz="52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5200" b="0" strike="noStrike" spc="-1" dirty="0">
                <a:solidFill>
                  <a:srgbClr val="000000"/>
                </a:solidFill>
                <a:latin typeface="Georgia"/>
                <a:ea typeface="Georgia"/>
              </a:rPr>
              <a:t>‘</a:t>
            </a:r>
            <a:r>
              <a:rPr lang="en-US" sz="5200" b="0" strike="noStrike" spc="-1" dirty="0">
                <a:solidFill>
                  <a:srgbClr val="EF413D"/>
                </a:solidFill>
                <a:latin typeface="Georgia"/>
                <a:ea typeface="Georgia"/>
              </a:rPr>
              <a:t>Este </a:t>
            </a:r>
            <a:r>
              <a:rPr lang="en-US" sz="5200" b="0" strike="noStrike" spc="-1" dirty="0" err="1">
                <a:solidFill>
                  <a:srgbClr val="EF413D"/>
                </a:solidFill>
                <a:latin typeface="Georgia"/>
                <a:ea typeface="Georgia"/>
              </a:rPr>
              <a:t>óleo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não</a:t>
            </a:r>
            <a:r>
              <a:rPr lang="en-US" sz="5200" b="0" strike="noStrike" spc="-1" dirty="0">
                <a:solidFill>
                  <a:srgbClr val="000000"/>
                </a:solidFill>
                <a:latin typeface="Georgia"/>
                <a:ea typeface="Georgia"/>
              </a:rPr>
              <a:t> se </a:t>
            </a:r>
            <a:r>
              <a:rPr lang="en-US" sz="5200" b="0" strike="noStrike" spc="-1" dirty="0" err="1">
                <a:solidFill>
                  <a:srgbClr val="000000"/>
                </a:solidFill>
                <a:latin typeface="Georgia"/>
                <a:ea typeface="Georgia"/>
              </a:rPr>
              <a:t>acha</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todo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ano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perfeitamente</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nestas</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árvores</a:t>
            </a:r>
            <a:r>
              <a:rPr lang="en-US" sz="5200" b="0" strike="noStrike" spc="-1" dirty="0">
                <a:solidFill>
                  <a:srgbClr val="000000"/>
                </a:solidFill>
                <a:latin typeface="Georgia"/>
                <a:ea typeface="Georgia"/>
              </a:rPr>
              <a:t>’</a:t>
            </a:r>
            <a:endParaRPr lang="en-US" sz="5200" b="0" strike="noStrike" spc="-1" dirty="0">
              <a:latin typeface="Cambria"/>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6866E9F3-838A-4456-A766-48859CC29B4C}"/>
              </a:ext>
            </a:extLst>
          </p:cNvPr>
          <p:cNvSpPr>
            <a:spLocks noGrp="1"/>
          </p:cNvSpPr>
          <p:nvPr>
            <p:ph type="body" sz="quarter" idx="10"/>
          </p:nvPr>
        </p:nvSpPr>
        <p:spPr/>
        <p:txBody>
          <a:bodyPr/>
          <a:lstStyle/>
          <a:p>
            <a:endParaRPr lang="pt-BR"/>
          </a:p>
        </p:txBody>
      </p:sp>
      <p:sp>
        <p:nvSpPr>
          <p:cNvPr id="1256" name="CustomShape 1"/>
          <p:cNvSpPr/>
          <p:nvPr/>
        </p:nvSpPr>
        <p:spPr>
          <a:xfrm>
            <a:off x="456840" y="1203480"/>
            <a:ext cx="903006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5200" b="0" strike="noStrike" spc="-1" dirty="0">
                <a:solidFill>
                  <a:srgbClr val="000000"/>
                </a:solidFill>
                <a:latin typeface="Georgia"/>
                <a:ea typeface="Georgia"/>
              </a:rPr>
              <a:t>‘</a:t>
            </a:r>
            <a:r>
              <a:rPr lang="en-US" sz="5200" b="0" strike="noStrike" spc="-1" dirty="0" err="1">
                <a:solidFill>
                  <a:srgbClr val="EF413D"/>
                </a:solidFill>
                <a:latin typeface="Georgia"/>
                <a:ea typeface="Georgia"/>
              </a:rPr>
              <a:t>Isto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geralmente</a:t>
            </a:r>
            <a:r>
              <a:rPr lang="en-US" sz="5200" b="0" strike="noStrike" spc="-1" dirty="0">
                <a:solidFill>
                  <a:srgbClr val="000000"/>
                </a:solidFill>
                <a:latin typeface="Georgia"/>
                <a:ea typeface="Georgia"/>
              </a:rPr>
              <a:t> se </a:t>
            </a:r>
            <a:r>
              <a:rPr lang="en-US" sz="5200" b="0" strike="noStrike" spc="-1" dirty="0" err="1">
                <a:solidFill>
                  <a:srgbClr val="000000"/>
                </a:solidFill>
                <a:latin typeface="Georgia"/>
                <a:ea typeface="Georgia"/>
              </a:rPr>
              <a:t>costuma</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nestas</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partes</a:t>
            </a:r>
            <a:r>
              <a:rPr lang="en-US" sz="5200" b="0" strike="noStrike" spc="-1" dirty="0">
                <a:solidFill>
                  <a:srgbClr val="000000"/>
                </a:solidFill>
                <a:latin typeface="Georgia"/>
                <a:ea typeface="Georgia"/>
              </a:rPr>
              <a:t>’</a:t>
            </a:r>
            <a:endParaRPr lang="en-US" sz="5200" b="0" strike="noStrike" spc="-1" dirty="0">
              <a:latin typeface="Cambria"/>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F8135429-FE78-4DED-A120-FD74448E8C76}"/>
              </a:ext>
            </a:extLst>
          </p:cNvPr>
          <p:cNvSpPr>
            <a:spLocks noGrp="1"/>
          </p:cNvSpPr>
          <p:nvPr>
            <p:ph type="body" sz="quarter" idx="10"/>
          </p:nvPr>
        </p:nvSpPr>
        <p:spPr/>
        <p:txBody>
          <a:bodyPr/>
          <a:lstStyle/>
          <a:p>
            <a:endParaRPr lang="pt-BR"/>
          </a:p>
        </p:txBody>
      </p:sp>
      <p:sp>
        <p:nvSpPr>
          <p:cNvPr id="1258"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5200" b="0" strike="noStrike" spc="-1" dirty="0">
                <a:solidFill>
                  <a:srgbClr val="000000"/>
                </a:solidFill>
                <a:latin typeface="Georgia"/>
                <a:ea typeface="Georgia"/>
              </a:rPr>
              <a:t>‘E </a:t>
            </a:r>
            <a:r>
              <a:rPr lang="en-US" sz="5200" b="0" strike="noStrike" spc="-1" dirty="0" err="1">
                <a:solidFill>
                  <a:srgbClr val="EF413D"/>
                </a:solidFill>
                <a:latin typeface="Georgia"/>
                <a:ea typeface="Georgia"/>
              </a:rPr>
              <a:t>os</a:t>
            </a:r>
            <a:r>
              <a:rPr lang="en-US" sz="5200" b="0" strike="noStrike" spc="-1" dirty="0">
                <a:solidFill>
                  <a:srgbClr val="EF413D"/>
                </a:solidFill>
                <a:latin typeface="Georgia"/>
                <a:ea typeface="Georgia"/>
              </a:rPr>
              <a:t> </a:t>
            </a:r>
            <a:r>
              <a:rPr lang="en-US" sz="5200" b="0" strike="noStrike" spc="-1" dirty="0" err="1">
                <a:solidFill>
                  <a:srgbClr val="EF413D"/>
                </a:solidFill>
                <a:latin typeface="Georgia"/>
                <a:ea typeface="Georgia"/>
              </a:rPr>
              <a:t>índios</a:t>
            </a:r>
            <a:r>
              <a:rPr lang="en-US" sz="5200" b="0" strike="noStrike" spc="-1" dirty="0">
                <a:solidFill>
                  <a:srgbClr val="EF413D"/>
                </a:solidFill>
                <a:latin typeface="Georgia"/>
                <a:ea typeface="Georgia"/>
              </a:rPr>
              <a:t> da terra que </a:t>
            </a:r>
            <a:r>
              <a:rPr lang="en-US" sz="5200" b="0" strike="noStrike" spc="-1" dirty="0" err="1">
                <a:solidFill>
                  <a:srgbClr val="EF413D"/>
                </a:solidFill>
                <a:latin typeface="Georgia"/>
                <a:ea typeface="Georgia"/>
              </a:rPr>
              <a:t>ali</a:t>
            </a:r>
            <a:r>
              <a:rPr lang="en-US" sz="5200" b="0" strike="noStrike" spc="-1" dirty="0">
                <a:solidFill>
                  <a:srgbClr val="EF413D"/>
                </a:solidFill>
                <a:latin typeface="Georgia"/>
                <a:ea typeface="Georgia"/>
              </a:rPr>
              <a:t> se </a:t>
            </a:r>
            <a:r>
              <a:rPr lang="en-US" sz="5200" b="0" strike="noStrike" spc="-1" dirty="0" err="1">
                <a:solidFill>
                  <a:srgbClr val="EF413D"/>
                </a:solidFill>
                <a:latin typeface="Georgia"/>
                <a:ea typeface="Georgia"/>
              </a:rPr>
              <a:t>ajuntaram</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ouviam</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tudo</a:t>
            </a:r>
            <a:r>
              <a:rPr lang="en-US" sz="5200" b="0" strike="noStrike" spc="-1" dirty="0">
                <a:solidFill>
                  <a:srgbClr val="000000"/>
                </a:solidFill>
                <a:latin typeface="Georgia"/>
                <a:ea typeface="Georgia"/>
              </a:rPr>
              <a:t> com </a:t>
            </a:r>
            <a:r>
              <a:rPr lang="en-US" sz="5200" b="0" strike="noStrike" spc="-1" dirty="0" err="1">
                <a:solidFill>
                  <a:srgbClr val="000000"/>
                </a:solidFill>
                <a:latin typeface="Georgia"/>
                <a:ea typeface="Georgia"/>
              </a:rPr>
              <a:t>muita</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quietação</a:t>
            </a:r>
            <a:r>
              <a:rPr lang="en-US" sz="5200" b="0" strike="noStrike" spc="-1" dirty="0">
                <a:solidFill>
                  <a:srgbClr val="000000"/>
                </a:solidFill>
                <a:latin typeface="Georgia"/>
                <a:ea typeface="Georgia"/>
              </a:rPr>
              <a:t>…’</a:t>
            </a:r>
            <a:endParaRPr lang="en-US" sz="52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5200" b="0" strike="noStrike" spc="-1" dirty="0">
                <a:solidFill>
                  <a:srgbClr val="000000"/>
                </a:solidFill>
                <a:latin typeface="Georgia"/>
                <a:ea typeface="Georgia"/>
              </a:rPr>
              <a:t>‘</a:t>
            </a:r>
            <a:r>
              <a:rPr lang="en-US" sz="5200" b="0" strike="noStrike" spc="-1" dirty="0">
                <a:solidFill>
                  <a:srgbClr val="EF413D"/>
                </a:solidFill>
                <a:latin typeface="Georgia"/>
                <a:ea typeface="Georgia"/>
              </a:rPr>
              <a:t>As </a:t>
            </a:r>
            <a:r>
              <a:rPr lang="en-US" sz="5200" b="0" strike="noStrike" spc="-1" dirty="0" err="1">
                <a:solidFill>
                  <a:srgbClr val="EF413D"/>
                </a:solidFill>
                <a:latin typeface="Georgia"/>
                <a:ea typeface="Georgia"/>
              </a:rPr>
              <a:t>fontes</a:t>
            </a:r>
            <a:r>
              <a:rPr lang="en-US" sz="5200" b="0" strike="noStrike" spc="-1" dirty="0">
                <a:solidFill>
                  <a:srgbClr val="EF413D"/>
                </a:solidFill>
                <a:latin typeface="Georgia"/>
                <a:ea typeface="Georgia"/>
              </a:rPr>
              <a:t> que </a:t>
            </a:r>
            <a:r>
              <a:rPr lang="en-US" sz="5200" b="0" strike="noStrike" spc="-1" dirty="0" err="1">
                <a:solidFill>
                  <a:srgbClr val="EF413D"/>
                </a:solidFill>
                <a:latin typeface="Georgia"/>
                <a:ea typeface="Georgia"/>
              </a:rPr>
              <a:t>há</a:t>
            </a:r>
            <a:r>
              <a:rPr lang="en-US" sz="5200" b="0" strike="noStrike" spc="-1" dirty="0">
                <a:solidFill>
                  <a:srgbClr val="EF413D"/>
                </a:solidFill>
                <a:latin typeface="Georgia"/>
                <a:ea typeface="Georgia"/>
              </a:rPr>
              <a:t> </a:t>
            </a:r>
            <a:r>
              <a:rPr lang="en-US" sz="5200" b="0" strike="noStrike" spc="-1" dirty="0" err="1">
                <a:solidFill>
                  <a:srgbClr val="EF413D"/>
                </a:solidFill>
                <a:latin typeface="Georgia"/>
                <a:ea typeface="Georgia"/>
              </a:rPr>
              <a:t>na</a:t>
            </a:r>
            <a:r>
              <a:rPr lang="en-US" sz="5200" b="0" strike="noStrike" spc="-1" dirty="0">
                <a:solidFill>
                  <a:srgbClr val="EF413D"/>
                </a:solidFill>
                <a:latin typeface="Georgia"/>
                <a:ea typeface="Georgia"/>
              </a:rPr>
              <a:t> terra</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são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infinitas</a:t>
            </a:r>
            <a:r>
              <a:rPr lang="en-US" sz="5200" b="0" strike="noStrike" spc="-1" dirty="0">
                <a:solidFill>
                  <a:srgbClr val="000000"/>
                </a:solidFill>
                <a:latin typeface="Georgia"/>
                <a:ea typeface="Georgia"/>
              </a:rPr>
              <a:t>’</a:t>
            </a:r>
            <a:endParaRPr lang="en-US" sz="52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5200" b="0" strike="noStrike" spc="-1" dirty="0">
                <a:solidFill>
                  <a:srgbClr val="000000"/>
                </a:solidFill>
                <a:latin typeface="Georgia"/>
                <a:ea typeface="Georgia"/>
              </a:rPr>
              <a:t>‘</a:t>
            </a:r>
            <a:r>
              <a:rPr lang="en-US" sz="5200" b="0" strike="noStrike" spc="-1" dirty="0">
                <a:solidFill>
                  <a:srgbClr val="EF413D"/>
                </a:solidFill>
                <a:latin typeface="Georgia"/>
                <a:ea typeface="Georgia"/>
              </a:rPr>
              <a:t>A </a:t>
            </a:r>
            <a:r>
              <a:rPr lang="en-US" sz="5200" b="0" strike="noStrike" spc="-1" dirty="0" err="1">
                <a:solidFill>
                  <a:srgbClr val="EF413D"/>
                </a:solidFill>
                <a:latin typeface="Georgia"/>
                <a:ea typeface="Georgia"/>
              </a:rPr>
              <a:t>segunda</a:t>
            </a:r>
            <a:r>
              <a:rPr lang="en-US" sz="5200" b="0" strike="noStrike" spc="-1" dirty="0">
                <a:solidFill>
                  <a:srgbClr val="EF413D"/>
                </a:solidFill>
                <a:latin typeface="Georgia"/>
                <a:ea typeface="Georgia"/>
              </a:rPr>
              <a:t> </a:t>
            </a:r>
            <a:r>
              <a:rPr lang="en-US" sz="5200" b="0" strike="noStrike" spc="-1" dirty="0" err="1">
                <a:solidFill>
                  <a:srgbClr val="EF413D"/>
                </a:solidFill>
                <a:latin typeface="Georgia"/>
                <a:ea typeface="Georgia"/>
              </a:rPr>
              <a:t>capitania</a:t>
            </a:r>
            <a:r>
              <a:rPr lang="en-US" sz="5200" b="0" strike="noStrike" spc="-1" dirty="0">
                <a:solidFill>
                  <a:srgbClr val="EF413D"/>
                </a:solidFill>
                <a:latin typeface="Georgia"/>
                <a:ea typeface="Georgia"/>
              </a:rPr>
              <a:t> que </a:t>
            </a:r>
            <a:r>
              <a:rPr lang="en-US" sz="5200" b="0" strike="noStrike" spc="-1" dirty="0" err="1">
                <a:solidFill>
                  <a:srgbClr val="EF413D"/>
                </a:solidFill>
                <a:latin typeface="Georgia"/>
                <a:ea typeface="Georgia"/>
              </a:rPr>
              <a:t>adiante</a:t>
            </a:r>
            <a:r>
              <a:rPr lang="en-US" sz="5200" b="0" strike="noStrike" spc="-1" dirty="0">
                <a:solidFill>
                  <a:srgbClr val="EF413D"/>
                </a:solidFill>
                <a:latin typeface="Georgia"/>
                <a:ea typeface="Georgia"/>
              </a:rPr>
              <a:t> se segue</a:t>
            </a:r>
            <a:r>
              <a:rPr lang="en-US" sz="5200" b="0" strike="noStrike" spc="-1" dirty="0">
                <a:solidFill>
                  <a:srgbClr val="000000"/>
                </a:solidFill>
                <a:latin typeface="Georgia"/>
                <a:ea typeface="Georgia"/>
              </a:rPr>
              <a:t> se </a:t>
            </a:r>
            <a:r>
              <a:rPr lang="en-US" sz="5200" b="0" strike="noStrike" spc="-1" dirty="0" err="1">
                <a:solidFill>
                  <a:srgbClr val="000000"/>
                </a:solidFill>
                <a:latin typeface="Georgia"/>
                <a:ea typeface="Georgia"/>
              </a:rPr>
              <a:t>chama</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Paranambuco</a:t>
            </a:r>
            <a:r>
              <a:rPr lang="en-US" sz="5200" b="0" strike="noStrike" spc="-1" dirty="0">
                <a:solidFill>
                  <a:srgbClr val="000000"/>
                </a:solidFill>
                <a:latin typeface="Georgia"/>
                <a:ea typeface="Georgia"/>
              </a:rPr>
              <a:t>’</a:t>
            </a:r>
            <a:endParaRPr lang="en-US" sz="5200" b="0" strike="noStrike" spc="-1" dirty="0">
              <a:latin typeface="Cambria"/>
            </a:endParaRPr>
          </a:p>
          <a:p>
            <a:pPr marL="279360" indent="-215640">
              <a:lnSpc>
                <a:spcPct val="100000"/>
              </a:lnSpc>
            </a:pPr>
            <a:r>
              <a:rPr lang="en-US" sz="5200" b="0" strike="noStrike" spc="-1" dirty="0">
                <a:solidFill>
                  <a:srgbClr val="000000"/>
                </a:solidFill>
                <a:latin typeface="Georgia"/>
                <a:ea typeface="Georgia"/>
              </a:rPr>
              <a:t> </a:t>
            </a:r>
            <a:endParaRPr lang="en-US" sz="5200" b="0" strike="noStrike" spc="-1" dirty="0">
              <a:latin typeface="Cambria"/>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247F397A-1607-4452-92D2-F4BA2EBFD820}"/>
              </a:ext>
            </a:extLst>
          </p:cNvPr>
          <p:cNvSpPr>
            <a:spLocks noGrp="1"/>
          </p:cNvSpPr>
          <p:nvPr>
            <p:ph type="body" sz="quarter" idx="10"/>
          </p:nvPr>
        </p:nvSpPr>
        <p:spPr/>
        <p:txBody>
          <a:bodyPr/>
          <a:lstStyle/>
          <a:p>
            <a:endParaRPr lang="pt-BR"/>
          </a:p>
        </p:txBody>
      </p:sp>
      <p:sp>
        <p:nvSpPr>
          <p:cNvPr id="1260"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5200" b="0" strike="noStrike" spc="-1" dirty="0">
                <a:solidFill>
                  <a:srgbClr val="000000"/>
                </a:solidFill>
                <a:latin typeface="Georgia"/>
                <a:ea typeface="Georgia"/>
              </a:rPr>
              <a:t>‘</a:t>
            </a:r>
            <a:r>
              <a:rPr lang="en-US" sz="5200" b="0" strike="noStrike" spc="-1" dirty="0">
                <a:solidFill>
                  <a:srgbClr val="EF413D"/>
                </a:solidFill>
                <a:latin typeface="Georgia"/>
                <a:ea typeface="Georgia"/>
              </a:rPr>
              <a:t>Outros </a:t>
            </a:r>
            <a:r>
              <a:rPr lang="en-US" sz="5200" b="0" strike="noStrike" spc="-1" dirty="0" err="1">
                <a:solidFill>
                  <a:srgbClr val="EF413D"/>
                </a:solidFill>
                <a:latin typeface="Georgia"/>
                <a:ea typeface="Georgia"/>
              </a:rPr>
              <a:t>animais</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há</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nesta</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província</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muito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feros</a:t>
            </a:r>
            <a:r>
              <a:rPr lang="en-US" sz="5200" b="0" strike="noStrike" spc="-1" dirty="0">
                <a:solidFill>
                  <a:srgbClr val="000000"/>
                </a:solidFill>
                <a:latin typeface="Georgia"/>
                <a:ea typeface="Georgia"/>
              </a:rPr>
              <a:t>…’</a:t>
            </a:r>
            <a:endParaRPr lang="en-US" sz="5200" b="0" strike="noStrike" spc="-1" dirty="0">
              <a:latin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1334ED7D-5B20-43B2-9CA4-3CA3F82F3008}"/>
              </a:ext>
            </a:extLst>
          </p:cNvPr>
          <p:cNvSpPr>
            <a:spLocks noGrp="1"/>
          </p:cNvSpPr>
          <p:nvPr>
            <p:ph type="body" sz="quarter" idx="10"/>
          </p:nvPr>
        </p:nvSpPr>
        <p:spPr/>
        <p:txBody>
          <a:bodyPr>
            <a:normAutofit fontScale="92500" lnSpcReduction="10000"/>
          </a:bodyPr>
          <a:lstStyle/>
          <a:p>
            <a:pPr>
              <a:lnSpc>
                <a:spcPct val="100000"/>
              </a:lnSpc>
            </a:pPr>
            <a:r>
              <a:rPr lang="en-US" spc="-1" dirty="0">
                <a:solidFill>
                  <a:srgbClr val="000000"/>
                </a:solidFill>
                <a:ea typeface="Georgia"/>
              </a:rPr>
              <a:t>3) ‘</a:t>
            </a:r>
            <a:r>
              <a:rPr lang="en-US" spc="-1" dirty="0" err="1">
                <a:solidFill>
                  <a:srgbClr val="000000"/>
                </a:solidFill>
                <a:ea typeface="Georgia"/>
              </a:rPr>
              <a:t>Proeminência</a:t>
            </a:r>
            <a:r>
              <a:rPr lang="en-US" spc="-1" dirty="0">
                <a:solidFill>
                  <a:srgbClr val="000000"/>
                </a:solidFill>
                <a:ea typeface="Georgia"/>
              </a:rPr>
              <a:t> à </a:t>
            </a:r>
            <a:r>
              <a:rPr lang="en-US" spc="-1" dirty="0" err="1">
                <a:solidFill>
                  <a:srgbClr val="000000"/>
                </a:solidFill>
                <a:ea typeface="Georgia"/>
              </a:rPr>
              <a:t>esquerda</a:t>
            </a:r>
            <a:r>
              <a:rPr lang="en-US" spc="-1" dirty="0">
                <a:solidFill>
                  <a:srgbClr val="000000"/>
                </a:solidFill>
                <a:ea typeface="Georgia"/>
              </a:rPr>
              <a:t>’ (</a:t>
            </a:r>
            <a:r>
              <a:rPr lang="en-US" spc="-1" dirty="0" err="1">
                <a:solidFill>
                  <a:srgbClr val="000000"/>
                </a:solidFill>
                <a:ea typeface="Georgia"/>
              </a:rPr>
              <a:t>Paixão</a:t>
            </a:r>
            <a:r>
              <a:rPr lang="en-US" spc="-1" dirty="0">
                <a:solidFill>
                  <a:srgbClr val="000000"/>
                </a:solidFill>
                <a:ea typeface="Georgia"/>
              </a:rPr>
              <a:t> de Sousa, 2009, 2012):</a:t>
            </a:r>
            <a:endParaRPr lang="en-US" spc="-1" dirty="0">
              <a:solidFill>
                <a:srgbClr val="000000"/>
              </a:solidFill>
              <a:latin typeface="Arial"/>
            </a:endParaRPr>
          </a:p>
          <a:p>
            <a:pPr>
              <a:lnSpc>
                <a:spcPct val="100000"/>
              </a:lnSpc>
            </a:pPr>
            <a:r>
              <a:rPr lang="en-US" spc="-1" dirty="0">
                <a:solidFill>
                  <a:srgbClr val="000000"/>
                </a:solidFill>
                <a:ea typeface="Georgia"/>
              </a:rPr>
              <a:t> </a:t>
            </a:r>
            <a:endParaRPr lang="en-US" spc="-1" dirty="0">
              <a:solidFill>
                <a:srgbClr val="000000"/>
              </a:solidFill>
              <a:latin typeface="Arial"/>
            </a:endParaRPr>
          </a:p>
          <a:p>
            <a:pPr>
              <a:lnSpc>
                <a:spcPct val="100000"/>
              </a:lnSpc>
            </a:pPr>
            <a:r>
              <a:rPr lang="en-US" spc="-1" dirty="0" err="1">
                <a:solidFill>
                  <a:srgbClr val="000000"/>
                </a:solidFill>
                <a:ea typeface="Georgia"/>
              </a:rPr>
              <a:t>Cardim</a:t>
            </a:r>
            <a:r>
              <a:rPr lang="en-US" spc="-1" dirty="0">
                <a:solidFill>
                  <a:srgbClr val="000000"/>
                </a:solidFill>
                <a:ea typeface="Georgia"/>
              </a:rPr>
              <a:t>, 1584:</a:t>
            </a:r>
            <a:endParaRPr lang="en-US" spc="-1" dirty="0">
              <a:solidFill>
                <a:srgbClr val="000000"/>
              </a:solidFill>
              <a:latin typeface="Arial"/>
            </a:endParaRPr>
          </a:p>
          <a:p>
            <a:pPr>
              <a:lnSpc>
                <a:spcPct val="100000"/>
              </a:lnSpc>
            </a:pPr>
            <a:endParaRPr lang="en-US" spc="-1" dirty="0">
              <a:solidFill>
                <a:srgbClr val="000000"/>
              </a:solidFill>
              <a:latin typeface="Arial"/>
            </a:endParaRPr>
          </a:p>
          <a:p>
            <a:pPr>
              <a:lnSpc>
                <a:spcPct val="100000"/>
              </a:lnSpc>
            </a:pPr>
            <a:r>
              <a:rPr lang="en-US" spc="-1" dirty="0">
                <a:solidFill>
                  <a:srgbClr val="000000"/>
                </a:solidFill>
                <a:ea typeface="Georgia"/>
              </a:rPr>
              <a:t>Este </a:t>
            </a:r>
            <a:r>
              <a:rPr lang="en-US" spc="-1" dirty="0" err="1">
                <a:solidFill>
                  <a:srgbClr val="000000"/>
                </a:solidFill>
                <a:ea typeface="Georgia"/>
              </a:rPr>
              <a:t>papagaio</a:t>
            </a:r>
            <a:r>
              <a:rPr lang="en-US" spc="-1" dirty="0">
                <a:solidFill>
                  <a:srgbClr val="000000"/>
                </a:solidFill>
                <a:ea typeface="Georgia"/>
              </a:rPr>
              <a:t> he </a:t>
            </a:r>
            <a:r>
              <a:rPr lang="en-US" spc="-1" dirty="0" err="1">
                <a:solidFill>
                  <a:srgbClr val="000000"/>
                </a:solidFill>
                <a:ea typeface="Georgia"/>
              </a:rPr>
              <a:t>formosissimo</a:t>
            </a:r>
            <a:r>
              <a:rPr lang="en-US" spc="-1" dirty="0">
                <a:solidFill>
                  <a:srgbClr val="000000"/>
                </a:solidFill>
                <a:ea typeface="Georgia"/>
              </a:rPr>
              <a:t>, e </a:t>
            </a:r>
            <a:r>
              <a:rPr lang="en-US" spc="-1" dirty="0" err="1">
                <a:solidFill>
                  <a:srgbClr val="000000"/>
                </a:solidFill>
                <a:ea typeface="Georgia"/>
              </a:rPr>
              <a:t>nelle</a:t>
            </a:r>
            <a:r>
              <a:rPr lang="en-US" spc="-1" dirty="0">
                <a:solidFill>
                  <a:srgbClr val="000000"/>
                </a:solidFill>
                <a:ea typeface="Georgia"/>
              </a:rPr>
              <a:t> se </a:t>
            </a:r>
            <a:r>
              <a:rPr lang="en-US" spc="-1" dirty="0" err="1">
                <a:solidFill>
                  <a:srgbClr val="000000"/>
                </a:solidFill>
                <a:ea typeface="Georgia"/>
              </a:rPr>
              <a:t>achão</a:t>
            </a:r>
            <a:r>
              <a:rPr lang="en-US" spc="-1" dirty="0">
                <a:solidFill>
                  <a:srgbClr val="000000"/>
                </a:solidFill>
                <a:ea typeface="Georgia"/>
              </a:rPr>
              <a:t> quasi </a:t>
            </a:r>
            <a:r>
              <a:rPr lang="en-US" spc="-1" dirty="0" err="1">
                <a:solidFill>
                  <a:srgbClr val="000000"/>
                </a:solidFill>
                <a:ea typeface="Georgia"/>
              </a:rPr>
              <a:t>todas</a:t>
            </a:r>
            <a:r>
              <a:rPr lang="en-US" spc="-1" dirty="0">
                <a:solidFill>
                  <a:srgbClr val="000000"/>
                </a:solidFill>
                <a:ea typeface="Georgia"/>
              </a:rPr>
              <a:t> as </a:t>
            </a:r>
            <a:r>
              <a:rPr lang="en-US" spc="-1" dirty="0" err="1">
                <a:solidFill>
                  <a:srgbClr val="000000"/>
                </a:solidFill>
                <a:ea typeface="Georgia"/>
              </a:rPr>
              <a:t>côres</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grande</a:t>
            </a:r>
            <a:r>
              <a:rPr lang="en-US" spc="-1" dirty="0">
                <a:solidFill>
                  <a:srgbClr val="000000"/>
                </a:solidFill>
                <a:ea typeface="Georgia"/>
              </a:rPr>
              <a:t> </a:t>
            </a:r>
            <a:r>
              <a:rPr lang="en-US" spc="-1" dirty="0" err="1">
                <a:solidFill>
                  <a:srgbClr val="000000"/>
                </a:solidFill>
                <a:ea typeface="Georgia"/>
              </a:rPr>
              <a:t>perfeição</a:t>
            </a:r>
            <a:r>
              <a:rPr lang="en-US" spc="-1" dirty="0">
                <a:solidFill>
                  <a:srgbClr val="000000"/>
                </a:solidFill>
                <a:ea typeface="Georgia"/>
              </a:rPr>
              <a:t>, </a:t>
            </a:r>
            <a:r>
              <a:rPr lang="en-US" spc="-1" dirty="0" err="1">
                <a:solidFill>
                  <a:srgbClr val="000000"/>
                </a:solidFill>
                <a:ea typeface="Georgia"/>
              </a:rPr>
              <a:t>sc</a:t>
            </a:r>
            <a:r>
              <a:rPr lang="en-US" spc="-1" dirty="0">
                <a:solidFill>
                  <a:srgbClr val="000000"/>
                </a:solidFill>
                <a:ea typeface="Georgia"/>
              </a:rPr>
              <a:t>, </a:t>
            </a:r>
            <a:r>
              <a:rPr lang="en-US" spc="-1" dirty="0" err="1">
                <a:solidFill>
                  <a:srgbClr val="000000"/>
                </a:solidFill>
                <a:ea typeface="Georgia"/>
              </a:rPr>
              <a:t>vermelho</a:t>
            </a:r>
            <a:r>
              <a:rPr lang="en-US" spc="-1" dirty="0">
                <a:solidFill>
                  <a:srgbClr val="000000"/>
                </a:solidFill>
                <a:ea typeface="Georgia"/>
              </a:rPr>
              <a:t>, </a:t>
            </a:r>
            <a:r>
              <a:rPr lang="en-US" spc="-1" dirty="0" err="1">
                <a:solidFill>
                  <a:srgbClr val="000000"/>
                </a:solidFill>
                <a:ea typeface="Georgia"/>
              </a:rPr>
              <a:t>verde</a:t>
            </a:r>
            <a:r>
              <a:rPr lang="en-US" spc="-1" dirty="0">
                <a:solidFill>
                  <a:srgbClr val="000000"/>
                </a:solidFill>
                <a:ea typeface="Georgia"/>
              </a:rPr>
              <a:t>, </a:t>
            </a:r>
            <a:r>
              <a:rPr lang="en-US" spc="-1" dirty="0" err="1">
                <a:solidFill>
                  <a:srgbClr val="000000"/>
                </a:solidFill>
                <a:ea typeface="Georgia"/>
              </a:rPr>
              <a:t>amarello</a:t>
            </a:r>
            <a:r>
              <a:rPr lang="en-US" spc="-1" dirty="0">
                <a:solidFill>
                  <a:srgbClr val="000000"/>
                </a:solidFill>
                <a:ea typeface="Georgia"/>
              </a:rPr>
              <a:t>, </a:t>
            </a:r>
            <a:r>
              <a:rPr lang="en-US" spc="-1" dirty="0" err="1">
                <a:solidFill>
                  <a:srgbClr val="000000"/>
                </a:solidFill>
                <a:ea typeface="Georgia"/>
              </a:rPr>
              <a:t>preto</a:t>
            </a:r>
            <a:r>
              <a:rPr lang="en-US" spc="-1" dirty="0">
                <a:solidFill>
                  <a:srgbClr val="000000"/>
                </a:solidFill>
                <a:ea typeface="Georgia"/>
              </a:rPr>
              <a:t>, </a:t>
            </a:r>
            <a:r>
              <a:rPr lang="en-US" spc="-1" dirty="0" err="1">
                <a:solidFill>
                  <a:srgbClr val="000000"/>
                </a:solidFill>
                <a:ea typeface="Georgia"/>
              </a:rPr>
              <a:t>azul</a:t>
            </a:r>
            <a:r>
              <a:rPr lang="en-US" spc="-1" dirty="0">
                <a:solidFill>
                  <a:srgbClr val="000000"/>
                </a:solidFill>
                <a:ea typeface="Georgia"/>
              </a:rPr>
              <a:t>, </a:t>
            </a:r>
            <a:r>
              <a:rPr lang="en-US" spc="-1" dirty="0" err="1">
                <a:solidFill>
                  <a:srgbClr val="000000"/>
                </a:solidFill>
                <a:ea typeface="Georgia"/>
              </a:rPr>
              <a:t>pardo</a:t>
            </a:r>
            <a:r>
              <a:rPr lang="en-US" spc="-1" dirty="0">
                <a:solidFill>
                  <a:srgbClr val="000000"/>
                </a:solidFill>
                <a:ea typeface="Georgia"/>
              </a:rPr>
              <a:t>, </a:t>
            </a:r>
            <a:r>
              <a:rPr lang="en-US" spc="-1" dirty="0" err="1">
                <a:solidFill>
                  <a:srgbClr val="000000"/>
                </a:solidFill>
                <a:ea typeface="Georgia"/>
              </a:rPr>
              <a:t>côr</a:t>
            </a:r>
            <a:r>
              <a:rPr lang="en-US" spc="-1" dirty="0">
                <a:solidFill>
                  <a:srgbClr val="000000"/>
                </a:solidFill>
                <a:ea typeface="Georgia"/>
              </a:rPr>
              <a:t> de </a:t>
            </a:r>
            <a:r>
              <a:rPr lang="en-US" spc="-1" dirty="0" err="1">
                <a:solidFill>
                  <a:srgbClr val="000000"/>
                </a:solidFill>
                <a:ea typeface="Georgia"/>
              </a:rPr>
              <a:t>rosmaninho</a:t>
            </a:r>
            <a:r>
              <a:rPr lang="en-US" spc="-1" dirty="0">
                <a:solidFill>
                  <a:srgbClr val="000000"/>
                </a:solidFill>
                <a:ea typeface="Georgia"/>
              </a:rPr>
              <a:t>, e</a:t>
            </a:r>
            <a:endParaRPr lang="en-US" spc="-1" dirty="0">
              <a:solidFill>
                <a:srgbClr val="000000"/>
              </a:solidFill>
              <a:latin typeface="Arial"/>
            </a:endParaRPr>
          </a:p>
          <a:p>
            <a:pPr>
              <a:lnSpc>
                <a:spcPct val="100000"/>
              </a:lnSpc>
            </a:pPr>
            <a:r>
              <a:rPr lang="en-US" spc="-1" dirty="0">
                <a:solidFill>
                  <a:srgbClr val="000000"/>
                </a:solidFill>
                <a:ea typeface="Georgia"/>
              </a:rPr>
              <a:t>de </a:t>
            </a:r>
            <a:r>
              <a:rPr lang="en-US" spc="-1" dirty="0" err="1">
                <a:solidFill>
                  <a:srgbClr val="000000"/>
                </a:solidFill>
                <a:ea typeface="Georgia"/>
              </a:rPr>
              <a:t>todas</a:t>
            </a:r>
            <a:r>
              <a:rPr lang="en-US" spc="-1" dirty="0">
                <a:solidFill>
                  <a:srgbClr val="000000"/>
                </a:solidFill>
                <a:ea typeface="Georgia"/>
              </a:rPr>
              <a:t> </a:t>
            </a:r>
            <a:r>
              <a:rPr lang="en-US" spc="-1" dirty="0" err="1">
                <a:solidFill>
                  <a:srgbClr val="000000"/>
                </a:solidFill>
                <a:ea typeface="Georgia"/>
              </a:rPr>
              <a:t>estas</a:t>
            </a:r>
            <a:r>
              <a:rPr lang="en-US" spc="-1" dirty="0">
                <a:solidFill>
                  <a:srgbClr val="000000"/>
                </a:solidFill>
                <a:ea typeface="Georgia"/>
              </a:rPr>
              <a:t> cores </a:t>
            </a:r>
            <a:r>
              <a:rPr lang="en-US" spc="-1" dirty="0" err="1">
                <a:solidFill>
                  <a:srgbClr val="000000"/>
                </a:solidFill>
                <a:ea typeface="Georgia"/>
              </a:rPr>
              <a:t>tem</a:t>
            </a:r>
            <a:r>
              <a:rPr lang="en-US" spc="-1" dirty="0">
                <a:solidFill>
                  <a:srgbClr val="000000"/>
                </a:solidFill>
                <a:ea typeface="Georgia"/>
              </a:rPr>
              <a:t> o </a:t>
            </a:r>
            <a:r>
              <a:rPr lang="en-US" spc="-1" dirty="0" err="1">
                <a:solidFill>
                  <a:srgbClr val="000000"/>
                </a:solidFill>
                <a:ea typeface="Georgia"/>
              </a:rPr>
              <a:t>corpo</a:t>
            </a:r>
            <a:r>
              <a:rPr lang="en-US" spc="-1" dirty="0">
                <a:solidFill>
                  <a:srgbClr val="000000"/>
                </a:solidFill>
                <a:ea typeface="Georgia"/>
              </a:rPr>
              <a:t> </a:t>
            </a:r>
            <a:r>
              <a:rPr lang="en-US" spc="-1" dirty="0" err="1">
                <a:solidFill>
                  <a:srgbClr val="000000"/>
                </a:solidFill>
                <a:ea typeface="Georgia"/>
              </a:rPr>
              <a:t>salpicado</a:t>
            </a:r>
            <a:r>
              <a:rPr lang="en-US" spc="-1" dirty="0">
                <a:solidFill>
                  <a:srgbClr val="000000"/>
                </a:solidFill>
                <a:ea typeface="Georgia"/>
              </a:rPr>
              <a:t>, e </a:t>
            </a:r>
            <a:r>
              <a:rPr lang="en-US" spc="-1" dirty="0" err="1">
                <a:solidFill>
                  <a:srgbClr val="000000"/>
                </a:solidFill>
                <a:ea typeface="Georgia"/>
              </a:rPr>
              <a:t>espargido</a:t>
            </a:r>
            <a:r>
              <a:rPr lang="en-US" spc="-1" dirty="0">
                <a:solidFill>
                  <a:srgbClr val="000000"/>
                </a:solidFill>
                <a:ea typeface="Georgia"/>
              </a:rPr>
              <a:t>.</a:t>
            </a:r>
            <a:endParaRPr lang="en-US" spc="-1" dirty="0">
              <a:solidFill>
                <a:srgbClr val="000000"/>
              </a:solidFill>
              <a:latin typeface="Arial"/>
            </a:endParaRPr>
          </a:p>
          <a:p>
            <a:pPr>
              <a:lnSpc>
                <a:spcPct val="100000"/>
              </a:lnSpc>
            </a:pPr>
            <a:r>
              <a:rPr lang="en-US" spc="-1" dirty="0">
                <a:solidFill>
                  <a:srgbClr val="000000"/>
                </a:solidFill>
                <a:ea typeface="Georgia"/>
              </a:rPr>
              <a:t>Estes </a:t>
            </a:r>
            <a:r>
              <a:rPr lang="en-US" spc="-1" dirty="0" err="1">
                <a:solidFill>
                  <a:srgbClr val="000000"/>
                </a:solidFill>
                <a:ea typeface="Georgia"/>
              </a:rPr>
              <a:t>tambem</a:t>
            </a:r>
            <a:r>
              <a:rPr lang="en-US" spc="-1" dirty="0">
                <a:solidFill>
                  <a:srgbClr val="000000"/>
                </a:solidFill>
                <a:ea typeface="Georgia"/>
              </a:rPr>
              <a:t> </a:t>
            </a:r>
            <a:r>
              <a:rPr lang="en-US" spc="-1" dirty="0" err="1">
                <a:solidFill>
                  <a:srgbClr val="000000"/>
                </a:solidFill>
                <a:ea typeface="Georgia"/>
              </a:rPr>
              <a:t>fallão</a:t>
            </a:r>
            <a:r>
              <a:rPr lang="en-US" spc="-1" dirty="0">
                <a:solidFill>
                  <a:srgbClr val="000000"/>
                </a:solidFill>
                <a:ea typeface="Georgia"/>
              </a:rPr>
              <a:t>, e </a:t>
            </a:r>
            <a:r>
              <a:rPr lang="en-US" spc="-1" dirty="0" err="1">
                <a:solidFill>
                  <a:srgbClr val="000000"/>
                </a:solidFill>
                <a:ea typeface="Georgia"/>
              </a:rPr>
              <a:t>têm</a:t>
            </a:r>
            <a:r>
              <a:rPr lang="en-US" spc="-1" dirty="0">
                <a:solidFill>
                  <a:srgbClr val="000000"/>
                </a:solidFill>
                <a:ea typeface="Georgia"/>
              </a:rPr>
              <a:t> </a:t>
            </a:r>
            <a:r>
              <a:rPr lang="en-US" spc="-1" dirty="0" err="1">
                <a:solidFill>
                  <a:srgbClr val="000000"/>
                </a:solidFill>
                <a:ea typeface="Georgia"/>
              </a:rPr>
              <a:t>mais</a:t>
            </a:r>
            <a:r>
              <a:rPr lang="en-US" spc="-1" dirty="0">
                <a:solidFill>
                  <a:srgbClr val="000000"/>
                </a:solidFill>
                <a:ea typeface="Georgia"/>
              </a:rPr>
              <a:t> </a:t>
            </a:r>
            <a:r>
              <a:rPr lang="en-US" spc="-1" dirty="0" err="1">
                <a:solidFill>
                  <a:srgbClr val="000000"/>
                </a:solidFill>
                <a:ea typeface="Georgia"/>
              </a:rPr>
              <a:t>huma</a:t>
            </a:r>
            <a:r>
              <a:rPr lang="en-US" spc="-1" dirty="0">
                <a:solidFill>
                  <a:srgbClr val="000000"/>
                </a:solidFill>
                <a:ea typeface="Georgia"/>
              </a:rPr>
              <a:t> </a:t>
            </a:r>
            <a:r>
              <a:rPr lang="en-US" spc="-1" dirty="0" err="1">
                <a:solidFill>
                  <a:srgbClr val="000000"/>
                </a:solidFill>
                <a:ea typeface="Georgia"/>
              </a:rPr>
              <a:t>vantagem</a:t>
            </a:r>
            <a:r>
              <a:rPr lang="en-US" spc="-1" dirty="0">
                <a:solidFill>
                  <a:srgbClr val="000000"/>
                </a:solidFill>
                <a:ea typeface="Georgia"/>
              </a:rPr>
              <a:t> que he </a:t>
            </a:r>
            <a:r>
              <a:rPr lang="en-US" spc="-1" dirty="0" err="1">
                <a:solidFill>
                  <a:srgbClr val="000000"/>
                </a:solidFill>
                <a:ea typeface="Georgia"/>
              </a:rPr>
              <a:t>criar</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casa, e </a:t>
            </a:r>
            <a:r>
              <a:rPr lang="en-US" spc="-1" dirty="0" err="1">
                <a:solidFill>
                  <a:srgbClr val="000000"/>
                </a:solidFill>
                <a:ea typeface="Georgia"/>
              </a:rPr>
              <a:t>tirar</a:t>
            </a:r>
            <a:r>
              <a:rPr lang="en-US" spc="-1" dirty="0">
                <a:solidFill>
                  <a:srgbClr val="000000"/>
                </a:solidFill>
                <a:ea typeface="Georgia"/>
              </a:rPr>
              <a:t> </a:t>
            </a:r>
            <a:r>
              <a:rPr lang="en-US" spc="-1" dirty="0" err="1">
                <a:solidFill>
                  <a:srgbClr val="000000"/>
                </a:solidFill>
                <a:ea typeface="Georgia"/>
              </a:rPr>
              <a:t>seus</a:t>
            </a:r>
            <a:r>
              <a:rPr lang="en-US" spc="-1" dirty="0">
                <a:solidFill>
                  <a:srgbClr val="000000"/>
                </a:solidFill>
                <a:ea typeface="Georgia"/>
              </a:rPr>
              <a:t> </a:t>
            </a:r>
            <a:r>
              <a:rPr lang="en-US" spc="-1" dirty="0" err="1">
                <a:solidFill>
                  <a:srgbClr val="000000"/>
                </a:solidFill>
                <a:ea typeface="Georgia"/>
              </a:rPr>
              <a:t>filhos</a:t>
            </a:r>
            <a:r>
              <a:rPr lang="en-US" spc="-1" dirty="0">
                <a:solidFill>
                  <a:srgbClr val="000000"/>
                </a:solidFill>
                <a:ea typeface="Georgia"/>
              </a:rPr>
              <a:t>, </a:t>
            </a:r>
            <a:r>
              <a:rPr lang="en-US" spc="-1" dirty="0" err="1">
                <a:solidFill>
                  <a:srgbClr val="000000"/>
                </a:solidFill>
                <a:ea typeface="Georgia"/>
              </a:rPr>
              <a:t>pelo</a:t>
            </a:r>
            <a:r>
              <a:rPr lang="en-US" spc="-1" dirty="0">
                <a:solidFill>
                  <a:srgbClr val="000000"/>
                </a:solidFill>
                <a:ea typeface="Georgia"/>
              </a:rPr>
              <a:t> que </a:t>
            </a:r>
            <a:r>
              <a:rPr lang="en-US" spc="-1" dirty="0" err="1">
                <a:solidFill>
                  <a:srgbClr val="000000"/>
                </a:solidFill>
                <a:ea typeface="Georgia"/>
              </a:rPr>
              <a:t>são</a:t>
            </a:r>
            <a:r>
              <a:rPr lang="en-US" spc="-1" dirty="0">
                <a:solidFill>
                  <a:srgbClr val="000000"/>
                </a:solidFill>
                <a:ea typeface="Georgia"/>
              </a:rPr>
              <a:t> de </a:t>
            </a:r>
            <a:r>
              <a:rPr lang="en-US" spc="-1" dirty="0" err="1">
                <a:solidFill>
                  <a:srgbClr val="000000"/>
                </a:solidFill>
                <a:ea typeface="Georgia"/>
              </a:rPr>
              <a:t>grande</a:t>
            </a:r>
            <a:r>
              <a:rPr lang="en-US" spc="-1" dirty="0">
                <a:solidFill>
                  <a:srgbClr val="000000"/>
                </a:solidFill>
                <a:ea typeface="Georgia"/>
              </a:rPr>
              <a:t> </a:t>
            </a:r>
            <a:r>
              <a:rPr lang="en-US" spc="-1" dirty="0" err="1">
                <a:solidFill>
                  <a:srgbClr val="000000"/>
                </a:solidFill>
                <a:ea typeface="Georgia"/>
              </a:rPr>
              <a:t>estima</a:t>
            </a:r>
            <a:r>
              <a:rPr lang="en-US" spc="-1" dirty="0">
                <a:solidFill>
                  <a:srgbClr val="000000"/>
                </a:solidFill>
                <a:ea typeface="Georgia"/>
              </a:rPr>
              <a:t>.</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C4AEE25-4C4E-4940-98C8-10482B96C28F}"/>
              </a:ext>
            </a:extLst>
          </p:cNvPr>
          <p:cNvSpPr>
            <a:spLocks noGrp="1"/>
          </p:cNvSpPr>
          <p:nvPr>
            <p:ph type="body" sz="quarter" idx="10"/>
          </p:nvPr>
        </p:nvSpPr>
        <p:spPr/>
        <p:txBody>
          <a:bodyPr/>
          <a:lstStyle/>
          <a:p>
            <a:endParaRPr lang="pt-BR"/>
          </a:p>
        </p:txBody>
      </p:sp>
      <p:sp>
        <p:nvSpPr>
          <p:cNvPr id="1262"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5200" b="0" strike="noStrike" spc="-1" dirty="0">
                <a:solidFill>
                  <a:srgbClr val="000000"/>
                </a:solidFill>
                <a:latin typeface="Georgia"/>
                <a:ea typeface="Georgia"/>
              </a:rPr>
              <a:t>‘</a:t>
            </a:r>
            <a:r>
              <a:rPr lang="en-US" sz="5200" b="0" strike="noStrike" spc="-1" dirty="0" err="1">
                <a:solidFill>
                  <a:srgbClr val="EF413D"/>
                </a:solidFill>
                <a:latin typeface="Georgia"/>
                <a:ea typeface="Georgia"/>
              </a:rPr>
              <a:t>Os</a:t>
            </a:r>
            <a:r>
              <a:rPr lang="en-US" sz="5200" b="0" strike="noStrike" spc="-1" dirty="0">
                <a:solidFill>
                  <a:srgbClr val="EF413D"/>
                </a:solidFill>
                <a:latin typeface="Georgia"/>
                <a:ea typeface="Georgia"/>
              </a:rPr>
              <a:t> </a:t>
            </a:r>
            <a:r>
              <a:rPr lang="en-US" sz="5200" b="0" strike="noStrike" spc="-1" dirty="0" err="1">
                <a:solidFill>
                  <a:srgbClr val="EF413D"/>
                </a:solidFill>
                <a:latin typeface="Georgia"/>
                <a:ea typeface="Georgia"/>
              </a:rPr>
              <a:t>louros</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têm</a:t>
            </a:r>
            <a:r>
              <a:rPr lang="en-US" sz="5200" b="0" strike="noStrike" spc="-1" dirty="0">
                <a:solidFill>
                  <a:srgbClr val="000000"/>
                </a:solidFill>
                <a:latin typeface="Georgia"/>
                <a:ea typeface="Georgia"/>
              </a:rPr>
              <a:t> um </a:t>
            </a:r>
            <a:r>
              <a:rPr lang="en-US" sz="5200" b="0" strike="noStrike" spc="-1" dirty="0" err="1">
                <a:solidFill>
                  <a:srgbClr val="000000"/>
                </a:solidFill>
                <a:latin typeface="Georgia"/>
                <a:ea typeface="Georgia"/>
              </a:rPr>
              <a:t>cabelo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muito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fino</a:t>
            </a:r>
            <a:r>
              <a:rPr lang="en-US" sz="5200" b="0" strike="noStrike" spc="-1" dirty="0">
                <a:solidFill>
                  <a:srgbClr val="000000"/>
                </a:solidFill>
                <a:latin typeface="Georgia"/>
                <a:ea typeface="Georgia"/>
              </a:rPr>
              <a:t>’</a:t>
            </a:r>
            <a:endParaRPr lang="en-US" sz="52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5200" b="0" strike="noStrike" spc="-1" dirty="0">
                <a:solidFill>
                  <a:srgbClr val="000000"/>
                </a:solidFill>
                <a:latin typeface="Georgia"/>
                <a:ea typeface="Georgia"/>
              </a:rPr>
              <a:t>‘</a:t>
            </a:r>
            <a:r>
              <a:rPr lang="en-US" sz="5200" b="0" strike="noStrike" spc="-1" dirty="0" err="1">
                <a:solidFill>
                  <a:srgbClr val="EF413D"/>
                </a:solidFill>
                <a:latin typeface="Georgia"/>
                <a:ea typeface="Georgia"/>
              </a:rPr>
              <a:t>Os</a:t>
            </a:r>
            <a:r>
              <a:rPr lang="en-US" sz="5200" b="0" strike="noStrike" spc="-1" dirty="0">
                <a:solidFill>
                  <a:srgbClr val="EF413D"/>
                </a:solidFill>
                <a:latin typeface="Georgia"/>
                <a:ea typeface="Georgia"/>
              </a:rPr>
              <a:t> </a:t>
            </a:r>
            <a:r>
              <a:rPr lang="en-US" sz="5200" b="0" strike="noStrike" spc="-1" dirty="0" err="1">
                <a:solidFill>
                  <a:srgbClr val="EF413D"/>
                </a:solidFill>
                <a:latin typeface="Georgia"/>
                <a:ea typeface="Georgia"/>
              </a:rPr>
              <a:t>pardos</a:t>
            </a:r>
            <a:r>
              <a:rPr lang="en-US" sz="5200" b="0" strike="noStrike" spc="-1" dirty="0">
                <a:solidFill>
                  <a:srgbClr val="000000"/>
                </a:solidFill>
                <a:latin typeface="Georgia"/>
                <a:ea typeface="Georgia"/>
              </a:rPr>
              <a:t> se </a:t>
            </a:r>
            <a:r>
              <a:rPr lang="en-US" sz="5200" b="0" strike="noStrike" spc="-1" dirty="0" err="1">
                <a:solidFill>
                  <a:srgbClr val="000000"/>
                </a:solidFill>
                <a:latin typeface="Georgia"/>
                <a:ea typeface="Georgia"/>
              </a:rPr>
              <a:t>acham</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daí</a:t>
            </a:r>
            <a:r>
              <a:rPr lang="en-US" sz="5200" b="0" strike="noStrike" spc="-1" dirty="0">
                <a:solidFill>
                  <a:srgbClr val="000000"/>
                </a:solidFill>
                <a:latin typeface="Georgia"/>
                <a:ea typeface="Georgia"/>
              </a:rPr>
              <a:t> para o Norte </a:t>
            </a:r>
            <a:r>
              <a:rPr lang="en-US" sz="5200" b="0" strike="noStrike" spc="-1" dirty="0" err="1">
                <a:solidFill>
                  <a:srgbClr val="000000"/>
                </a:solidFill>
                <a:latin typeface="Georgia"/>
                <a:ea typeface="Georgia"/>
              </a:rPr>
              <a:t>em</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todas</a:t>
            </a:r>
            <a:r>
              <a:rPr lang="en-US" sz="5200" b="0" strike="noStrike" spc="-1" dirty="0">
                <a:solidFill>
                  <a:srgbClr val="000000"/>
                </a:solidFill>
                <a:latin typeface="Georgia"/>
                <a:ea typeface="Georgia"/>
              </a:rPr>
              <a:t> as </a:t>
            </a:r>
            <a:r>
              <a:rPr lang="en-US" sz="5200" b="0" strike="noStrike" spc="-1" dirty="0" err="1">
                <a:solidFill>
                  <a:srgbClr val="000000"/>
                </a:solidFill>
                <a:latin typeface="Georgia"/>
                <a:ea typeface="Georgia"/>
              </a:rPr>
              <a:t>outras</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capitanias</a:t>
            </a:r>
            <a:r>
              <a:rPr lang="en-US" sz="5200" b="0" strike="noStrike" spc="-1" dirty="0">
                <a:solidFill>
                  <a:srgbClr val="000000"/>
                </a:solidFill>
                <a:latin typeface="Georgia"/>
                <a:ea typeface="Georgia"/>
              </a:rPr>
              <a:t>’</a:t>
            </a:r>
            <a:endParaRPr lang="en-US" sz="52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5200" b="0" strike="noStrike" spc="-1" dirty="0">
                <a:solidFill>
                  <a:srgbClr val="000000"/>
                </a:solidFill>
                <a:latin typeface="Georgia"/>
                <a:ea typeface="Georgia"/>
              </a:rPr>
              <a:t> </a:t>
            </a:r>
            <a:endParaRPr lang="en-US" sz="5200" b="0" strike="noStrike" spc="-1" dirty="0">
              <a:latin typeface="Cambria"/>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A8659A5-B184-4329-A394-81DEAB802BE0}"/>
              </a:ext>
            </a:extLst>
          </p:cNvPr>
          <p:cNvSpPr>
            <a:spLocks noGrp="1"/>
          </p:cNvSpPr>
          <p:nvPr>
            <p:ph type="body" sz="quarter" idx="10"/>
          </p:nvPr>
        </p:nvSpPr>
        <p:spPr/>
        <p:txBody>
          <a:bodyPr/>
          <a:lstStyle/>
          <a:p>
            <a:endParaRPr lang="pt-BR"/>
          </a:p>
        </p:txBody>
      </p:sp>
      <p:sp>
        <p:nvSpPr>
          <p:cNvPr id="1264"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a:solidFill>
                  <a:srgbClr val="000000"/>
                </a:solidFill>
                <a:latin typeface="Georgia"/>
                <a:ea typeface="Georgia"/>
              </a:rPr>
              <a:t>In this context, the ‘profile’ of phrases that tend to appear in the positions that I was calling ‘prominent’ is of </a:t>
            </a:r>
            <a:r>
              <a:rPr lang="en-US" sz="2400" b="0" strike="noStrike" spc="-1">
                <a:solidFill>
                  <a:srgbClr val="EF413D"/>
                </a:solidFill>
                <a:latin typeface="Georgia"/>
                <a:ea typeface="Georgia"/>
              </a:rPr>
              <a:t>high specificity</a:t>
            </a:r>
            <a:r>
              <a:rPr lang="en-US" sz="2400" b="0" strike="noStrike" spc="-1">
                <a:solidFill>
                  <a:srgbClr val="000000"/>
                </a:solidFill>
                <a:latin typeface="Georgia"/>
                <a:ea typeface="Georgia"/>
              </a:rPr>
              <a:t>, so that I could call them now </a:t>
            </a:r>
            <a:r>
              <a:rPr lang="en-US" sz="2400" b="0" strike="noStrike" spc="-1">
                <a:solidFill>
                  <a:srgbClr val="EF413D"/>
                </a:solidFill>
                <a:latin typeface="Georgia"/>
                <a:ea typeface="Georgia"/>
              </a:rPr>
              <a:t>syntactic topics</a:t>
            </a:r>
            <a:r>
              <a:rPr lang="en-US" sz="2400" b="0" strike="noStrike" spc="-1">
                <a:solidFill>
                  <a:srgbClr val="000000"/>
                </a:solidFill>
                <a:latin typeface="Georgia"/>
                <a:ea typeface="Georgia"/>
              </a:rPr>
              <a:t>. </a:t>
            </a:r>
            <a:endParaRPr lang="en-US" sz="2400" b="0" strike="noStrike" spc="-1">
              <a:latin typeface="Cambria"/>
            </a:endParaRPr>
          </a:p>
          <a:p>
            <a:pPr marL="279360" indent="-215640">
              <a:lnSpc>
                <a:spcPct val="100000"/>
              </a:lnSpc>
            </a:pPr>
            <a:r>
              <a:rPr lang="en-US" sz="2400" b="0" strike="noStrike" spc="-1">
                <a:solidFill>
                  <a:srgbClr val="000000"/>
                </a:solidFill>
                <a:latin typeface="Georgia"/>
                <a:ea typeface="Georgia"/>
              </a:rPr>
              <a:t>They do tend to be ‘old information’ (‘mentions’ in the terminology of my annotation) – but more than that: they tend to be constructed in such a way so that </a:t>
            </a:r>
            <a:r>
              <a:rPr lang="en-US" sz="2400" b="0" strike="noStrike" spc="-1">
                <a:solidFill>
                  <a:srgbClr val="EF413D"/>
                </a:solidFill>
                <a:latin typeface="Georgia"/>
                <a:ea typeface="Georgia"/>
              </a:rPr>
              <a:t>the indication of this ‘given-ness’ is explicit in the construction</a:t>
            </a:r>
            <a:r>
              <a:rPr lang="en-US" sz="2400" b="0" strike="noStrike" spc="-1">
                <a:solidFill>
                  <a:srgbClr val="000000"/>
                </a:solidFill>
                <a:latin typeface="Georgia"/>
                <a:ea typeface="Georgia"/>
              </a:rPr>
              <a:t>.</a:t>
            </a:r>
            <a:endParaRPr lang="en-US" sz="2400" b="0" strike="noStrike" spc="-1">
              <a:latin typeface="Cambria"/>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15E158A-EE19-41DB-A921-E9696A1AE179}"/>
              </a:ext>
            </a:extLst>
          </p:cNvPr>
          <p:cNvSpPr>
            <a:spLocks noGrp="1"/>
          </p:cNvSpPr>
          <p:nvPr>
            <p:ph type="body" sz="quarter" idx="10"/>
          </p:nvPr>
        </p:nvSpPr>
        <p:spPr/>
        <p:txBody>
          <a:bodyPr/>
          <a:lstStyle/>
          <a:p>
            <a:endParaRPr lang="pt-BR"/>
          </a:p>
        </p:txBody>
      </p:sp>
      <p:sp>
        <p:nvSpPr>
          <p:cNvPr id="1266"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dirty="0">
                <a:solidFill>
                  <a:srgbClr val="000000"/>
                </a:solidFill>
                <a:latin typeface="Georgia"/>
                <a:ea typeface="Georgia"/>
              </a:rPr>
              <a:t>What is, after all, </a:t>
            </a:r>
            <a:r>
              <a:rPr lang="en-US" sz="2400" b="0" strike="noStrike" spc="-1" dirty="0">
                <a:solidFill>
                  <a:srgbClr val="EF413D"/>
                </a:solidFill>
                <a:latin typeface="Georgia"/>
                <a:ea typeface="Georgia"/>
              </a:rPr>
              <a:t>a topic</a:t>
            </a: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The more general way to describe it is as </a:t>
            </a:r>
            <a:r>
              <a:rPr lang="en-US" sz="2400" b="0" i="1" strike="noStrike" spc="-1" dirty="0">
                <a:solidFill>
                  <a:srgbClr val="000000"/>
                </a:solidFill>
                <a:latin typeface="Georgia"/>
                <a:ea typeface="Georgia"/>
              </a:rPr>
              <a:t>‘old information</a:t>
            </a:r>
            <a:r>
              <a:rPr lang="en-US" sz="2400" b="0" strike="noStrike" spc="-1" dirty="0">
                <a:solidFill>
                  <a:srgbClr val="000000"/>
                </a:solidFill>
                <a:latin typeface="Georgia"/>
                <a:ea typeface="Georgia"/>
              </a:rPr>
              <a:t>’ (a worn and torn term I was trying to avoid). In pragmatic terms, this may mean </a:t>
            </a:r>
            <a:r>
              <a:rPr lang="en-US" sz="2400" b="0" strike="noStrike" spc="-1" dirty="0">
                <a:solidFill>
                  <a:srgbClr val="EF413D"/>
                </a:solidFill>
                <a:latin typeface="Georgia"/>
                <a:ea typeface="Georgia"/>
              </a:rPr>
              <a:t>a piece of shared knowledge or an already mentioned referent</a:t>
            </a:r>
            <a:r>
              <a:rPr lang="en-US" sz="2400" b="0" strike="noStrike" spc="-1" dirty="0">
                <a:solidFill>
                  <a:srgbClr val="000000"/>
                </a:solidFill>
                <a:latin typeface="Georgia"/>
                <a:ea typeface="Georgia"/>
              </a:rPr>
              <a:t> –  in any case, a ‘</a:t>
            </a:r>
            <a:r>
              <a:rPr lang="en-US" sz="2400" b="0" strike="noStrike" spc="-1" dirty="0">
                <a:solidFill>
                  <a:srgbClr val="EF413D"/>
                </a:solidFill>
                <a:latin typeface="Georgia"/>
                <a:ea typeface="Georgia"/>
              </a:rPr>
              <a:t>given</a:t>
            </a:r>
            <a:r>
              <a:rPr lang="en-US" sz="2400" b="0" strike="noStrike" spc="-1" dirty="0">
                <a:solidFill>
                  <a:srgbClr val="000000"/>
                </a:solidFill>
                <a:latin typeface="Georgia"/>
                <a:ea typeface="Georgia"/>
              </a:rPr>
              <a:t>’, something that is taken as ‘understood’ in the (textual or broader) context. The more theoretical ways to describe ‘topics’ are varied, as we know; but most of them do rely on this basic assumption – that ‘topicality’ is related to ‘given-ness’.</a:t>
            </a:r>
            <a:endParaRPr lang="en-US" sz="24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The biggest question here is – how can this general description help syntactic research? In other words, </a:t>
            </a:r>
            <a:r>
              <a:rPr lang="en-US" sz="2400" b="0" strike="noStrike" spc="-1" dirty="0">
                <a:solidFill>
                  <a:srgbClr val="EF413D"/>
                </a:solidFill>
                <a:latin typeface="Georgia"/>
                <a:ea typeface="Georgia"/>
              </a:rPr>
              <a:t>how does ‘given-ness’ translate syntactically</a:t>
            </a:r>
            <a:r>
              <a:rPr lang="en-US" sz="2400" b="0" strike="noStrike" spc="-1" dirty="0">
                <a:solidFill>
                  <a:srgbClr val="000000"/>
                </a:solidFill>
                <a:latin typeface="Georgia"/>
                <a:ea typeface="Georgia"/>
              </a:rPr>
              <a:t>? Is there any way we can observe it, other than by intuition and interpretation of the referential properties of a text?</a:t>
            </a:r>
            <a:endParaRPr lang="en-US" sz="2400" b="0" strike="noStrike" spc="-1" dirty="0">
              <a:latin typeface="Cambria"/>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87800A2-7838-4D65-BB7C-4475685AE878}"/>
              </a:ext>
            </a:extLst>
          </p:cNvPr>
          <p:cNvSpPr>
            <a:spLocks noGrp="1"/>
          </p:cNvSpPr>
          <p:nvPr>
            <p:ph type="body" sz="quarter" idx="10"/>
          </p:nvPr>
        </p:nvSpPr>
        <p:spPr/>
        <p:txBody>
          <a:bodyPr/>
          <a:lstStyle/>
          <a:p>
            <a:endParaRPr lang="pt-BR"/>
          </a:p>
        </p:txBody>
      </p:sp>
      <p:sp>
        <p:nvSpPr>
          <p:cNvPr id="1268"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a:solidFill>
                  <a:srgbClr val="000000"/>
                </a:solidFill>
                <a:latin typeface="Georgia"/>
                <a:ea typeface="Georgia"/>
              </a:rPr>
              <a:t>Syntactic topics would be constructions that may be identified as carrying a strong component of ‘</a:t>
            </a:r>
            <a:r>
              <a:rPr lang="en-US" sz="2400" b="0" strike="noStrike" spc="-1">
                <a:solidFill>
                  <a:srgbClr val="EF413D"/>
                </a:solidFill>
                <a:latin typeface="Georgia"/>
                <a:ea typeface="Georgia"/>
              </a:rPr>
              <a:t>given-ness</a:t>
            </a:r>
            <a:r>
              <a:rPr lang="en-US" sz="2400" b="0" strike="noStrike" spc="-1">
                <a:solidFill>
                  <a:srgbClr val="000000"/>
                </a:solidFill>
                <a:latin typeface="Georgia"/>
                <a:ea typeface="Georgia"/>
              </a:rPr>
              <a:t>’ – even before any interpretation or resource to the broader context. </a:t>
            </a:r>
            <a:endParaRPr lang="en-US" sz="2400" b="0" strike="noStrike" spc="-1">
              <a:latin typeface="Cambria"/>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6664A91A-AEBA-43F6-B058-971A188B0ACC}"/>
              </a:ext>
            </a:extLst>
          </p:cNvPr>
          <p:cNvSpPr>
            <a:spLocks noGrp="1"/>
          </p:cNvSpPr>
          <p:nvPr>
            <p:ph type="body" sz="quarter" idx="10"/>
          </p:nvPr>
        </p:nvSpPr>
        <p:spPr/>
        <p:txBody>
          <a:bodyPr/>
          <a:lstStyle/>
          <a:p>
            <a:endParaRPr lang="pt-BR"/>
          </a:p>
        </p:txBody>
      </p:sp>
      <p:sp>
        <p:nvSpPr>
          <p:cNvPr id="1270"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a:solidFill>
                  <a:srgbClr val="000000"/>
                </a:solidFill>
                <a:latin typeface="Georgia"/>
                <a:ea typeface="Georgia"/>
              </a:rPr>
              <a:t>They would be classified as ‘topics’ for the simple reason that the common knowledge presupposed in the context of communication is</a:t>
            </a:r>
            <a:r>
              <a:rPr lang="en-US" sz="2400" b="0" strike="noStrike" spc="-1">
                <a:solidFill>
                  <a:srgbClr val="EF413D"/>
                </a:solidFill>
                <a:latin typeface="Georgia"/>
                <a:ea typeface="Georgia"/>
              </a:rPr>
              <a:t> translated into formal material that explicitly point out, make reference, and specify</a:t>
            </a:r>
            <a:r>
              <a:rPr lang="en-US" sz="2400" b="0" strike="noStrike" spc="-1">
                <a:solidFill>
                  <a:srgbClr val="000000"/>
                </a:solidFill>
                <a:latin typeface="Georgia"/>
                <a:ea typeface="Georgia"/>
              </a:rPr>
              <a:t>: materials such as determiners, modifiers, and complements.</a:t>
            </a:r>
            <a:endParaRPr lang="en-US" sz="2400" b="0" strike="noStrike" spc="-1">
              <a:latin typeface="Cambria"/>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8B5AC91D-3258-443D-BDDF-DF52DE27442E}"/>
              </a:ext>
            </a:extLst>
          </p:cNvPr>
          <p:cNvSpPr>
            <a:spLocks noGrp="1"/>
          </p:cNvSpPr>
          <p:nvPr>
            <p:ph type="body" sz="quarter" idx="10"/>
          </p:nvPr>
        </p:nvSpPr>
        <p:spPr/>
        <p:txBody>
          <a:bodyPr/>
          <a:lstStyle/>
          <a:p>
            <a:endParaRPr lang="pt-BR"/>
          </a:p>
        </p:txBody>
      </p:sp>
      <p:sp>
        <p:nvSpPr>
          <p:cNvPr id="1272"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a:solidFill>
                  <a:srgbClr val="000000"/>
                </a:solidFill>
                <a:latin typeface="Georgia"/>
                <a:ea typeface="Georgia"/>
              </a:rPr>
              <a:t>They would be classified as ‘topics’ for the simple reason that the common knowledge presupposed in the context of communication is</a:t>
            </a:r>
            <a:r>
              <a:rPr lang="en-US" sz="2400" b="0" strike="noStrike" spc="-1">
                <a:solidFill>
                  <a:srgbClr val="EF413D"/>
                </a:solidFill>
                <a:latin typeface="Georgia"/>
                <a:ea typeface="Georgia"/>
              </a:rPr>
              <a:t> translated into formal material that explicitly point out, make reference, and specify</a:t>
            </a:r>
            <a:r>
              <a:rPr lang="en-US" sz="2400" b="0" strike="noStrike" spc="-1">
                <a:solidFill>
                  <a:srgbClr val="000000"/>
                </a:solidFill>
                <a:latin typeface="Georgia"/>
                <a:ea typeface="Georgia"/>
              </a:rPr>
              <a:t>: materials such as determiners, modifiers, and complements.</a:t>
            </a:r>
            <a:endParaRPr lang="en-US" sz="2400" b="0" strike="noStrike" spc="-1">
              <a:latin typeface="Cambria"/>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 name="CustomShape 2"/>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B41174DE-F8FE-4E8C-B27E-5A0BFB4A4319}" type="slidenum">
              <a:rPr lang="en-US" sz="1800" b="0" strike="noStrike" spc="-1">
                <a:latin typeface="Cambria"/>
              </a:rPr>
              <a:t>166</a:t>
            </a:fld>
            <a:endParaRPr lang="en-US" sz="1800" b="0" strike="noStrike" spc="-1">
              <a:latin typeface="Cambria"/>
            </a:endParaRPr>
          </a:p>
        </p:txBody>
      </p:sp>
      <p:sp>
        <p:nvSpPr>
          <p:cNvPr id="5" name="Título 4">
            <a:extLst>
              <a:ext uri="{FF2B5EF4-FFF2-40B4-BE49-F238E27FC236}">
                <a16:creationId xmlns:a16="http://schemas.microsoft.com/office/drawing/2014/main" id="{44555DCF-E5F1-41C7-A6E6-03ACDD327F3F}"/>
              </a:ext>
            </a:extLst>
          </p:cNvPr>
          <p:cNvSpPr>
            <a:spLocks noGrp="1"/>
          </p:cNvSpPr>
          <p:nvPr>
            <p:ph type="title"/>
          </p:nvPr>
        </p:nvSpPr>
        <p:spPr/>
        <p:txBody>
          <a:bodyPr/>
          <a:lstStyle/>
          <a:p>
            <a:r>
              <a:rPr lang="pt-BR" dirty="0"/>
              <a:t>‘Conclusão’</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BB3D321-42C1-48E9-BC0E-6127E8D3A148}"/>
              </a:ext>
            </a:extLst>
          </p:cNvPr>
          <p:cNvSpPr>
            <a:spLocks noGrp="1"/>
          </p:cNvSpPr>
          <p:nvPr>
            <p:ph type="body" sz="quarter" idx="10"/>
          </p:nvPr>
        </p:nvSpPr>
        <p:spPr/>
        <p:txBody>
          <a:bodyPr/>
          <a:lstStyle/>
          <a:p>
            <a:endParaRPr lang="pt-BR"/>
          </a:p>
        </p:txBody>
      </p:sp>
      <p:sp>
        <p:nvSpPr>
          <p:cNvPr id="1277" name="CustomShape 2"/>
          <p:cNvSpPr/>
          <p:nvPr/>
        </p:nvSpPr>
        <p:spPr>
          <a:xfrm>
            <a:off x="405000" y="797400"/>
            <a:ext cx="8606880" cy="3949200"/>
          </a:xfrm>
          <a:prstGeom prst="rect">
            <a:avLst/>
          </a:prstGeom>
          <a:noFill/>
          <a:ln w="9360">
            <a:solidFill>
              <a:srgbClr val="FFFFFF"/>
            </a:solidFill>
            <a:round/>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dirty="0">
                <a:solidFill>
                  <a:srgbClr val="000000"/>
                </a:solidFill>
                <a:latin typeface="Georgia"/>
                <a:ea typeface="Georgia"/>
              </a:rPr>
              <a:t>Combining the linguistic aspects and the technical aspects mentioned above,  my main conclusion over these first empirical results is that it will be necessary to make this annotation better in the future by conducting further queries with Corpus Search and thereby trying to find the exact factors that are at play; but that, nevertheless, the stage of the technique up to this point is a good start.</a:t>
            </a:r>
            <a:endParaRPr lang="en-US" sz="2400" b="0" strike="noStrike" spc="-1" dirty="0">
              <a:latin typeface="Cambria"/>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1617EA91-6F1E-44D2-9829-5ECC5A488423}"/>
              </a:ext>
            </a:extLst>
          </p:cNvPr>
          <p:cNvSpPr>
            <a:spLocks noGrp="1"/>
          </p:cNvSpPr>
          <p:nvPr>
            <p:ph type="body" sz="quarter" idx="10"/>
          </p:nvPr>
        </p:nvSpPr>
        <p:spPr/>
        <p:txBody>
          <a:bodyPr/>
          <a:lstStyle/>
          <a:p>
            <a:endParaRPr lang="pt-BR"/>
          </a:p>
        </p:txBody>
      </p:sp>
      <p:sp>
        <p:nvSpPr>
          <p:cNvPr id="1281" name="CustomShape 2"/>
          <p:cNvSpPr/>
          <p:nvPr/>
        </p:nvSpPr>
        <p:spPr>
          <a:xfrm>
            <a:off x="405000" y="797400"/>
            <a:ext cx="8606880" cy="3949200"/>
          </a:xfrm>
          <a:prstGeom prst="rect">
            <a:avLst/>
          </a:prstGeom>
          <a:noFill/>
          <a:ln w="9360">
            <a:solidFill>
              <a:srgbClr val="FFFFFF"/>
            </a:solidFill>
            <a:round/>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a:solidFill>
                  <a:srgbClr val="000000"/>
                </a:solidFill>
                <a:latin typeface="Georgia"/>
                <a:ea typeface="Georgia"/>
              </a:rPr>
              <a:t>Mainly, because it is allowing for patterns to be found in the text that are at the same time independent of intuitive interpretation, and do not entirely clash with it; rather, they make it more precise, and allow it to be reproduced for future texts (as was, in fact, the main idea in starting the annotation).</a:t>
            </a:r>
            <a:endParaRPr lang="en-US" sz="2400" b="0" strike="noStrike" spc="-1">
              <a:latin typeface="Cambria"/>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 name="CustomShape 2"/>
          <p:cNvSpPr/>
          <p:nvPr/>
        </p:nvSpPr>
        <p:spPr>
          <a:xfrm>
            <a:off x="8585076" y="4779649"/>
            <a:ext cx="629757" cy="2608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26A162D7-1B15-40B2-BD2E-506D4425FC50}" type="slidenum">
              <a:rPr lang="en-US" sz="1800" b="0" strike="noStrike" spc="-1">
                <a:latin typeface="Cambria"/>
              </a:rPr>
              <a:t>169</a:t>
            </a:fld>
            <a:endParaRPr lang="en-US" sz="1800" b="0" strike="noStrike" spc="-1" dirty="0">
              <a:latin typeface="Cambria"/>
            </a:endParaRPr>
          </a:p>
        </p:txBody>
      </p:sp>
      <p:sp>
        <p:nvSpPr>
          <p:cNvPr id="2" name="Título 1">
            <a:extLst>
              <a:ext uri="{FF2B5EF4-FFF2-40B4-BE49-F238E27FC236}">
                <a16:creationId xmlns:a16="http://schemas.microsoft.com/office/drawing/2014/main" id="{712E4E3A-51B5-44F8-8054-605D7E2E8C74}"/>
              </a:ext>
            </a:extLst>
          </p:cNvPr>
          <p:cNvSpPr>
            <a:spLocks noGrp="1"/>
          </p:cNvSpPr>
          <p:nvPr>
            <p:ph type="title"/>
          </p:nvPr>
        </p:nvSpPr>
        <p:spPr>
          <a:xfrm>
            <a:off x="765240" y="1752759"/>
            <a:ext cx="7345680" cy="1637982"/>
          </a:xfrm>
        </p:spPr>
        <p:txBody>
          <a:bodyPr/>
          <a:lstStyle/>
          <a:p>
            <a:r>
              <a:rPr lang="pt-BR" sz="8000" dirty="0"/>
              <a:t>Obrigada </a:t>
            </a:r>
            <a:r>
              <a:rPr lang="pt-BR" sz="8000" dirty="0">
                <a:solidFill>
                  <a:srgbClr val="A8D4A9"/>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8C53803F-8659-4B87-A09E-B0EA10BCBE97}"/>
              </a:ext>
            </a:extLst>
          </p:cNvPr>
          <p:cNvSpPr>
            <a:spLocks noGrp="1"/>
          </p:cNvSpPr>
          <p:nvPr>
            <p:ph type="body" sz="quarter" idx="10"/>
          </p:nvPr>
        </p:nvSpPr>
        <p:spPr/>
        <p:txBody>
          <a:bodyPr/>
          <a:lstStyle/>
          <a:p>
            <a:pPr>
              <a:lnSpc>
                <a:spcPct val="100000"/>
              </a:lnSpc>
            </a:pPr>
            <a:r>
              <a:rPr lang="en-US" spc="-1" dirty="0">
                <a:solidFill>
                  <a:srgbClr val="000000"/>
                </a:solidFill>
                <a:ea typeface="Georgia"/>
              </a:rPr>
              <a:t>(3) ‘</a:t>
            </a:r>
            <a:r>
              <a:rPr lang="en-US" spc="-1" dirty="0" err="1">
                <a:solidFill>
                  <a:srgbClr val="000000"/>
                </a:solidFill>
                <a:ea typeface="Georgia"/>
              </a:rPr>
              <a:t>Proeminência</a:t>
            </a:r>
            <a:r>
              <a:rPr lang="en-US" spc="-1" dirty="0">
                <a:solidFill>
                  <a:srgbClr val="000000"/>
                </a:solidFill>
                <a:ea typeface="Georgia"/>
              </a:rPr>
              <a:t> à </a:t>
            </a:r>
            <a:r>
              <a:rPr lang="en-US" spc="-1" dirty="0" err="1">
                <a:solidFill>
                  <a:srgbClr val="000000"/>
                </a:solidFill>
                <a:ea typeface="Georgia"/>
              </a:rPr>
              <a:t>esquerda</a:t>
            </a:r>
            <a:r>
              <a:rPr lang="en-US" spc="-1" dirty="0">
                <a:solidFill>
                  <a:srgbClr val="000000"/>
                </a:solidFill>
                <a:ea typeface="Georgia"/>
              </a:rPr>
              <a:t>’ (</a:t>
            </a:r>
            <a:r>
              <a:rPr lang="en-US" spc="-1" dirty="0" err="1">
                <a:solidFill>
                  <a:srgbClr val="000000"/>
                </a:solidFill>
                <a:ea typeface="Georgia"/>
              </a:rPr>
              <a:t>Paixão</a:t>
            </a:r>
            <a:r>
              <a:rPr lang="en-US" spc="-1" dirty="0">
                <a:solidFill>
                  <a:srgbClr val="000000"/>
                </a:solidFill>
                <a:ea typeface="Georgia"/>
              </a:rPr>
              <a:t> de Sousa, 2009, 2012):</a:t>
            </a:r>
            <a:endParaRPr lang="en-US" spc="-1" dirty="0">
              <a:solidFill>
                <a:srgbClr val="000000"/>
              </a:solidFill>
              <a:latin typeface="Arial"/>
            </a:endParaRPr>
          </a:p>
          <a:p>
            <a:pPr>
              <a:lnSpc>
                <a:spcPct val="100000"/>
              </a:lnSpc>
            </a:pPr>
            <a:r>
              <a:rPr lang="en-US" spc="-1" dirty="0">
                <a:solidFill>
                  <a:srgbClr val="000000"/>
                </a:solidFill>
                <a:ea typeface="Georgia"/>
              </a:rPr>
              <a:t> </a:t>
            </a:r>
            <a:endParaRPr lang="en-US" spc="-1" dirty="0">
              <a:solidFill>
                <a:srgbClr val="000000"/>
              </a:solidFill>
              <a:latin typeface="Arial"/>
            </a:endParaRPr>
          </a:p>
          <a:p>
            <a:pPr>
              <a:lnSpc>
                <a:spcPct val="100000"/>
              </a:lnSpc>
            </a:pPr>
            <a:r>
              <a:rPr lang="en-US" spc="-1" dirty="0" err="1">
                <a:solidFill>
                  <a:srgbClr val="000000"/>
                </a:solidFill>
                <a:ea typeface="Georgia"/>
              </a:rPr>
              <a:t>Cardim</a:t>
            </a:r>
            <a:r>
              <a:rPr lang="en-US" spc="-1" dirty="0">
                <a:solidFill>
                  <a:srgbClr val="000000"/>
                </a:solidFill>
                <a:ea typeface="Georgia"/>
              </a:rPr>
              <a:t>, 1584:</a:t>
            </a:r>
            <a:endParaRPr lang="en-US" spc="-1" dirty="0">
              <a:solidFill>
                <a:srgbClr val="000000"/>
              </a:solidFill>
              <a:latin typeface="Arial"/>
            </a:endParaRPr>
          </a:p>
          <a:p>
            <a:pPr>
              <a:lnSpc>
                <a:spcPct val="100000"/>
              </a:lnSpc>
            </a:pPr>
            <a:r>
              <a:rPr lang="en-US" spc="-1" dirty="0" err="1">
                <a:solidFill>
                  <a:srgbClr val="000000"/>
                </a:solidFill>
                <a:ea typeface="Georgia"/>
              </a:rPr>
              <a:t>Esta</a:t>
            </a:r>
            <a:r>
              <a:rPr lang="en-US" spc="-1" dirty="0">
                <a:solidFill>
                  <a:srgbClr val="000000"/>
                </a:solidFill>
                <a:ea typeface="Georgia"/>
              </a:rPr>
              <a:t> cobra he </a:t>
            </a:r>
            <a:r>
              <a:rPr lang="en-US" spc="-1" dirty="0" err="1">
                <a:solidFill>
                  <a:srgbClr val="000000"/>
                </a:solidFill>
                <a:ea typeface="Georgia"/>
              </a:rPr>
              <a:t>muito</a:t>
            </a:r>
            <a:r>
              <a:rPr lang="en-US" spc="-1" dirty="0">
                <a:solidFill>
                  <a:srgbClr val="000000"/>
                </a:solidFill>
                <a:ea typeface="Georgia"/>
              </a:rPr>
              <a:t> </a:t>
            </a:r>
            <a:r>
              <a:rPr lang="en-US" spc="-1" dirty="0" err="1">
                <a:solidFill>
                  <a:srgbClr val="000000"/>
                </a:solidFill>
                <a:ea typeface="Georgia"/>
              </a:rPr>
              <a:t>formosa</a:t>
            </a:r>
            <a:r>
              <a:rPr lang="en-US" spc="-1" dirty="0">
                <a:solidFill>
                  <a:srgbClr val="000000"/>
                </a:solidFill>
                <a:ea typeface="Georgia"/>
              </a:rPr>
              <a:t>,</a:t>
            </a:r>
            <a:endParaRPr lang="en-US" spc="-1" dirty="0">
              <a:solidFill>
                <a:srgbClr val="000000"/>
              </a:solidFill>
              <a:latin typeface="Arial"/>
            </a:endParaRPr>
          </a:p>
          <a:p>
            <a:pPr>
              <a:lnSpc>
                <a:spcPct val="100000"/>
              </a:lnSpc>
            </a:pPr>
            <a:r>
              <a:rPr lang="en-US" spc="-1" dirty="0">
                <a:solidFill>
                  <a:srgbClr val="000000"/>
                </a:solidFill>
                <a:ea typeface="Georgia"/>
              </a:rPr>
              <a:t>a </a:t>
            </a:r>
            <a:r>
              <a:rPr lang="en-US" spc="-1" dirty="0" err="1">
                <a:solidFill>
                  <a:srgbClr val="000000"/>
                </a:solidFill>
                <a:ea typeface="Georgia"/>
              </a:rPr>
              <a:t>cabeça</a:t>
            </a:r>
            <a:r>
              <a:rPr lang="en-US" spc="-1" dirty="0">
                <a:solidFill>
                  <a:srgbClr val="000000"/>
                </a:solidFill>
                <a:ea typeface="Georgia"/>
              </a:rPr>
              <a:t> </a:t>
            </a:r>
            <a:r>
              <a:rPr lang="en-US" spc="-1" dirty="0" err="1">
                <a:solidFill>
                  <a:srgbClr val="000000"/>
                </a:solidFill>
                <a:ea typeface="Georgia"/>
              </a:rPr>
              <a:t>tem</a:t>
            </a:r>
            <a:r>
              <a:rPr lang="en-US" spc="-1" dirty="0">
                <a:solidFill>
                  <a:srgbClr val="000000"/>
                </a:solidFill>
                <a:ea typeface="Georgia"/>
              </a:rPr>
              <a:t> </a:t>
            </a:r>
            <a:r>
              <a:rPr lang="en-US" spc="-1" dirty="0" err="1">
                <a:solidFill>
                  <a:srgbClr val="000000"/>
                </a:solidFill>
                <a:ea typeface="Georgia"/>
              </a:rPr>
              <a:t>vermelha</a:t>
            </a:r>
            <a:r>
              <a:rPr lang="en-US" spc="-1" dirty="0">
                <a:solidFill>
                  <a:srgbClr val="000000"/>
                </a:solidFill>
                <a:ea typeface="Georgia"/>
              </a:rPr>
              <a:t>, </a:t>
            </a:r>
            <a:r>
              <a:rPr lang="en-US" spc="-1" dirty="0" err="1">
                <a:solidFill>
                  <a:srgbClr val="000000"/>
                </a:solidFill>
                <a:ea typeface="Georgia"/>
              </a:rPr>
              <a:t>branca</a:t>
            </a:r>
            <a:r>
              <a:rPr lang="en-US" spc="-1" dirty="0">
                <a:solidFill>
                  <a:srgbClr val="000000"/>
                </a:solidFill>
                <a:ea typeface="Georgia"/>
              </a:rPr>
              <a:t> e </a:t>
            </a:r>
            <a:r>
              <a:rPr lang="en-US" spc="-1" dirty="0" err="1">
                <a:solidFill>
                  <a:srgbClr val="000000"/>
                </a:solidFill>
                <a:ea typeface="Georgia"/>
              </a:rPr>
              <a:t>preta</a:t>
            </a:r>
            <a:r>
              <a:rPr lang="en-US" spc="-1" dirty="0">
                <a:solidFill>
                  <a:srgbClr val="000000"/>
                </a:solidFill>
                <a:ea typeface="Georgia"/>
              </a:rPr>
              <a:t>, e </a:t>
            </a:r>
            <a:r>
              <a:rPr lang="en-US" spc="-1" dirty="0" err="1">
                <a:solidFill>
                  <a:srgbClr val="000000"/>
                </a:solidFill>
                <a:ea typeface="Georgia"/>
              </a:rPr>
              <a:t>assi</a:t>
            </a:r>
            <a:r>
              <a:rPr lang="en-US" spc="-1" dirty="0">
                <a:solidFill>
                  <a:srgbClr val="000000"/>
                </a:solidFill>
                <a:ea typeface="Georgia"/>
              </a:rPr>
              <a:t> </a:t>
            </a:r>
            <a:r>
              <a:rPr lang="en-US" spc="-1" dirty="0" err="1">
                <a:solidFill>
                  <a:srgbClr val="000000"/>
                </a:solidFill>
                <a:ea typeface="Georgia"/>
              </a:rPr>
              <a:t>todo</a:t>
            </a:r>
            <a:r>
              <a:rPr lang="en-US" spc="-1" dirty="0">
                <a:solidFill>
                  <a:srgbClr val="000000"/>
                </a:solidFill>
                <a:ea typeface="Georgia"/>
              </a:rPr>
              <a:t> o </a:t>
            </a:r>
            <a:r>
              <a:rPr lang="en-US" spc="-1" dirty="0" err="1">
                <a:solidFill>
                  <a:srgbClr val="000000"/>
                </a:solidFill>
                <a:ea typeface="Georgia"/>
              </a:rPr>
              <a:t>corpo</a:t>
            </a:r>
            <a:r>
              <a:rPr lang="en-US" spc="-1" dirty="0">
                <a:solidFill>
                  <a:srgbClr val="000000"/>
                </a:solidFill>
                <a:ea typeface="Georgia"/>
              </a:rPr>
              <a:t>.</a:t>
            </a:r>
            <a:endParaRPr lang="en-US" spc="-1" dirty="0">
              <a:solidFill>
                <a:srgbClr val="000000"/>
              </a:solidFill>
              <a:latin typeface="Arial"/>
            </a:endParaRPr>
          </a:p>
          <a:p>
            <a:pPr>
              <a:lnSpc>
                <a:spcPct val="100000"/>
              </a:lnSpc>
            </a:pPr>
            <a:r>
              <a:rPr lang="en-US" spc="-1" dirty="0" err="1">
                <a:solidFill>
                  <a:srgbClr val="000000"/>
                </a:solidFill>
                <a:ea typeface="Georgia"/>
              </a:rPr>
              <a:t>Esta</a:t>
            </a:r>
            <a:r>
              <a:rPr lang="en-US" spc="-1" dirty="0">
                <a:solidFill>
                  <a:srgbClr val="000000"/>
                </a:solidFill>
                <a:ea typeface="Georgia"/>
              </a:rPr>
              <a:t> he a </a:t>
            </a:r>
            <a:r>
              <a:rPr lang="en-US" spc="-1" dirty="0" err="1">
                <a:solidFill>
                  <a:srgbClr val="000000"/>
                </a:solidFill>
                <a:ea typeface="Georgia"/>
              </a:rPr>
              <a:t>mais</a:t>
            </a:r>
            <a:r>
              <a:rPr lang="en-US" spc="-1" dirty="0">
                <a:solidFill>
                  <a:srgbClr val="000000"/>
                </a:solidFill>
                <a:ea typeface="Georgia"/>
              </a:rPr>
              <a:t> </a:t>
            </a:r>
            <a:r>
              <a:rPr lang="en-US" spc="-1" dirty="0" err="1">
                <a:solidFill>
                  <a:srgbClr val="000000"/>
                </a:solidFill>
                <a:ea typeface="Georgia"/>
              </a:rPr>
              <a:t>peçonhenta</a:t>
            </a:r>
            <a:r>
              <a:rPr lang="en-US" spc="-1" dirty="0">
                <a:solidFill>
                  <a:srgbClr val="000000"/>
                </a:solidFill>
                <a:ea typeface="Georgia"/>
              </a:rPr>
              <a:t> de </a:t>
            </a:r>
            <a:r>
              <a:rPr lang="en-US" spc="-1" dirty="0" err="1">
                <a:solidFill>
                  <a:srgbClr val="000000"/>
                </a:solidFill>
                <a:ea typeface="Georgia"/>
              </a:rPr>
              <a:t>todas</a:t>
            </a:r>
            <a:r>
              <a:rPr lang="en-US" spc="-1" dirty="0">
                <a:solidFill>
                  <a:srgbClr val="000000"/>
                </a:solidFill>
                <a:ea typeface="Georgia"/>
              </a:rPr>
              <a:t>, </a:t>
            </a:r>
            <a:r>
              <a:rPr lang="en-US" spc="-1" dirty="0" err="1">
                <a:solidFill>
                  <a:srgbClr val="000000"/>
                </a:solidFill>
                <a:ea typeface="Georgia"/>
              </a:rPr>
              <a:t>anda</a:t>
            </a:r>
            <a:r>
              <a:rPr lang="en-US" spc="-1" dirty="0">
                <a:solidFill>
                  <a:srgbClr val="000000"/>
                </a:solidFill>
                <a:ea typeface="Georgia"/>
              </a:rPr>
              <a:t> de </a:t>
            </a:r>
            <a:r>
              <a:rPr lang="en-US" spc="-1" dirty="0" err="1">
                <a:solidFill>
                  <a:srgbClr val="000000"/>
                </a:solidFill>
                <a:ea typeface="Georgia"/>
              </a:rPr>
              <a:t>vagar</a:t>
            </a:r>
            <a:r>
              <a:rPr lang="en-US" spc="-1" dirty="0">
                <a:solidFill>
                  <a:srgbClr val="000000"/>
                </a:solidFill>
                <a:ea typeface="Georgia"/>
              </a:rPr>
              <a:t>, e </a:t>
            </a:r>
            <a:r>
              <a:rPr lang="en-US" spc="-1" dirty="0" err="1">
                <a:solidFill>
                  <a:srgbClr val="000000"/>
                </a:solidFill>
                <a:ea typeface="Georgia"/>
              </a:rPr>
              <a:t>vive</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as </a:t>
            </a:r>
            <a:r>
              <a:rPr lang="en-US" spc="-1" dirty="0" err="1">
                <a:solidFill>
                  <a:srgbClr val="000000"/>
                </a:solidFill>
                <a:ea typeface="Georgia"/>
              </a:rPr>
              <a:t>gretas</a:t>
            </a:r>
            <a:r>
              <a:rPr lang="en-US" spc="-1" dirty="0">
                <a:solidFill>
                  <a:srgbClr val="000000"/>
                </a:solidFill>
                <a:ea typeface="Georgia"/>
              </a:rPr>
              <a:t> da terra</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6"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395ADED-82D5-40BA-928B-2F5A3FBE50B4}" type="slidenum">
              <a:rPr lang="en-US" sz="1800" b="0" strike="noStrike" spc="-1">
                <a:latin typeface="Cambria"/>
              </a:rPr>
              <a:t>170</a:t>
            </a:fld>
            <a:endParaRPr lang="en-US" sz="1800" b="0" strike="noStrike" spc="-1">
              <a:latin typeface="Cambria"/>
            </a:endParaRPr>
          </a:p>
        </p:txBody>
      </p:sp>
      <p:sp>
        <p:nvSpPr>
          <p:cNvPr id="1287"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2" name="Título 1">
            <a:extLst>
              <a:ext uri="{FF2B5EF4-FFF2-40B4-BE49-F238E27FC236}">
                <a16:creationId xmlns:a16="http://schemas.microsoft.com/office/drawing/2014/main" id="{5C2059EC-1B51-4AF4-A407-E7BFA3AE4F90}"/>
              </a:ext>
            </a:extLst>
          </p:cNvPr>
          <p:cNvSpPr>
            <a:spLocks noGrp="1"/>
          </p:cNvSpPr>
          <p:nvPr>
            <p:ph type="title"/>
          </p:nvPr>
        </p:nvSpPr>
        <p:spPr/>
        <p:txBody>
          <a:bodyPr/>
          <a:lstStyle/>
          <a:p>
            <a:r>
              <a:rPr lang="pt-BR" dirty="0"/>
              <a:t>Referências</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6"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395ADED-82D5-40BA-928B-2F5A3FBE50B4}" type="slidenum">
              <a:rPr lang="en-US" sz="1800" b="0" strike="noStrike" spc="-1">
                <a:latin typeface="Cambria"/>
              </a:rPr>
              <a:t>171</a:t>
            </a:fld>
            <a:endParaRPr lang="en-US" sz="1800" b="0" strike="noStrike" spc="-1">
              <a:latin typeface="Cambria"/>
            </a:endParaRPr>
          </a:p>
        </p:txBody>
      </p:sp>
      <p:sp>
        <p:nvSpPr>
          <p:cNvPr id="1287"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290" name="CustomShape 5"/>
          <p:cNvSpPr/>
          <p:nvPr/>
        </p:nvSpPr>
        <p:spPr>
          <a:xfrm>
            <a:off x="4496040" y="956880"/>
            <a:ext cx="151200" cy="3106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2100" b="0" i="1" strike="noStrike" spc="-1">
                <a:solidFill>
                  <a:srgbClr val="808080"/>
                </a:solidFill>
                <a:latin typeface="Georgia"/>
                <a:ea typeface="Georgia"/>
              </a:rPr>
              <a:t>:</a:t>
            </a:r>
            <a:endParaRPr lang="en-US" sz="2100" b="0" strike="noStrike" spc="-1">
              <a:latin typeface="Cambria"/>
            </a:endParaRPr>
          </a:p>
        </p:txBody>
      </p:sp>
      <p:sp>
        <p:nvSpPr>
          <p:cNvPr id="5" name="Espaço Reservado para Texto 4">
            <a:extLst>
              <a:ext uri="{FF2B5EF4-FFF2-40B4-BE49-F238E27FC236}">
                <a16:creationId xmlns:a16="http://schemas.microsoft.com/office/drawing/2014/main" id="{6D894522-8057-4F6B-9585-5C6C5334E1F9}"/>
              </a:ext>
            </a:extLst>
          </p:cNvPr>
          <p:cNvSpPr>
            <a:spLocks noGrp="1"/>
          </p:cNvSpPr>
          <p:nvPr>
            <p:ph type="body" sz="quarter" idx="10"/>
          </p:nvPr>
        </p:nvSpPr>
        <p:spPr/>
        <p:txBody>
          <a:bodyPr/>
          <a:lstStyle/>
          <a:p>
            <a:endParaRPr lang="pt-BR"/>
          </a:p>
        </p:txBody>
      </p:sp>
      <p:sp>
        <p:nvSpPr>
          <p:cNvPr id="1288" name="CustomShape 3"/>
          <p:cNvSpPr/>
          <p:nvPr/>
        </p:nvSpPr>
        <p:spPr>
          <a:xfrm>
            <a:off x="389160" y="326880"/>
            <a:ext cx="8754120" cy="44888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endParaRPr lang="en-US" sz="1800" b="0" strike="noStrike" spc="-1" dirty="0">
              <a:latin typeface="Cambria"/>
            </a:endParaRPr>
          </a:p>
          <a:p>
            <a:pPr>
              <a:lnSpc>
                <a:spcPct val="100000"/>
              </a:lnSpc>
            </a:pPr>
            <a:endParaRPr lang="en-US" sz="1800" b="0" strike="noStrike" spc="-1" dirty="0">
              <a:latin typeface="Cambria"/>
            </a:endParaRPr>
          </a:p>
          <a:p>
            <a:pPr>
              <a:lnSpc>
                <a:spcPct val="100000"/>
              </a:lnSpc>
            </a:pPr>
            <a:r>
              <a:rPr lang="en-US" sz="1800" b="0" strike="noStrike" spc="-1" dirty="0">
                <a:solidFill>
                  <a:srgbClr val="000000"/>
                </a:solidFill>
                <a:latin typeface="Georgia"/>
                <a:ea typeface="Georgia"/>
              </a:rPr>
              <a:t>Ferreira, M.B. </a:t>
            </a:r>
            <a:r>
              <a:rPr lang="en-US" sz="1800" b="0" i="1" strike="noStrike" spc="-1" dirty="0" err="1">
                <a:solidFill>
                  <a:srgbClr val="000000"/>
                </a:solidFill>
                <a:latin typeface="Georgia"/>
                <a:ea typeface="Georgia"/>
              </a:rPr>
              <a:t>Sujeitos</a:t>
            </a:r>
            <a:r>
              <a:rPr lang="en-US" sz="1800" b="0" i="1" strike="noStrike" spc="-1" dirty="0">
                <a:solidFill>
                  <a:srgbClr val="000000"/>
                </a:solidFill>
                <a:latin typeface="Georgia"/>
                <a:ea typeface="Georgia"/>
              </a:rPr>
              <a:t> </a:t>
            </a:r>
            <a:r>
              <a:rPr lang="en-US" sz="1800" b="0" i="1" strike="noStrike" spc="-1" dirty="0" err="1">
                <a:solidFill>
                  <a:srgbClr val="000000"/>
                </a:solidFill>
                <a:latin typeface="Georgia"/>
                <a:ea typeface="Georgia"/>
              </a:rPr>
              <a:t>Nulos</a:t>
            </a:r>
            <a:r>
              <a:rPr lang="en-US" sz="1800" b="0" i="1" strike="noStrike" spc="-1" dirty="0">
                <a:solidFill>
                  <a:srgbClr val="000000"/>
                </a:solidFill>
                <a:latin typeface="Georgia"/>
                <a:ea typeface="Georgia"/>
              </a:rPr>
              <a:t> e </a:t>
            </a:r>
            <a:r>
              <a:rPr lang="en-US" sz="1800" b="0" i="1" strike="noStrike" spc="-1" dirty="0" err="1">
                <a:solidFill>
                  <a:srgbClr val="000000"/>
                </a:solidFill>
                <a:latin typeface="Georgia"/>
                <a:ea typeface="Georgia"/>
              </a:rPr>
              <a:t>Objetos</a:t>
            </a:r>
            <a:r>
              <a:rPr lang="en-US" sz="1800" b="0" i="1" strike="noStrike" spc="-1" dirty="0">
                <a:solidFill>
                  <a:srgbClr val="000000"/>
                </a:solidFill>
                <a:latin typeface="Georgia"/>
                <a:ea typeface="Georgia"/>
              </a:rPr>
              <a:t> </a:t>
            </a:r>
            <a:r>
              <a:rPr lang="en-US" sz="1800" b="0" i="1" strike="noStrike" spc="-1" dirty="0" err="1">
                <a:solidFill>
                  <a:srgbClr val="000000"/>
                </a:solidFill>
                <a:latin typeface="Georgia"/>
                <a:ea typeface="Georgia"/>
              </a:rPr>
              <a:t>Nulos</a:t>
            </a:r>
            <a:r>
              <a:rPr lang="en-US" sz="1800" b="0" i="1" strike="noStrike" spc="-1" dirty="0">
                <a:solidFill>
                  <a:srgbClr val="000000"/>
                </a:solidFill>
                <a:latin typeface="Georgia"/>
                <a:ea typeface="Georgia"/>
              </a:rPr>
              <a:t> no </a:t>
            </a:r>
            <a:r>
              <a:rPr lang="en-US" sz="1800" b="0" i="1" strike="noStrike" spc="-1" dirty="0" err="1">
                <a:solidFill>
                  <a:srgbClr val="000000"/>
                </a:solidFill>
                <a:latin typeface="Georgia"/>
                <a:ea typeface="Georgia"/>
              </a:rPr>
              <a:t>Português</a:t>
            </a:r>
            <a:r>
              <a:rPr lang="en-US" sz="1800" b="0" i="1" strike="noStrike" spc="-1" dirty="0">
                <a:solidFill>
                  <a:srgbClr val="000000"/>
                </a:solidFill>
                <a:latin typeface="Georgia"/>
                <a:ea typeface="Georgia"/>
              </a:rPr>
              <a:t> </a:t>
            </a:r>
            <a:r>
              <a:rPr lang="en-US" sz="1800" b="0" i="1" strike="noStrike" spc="-1" dirty="0" err="1">
                <a:solidFill>
                  <a:srgbClr val="000000"/>
                </a:solidFill>
                <a:latin typeface="Georgia"/>
                <a:ea typeface="Georgia"/>
              </a:rPr>
              <a:t>Brasileiro</a:t>
            </a:r>
            <a:r>
              <a:rPr lang="en-US" sz="1800" b="0" i="1" strike="noStrike" spc="-1" dirty="0">
                <a:solidFill>
                  <a:srgbClr val="000000"/>
                </a:solidFill>
                <a:latin typeface="Georgia"/>
                <a:ea typeface="Georgia"/>
              </a:rPr>
              <a:t>.</a:t>
            </a:r>
            <a:r>
              <a:rPr lang="en-US" sz="1800" b="0" strike="noStrike" spc="-1" dirty="0">
                <a:solidFill>
                  <a:srgbClr val="000000"/>
                </a:solidFill>
                <a:latin typeface="Georgia"/>
                <a:ea typeface="Georgia"/>
              </a:rPr>
              <a:t> </a:t>
            </a:r>
            <a:r>
              <a:rPr lang="en-US" sz="1800" b="0" strike="noStrike" spc="-1" dirty="0" err="1">
                <a:solidFill>
                  <a:srgbClr val="000000"/>
                </a:solidFill>
                <a:latin typeface="Georgia"/>
                <a:ea typeface="Georgia"/>
              </a:rPr>
              <a:t>Tese</a:t>
            </a:r>
            <a:r>
              <a:rPr lang="en-US" sz="1800" b="0" strike="noStrike" spc="-1" dirty="0">
                <a:solidFill>
                  <a:srgbClr val="000000"/>
                </a:solidFill>
                <a:latin typeface="Georgia"/>
                <a:ea typeface="Georgia"/>
              </a:rPr>
              <a:t> de </a:t>
            </a:r>
            <a:r>
              <a:rPr lang="en-US" sz="1800" b="0" strike="noStrike" spc="-1" dirty="0" err="1">
                <a:solidFill>
                  <a:srgbClr val="000000"/>
                </a:solidFill>
                <a:latin typeface="Georgia"/>
                <a:ea typeface="Georgia"/>
              </a:rPr>
              <a:t>Mestrado</a:t>
            </a:r>
            <a:r>
              <a:rPr lang="en-US" sz="1800" b="0" strike="noStrike" spc="-1" dirty="0">
                <a:solidFill>
                  <a:srgbClr val="000000"/>
                </a:solidFill>
                <a:latin typeface="Georgia"/>
                <a:ea typeface="Georgia"/>
              </a:rPr>
              <a:t>. </a:t>
            </a:r>
            <a:r>
              <a:rPr lang="en-US" sz="1800" b="0" strike="noStrike" spc="-1" dirty="0" err="1">
                <a:solidFill>
                  <a:srgbClr val="000000"/>
                </a:solidFill>
                <a:latin typeface="Georgia"/>
                <a:ea typeface="Georgia"/>
              </a:rPr>
              <a:t>Universidade</a:t>
            </a:r>
            <a:r>
              <a:rPr lang="en-US" sz="1800" b="0" strike="noStrike" spc="-1" dirty="0">
                <a:solidFill>
                  <a:srgbClr val="000000"/>
                </a:solidFill>
                <a:latin typeface="Georgia"/>
                <a:ea typeface="Georgia"/>
              </a:rPr>
              <a:t> </a:t>
            </a:r>
            <a:r>
              <a:rPr lang="en-US" sz="1800" b="0" strike="noStrike" spc="-1" dirty="0" err="1">
                <a:solidFill>
                  <a:srgbClr val="000000"/>
                </a:solidFill>
                <a:latin typeface="Georgia"/>
                <a:ea typeface="Georgia"/>
              </a:rPr>
              <a:t>Estadual</a:t>
            </a:r>
            <a:r>
              <a:rPr lang="en-US" sz="1800" b="0" strike="noStrike" spc="-1" dirty="0">
                <a:solidFill>
                  <a:srgbClr val="000000"/>
                </a:solidFill>
                <a:latin typeface="Georgia"/>
                <a:ea typeface="Georgia"/>
              </a:rPr>
              <a:t> de Campinas. 2000.</a:t>
            </a:r>
            <a:endParaRPr lang="en-US" sz="1800" b="0" strike="noStrike" spc="-1" dirty="0">
              <a:latin typeface="Cambria"/>
            </a:endParaRPr>
          </a:p>
          <a:p>
            <a:pPr>
              <a:lnSpc>
                <a:spcPct val="100000"/>
              </a:lnSpc>
            </a:pPr>
            <a:endParaRPr lang="en-US" sz="1800" b="0" strike="noStrike" spc="-1" dirty="0">
              <a:latin typeface="Cambria"/>
            </a:endParaRPr>
          </a:p>
          <a:p>
            <a:pPr>
              <a:lnSpc>
                <a:spcPct val="100000"/>
              </a:lnSpc>
            </a:pPr>
            <a:r>
              <a:rPr lang="en-US" sz="1800" b="0" strike="noStrike" spc="-1" dirty="0" err="1">
                <a:solidFill>
                  <a:srgbClr val="000000"/>
                </a:solidFill>
                <a:latin typeface="Georgia"/>
                <a:ea typeface="Georgia"/>
              </a:rPr>
              <a:t>Figueiredo</a:t>
            </a:r>
            <a:r>
              <a:rPr lang="en-US" sz="1800" b="0" strike="noStrike" spc="-1" dirty="0">
                <a:solidFill>
                  <a:srgbClr val="000000"/>
                </a:solidFill>
                <a:latin typeface="Georgia"/>
                <a:ea typeface="Georgia"/>
              </a:rPr>
              <a:t> e Silva, M.C. </a:t>
            </a:r>
            <a:r>
              <a:rPr lang="en-US" sz="1800" b="0" i="1" strike="noStrike" spc="-1" dirty="0">
                <a:solidFill>
                  <a:srgbClr val="000000"/>
                </a:solidFill>
                <a:latin typeface="Georgia"/>
                <a:ea typeface="Georgia"/>
              </a:rPr>
              <a:t>A </a:t>
            </a:r>
            <a:r>
              <a:rPr lang="en-US" sz="1800" b="0" i="1" strike="noStrike" spc="-1" dirty="0" err="1">
                <a:solidFill>
                  <a:srgbClr val="000000"/>
                </a:solidFill>
                <a:latin typeface="Georgia"/>
                <a:ea typeface="Georgia"/>
              </a:rPr>
              <a:t>Posição</a:t>
            </a:r>
            <a:r>
              <a:rPr lang="en-US" sz="1800" b="0" i="1" strike="noStrike" spc="-1" dirty="0">
                <a:solidFill>
                  <a:srgbClr val="000000"/>
                </a:solidFill>
                <a:latin typeface="Georgia"/>
                <a:ea typeface="Georgia"/>
              </a:rPr>
              <a:t> do </a:t>
            </a:r>
            <a:r>
              <a:rPr lang="en-US" sz="1800" b="0" i="1" strike="noStrike" spc="-1" dirty="0" err="1">
                <a:solidFill>
                  <a:srgbClr val="000000"/>
                </a:solidFill>
                <a:latin typeface="Georgia"/>
                <a:ea typeface="Georgia"/>
              </a:rPr>
              <a:t>sujeito</a:t>
            </a:r>
            <a:r>
              <a:rPr lang="en-US" sz="1800" b="0" i="1" strike="noStrike" spc="-1" dirty="0">
                <a:solidFill>
                  <a:srgbClr val="000000"/>
                </a:solidFill>
                <a:latin typeface="Georgia"/>
                <a:ea typeface="Georgia"/>
              </a:rPr>
              <a:t> no </a:t>
            </a:r>
            <a:r>
              <a:rPr lang="en-US" sz="1800" b="0" i="1" strike="noStrike" spc="-1" dirty="0" err="1">
                <a:solidFill>
                  <a:srgbClr val="000000"/>
                </a:solidFill>
                <a:latin typeface="Georgia"/>
                <a:ea typeface="Georgia"/>
              </a:rPr>
              <a:t>Português</a:t>
            </a:r>
            <a:r>
              <a:rPr lang="en-US" sz="1800" b="0" i="1" strike="noStrike" spc="-1" dirty="0">
                <a:solidFill>
                  <a:srgbClr val="000000"/>
                </a:solidFill>
                <a:latin typeface="Georgia"/>
                <a:ea typeface="Georgia"/>
              </a:rPr>
              <a:t> </a:t>
            </a:r>
            <a:r>
              <a:rPr lang="en-US" sz="1800" b="0" i="1" strike="noStrike" spc="-1" dirty="0" err="1">
                <a:solidFill>
                  <a:srgbClr val="000000"/>
                </a:solidFill>
                <a:latin typeface="Georgia"/>
                <a:ea typeface="Georgia"/>
              </a:rPr>
              <a:t>Brasileiro</a:t>
            </a:r>
            <a:r>
              <a:rPr lang="en-US" sz="1800" b="0" i="1" strike="noStrike" spc="-1" dirty="0">
                <a:solidFill>
                  <a:srgbClr val="000000"/>
                </a:solidFill>
                <a:latin typeface="Georgia"/>
                <a:ea typeface="Georgia"/>
              </a:rPr>
              <a:t>: </a:t>
            </a:r>
            <a:r>
              <a:rPr lang="en-US" sz="1800" b="0" i="1" strike="noStrike" spc="-1" dirty="0" err="1">
                <a:solidFill>
                  <a:srgbClr val="000000"/>
                </a:solidFill>
                <a:latin typeface="Georgia"/>
                <a:ea typeface="Georgia"/>
              </a:rPr>
              <a:t>Frases</a:t>
            </a:r>
            <a:r>
              <a:rPr lang="en-US" sz="1800" b="0" i="1" strike="noStrike" spc="-1" dirty="0">
                <a:solidFill>
                  <a:srgbClr val="000000"/>
                </a:solidFill>
                <a:latin typeface="Georgia"/>
                <a:ea typeface="Georgia"/>
              </a:rPr>
              <a:t> </a:t>
            </a:r>
            <a:r>
              <a:rPr lang="en-US" sz="1800" b="0" i="1" strike="noStrike" spc="-1" dirty="0" err="1">
                <a:solidFill>
                  <a:srgbClr val="000000"/>
                </a:solidFill>
                <a:latin typeface="Georgia"/>
                <a:ea typeface="Georgia"/>
              </a:rPr>
              <a:t>finitas</a:t>
            </a:r>
            <a:r>
              <a:rPr lang="en-US" sz="1800" b="0" i="1" strike="noStrike" spc="-1" dirty="0">
                <a:solidFill>
                  <a:srgbClr val="000000"/>
                </a:solidFill>
                <a:latin typeface="Georgia"/>
                <a:ea typeface="Georgia"/>
              </a:rPr>
              <a:t> e </a:t>
            </a:r>
            <a:r>
              <a:rPr lang="en-US" sz="1800" b="0" i="1" strike="noStrike" spc="-1" dirty="0" err="1">
                <a:solidFill>
                  <a:srgbClr val="000000"/>
                </a:solidFill>
                <a:latin typeface="Georgia"/>
                <a:ea typeface="Georgia"/>
              </a:rPr>
              <a:t>infinitivas</a:t>
            </a:r>
            <a:r>
              <a:rPr lang="en-US" sz="1800" b="0" strike="noStrike" spc="-1" dirty="0">
                <a:solidFill>
                  <a:srgbClr val="000000"/>
                </a:solidFill>
                <a:latin typeface="Georgia"/>
                <a:ea typeface="Georgia"/>
              </a:rPr>
              <a:t>. Campinas: </a:t>
            </a:r>
            <a:r>
              <a:rPr lang="en-US" sz="1800" b="0" strike="noStrike" spc="-1" dirty="0" err="1">
                <a:solidFill>
                  <a:srgbClr val="000000"/>
                </a:solidFill>
                <a:latin typeface="Georgia"/>
                <a:ea typeface="Georgia"/>
              </a:rPr>
              <a:t>Editora</a:t>
            </a:r>
            <a:r>
              <a:rPr lang="en-US" sz="1800" b="0" strike="noStrike" spc="-1" dirty="0">
                <a:solidFill>
                  <a:srgbClr val="000000"/>
                </a:solidFill>
                <a:latin typeface="Georgia"/>
                <a:ea typeface="Georgia"/>
              </a:rPr>
              <a:t> da </a:t>
            </a:r>
            <a:r>
              <a:rPr lang="en-US" sz="1800" b="0" strike="noStrike" spc="-1" dirty="0" err="1">
                <a:solidFill>
                  <a:srgbClr val="000000"/>
                </a:solidFill>
                <a:latin typeface="Georgia"/>
                <a:ea typeface="Georgia"/>
              </a:rPr>
              <a:t>Unicamp</a:t>
            </a:r>
            <a:r>
              <a:rPr lang="en-US" sz="1800" b="0" strike="noStrike" spc="-1" dirty="0">
                <a:solidFill>
                  <a:srgbClr val="000000"/>
                </a:solidFill>
                <a:latin typeface="Georgia"/>
                <a:ea typeface="Georgia"/>
              </a:rPr>
              <a:t>. 1996.</a:t>
            </a:r>
            <a:endParaRPr lang="en-US" sz="1800" b="0" strike="noStrike" spc="-1" dirty="0">
              <a:latin typeface="Cambria"/>
            </a:endParaRPr>
          </a:p>
          <a:p>
            <a:pPr>
              <a:lnSpc>
                <a:spcPct val="100000"/>
              </a:lnSpc>
            </a:pPr>
            <a:endParaRPr lang="en-US" sz="1800" b="0" strike="noStrike" spc="-1" dirty="0">
              <a:latin typeface="Cambria"/>
            </a:endParaRPr>
          </a:p>
          <a:p>
            <a:pPr>
              <a:lnSpc>
                <a:spcPct val="100000"/>
              </a:lnSpc>
            </a:pPr>
            <a:r>
              <a:rPr lang="en-US" sz="1800" b="0" strike="noStrike" spc="-1" dirty="0">
                <a:solidFill>
                  <a:srgbClr val="000000"/>
                </a:solidFill>
                <a:latin typeface="Georgia"/>
                <a:ea typeface="Georgia"/>
              </a:rPr>
              <a:t>Modesto, M. </a:t>
            </a:r>
            <a:r>
              <a:rPr lang="en-US" sz="1800" b="0" i="1" strike="noStrike" spc="-1" dirty="0">
                <a:solidFill>
                  <a:srgbClr val="000000"/>
                </a:solidFill>
                <a:latin typeface="Georgia"/>
                <a:ea typeface="Georgia"/>
              </a:rPr>
              <a:t>On the Identification of Null Arguments</a:t>
            </a:r>
            <a:r>
              <a:rPr lang="en-US" sz="1800" b="0" strike="noStrike" spc="-1" dirty="0">
                <a:solidFill>
                  <a:srgbClr val="000000"/>
                </a:solidFill>
                <a:latin typeface="Georgia"/>
                <a:ea typeface="Georgia"/>
              </a:rPr>
              <a:t>. PhD Dissertation, University of South California. 2000.</a:t>
            </a:r>
            <a:endParaRPr lang="en-US" sz="1800" b="0" strike="noStrike" spc="-1" dirty="0">
              <a:latin typeface="Cambria"/>
            </a:endParaRPr>
          </a:p>
          <a:p>
            <a:pPr>
              <a:lnSpc>
                <a:spcPct val="100000"/>
              </a:lnSpc>
            </a:pPr>
            <a:endParaRPr lang="en-US" sz="1800" b="0" strike="noStrike" spc="-1" dirty="0">
              <a:latin typeface="Cambria"/>
            </a:endParaRPr>
          </a:p>
          <a:p>
            <a:pPr>
              <a:lnSpc>
                <a:spcPct val="100000"/>
              </a:lnSpc>
            </a:pPr>
            <a:r>
              <a:rPr lang="en-US" sz="1800" b="0" strike="noStrike" spc="-1" dirty="0">
                <a:solidFill>
                  <a:srgbClr val="000000"/>
                </a:solidFill>
                <a:latin typeface="Georgia"/>
                <a:ea typeface="Georgia"/>
              </a:rPr>
              <a:t>Modesto, M. Topic Prominence and Null Subjects. In T. </a:t>
            </a:r>
            <a:r>
              <a:rPr lang="en-US" sz="1800" b="0" strike="noStrike" spc="-1" dirty="0" err="1">
                <a:solidFill>
                  <a:srgbClr val="000000"/>
                </a:solidFill>
                <a:latin typeface="Georgia"/>
                <a:ea typeface="Georgia"/>
              </a:rPr>
              <a:t>Biberauer</a:t>
            </a:r>
            <a:r>
              <a:rPr lang="en-US" sz="1800" b="0" strike="noStrike" spc="-1" dirty="0">
                <a:solidFill>
                  <a:srgbClr val="000000"/>
                </a:solidFill>
                <a:latin typeface="Georgia"/>
                <a:ea typeface="Georgia"/>
              </a:rPr>
              <a:t> (org),</a:t>
            </a:r>
            <a:r>
              <a:rPr lang="en-US" sz="1800" b="0" i="1" strike="noStrike" spc="-1" dirty="0">
                <a:solidFill>
                  <a:srgbClr val="000000"/>
                </a:solidFill>
                <a:latin typeface="Georgia"/>
                <a:ea typeface="Georgia"/>
              </a:rPr>
              <a:t>The Limits of Syntactic Variation</a:t>
            </a:r>
            <a:r>
              <a:rPr lang="en-US" sz="1800" b="0" strike="noStrike" spc="-1" dirty="0">
                <a:solidFill>
                  <a:srgbClr val="000000"/>
                </a:solidFill>
                <a:latin typeface="Georgia"/>
                <a:ea typeface="Georgia"/>
              </a:rPr>
              <a:t>. Amsterdam: J. Benjamins. 2008.</a:t>
            </a:r>
            <a:endParaRPr lang="en-US" sz="1800" b="0" strike="noStrike" spc="-1" dirty="0">
              <a:latin typeface="Cambria"/>
            </a:endParaRPr>
          </a:p>
          <a:p>
            <a:pPr>
              <a:lnSpc>
                <a:spcPct val="100000"/>
              </a:lnSpc>
            </a:pPr>
            <a:endParaRPr lang="en-US" sz="1800" b="0" strike="noStrike" spc="-1" dirty="0">
              <a:latin typeface="Cambria"/>
            </a:endParaRPr>
          </a:p>
          <a:p>
            <a:pPr>
              <a:lnSpc>
                <a:spcPct val="100000"/>
              </a:lnSpc>
            </a:pPr>
            <a:r>
              <a:rPr lang="en-US" sz="1800" b="0" strike="noStrike" spc="-1" dirty="0" err="1">
                <a:solidFill>
                  <a:srgbClr val="000000"/>
                </a:solidFill>
                <a:latin typeface="Georgia"/>
                <a:ea typeface="Georgia"/>
              </a:rPr>
              <a:t>Negrão</a:t>
            </a:r>
            <a:r>
              <a:rPr lang="en-US" sz="1800" b="0" strike="noStrike" spc="-1" dirty="0">
                <a:solidFill>
                  <a:srgbClr val="000000"/>
                </a:solidFill>
                <a:latin typeface="Georgia"/>
                <a:ea typeface="Georgia"/>
              </a:rPr>
              <a:t>, E.V. O </a:t>
            </a:r>
            <a:r>
              <a:rPr lang="en-US" sz="1800" b="0" strike="noStrike" spc="-1" dirty="0" err="1">
                <a:solidFill>
                  <a:srgbClr val="000000"/>
                </a:solidFill>
                <a:latin typeface="Georgia"/>
                <a:ea typeface="Georgia"/>
              </a:rPr>
              <a:t>português</a:t>
            </a:r>
            <a:r>
              <a:rPr lang="en-US" sz="1800" b="0" strike="noStrike" spc="-1" dirty="0">
                <a:solidFill>
                  <a:srgbClr val="000000"/>
                </a:solidFill>
                <a:latin typeface="Georgia"/>
                <a:ea typeface="Georgia"/>
              </a:rPr>
              <a:t> </a:t>
            </a:r>
            <a:r>
              <a:rPr lang="en-US" sz="1800" b="0" strike="noStrike" spc="-1" dirty="0" err="1">
                <a:solidFill>
                  <a:srgbClr val="000000"/>
                </a:solidFill>
                <a:latin typeface="Georgia"/>
                <a:ea typeface="Georgia"/>
              </a:rPr>
              <a:t>brasileiro</a:t>
            </a:r>
            <a:r>
              <a:rPr lang="en-US" sz="1800" b="0" strike="noStrike" spc="-1" dirty="0">
                <a:solidFill>
                  <a:srgbClr val="000000"/>
                </a:solidFill>
                <a:latin typeface="Georgia"/>
                <a:ea typeface="Georgia"/>
              </a:rPr>
              <a:t>: </a:t>
            </a:r>
            <a:r>
              <a:rPr lang="en-US" sz="1800" b="0" strike="noStrike" spc="-1" dirty="0" err="1">
                <a:solidFill>
                  <a:srgbClr val="000000"/>
                </a:solidFill>
                <a:latin typeface="Georgia"/>
                <a:ea typeface="Georgia"/>
              </a:rPr>
              <a:t>uma</a:t>
            </a:r>
            <a:r>
              <a:rPr lang="en-US" sz="1800" b="0" strike="noStrike" spc="-1" dirty="0">
                <a:solidFill>
                  <a:srgbClr val="000000"/>
                </a:solidFill>
                <a:latin typeface="Georgia"/>
                <a:ea typeface="Georgia"/>
              </a:rPr>
              <a:t> </a:t>
            </a:r>
            <a:r>
              <a:rPr lang="en-US" sz="1800" b="0" strike="noStrike" spc="-1" dirty="0" err="1">
                <a:solidFill>
                  <a:srgbClr val="000000"/>
                </a:solidFill>
                <a:latin typeface="Georgia"/>
                <a:ea typeface="Georgia"/>
              </a:rPr>
              <a:t>língua</a:t>
            </a:r>
            <a:r>
              <a:rPr lang="en-US" sz="1800" b="0" strike="noStrike" spc="-1" dirty="0">
                <a:solidFill>
                  <a:srgbClr val="000000"/>
                </a:solidFill>
                <a:latin typeface="Georgia"/>
                <a:ea typeface="Georgia"/>
              </a:rPr>
              <a:t> </a:t>
            </a:r>
            <a:r>
              <a:rPr lang="en-US" sz="1800" b="0" strike="noStrike" spc="-1" dirty="0" err="1">
                <a:solidFill>
                  <a:srgbClr val="000000"/>
                </a:solidFill>
                <a:latin typeface="Georgia"/>
                <a:ea typeface="Georgia"/>
              </a:rPr>
              <a:t>voltada</a:t>
            </a:r>
            <a:r>
              <a:rPr lang="en-US" sz="1800" b="0" strike="noStrike" spc="-1" dirty="0">
                <a:solidFill>
                  <a:srgbClr val="000000"/>
                </a:solidFill>
                <a:latin typeface="Georgia"/>
                <a:ea typeface="Georgia"/>
              </a:rPr>
              <a:t> para o </a:t>
            </a:r>
            <a:r>
              <a:rPr lang="en-US" sz="1800" b="0" strike="noStrike" spc="-1" dirty="0" err="1">
                <a:solidFill>
                  <a:srgbClr val="000000"/>
                </a:solidFill>
                <a:latin typeface="Georgia"/>
                <a:ea typeface="Georgia"/>
              </a:rPr>
              <a:t>discurso.</a:t>
            </a:r>
            <a:r>
              <a:rPr lang="en-US" sz="1800" b="0" i="1" strike="noStrike" spc="-1" dirty="0" err="1">
                <a:solidFill>
                  <a:srgbClr val="000000"/>
                </a:solidFill>
                <a:latin typeface="Georgia"/>
                <a:ea typeface="Georgia"/>
              </a:rPr>
              <a:t>Boletim</a:t>
            </a:r>
            <a:r>
              <a:rPr lang="en-US" sz="1800" b="0" i="1" strike="noStrike" spc="-1" dirty="0">
                <a:solidFill>
                  <a:srgbClr val="000000"/>
                </a:solidFill>
                <a:latin typeface="Georgia"/>
                <a:ea typeface="Georgia"/>
              </a:rPr>
              <a:t> da </a:t>
            </a:r>
            <a:r>
              <a:rPr lang="en-US" sz="1800" b="0" i="1" strike="noStrike" spc="-1" dirty="0" err="1">
                <a:solidFill>
                  <a:srgbClr val="000000"/>
                </a:solidFill>
                <a:latin typeface="Georgia"/>
                <a:ea typeface="Georgia"/>
              </a:rPr>
              <a:t>Associação</a:t>
            </a:r>
            <a:r>
              <a:rPr lang="en-US" sz="1800" b="0" i="1" strike="noStrike" spc="-1" dirty="0">
                <a:solidFill>
                  <a:srgbClr val="000000"/>
                </a:solidFill>
                <a:latin typeface="Georgia"/>
                <a:ea typeface="Georgia"/>
              </a:rPr>
              <a:t> </a:t>
            </a:r>
            <a:r>
              <a:rPr lang="en-US" sz="1800" b="0" i="1" strike="noStrike" spc="-1" dirty="0" err="1">
                <a:solidFill>
                  <a:srgbClr val="000000"/>
                </a:solidFill>
                <a:latin typeface="Georgia"/>
                <a:ea typeface="Georgia"/>
              </a:rPr>
              <a:t>Brasileira</a:t>
            </a:r>
            <a:r>
              <a:rPr lang="en-US" sz="1800" b="0" i="1" strike="noStrike" spc="-1" dirty="0">
                <a:solidFill>
                  <a:srgbClr val="000000"/>
                </a:solidFill>
                <a:latin typeface="Georgia"/>
                <a:ea typeface="Georgia"/>
              </a:rPr>
              <a:t> de </a:t>
            </a:r>
            <a:r>
              <a:rPr lang="en-US" sz="1800" b="0" i="1" strike="noStrike" spc="-1" dirty="0" err="1">
                <a:solidFill>
                  <a:srgbClr val="000000"/>
                </a:solidFill>
                <a:latin typeface="Georgia"/>
                <a:ea typeface="Georgia"/>
              </a:rPr>
              <a:t>Lingüística</a:t>
            </a:r>
            <a:r>
              <a:rPr lang="en-US" sz="1800" b="0" i="1" strike="noStrike" spc="-1" dirty="0">
                <a:solidFill>
                  <a:srgbClr val="000000"/>
                </a:solidFill>
                <a:latin typeface="Georgia"/>
                <a:ea typeface="Georgia"/>
              </a:rPr>
              <a:t> (ABRALIN)</a:t>
            </a:r>
            <a:r>
              <a:rPr lang="en-US" sz="1800" b="0" strike="noStrike" spc="-1" dirty="0">
                <a:solidFill>
                  <a:srgbClr val="000000"/>
                </a:solidFill>
                <a:latin typeface="Georgia"/>
                <a:ea typeface="Georgia"/>
              </a:rPr>
              <a:t>, Fortaleza, v. 25, p. 183-199. 2000.</a:t>
            </a:r>
            <a:endParaRPr lang="en-US" sz="1800" b="0" strike="noStrike" spc="-1" dirty="0">
              <a:latin typeface="Cambria"/>
            </a:endParaRPr>
          </a:p>
          <a:p>
            <a:pPr algn="ctr">
              <a:lnSpc>
                <a:spcPct val="100000"/>
              </a:lnSpc>
            </a:pPr>
            <a:endParaRPr lang="en-US" sz="1800" b="0" strike="noStrike" spc="-1" dirty="0">
              <a:latin typeface="Cambria"/>
            </a:endParaRPr>
          </a:p>
          <a:p>
            <a:pPr>
              <a:lnSpc>
                <a:spcPct val="100000"/>
              </a:lnSpc>
            </a:pPr>
            <a:r>
              <a:rPr lang="en-US" sz="1800" b="0" strike="noStrike" spc="-1" dirty="0">
                <a:solidFill>
                  <a:srgbClr val="000000"/>
                </a:solidFill>
                <a:latin typeface="Georgia"/>
                <a:ea typeface="Georgia"/>
              </a:rPr>
              <a:t>.</a:t>
            </a:r>
            <a:endParaRPr lang="en-US" sz="1800" b="0" strike="noStrike" spc="-1" dirty="0">
              <a:latin typeface="Cambria"/>
            </a:endParaRPr>
          </a:p>
        </p:txBody>
      </p:sp>
    </p:spTree>
    <p:extLst>
      <p:ext uri="{BB962C8B-B14F-4D97-AF65-F5344CB8AC3E}">
        <p14:creationId xmlns:p14="http://schemas.microsoft.com/office/powerpoint/2010/main" val="287182441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E2424D-913F-4F8E-8BCE-271F7F242015}"/>
              </a:ext>
            </a:extLst>
          </p:cNvPr>
          <p:cNvSpPr>
            <a:spLocks noGrp="1"/>
          </p:cNvSpPr>
          <p:nvPr>
            <p:ph type="title" idx="4294967295"/>
          </p:nvPr>
        </p:nvSpPr>
        <p:spPr>
          <a:xfrm>
            <a:off x="381000" y="83503"/>
            <a:ext cx="7886700" cy="655637"/>
          </a:xfrm>
          <a:prstGeom prst="rect">
            <a:avLst/>
          </a:prstGeom>
        </p:spPr>
        <p:txBody>
          <a:bodyPr/>
          <a:lstStyle/>
          <a:p>
            <a:r>
              <a:rPr lang="pt-BR" dirty="0"/>
              <a:t>A anotação em detalhe</a:t>
            </a:r>
          </a:p>
        </p:txBody>
      </p:sp>
      <p:sp>
        <p:nvSpPr>
          <p:cNvPr id="3" name="Seta: para Baixo 2">
            <a:hlinkClick r:id="rId2" action="ppaction://hlinksldjump"/>
            <a:extLst>
              <a:ext uri="{FF2B5EF4-FFF2-40B4-BE49-F238E27FC236}">
                <a16:creationId xmlns:a16="http://schemas.microsoft.com/office/drawing/2014/main" id="{60CCAA7B-BE7B-4817-9267-D805CF6DE2E9}"/>
              </a:ext>
            </a:extLst>
          </p:cNvPr>
          <p:cNvSpPr/>
          <p:nvPr/>
        </p:nvSpPr>
        <p:spPr>
          <a:xfrm rot="10800000">
            <a:off x="7868455" y="4391696"/>
            <a:ext cx="399245" cy="655637"/>
          </a:xfrm>
          <a:prstGeom prst="downArrow">
            <a:avLst/>
          </a:prstGeom>
          <a:solidFill>
            <a:srgbClr val="E45150"/>
          </a:solidFill>
          <a:ln>
            <a:solidFill>
              <a:srgbClr val="E451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6012200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E3D532E7-CF75-4C01-9CB3-EC8C2A632163}" type="slidenum">
              <a:rPr lang="en-US" sz="1800" b="0" strike="noStrike" spc="-1">
                <a:latin typeface="Cambria"/>
              </a:rPr>
              <a:t>173</a:t>
            </a:fld>
            <a:endParaRPr lang="en-US" sz="1800" b="0" strike="noStrike" spc="-1">
              <a:latin typeface="Cambria"/>
            </a:endParaRPr>
          </a:p>
        </p:txBody>
      </p:sp>
      <p:sp>
        <p:nvSpPr>
          <p:cNvPr id="1293" name="CustomShape 3"/>
          <p:cNvSpPr/>
          <p:nvPr/>
        </p:nvSpPr>
        <p:spPr>
          <a:xfrm>
            <a:off x="427680" y="981360"/>
            <a:ext cx="2736360" cy="405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1800" b="0" strike="noStrike" spc="-1">
              <a:latin typeface="Cambria"/>
            </a:endParaRPr>
          </a:p>
          <a:p>
            <a:pPr>
              <a:lnSpc>
                <a:spcPct val="100000"/>
              </a:lnSpc>
            </a:pPr>
            <a:endParaRPr lang="en-US" sz="18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=0001</a:t>
            </a:r>
            <a:r>
              <a:rPr lang="en-US" sz="1300" b="0" strike="noStrike" spc="-1">
                <a:solidFill>
                  <a:srgbClr val="000000"/>
                </a:solidFill>
                <a:latin typeface="Consolas"/>
                <a:ea typeface="Consolas"/>
              </a:rPr>
              <a:t>   Príncipe)</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=0002</a:t>
            </a:r>
            <a:r>
              <a:rPr lang="en-US" sz="1300" b="0" strike="noStrike" spc="-1">
                <a:solidFill>
                  <a:srgbClr val="000000"/>
                </a:solidFill>
                <a:latin typeface="Consolas"/>
                <a:ea typeface="Consolas"/>
              </a:rPr>
              <a:t>   el-Rei)</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=0003</a:t>
            </a:r>
            <a:r>
              <a:rPr lang="en-US" sz="1300" b="0" strike="noStrike" spc="-1">
                <a:solidFill>
                  <a:srgbClr val="000000"/>
                </a:solidFill>
                <a:latin typeface="Consolas"/>
                <a:ea typeface="Consolas"/>
              </a:rPr>
              <a:t>   Dom)</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=0004</a:t>
            </a:r>
            <a:r>
              <a:rPr lang="en-US" sz="1300" b="0" strike="noStrike" spc="-1">
                <a:solidFill>
                  <a:srgbClr val="000000"/>
                </a:solidFill>
                <a:latin typeface="Consolas"/>
                <a:ea typeface="Consolas"/>
              </a:rPr>
              <a:t>   MANUEL)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FFFFFF"/>
                </a:solidFill>
                <a:latin typeface="Consolas"/>
                <a:ea typeface="Consolas"/>
              </a:rPr>
              <a:t>=0005</a:t>
            </a:r>
            <a:r>
              <a:rPr lang="en-US" sz="1300" b="0" strike="noStrike" spc="-1">
                <a:solidFill>
                  <a:srgbClr val="000000"/>
                </a:solidFill>
                <a:latin typeface="Consolas"/>
                <a:ea typeface="Consolas"/>
              </a:rPr>
              <a:t>     frota)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=0006</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FFFFFF"/>
                </a:solidFill>
                <a:latin typeface="Consolas"/>
                <a:ea typeface="Consolas"/>
              </a:rPr>
              <a:t>=0007</a:t>
            </a:r>
            <a:r>
              <a:rPr lang="en-US" sz="1300" b="0" strike="noStrike" spc="-1">
                <a:solidFill>
                  <a:srgbClr val="000000"/>
                </a:solidFill>
                <a:latin typeface="Consolas"/>
                <a:ea typeface="Consolas"/>
              </a:rPr>
              <a:t>     capitão)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=0008</a:t>
            </a:r>
            <a:r>
              <a:rPr lang="en-US" sz="1300" b="0" strike="noStrike" spc="-1">
                <a:solidFill>
                  <a:srgbClr val="000000"/>
                </a:solidFill>
                <a:latin typeface="Consolas"/>
                <a:ea typeface="Consolas"/>
              </a:rPr>
              <a:t>   Pedro)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=0009</a:t>
            </a:r>
            <a:r>
              <a:rPr lang="en-US" sz="1300" b="0" strike="noStrike" spc="-1">
                <a:solidFill>
                  <a:srgbClr val="000000"/>
                </a:solidFill>
                <a:latin typeface="Consolas"/>
                <a:ea typeface="Consolas"/>
              </a:rPr>
              <a:t>   Álvares)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=0010 </a:t>
            </a:r>
            <a:r>
              <a:rPr lang="en-US" sz="1300" b="0" strike="noStrike" spc="-1">
                <a:solidFill>
                  <a:srgbClr val="000000"/>
                </a:solidFill>
                <a:latin typeface="Consolas"/>
                <a:ea typeface="Consolas"/>
              </a:rPr>
              <a:t>  Cabral)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FFFFFF"/>
                </a:solidFill>
                <a:latin typeface="Consolas"/>
                <a:ea typeface="Consolas"/>
              </a:rPr>
              <a:t>=0011 </a:t>
            </a:r>
            <a:r>
              <a:rPr lang="en-US" sz="1300" b="0" strike="noStrike" spc="-1">
                <a:solidFill>
                  <a:srgbClr val="000000"/>
                </a:solidFill>
                <a:latin typeface="Consolas"/>
                <a:ea typeface="Consolas"/>
              </a:rPr>
              <a:t>    navegação)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(NPR-P</a:t>
            </a:r>
            <a:r>
              <a:rPr lang="en-US" sz="1300" b="0" strike="noStrike" spc="-1">
                <a:solidFill>
                  <a:srgbClr val="FFFFFF"/>
                </a:solidFill>
                <a:latin typeface="Consolas"/>
                <a:ea typeface="Consolas"/>
              </a:rPr>
              <a:t>=0012</a:t>
            </a:r>
            <a:r>
              <a:rPr lang="en-US" sz="1300" b="0" strike="noStrike" spc="-1">
                <a:solidFill>
                  <a:srgbClr val="000000"/>
                </a:solidFill>
                <a:latin typeface="Consolas"/>
                <a:ea typeface="Consolas"/>
              </a:rPr>
              <a:t> Portugueses)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a:t>
            </a:r>
            <a:r>
              <a:rPr lang="en-US" sz="1300" b="0" strike="noStrike" spc="-1">
                <a:solidFill>
                  <a:srgbClr val="FFFFFF"/>
                </a:solidFill>
                <a:latin typeface="Consolas"/>
                <a:ea typeface="Consolas"/>
              </a:rPr>
              <a:t>=0013</a:t>
            </a:r>
            <a:r>
              <a:rPr lang="en-US" sz="1300" b="0" strike="noStrike" spc="-1">
                <a:solidFill>
                  <a:srgbClr val="000000"/>
                </a:solidFill>
                <a:latin typeface="Consolas"/>
                <a:ea typeface="Consolas"/>
              </a:rPr>
              <a:t>   partes)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=0014 </a:t>
            </a:r>
            <a:r>
              <a:rPr lang="en-US" sz="1300" b="0" strike="noStrike" spc="-1">
                <a:solidFill>
                  <a:srgbClr val="000000"/>
                </a:solidFill>
                <a:latin typeface="Consolas"/>
                <a:ea typeface="Consolas"/>
              </a:rPr>
              <a:t>  Oriente)</a:t>
            </a: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294" name="CustomShape 4"/>
          <p:cNvSpPr/>
          <p:nvPr/>
        </p:nvSpPr>
        <p:spPr>
          <a:xfrm>
            <a:off x="7089120" y="4409280"/>
            <a:ext cx="1690560" cy="3430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2300" b="0" strike="noStrike" spc="-1" dirty="0">
                <a:solidFill>
                  <a:srgbClr val="FFFFFF"/>
                </a:solidFill>
                <a:latin typeface="Helvetica Neue Light"/>
                <a:ea typeface="Helvetica Neue Light"/>
              </a:rPr>
              <a:t>&lt; </a:t>
            </a:r>
            <a:r>
              <a:rPr lang="en-US" sz="2300" b="0" strike="noStrike" spc="-1" dirty="0">
                <a:solidFill>
                  <a:srgbClr val="FFFFFF"/>
                </a:solidFill>
                <a:latin typeface="Georgia"/>
                <a:ea typeface="Georgia"/>
              </a:rPr>
              <a:t>&lt; </a:t>
            </a:r>
            <a:r>
              <a:rPr lang="en-US" sz="2300" b="0" strike="noStrike" spc="-1" dirty="0" err="1">
                <a:solidFill>
                  <a:srgbClr val="FFFFFF"/>
                </a:solidFill>
                <a:latin typeface="Georgia"/>
                <a:ea typeface="Georgia"/>
              </a:rPr>
              <a:t>voltar</a:t>
            </a:r>
            <a:endParaRPr lang="en-US" sz="2300" b="0" strike="noStrike" spc="-1" dirty="0">
              <a:latin typeface="Cambria"/>
            </a:endParaRPr>
          </a:p>
        </p:txBody>
      </p:sp>
      <p:sp>
        <p:nvSpPr>
          <p:cNvPr id="1296" name="CustomShape 6"/>
          <p:cNvSpPr/>
          <p:nvPr/>
        </p:nvSpPr>
        <p:spPr>
          <a:xfrm>
            <a:off x="371520" y="605160"/>
            <a:ext cx="8235720" cy="759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1400" b="0" strike="noStrike" spc="-1" dirty="0">
                <a:solidFill>
                  <a:srgbClr val="000000"/>
                </a:solidFill>
                <a:latin typeface="Garamond"/>
                <a:ea typeface="Garamond"/>
              </a:rPr>
              <a:t>REINANDO </a:t>
            </a:r>
            <a:r>
              <a:rPr lang="en-US" sz="1400" b="0" strike="noStrike" spc="-1" dirty="0" err="1">
                <a:solidFill>
                  <a:srgbClr val="000000"/>
                </a:solidFill>
                <a:latin typeface="Garamond"/>
                <a:ea typeface="Garamond"/>
              </a:rPr>
              <a:t>aquele</a:t>
            </a:r>
            <a:r>
              <a:rPr lang="en-US" sz="1400" b="0" strike="noStrike" spc="-1" dirty="0">
                <a:solidFill>
                  <a:srgbClr val="000000"/>
                </a:solidFill>
                <a:latin typeface="Garamond"/>
                <a:ea typeface="Garamond"/>
              </a:rPr>
              <a:t> </a:t>
            </a:r>
            <a:r>
              <a:rPr lang="en-US" sz="1400" b="0" strike="noStrike" spc="-1" dirty="0" err="1">
                <a:solidFill>
                  <a:srgbClr val="000000"/>
                </a:solidFill>
                <a:latin typeface="Garamond"/>
                <a:ea typeface="Garamond"/>
              </a:rPr>
              <a:t>muito</a:t>
            </a:r>
            <a:r>
              <a:rPr lang="en-US" sz="1400" b="0" strike="noStrike" spc="-1" dirty="0">
                <a:solidFill>
                  <a:srgbClr val="000000"/>
                </a:solidFill>
                <a:latin typeface="Garamond"/>
                <a:ea typeface="Garamond"/>
              </a:rPr>
              <a:t> </a:t>
            </a:r>
            <a:r>
              <a:rPr lang="en-US" sz="1400" b="0" strike="noStrike" spc="-1" dirty="0" err="1">
                <a:solidFill>
                  <a:srgbClr val="000000"/>
                </a:solidFill>
                <a:latin typeface="Garamond"/>
                <a:ea typeface="Garamond"/>
              </a:rPr>
              <a:t>católico</a:t>
            </a:r>
            <a:r>
              <a:rPr lang="en-US" sz="1400" b="0" strike="noStrike" spc="-1" dirty="0">
                <a:solidFill>
                  <a:srgbClr val="000000"/>
                </a:solidFill>
                <a:latin typeface="Garamond"/>
                <a:ea typeface="Garamond"/>
              </a:rPr>
              <a:t> e </a:t>
            </a:r>
            <a:r>
              <a:rPr lang="en-US" sz="1400" b="0" strike="noStrike" spc="-1" dirty="0" err="1">
                <a:solidFill>
                  <a:srgbClr val="000000"/>
                </a:solidFill>
                <a:latin typeface="Garamond"/>
                <a:ea typeface="Garamond"/>
              </a:rPr>
              <a:t>sereníssimo</a:t>
            </a:r>
            <a:r>
              <a:rPr lang="en-US" sz="1400" b="0" strike="noStrike" spc="-1" dirty="0">
                <a:solidFill>
                  <a:srgbClr val="000000"/>
                </a:solidFill>
                <a:latin typeface="Garamond"/>
                <a:ea typeface="Garamond"/>
              </a:rPr>
              <a:t> </a:t>
            </a:r>
            <a:r>
              <a:rPr lang="en-US" sz="1400" b="1" strike="noStrike" spc="-1" dirty="0">
                <a:solidFill>
                  <a:srgbClr val="0066B3"/>
                </a:solidFill>
                <a:latin typeface="Garamond"/>
                <a:ea typeface="Garamond"/>
              </a:rPr>
              <a:t>Príncipe el-Rei Dom MANUEL</a:t>
            </a:r>
            <a:r>
              <a:rPr lang="en-US" sz="1400" b="0" strike="noStrike" spc="-1" dirty="0">
                <a:solidFill>
                  <a:srgbClr val="000000"/>
                </a:solidFill>
                <a:latin typeface="Garamond"/>
                <a:ea typeface="Garamond"/>
              </a:rPr>
              <a:t>, </a:t>
            </a:r>
            <a:br>
              <a:rPr dirty="0"/>
            </a:br>
            <a:r>
              <a:rPr lang="en-US" sz="1400" b="0" strike="noStrike" spc="-1" dirty="0">
                <a:solidFill>
                  <a:srgbClr val="000000"/>
                </a:solidFill>
                <a:latin typeface="Garamond"/>
                <a:ea typeface="Garamond"/>
              </a:rPr>
              <a:t>fez-se </a:t>
            </a:r>
            <a:r>
              <a:rPr lang="en-US" sz="1400" b="0" strike="noStrike" spc="-1" dirty="0" err="1">
                <a:solidFill>
                  <a:srgbClr val="000000"/>
                </a:solidFill>
                <a:latin typeface="Garamond"/>
                <a:ea typeface="Garamond"/>
              </a:rPr>
              <a:t>uma</a:t>
            </a:r>
            <a:r>
              <a:rPr lang="en-US" sz="1400" b="0" strike="noStrike" spc="-1" dirty="0">
                <a:solidFill>
                  <a:srgbClr val="000000"/>
                </a:solidFill>
                <a:latin typeface="Garamond"/>
                <a:ea typeface="Garamond"/>
              </a:rPr>
              <a:t> </a:t>
            </a:r>
            <a:r>
              <a:rPr lang="en-US" sz="1400" b="1" strike="noStrike" spc="-1" dirty="0" err="1">
                <a:solidFill>
                  <a:srgbClr val="0066B3"/>
                </a:solidFill>
                <a:latin typeface="Garamond"/>
                <a:ea typeface="Garamond"/>
              </a:rPr>
              <a:t>frota</a:t>
            </a:r>
            <a:r>
              <a:rPr lang="en-US" sz="1400" b="0" strike="noStrike" spc="-1" dirty="0">
                <a:solidFill>
                  <a:srgbClr val="000000"/>
                </a:solidFill>
                <a:latin typeface="Garamond"/>
                <a:ea typeface="Garamond"/>
              </a:rPr>
              <a:t> para a </a:t>
            </a:r>
            <a:r>
              <a:rPr lang="en-US" sz="1400" b="1" strike="noStrike" spc="-1" dirty="0" err="1">
                <a:solidFill>
                  <a:srgbClr val="0066B3"/>
                </a:solidFill>
                <a:latin typeface="Garamond"/>
                <a:ea typeface="Garamond"/>
              </a:rPr>
              <a:t>Índia</a:t>
            </a:r>
            <a:r>
              <a:rPr lang="en-US" sz="1400" b="1" strike="noStrike" spc="-1" dirty="0">
                <a:solidFill>
                  <a:srgbClr val="000000"/>
                </a:solidFill>
                <a:latin typeface="Garamond"/>
                <a:ea typeface="Garamond"/>
              </a:rPr>
              <a:t> </a:t>
            </a:r>
            <a:r>
              <a:rPr lang="en-US" sz="1400" b="0" strike="noStrike" spc="-1" dirty="0">
                <a:solidFill>
                  <a:srgbClr val="000000"/>
                </a:solidFill>
                <a:latin typeface="Garamond"/>
                <a:ea typeface="Garamond"/>
              </a:rPr>
              <a:t>de que </a:t>
            </a:r>
            <a:r>
              <a:rPr lang="en-US" sz="1400" b="0" strike="noStrike" spc="-1" dirty="0" err="1">
                <a:solidFill>
                  <a:srgbClr val="000000"/>
                </a:solidFill>
                <a:latin typeface="Garamond"/>
                <a:ea typeface="Garamond"/>
              </a:rPr>
              <a:t>ia</a:t>
            </a:r>
            <a:r>
              <a:rPr lang="en-US" sz="1400" b="0" strike="noStrike" spc="-1" dirty="0">
                <a:solidFill>
                  <a:srgbClr val="000000"/>
                </a:solidFill>
                <a:latin typeface="Garamond"/>
                <a:ea typeface="Garamond"/>
              </a:rPr>
              <a:t> por </a:t>
            </a:r>
            <a:r>
              <a:rPr lang="en-US" sz="1400" b="1" strike="noStrike" spc="-1" dirty="0" err="1">
                <a:solidFill>
                  <a:srgbClr val="0066B3"/>
                </a:solidFill>
                <a:latin typeface="Garamond"/>
                <a:ea typeface="Garamond"/>
              </a:rPr>
              <a:t>capitão</a:t>
            </a:r>
            <a:r>
              <a:rPr lang="en-US" sz="1400" b="0" strike="noStrike" spc="-1" dirty="0">
                <a:solidFill>
                  <a:srgbClr val="000000"/>
                </a:solidFill>
                <a:latin typeface="Garamond"/>
                <a:ea typeface="Garamond"/>
              </a:rPr>
              <a:t> </a:t>
            </a:r>
            <a:r>
              <a:rPr lang="en-US" sz="1400" b="0" strike="noStrike" spc="-1" dirty="0" err="1">
                <a:solidFill>
                  <a:srgbClr val="000000"/>
                </a:solidFill>
                <a:latin typeface="Garamond"/>
                <a:ea typeface="Garamond"/>
              </a:rPr>
              <a:t>mór</a:t>
            </a:r>
            <a:r>
              <a:rPr lang="en-US" sz="1400" b="0" strike="noStrike" spc="-1" dirty="0">
                <a:solidFill>
                  <a:srgbClr val="000000"/>
                </a:solidFill>
                <a:latin typeface="Garamond"/>
                <a:ea typeface="Garamond"/>
              </a:rPr>
              <a:t> </a:t>
            </a:r>
            <a:r>
              <a:rPr lang="en-US" sz="1400" b="1" strike="noStrike" spc="-1" dirty="0">
                <a:solidFill>
                  <a:srgbClr val="0066B3"/>
                </a:solidFill>
                <a:latin typeface="Garamond"/>
                <a:ea typeface="Garamond"/>
              </a:rPr>
              <a:t>Pedro </a:t>
            </a:r>
            <a:r>
              <a:rPr lang="en-US" sz="1400" b="1" strike="noStrike" spc="-1" dirty="0" err="1">
                <a:solidFill>
                  <a:srgbClr val="0066B3"/>
                </a:solidFill>
                <a:latin typeface="Garamond"/>
                <a:ea typeface="Garamond"/>
              </a:rPr>
              <a:t>Álvares</a:t>
            </a:r>
            <a:r>
              <a:rPr lang="en-US" sz="1400" b="1" strike="noStrike" spc="-1" dirty="0">
                <a:solidFill>
                  <a:srgbClr val="0066B3"/>
                </a:solidFill>
                <a:latin typeface="Garamond"/>
                <a:ea typeface="Garamond"/>
              </a:rPr>
              <a:t> Cabral</a:t>
            </a:r>
            <a:r>
              <a:rPr lang="en-US" sz="1400" b="0" strike="noStrike" spc="-1" dirty="0">
                <a:solidFill>
                  <a:srgbClr val="000000"/>
                </a:solidFill>
                <a:latin typeface="Garamond"/>
                <a:ea typeface="Garamond"/>
              </a:rPr>
              <a:t>: </a:t>
            </a:r>
            <a:br>
              <a:rPr dirty="0"/>
            </a:br>
            <a:r>
              <a:rPr lang="en-US" sz="1400" b="0" strike="noStrike" spc="-1" dirty="0">
                <a:solidFill>
                  <a:srgbClr val="000000"/>
                </a:solidFill>
                <a:latin typeface="Garamond"/>
                <a:ea typeface="Garamond"/>
              </a:rPr>
              <a:t>que </a:t>
            </a:r>
            <a:r>
              <a:rPr lang="en-US" sz="1400" b="0" strike="noStrike" spc="-1" dirty="0" err="1">
                <a:solidFill>
                  <a:srgbClr val="000000"/>
                </a:solidFill>
                <a:latin typeface="Garamond"/>
                <a:ea typeface="Garamond"/>
              </a:rPr>
              <a:t>foi</a:t>
            </a:r>
            <a:r>
              <a:rPr lang="en-US" sz="1400" b="0" strike="noStrike" spc="-1" dirty="0">
                <a:solidFill>
                  <a:srgbClr val="000000"/>
                </a:solidFill>
                <a:latin typeface="Garamond"/>
                <a:ea typeface="Garamond"/>
              </a:rPr>
              <a:t> a </a:t>
            </a:r>
            <a:r>
              <a:rPr lang="en-US" sz="1400" b="0" strike="noStrike" spc="-1" dirty="0" err="1">
                <a:solidFill>
                  <a:srgbClr val="000000"/>
                </a:solidFill>
                <a:latin typeface="Garamond"/>
                <a:ea typeface="Garamond"/>
              </a:rPr>
              <a:t>segunda</a:t>
            </a:r>
            <a:r>
              <a:rPr lang="en-US" sz="1400" b="0" strike="noStrike" spc="-1" dirty="0">
                <a:solidFill>
                  <a:srgbClr val="000000"/>
                </a:solidFill>
                <a:latin typeface="Garamond"/>
                <a:ea typeface="Garamond"/>
              </a:rPr>
              <a:t> </a:t>
            </a:r>
            <a:r>
              <a:rPr lang="en-US" sz="1400" b="1" strike="noStrike" spc="-1" dirty="0" err="1">
                <a:solidFill>
                  <a:srgbClr val="0066B3"/>
                </a:solidFill>
                <a:latin typeface="Garamond"/>
                <a:ea typeface="Garamond"/>
              </a:rPr>
              <a:t>navegação</a:t>
            </a:r>
            <a:r>
              <a:rPr lang="en-US" sz="1400" b="0" strike="noStrike" spc="-1" dirty="0">
                <a:solidFill>
                  <a:srgbClr val="000000"/>
                </a:solidFill>
                <a:latin typeface="Garamond"/>
                <a:ea typeface="Garamond"/>
              </a:rPr>
              <a:t> que </a:t>
            </a:r>
            <a:r>
              <a:rPr lang="en-US" sz="1400" b="0" strike="noStrike" spc="-1" dirty="0" err="1">
                <a:solidFill>
                  <a:srgbClr val="000000"/>
                </a:solidFill>
                <a:latin typeface="Garamond"/>
                <a:ea typeface="Garamond"/>
              </a:rPr>
              <a:t>fizeram</a:t>
            </a:r>
            <a:r>
              <a:rPr lang="en-US" sz="1400" b="0" strike="noStrike" spc="-1" dirty="0">
                <a:solidFill>
                  <a:srgbClr val="000000"/>
                </a:solidFill>
                <a:latin typeface="Garamond"/>
                <a:ea typeface="Garamond"/>
              </a:rPr>
              <a:t> </a:t>
            </a:r>
            <a:r>
              <a:rPr lang="en-US" sz="1400" b="0" strike="noStrike" spc="-1" dirty="0" err="1">
                <a:solidFill>
                  <a:srgbClr val="000000"/>
                </a:solidFill>
                <a:latin typeface="Garamond"/>
                <a:ea typeface="Garamond"/>
              </a:rPr>
              <a:t>os</a:t>
            </a:r>
            <a:r>
              <a:rPr lang="en-US" sz="1400" b="0" strike="noStrike" spc="-1" dirty="0">
                <a:solidFill>
                  <a:srgbClr val="000000"/>
                </a:solidFill>
                <a:latin typeface="Garamond"/>
                <a:ea typeface="Garamond"/>
              </a:rPr>
              <a:t> </a:t>
            </a:r>
            <a:r>
              <a:rPr lang="en-US" sz="1400" b="1" strike="noStrike" spc="-1" dirty="0" err="1">
                <a:solidFill>
                  <a:srgbClr val="0066B3"/>
                </a:solidFill>
                <a:latin typeface="Garamond"/>
                <a:ea typeface="Garamond"/>
              </a:rPr>
              <a:t>Portugueses</a:t>
            </a:r>
            <a:r>
              <a:rPr lang="en-US" sz="1400" b="0" strike="noStrike" spc="-1" dirty="0">
                <a:solidFill>
                  <a:srgbClr val="000000"/>
                </a:solidFill>
                <a:latin typeface="Garamond"/>
                <a:ea typeface="Garamond"/>
              </a:rPr>
              <a:t> para </a:t>
            </a:r>
            <a:r>
              <a:rPr lang="en-US" sz="1400" b="0" strike="noStrike" spc="-1" dirty="0" err="1">
                <a:solidFill>
                  <a:srgbClr val="000000"/>
                </a:solidFill>
                <a:latin typeface="Garamond"/>
                <a:ea typeface="Garamond"/>
              </a:rPr>
              <a:t>aquelas</a:t>
            </a:r>
            <a:r>
              <a:rPr lang="en-US" sz="1400" b="0" strike="noStrike" spc="-1" dirty="0">
                <a:solidFill>
                  <a:srgbClr val="000000"/>
                </a:solidFill>
                <a:latin typeface="Garamond"/>
                <a:ea typeface="Garamond"/>
              </a:rPr>
              <a:t> </a:t>
            </a:r>
            <a:r>
              <a:rPr lang="en-US" sz="1400" b="1" strike="noStrike" spc="-1" dirty="0" err="1">
                <a:solidFill>
                  <a:srgbClr val="0066B3"/>
                </a:solidFill>
                <a:latin typeface="Garamond"/>
                <a:ea typeface="Garamond"/>
              </a:rPr>
              <a:t>partes</a:t>
            </a:r>
            <a:r>
              <a:rPr lang="en-US" sz="1400" b="0" strike="noStrike" spc="-1" dirty="0">
                <a:solidFill>
                  <a:srgbClr val="000000"/>
                </a:solidFill>
                <a:latin typeface="Garamond"/>
                <a:ea typeface="Garamond"/>
              </a:rPr>
              <a:t> do </a:t>
            </a:r>
            <a:r>
              <a:rPr lang="en-US" sz="1400" b="1" strike="noStrike" spc="-1" dirty="0" err="1">
                <a:solidFill>
                  <a:srgbClr val="0066B3"/>
                </a:solidFill>
                <a:latin typeface="Garamond"/>
                <a:ea typeface="Garamond"/>
              </a:rPr>
              <a:t>Oriente</a:t>
            </a:r>
            <a:r>
              <a:rPr lang="en-US" sz="1400" b="0" strike="noStrike" spc="-1" dirty="0">
                <a:solidFill>
                  <a:srgbClr val="000000"/>
                </a:solidFill>
                <a:latin typeface="Garamond"/>
                <a:ea typeface="Garamond"/>
              </a:rPr>
              <a:t>’ [G_008.6,1]</a:t>
            </a:r>
            <a:endParaRPr lang="en-US" sz="1400" b="0" strike="noStrike" spc="-1" dirty="0">
              <a:latin typeface="Cambria"/>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2A4611FA-A19E-4880-9116-C5000A3D4D09}" type="slidenum">
              <a:rPr lang="en-US" sz="1800" b="0" strike="noStrike" spc="-1">
                <a:latin typeface="Cambria"/>
              </a:rPr>
              <a:t>174</a:t>
            </a:fld>
            <a:endParaRPr lang="en-US" sz="1800" b="0" strike="noStrike" spc="-1">
              <a:latin typeface="Cambria"/>
            </a:endParaRPr>
          </a:p>
        </p:txBody>
      </p:sp>
      <p:sp>
        <p:nvSpPr>
          <p:cNvPr id="1299" name="CustomShape 3"/>
          <p:cNvSpPr/>
          <p:nvPr/>
        </p:nvSpPr>
        <p:spPr>
          <a:xfrm>
            <a:off x="454140" y="111420"/>
            <a:ext cx="8235720" cy="759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1400" b="0" strike="noStrike" spc="-1" dirty="0">
                <a:solidFill>
                  <a:srgbClr val="000000"/>
                </a:solidFill>
                <a:latin typeface="Garamond"/>
                <a:ea typeface="Garamond"/>
              </a:rPr>
              <a:t>REINANDO </a:t>
            </a:r>
            <a:r>
              <a:rPr lang="en-US" sz="1400" b="0" strike="noStrike" spc="-1" dirty="0" err="1">
                <a:solidFill>
                  <a:srgbClr val="000000"/>
                </a:solidFill>
                <a:latin typeface="Garamond"/>
                <a:ea typeface="Garamond"/>
              </a:rPr>
              <a:t>aquele</a:t>
            </a:r>
            <a:r>
              <a:rPr lang="en-US" sz="1400" b="0" strike="noStrike" spc="-1" dirty="0">
                <a:solidFill>
                  <a:srgbClr val="000000"/>
                </a:solidFill>
                <a:latin typeface="Garamond"/>
                <a:ea typeface="Garamond"/>
              </a:rPr>
              <a:t> </a:t>
            </a:r>
            <a:r>
              <a:rPr lang="en-US" sz="1400" b="0" strike="noStrike" spc="-1" dirty="0" err="1">
                <a:solidFill>
                  <a:srgbClr val="000000"/>
                </a:solidFill>
                <a:latin typeface="Garamond"/>
                <a:ea typeface="Garamond"/>
              </a:rPr>
              <a:t>muito</a:t>
            </a:r>
            <a:r>
              <a:rPr lang="en-US" sz="1400" b="0" strike="noStrike" spc="-1" dirty="0">
                <a:solidFill>
                  <a:srgbClr val="000000"/>
                </a:solidFill>
                <a:latin typeface="Garamond"/>
                <a:ea typeface="Garamond"/>
              </a:rPr>
              <a:t> </a:t>
            </a:r>
            <a:r>
              <a:rPr lang="en-US" sz="1400" b="0" strike="noStrike" spc="-1" dirty="0" err="1">
                <a:solidFill>
                  <a:srgbClr val="000000"/>
                </a:solidFill>
                <a:latin typeface="Garamond"/>
                <a:ea typeface="Garamond"/>
              </a:rPr>
              <a:t>católico</a:t>
            </a:r>
            <a:r>
              <a:rPr lang="en-US" sz="1400" b="0" strike="noStrike" spc="-1" dirty="0">
                <a:solidFill>
                  <a:srgbClr val="000000"/>
                </a:solidFill>
                <a:latin typeface="Garamond"/>
                <a:ea typeface="Garamond"/>
              </a:rPr>
              <a:t> e </a:t>
            </a:r>
            <a:r>
              <a:rPr lang="en-US" sz="1400" b="0" strike="noStrike" spc="-1" dirty="0" err="1">
                <a:solidFill>
                  <a:srgbClr val="000000"/>
                </a:solidFill>
                <a:latin typeface="Garamond"/>
                <a:ea typeface="Garamond"/>
              </a:rPr>
              <a:t>sereníssimo</a:t>
            </a:r>
            <a:r>
              <a:rPr lang="en-US" sz="1400" b="0" strike="noStrike" spc="-1" dirty="0">
                <a:solidFill>
                  <a:srgbClr val="000000"/>
                </a:solidFill>
                <a:latin typeface="Garamond"/>
                <a:ea typeface="Garamond"/>
              </a:rPr>
              <a:t> </a:t>
            </a:r>
            <a:r>
              <a:rPr lang="en-US" sz="1400" b="1" strike="noStrike" spc="-1" dirty="0">
                <a:solidFill>
                  <a:srgbClr val="000000"/>
                </a:solidFill>
                <a:latin typeface="Garamond"/>
                <a:ea typeface="Garamond"/>
              </a:rPr>
              <a:t>Príncipe el-Rei Dom MANUEL</a:t>
            </a:r>
            <a:r>
              <a:rPr lang="en-US" sz="1400" b="0" strike="noStrike" spc="-1" dirty="0">
                <a:solidFill>
                  <a:srgbClr val="000000"/>
                </a:solidFill>
                <a:latin typeface="Garamond"/>
                <a:ea typeface="Garamond"/>
              </a:rPr>
              <a:t>, </a:t>
            </a:r>
            <a:br>
              <a:rPr dirty="0"/>
            </a:br>
            <a:r>
              <a:rPr lang="en-US" sz="1400" b="0" strike="noStrike" spc="-1" dirty="0">
                <a:solidFill>
                  <a:srgbClr val="000000"/>
                </a:solidFill>
                <a:latin typeface="Garamond"/>
                <a:ea typeface="Garamond"/>
              </a:rPr>
              <a:t>fez-se </a:t>
            </a:r>
            <a:r>
              <a:rPr lang="en-US" sz="1400" b="0" strike="noStrike" spc="-1" dirty="0" err="1">
                <a:solidFill>
                  <a:srgbClr val="000000"/>
                </a:solidFill>
                <a:latin typeface="Garamond"/>
                <a:ea typeface="Garamond"/>
              </a:rPr>
              <a:t>uma</a:t>
            </a:r>
            <a:r>
              <a:rPr lang="en-US" sz="1400" b="0" strike="noStrike" spc="-1" dirty="0">
                <a:solidFill>
                  <a:srgbClr val="000000"/>
                </a:solidFill>
                <a:latin typeface="Garamond"/>
                <a:ea typeface="Garamond"/>
              </a:rPr>
              <a:t> </a:t>
            </a:r>
            <a:r>
              <a:rPr lang="en-US" sz="1400" b="1" strike="noStrike" spc="-1" dirty="0" err="1">
                <a:solidFill>
                  <a:srgbClr val="000000"/>
                </a:solidFill>
                <a:latin typeface="Garamond"/>
                <a:ea typeface="Garamond"/>
              </a:rPr>
              <a:t>frota</a:t>
            </a:r>
            <a:r>
              <a:rPr lang="en-US" sz="1400" b="0" strike="noStrike" spc="-1" dirty="0">
                <a:solidFill>
                  <a:srgbClr val="000000"/>
                </a:solidFill>
                <a:latin typeface="Garamond"/>
                <a:ea typeface="Garamond"/>
              </a:rPr>
              <a:t> para a </a:t>
            </a:r>
            <a:r>
              <a:rPr lang="en-US" sz="1400" b="1" strike="noStrike" spc="-1" dirty="0" err="1">
                <a:solidFill>
                  <a:srgbClr val="000000"/>
                </a:solidFill>
                <a:latin typeface="Garamond"/>
                <a:ea typeface="Garamond"/>
              </a:rPr>
              <a:t>Índia</a:t>
            </a:r>
            <a:r>
              <a:rPr lang="en-US" sz="1400" b="1" strike="noStrike" spc="-1" dirty="0">
                <a:solidFill>
                  <a:srgbClr val="000000"/>
                </a:solidFill>
                <a:latin typeface="Garamond"/>
                <a:ea typeface="Garamond"/>
              </a:rPr>
              <a:t> </a:t>
            </a:r>
            <a:r>
              <a:rPr lang="en-US" sz="1400" b="0" strike="noStrike" spc="-1" dirty="0">
                <a:solidFill>
                  <a:srgbClr val="000000"/>
                </a:solidFill>
                <a:latin typeface="Garamond"/>
                <a:ea typeface="Garamond"/>
              </a:rPr>
              <a:t>de que </a:t>
            </a:r>
            <a:r>
              <a:rPr lang="en-US" sz="1400" b="0" strike="noStrike" spc="-1" dirty="0" err="1">
                <a:solidFill>
                  <a:srgbClr val="000000"/>
                </a:solidFill>
                <a:latin typeface="Garamond"/>
                <a:ea typeface="Garamond"/>
              </a:rPr>
              <a:t>ia</a:t>
            </a:r>
            <a:r>
              <a:rPr lang="en-US" sz="1400" b="0" strike="noStrike" spc="-1" dirty="0">
                <a:solidFill>
                  <a:srgbClr val="000000"/>
                </a:solidFill>
                <a:latin typeface="Garamond"/>
                <a:ea typeface="Garamond"/>
              </a:rPr>
              <a:t> por </a:t>
            </a:r>
            <a:r>
              <a:rPr lang="en-US" sz="1400" b="1" strike="noStrike" spc="-1" dirty="0" err="1">
                <a:solidFill>
                  <a:srgbClr val="000000"/>
                </a:solidFill>
                <a:latin typeface="Garamond"/>
                <a:ea typeface="Garamond"/>
              </a:rPr>
              <a:t>capitão</a:t>
            </a:r>
            <a:r>
              <a:rPr lang="en-US" sz="1400" b="0" strike="noStrike" spc="-1" dirty="0">
                <a:solidFill>
                  <a:srgbClr val="000000"/>
                </a:solidFill>
                <a:latin typeface="Garamond"/>
                <a:ea typeface="Garamond"/>
              </a:rPr>
              <a:t> </a:t>
            </a:r>
            <a:r>
              <a:rPr lang="en-US" sz="1400" b="0" strike="noStrike" spc="-1" dirty="0" err="1">
                <a:solidFill>
                  <a:srgbClr val="000000"/>
                </a:solidFill>
                <a:latin typeface="Garamond"/>
                <a:ea typeface="Garamond"/>
              </a:rPr>
              <a:t>mór</a:t>
            </a:r>
            <a:r>
              <a:rPr lang="en-US" sz="1400" b="0" strike="noStrike" spc="-1" dirty="0">
                <a:solidFill>
                  <a:srgbClr val="000000"/>
                </a:solidFill>
                <a:latin typeface="Garamond"/>
                <a:ea typeface="Garamond"/>
              </a:rPr>
              <a:t> </a:t>
            </a:r>
            <a:r>
              <a:rPr lang="en-US" sz="1400" b="1" strike="noStrike" spc="-1" dirty="0">
                <a:solidFill>
                  <a:srgbClr val="000000"/>
                </a:solidFill>
                <a:latin typeface="Garamond"/>
                <a:ea typeface="Garamond"/>
              </a:rPr>
              <a:t>Pedro </a:t>
            </a:r>
            <a:r>
              <a:rPr lang="en-US" sz="1400" b="1" strike="noStrike" spc="-1" dirty="0" err="1">
                <a:solidFill>
                  <a:srgbClr val="000000"/>
                </a:solidFill>
                <a:latin typeface="Garamond"/>
                <a:ea typeface="Garamond"/>
              </a:rPr>
              <a:t>Álvares</a:t>
            </a:r>
            <a:r>
              <a:rPr lang="en-US" sz="1400" b="1" strike="noStrike" spc="-1" dirty="0">
                <a:solidFill>
                  <a:srgbClr val="000000"/>
                </a:solidFill>
                <a:latin typeface="Garamond"/>
                <a:ea typeface="Garamond"/>
              </a:rPr>
              <a:t> Cabral</a:t>
            </a:r>
            <a:r>
              <a:rPr lang="en-US" sz="1400" b="0" strike="noStrike" spc="-1" dirty="0">
                <a:solidFill>
                  <a:srgbClr val="000000"/>
                </a:solidFill>
                <a:latin typeface="Garamond"/>
                <a:ea typeface="Garamond"/>
              </a:rPr>
              <a:t>: </a:t>
            </a:r>
            <a:br>
              <a:rPr dirty="0"/>
            </a:br>
            <a:r>
              <a:rPr lang="en-US" sz="1400" b="0" strike="noStrike" spc="-1" dirty="0">
                <a:solidFill>
                  <a:srgbClr val="000000"/>
                </a:solidFill>
                <a:latin typeface="Garamond"/>
                <a:ea typeface="Garamond"/>
              </a:rPr>
              <a:t>que </a:t>
            </a:r>
            <a:r>
              <a:rPr lang="en-US" sz="1400" b="0" strike="noStrike" spc="-1" dirty="0" err="1">
                <a:solidFill>
                  <a:srgbClr val="000000"/>
                </a:solidFill>
                <a:latin typeface="Garamond"/>
                <a:ea typeface="Garamond"/>
              </a:rPr>
              <a:t>foi</a:t>
            </a:r>
            <a:r>
              <a:rPr lang="en-US" sz="1400" b="0" strike="noStrike" spc="-1" dirty="0">
                <a:solidFill>
                  <a:srgbClr val="000000"/>
                </a:solidFill>
                <a:latin typeface="Garamond"/>
                <a:ea typeface="Garamond"/>
              </a:rPr>
              <a:t> a </a:t>
            </a:r>
            <a:r>
              <a:rPr lang="en-US" sz="1400" b="0" strike="noStrike" spc="-1" dirty="0" err="1">
                <a:solidFill>
                  <a:srgbClr val="000000"/>
                </a:solidFill>
                <a:latin typeface="Garamond"/>
                <a:ea typeface="Garamond"/>
              </a:rPr>
              <a:t>segunda</a:t>
            </a:r>
            <a:r>
              <a:rPr lang="en-US" sz="1400" b="0" strike="noStrike" spc="-1" dirty="0">
                <a:solidFill>
                  <a:srgbClr val="000000"/>
                </a:solidFill>
                <a:latin typeface="Garamond"/>
                <a:ea typeface="Garamond"/>
              </a:rPr>
              <a:t> </a:t>
            </a:r>
            <a:r>
              <a:rPr lang="en-US" sz="1400" b="1" strike="noStrike" spc="-1" dirty="0" err="1">
                <a:solidFill>
                  <a:srgbClr val="000000"/>
                </a:solidFill>
                <a:latin typeface="Garamond"/>
                <a:ea typeface="Garamond"/>
              </a:rPr>
              <a:t>navegação</a:t>
            </a:r>
            <a:r>
              <a:rPr lang="en-US" sz="1400" b="0" strike="noStrike" spc="-1" dirty="0">
                <a:solidFill>
                  <a:srgbClr val="000000"/>
                </a:solidFill>
                <a:latin typeface="Garamond"/>
                <a:ea typeface="Garamond"/>
              </a:rPr>
              <a:t> que </a:t>
            </a:r>
            <a:r>
              <a:rPr lang="en-US" sz="1400" b="0" strike="noStrike" spc="-1" dirty="0" err="1">
                <a:solidFill>
                  <a:srgbClr val="000000"/>
                </a:solidFill>
                <a:latin typeface="Garamond"/>
                <a:ea typeface="Garamond"/>
              </a:rPr>
              <a:t>fizeram</a:t>
            </a:r>
            <a:r>
              <a:rPr lang="en-US" sz="1400" b="0" strike="noStrike" spc="-1" dirty="0">
                <a:solidFill>
                  <a:srgbClr val="000000"/>
                </a:solidFill>
                <a:latin typeface="Garamond"/>
                <a:ea typeface="Garamond"/>
              </a:rPr>
              <a:t> </a:t>
            </a:r>
            <a:r>
              <a:rPr lang="en-US" sz="1400" b="0" strike="noStrike" spc="-1" dirty="0" err="1">
                <a:solidFill>
                  <a:srgbClr val="000000"/>
                </a:solidFill>
                <a:latin typeface="Garamond"/>
                <a:ea typeface="Garamond"/>
              </a:rPr>
              <a:t>os</a:t>
            </a:r>
            <a:r>
              <a:rPr lang="en-US" sz="1400" b="0" strike="noStrike" spc="-1" dirty="0">
                <a:solidFill>
                  <a:srgbClr val="000000"/>
                </a:solidFill>
                <a:latin typeface="Garamond"/>
                <a:ea typeface="Garamond"/>
              </a:rPr>
              <a:t> </a:t>
            </a:r>
            <a:r>
              <a:rPr lang="en-US" sz="1400" b="1" strike="noStrike" spc="-1" dirty="0" err="1">
                <a:solidFill>
                  <a:srgbClr val="000000"/>
                </a:solidFill>
                <a:latin typeface="Garamond"/>
                <a:ea typeface="Garamond"/>
              </a:rPr>
              <a:t>Portugueses</a:t>
            </a:r>
            <a:r>
              <a:rPr lang="en-US" sz="1400" b="0" strike="noStrike" spc="-1" dirty="0">
                <a:solidFill>
                  <a:srgbClr val="000000"/>
                </a:solidFill>
                <a:latin typeface="Garamond"/>
                <a:ea typeface="Garamond"/>
              </a:rPr>
              <a:t> para </a:t>
            </a:r>
            <a:r>
              <a:rPr lang="en-US" sz="1400" b="0" strike="noStrike" spc="-1" dirty="0" err="1">
                <a:solidFill>
                  <a:srgbClr val="000000"/>
                </a:solidFill>
                <a:latin typeface="Garamond"/>
                <a:ea typeface="Garamond"/>
              </a:rPr>
              <a:t>aquelas</a:t>
            </a:r>
            <a:r>
              <a:rPr lang="en-US" sz="1400" b="0" strike="noStrike" spc="-1" dirty="0">
                <a:solidFill>
                  <a:srgbClr val="000000"/>
                </a:solidFill>
                <a:latin typeface="Garamond"/>
                <a:ea typeface="Garamond"/>
              </a:rPr>
              <a:t> </a:t>
            </a:r>
            <a:r>
              <a:rPr lang="en-US" sz="1400" b="1" strike="noStrike" spc="-1" dirty="0" err="1">
                <a:solidFill>
                  <a:srgbClr val="000000"/>
                </a:solidFill>
                <a:latin typeface="Garamond"/>
                <a:ea typeface="Garamond"/>
              </a:rPr>
              <a:t>partes</a:t>
            </a:r>
            <a:r>
              <a:rPr lang="en-US" sz="1400" b="0" strike="noStrike" spc="-1" dirty="0">
                <a:solidFill>
                  <a:srgbClr val="000000"/>
                </a:solidFill>
                <a:latin typeface="Garamond"/>
                <a:ea typeface="Garamond"/>
              </a:rPr>
              <a:t> do </a:t>
            </a:r>
            <a:r>
              <a:rPr lang="en-US" sz="1400" b="1" strike="noStrike" spc="-1" dirty="0" err="1">
                <a:solidFill>
                  <a:srgbClr val="000000"/>
                </a:solidFill>
                <a:latin typeface="Garamond"/>
                <a:ea typeface="Garamond"/>
              </a:rPr>
              <a:t>Oriente</a:t>
            </a:r>
            <a:r>
              <a:rPr lang="en-US" sz="1400" b="0" strike="noStrike" spc="-1" dirty="0">
                <a:solidFill>
                  <a:srgbClr val="000000"/>
                </a:solidFill>
                <a:latin typeface="Garamond"/>
                <a:ea typeface="Garamond"/>
              </a:rPr>
              <a:t>’ [G_008.6,1]</a:t>
            </a:r>
            <a:endParaRPr lang="en-US" sz="1400" b="0" strike="noStrike" spc="-1" dirty="0">
              <a:latin typeface="Cambria"/>
            </a:endParaRPr>
          </a:p>
        </p:txBody>
      </p:sp>
      <p:sp>
        <p:nvSpPr>
          <p:cNvPr id="1300" name="CustomShape 4"/>
          <p:cNvSpPr/>
          <p:nvPr/>
        </p:nvSpPr>
        <p:spPr>
          <a:xfrm>
            <a:off x="427680" y="981360"/>
            <a:ext cx="2736360" cy="405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1800" b="0" strike="noStrike" spc="-1">
              <a:latin typeface="Cambria"/>
            </a:endParaRPr>
          </a:p>
          <a:p>
            <a:pPr>
              <a:lnSpc>
                <a:spcPct val="100000"/>
              </a:lnSpc>
            </a:pPr>
            <a:endParaRPr lang="en-US" sz="18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=0001</a:t>
            </a:r>
            <a:r>
              <a:rPr lang="en-US" sz="1300" b="0" strike="noStrike" spc="-1">
                <a:solidFill>
                  <a:srgbClr val="000000"/>
                </a:solidFill>
                <a:latin typeface="Consolas"/>
                <a:ea typeface="Consolas"/>
              </a:rPr>
              <a:t>   Príncipe)</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=0002</a:t>
            </a:r>
            <a:r>
              <a:rPr lang="en-US" sz="1300" b="0" strike="noStrike" spc="-1">
                <a:solidFill>
                  <a:srgbClr val="000000"/>
                </a:solidFill>
                <a:latin typeface="Consolas"/>
                <a:ea typeface="Consolas"/>
              </a:rPr>
              <a:t>   el-Rei)</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=0003</a:t>
            </a:r>
            <a:r>
              <a:rPr lang="en-US" sz="1300" b="0" strike="noStrike" spc="-1">
                <a:solidFill>
                  <a:srgbClr val="000000"/>
                </a:solidFill>
                <a:latin typeface="Consolas"/>
                <a:ea typeface="Consolas"/>
              </a:rPr>
              <a:t>   Dom)</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=0004</a:t>
            </a:r>
            <a:r>
              <a:rPr lang="en-US" sz="1300" b="0" strike="noStrike" spc="-1">
                <a:solidFill>
                  <a:srgbClr val="000000"/>
                </a:solidFill>
                <a:latin typeface="Consolas"/>
                <a:ea typeface="Consolas"/>
              </a:rPr>
              <a:t>   MANUEL)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0066B3"/>
                </a:solidFill>
                <a:latin typeface="Consolas"/>
                <a:ea typeface="Consolas"/>
              </a:rPr>
              <a:t>=0005</a:t>
            </a:r>
            <a:r>
              <a:rPr lang="en-US" sz="1300" b="0" strike="noStrike" spc="-1">
                <a:solidFill>
                  <a:srgbClr val="000000"/>
                </a:solidFill>
                <a:latin typeface="Consolas"/>
                <a:ea typeface="Consolas"/>
              </a:rPr>
              <a:t>     frota)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=0006</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0066B3"/>
                </a:solidFill>
                <a:latin typeface="Consolas"/>
                <a:ea typeface="Consolas"/>
              </a:rPr>
              <a:t>=0007</a:t>
            </a:r>
            <a:r>
              <a:rPr lang="en-US" sz="1300" b="0" strike="noStrike" spc="-1">
                <a:solidFill>
                  <a:srgbClr val="000000"/>
                </a:solidFill>
                <a:latin typeface="Consolas"/>
                <a:ea typeface="Consolas"/>
              </a:rPr>
              <a:t>     capitão)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=0008</a:t>
            </a:r>
            <a:r>
              <a:rPr lang="en-US" sz="1300" b="0" strike="noStrike" spc="-1">
                <a:solidFill>
                  <a:srgbClr val="000000"/>
                </a:solidFill>
                <a:latin typeface="Consolas"/>
                <a:ea typeface="Consolas"/>
              </a:rPr>
              <a:t>   Pedro)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=0009</a:t>
            </a:r>
            <a:r>
              <a:rPr lang="en-US" sz="1300" b="0" strike="noStrike" spc="-1">
                <a:solidFill>
                  <a:srgbClr val="000000"/>
                </a:solidFill>
                <a:latin typeface="Consolas"/>
                <a:ea typeface="Consolas"/>
              </a:rPr>
              <a:t>   Álvares)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=0010</a:t>
            </a:r>
            <a:r>
              <a:rPr lang="en-US" sz="1300" b="0" strike="noStrike" spc="-1">
                <a:solidFill>
                  <a:srgbClr val="000000"/>
                </a:solidFill>
                <a:latin typeface="Consolas"/>
                <a:ea typeface="Consolas"/>
              </a:rPr>
              <a:t>   Cabral)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0066B3"/>
                </a:solidFill>
                <a:latin typeface="Consolas"/>
                <a:ea typeface="Consolas"/>
              </a:rPr>
              <a:t>=0011</a:t>
            </a:r>
            <a:r>
              <a:rPr lang="en-US" sz="1300" b="0" strike="noStrike" spc="-1">
                <a:solidFill>
                  <a:srgbClr val="000000"/>
                </a:solidFill>
                <a:latin typeface="Consolas"/>
                <a:ea typeface="Consolas"/>
              </a:rPr>
              <a:t>     navegação)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(NPR-P</a:t>
            </a:r>
            <a:r>
              <a:rPr lang="en-US" sz="1300" b="0" strike="noStrike" spc="-1">
                <a:solidFill>
                  <a:srgbClr val="0066B3"/>
                </a:solidFill>
                <a:latin typeface="Consolas"/>
                <a:ea typeface="Consolas"/>
              </a:rPr>
              <a:t>=0012</a:t>
            </a:r>
            <a:r>
              <a:rPr lang="en-US" sz="1300" b="0" strike="noStrike" spc="-1">
                <a:solidFill>
                  <a:srgbClr val="000000"/>
                </a:solidFill>
                <a:latin typeface="Consolas"/>
                <a:ea typeface="Consolas"/>
              </a:rPr>
              <a:t> Portugueses)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a:t>
            </a:r>
            <a:r>
              <a:rPr lang="en-US" sz="1300" b="0" strike="noStrike" spc="-1">
                <a:solidFill>
                  <a:srgbClr val="0066B3"/>
                </a:solidFill>
                <a:latin typeface="Consolas"/>
                <a:ea typeface="Consolas"/>
              </a:rPr>
              <a:t>=0013</a:t>
            </a:r>
            <a:r>
              <a:rPr lang="en-US" sz="1300" b="0" strike="noStrike" spc="-1">
                <a:solidFill>
                  <a:srgbClr val="000000"/>
                </a:solidFill>
                <a:latin typeface="Consolas"/>
                <a:ea typeface="Consolas"/>
              </a:rPr>
              <a:t>   partes)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=0014</a:t>
            </a:r>
            <a:r>
              <a:rPr lang="en-US" sz="1300" b="0" strike="noStrike" spc="-1">
                <a:solidFill>
                  <a:srgbClr val="000000"/>
                </a:solidFill>
                <a:latin typeface="Consolas"/>
                <a:ea typeface="Consolas"/>
              </a:rPr>
              <a:t>   Oriente)</a:t>
            </a: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301" name="CustomShape 5"/>
          <p:cNvSpPr/>
          <p:nvPr/>
        </p:nvSpPr>
        <p:spPr>
          <a:xfrm>
            <a:off x="7089120" y="4409280"/>
            <a:ext cx="1690560" cy="3430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2300" b="0" strike="noStrike" spc="-1">
                <a:solidFill>
                  <a:srgbClr val="FFFFFF"/>
                </a:solidFill>
                <a:latin typeface="Helvetica Neue Light"/>
                <a:ea typeface="Helvetica Neue Light"/>
              </a:rPr>
              <a:t>&lt; </a:t>
            </a:r>
            <a:r>
              <a:rPr lang="en-US" sz="2300" b="0" strike="noStrike" spc="-1">
                <a:solidFill>
                  <a:srgbClr val="FFFFFF"/>
                </a:solidFill>
                <a:latin typeface="Georgia"/>
                <a:ea typeface="Georgia"/>
              </a:rPr>
              <a:t>&lt; voltar</a:t>
            </a:r>
            <a:endParaRPr lang="en-US" sz="2300" b="0" strike="noStrike" spc="-1">
              <a:latin typeface="Cambria"/>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6EC0A27-6109-4BD9-9F2D-AC0DC1ED3916}" type="slidenum">
              <a:rPr lang="en-US" sz="1800" b="0" strike="noStrike" spc="-1">
                <a:latin typeface="Cambria"/>
              </a:rPr>
              <a:t>175</a:t>
            </a:fld>
            <a:endParaRPr lang="en-US" sz="1800" b="0" strike="noStrike" spc="-1">
              <a:latin typeface="Cambria"/>
            </a:endParaRPr>
          </a:p>
        </p:txBody>
      </p:sp>
      <p:sp>
        <p:nvSpPr>
          <p:cNvPr id="1304" name="CustomShape 3"/>
          <p:cNvSpPr/>
          <p:nvPr/>
        </p:nvSpPr>
        <p:spPr>
          <a:xfrm>
            <a:off x="371520" y="605160"/>
            <a:ext cx="8235720" cy="759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1400" b="0" strike="noStrike" spc="-1">
                <a:solidFill>
                  <a:srgbClr val="000000"/>
                </a:solidFill>
                <a:latin typeface="Garamond"/>
                <a:ea typeface="Garamond"/>
              </a:rPr>
              <a:t>REINANDO aquele muito católico e sereníssimo </a:t>
            </a:r>
            <a:r>
              <a:rPr lang="en-US" sz="1400" b="1" strike="noStrike" spc="-1">
                <a:solidFill>
                  <a:srgbClr val="000000"/>
                </a:solidFill>
                <a:latin typeface="Garamond"/>
                <a:ea typeface="Garamond"/>
              </a:rPr>
              <a:t>Príncipe el-Rei Dom MANUEL</a:t>
            </a:r>
            <a:r>
              <a:rPr lang="en-US" sz="1400" b="0" strike="noStrike" spc="-1">
                <a:solidFill>
                  <a:srgbClr val="000000"/>
                </a:solidFill>
                <a:latin typeface="Garamond"/>
                <a:ea typeface="Garamond"/>
              </a:rPr>
              <a:t>, </a:t>
            </a:r>
            <a:br/>
            <a:r>
              <a:rPr lang="en-US" sz="1400" b="0" strike="noStrike" spc="-1">
                <a:solidFill>
                  <a:srgbClr val="000000"/>
                </a:solidFill>
                <a:latin typeface="Garamond"/>
                <a:ea typeface="Garamond"/>
              </a:rPr>
              <a:t>fez-se uma </a:t>
            </a:r>
            <a:r>
              <a:rPr lang="en-US" sz="1400" b="1" strike="noStrike" spc="-1">
                <a:solidFill>
                  <a:srgbClr val="000000"/>
                </a:solidFill>
                <a:latin typeface="Garamond"/>
                <a:ea typeface="Garamond"/>
              </a:rPr>
              <a:t>frota</a:t>
            </a:r>
            <a:r>
              <a:rPr lang="en-US" sz="1400" b="0" strike="noStrike" spc="-1">
                <a:solidFill>
                  <a:srgbClr val="000000"/>
                </a:solidFill>
                <a:latin typeface="Garamond"/>
                <a:ea typeface="Garamond"/>
              </a:rPr>
              <a:t> para a </a:t>
            </a:r>
            <a:r>
              <a:rPr lang="en-US" sz="1400" b="1" strike="noStrike" spc="-1">
                <a:solidFill>
                  <a:srgbClr val="000000"/>
                </a:solidFill>
                <a:latin typeface="Garamond"/>
                <a:ea typeface="Garamond"/>
              </a:rPr>
              <a:t>Índia </a:t>
            </a:r>
            <a:r>
              <a:rPr lang="en-US" sz="1400" b="0" strike="noStrike" spc="-1">
                <a:solidFill>
                  <a:srgbClr val="000000"/>
                </a:solidFill>
                <a:latin typeface="Garamond"/>
                <a:ea typeface="Garamond"/>
              </a:rPr>
              <a:t>de que ia por </a:t>
            </a:r>
            <a:r>
              <a:rPr lang="en-US" sz="1400" b="1" strike="noStrike" spc="-1">
                <a:solidFill>
                  <a:srgbClr val="000000"/>
                </a:solidFill>
                <a:latin typeface="Garamond"/>
                <a:ea typeface="Garamond"/>
              </a:rPr>
              <a:t>capitão</a:t>
            </a:r>
            <a:r>
              <a:rPr lang="en-US" sz="1400" b="0" strike="noStrike" spc="-1">
                <a:solidFill>
                  <a:srgbClr val="000000"/>
                </a:solidFill>
                <a:latin typeface="Garamond"/>
                <a:ea typeface="Garamond"/>
              </a:rPr>
              <a:t> mór </a:t>
            </a:r>
            <a:r>
              <a:rPr lang="en-US" sz="1400" b="1" strike="noStrike" spc="-1">
                <a:solidFill>
                  <a:srgbClr val="000000"/>
                </a:solidFill>
                <a:latin typeface="Garamond"/>
                <a:ea typeface="Garamond"/>
              </a:rPr>
              <a:t>Pedro Álvares Cabral</a:t>
            </a:r>
            <a:r>
              <a:rPr lang="en-US" sz="1400" b="0" strike="noStrike" spc="-1">
                <a:solidFill>
                  <a:srgbClr val="000000"/>
                </a:solidFill>
                <a:latin typeface="Garamond"/>
                <a:ea typeface="Garamond"/>
              </a:rPr>
              <a:t>: </a:t>
            </a:r>
            <a:br/>
            <a:r>
              <a:rPr lang="en-US" sz="1400" b="0" strike="noStrike" spc="-1">
                <a:solidFill>
                  <a:srgbClr val="000000"/>
                </a:solidFill>
                <a:latin typeface="Garamond"/>
                <a:ea typeface="Garamond"/>
              </a:rPr>
              <a:t>que foi a segunda </a:t>
            </a:r>
            <a:r>
              <a:rPr lang="en-US" sz="1400" b="1" strike="noStrike" spc="-1">
                <a:solidFill>
                  <a:srgbClr val="000000"/>
                </a:solidFill>
                <a:latin typeface="Garamond"/>
                <a:ea typeface="Garamond"/>
              </a:rPr>
              <a:t>navegação</a:t>
            </a:r>
            <a:r>
              <a:rPr lang="en-US" sz="1400" b="0" strike="noStrike" spc="-1">
                <a:solidFill>
                  <a:srgbClr val="000000"/>
                </a:solidFill>
                <a:latin typeface="Garamond"/>
                <a:ea typeface="Garamond"/>
              </a:rPr>
              <a:t> que fizeram os </a:t>
            </a:r>
            <a:r>
              <a:rPr lang="en-US" sz="1400" b="1" strike="noStrike" spc="-1">
                <a:solidFill>
                  <a:srgbClr val="000000"/>
                </a:solidFill>
                <a:latin typeface="Garamond"/>
                <a:ea typeface="Garamond"/>
              </a:rPr>
              <a:t>Portugueses</a:t>
            </a:r>
            <a:r>
              <a:rPr lang="en-US" sz="1400" b="0" strike="noStrike" spc="-1">
                <a:solidFill>
                  <a:srgbClr val="000000"/>
                </a:solidFill>
                <a:latin typeface="Garamond"/>
                <a:ea typeface="Garamond"/>
              </a:rPr>
              <a:t> para aquelas </a:t>
            </a:r>
            <a:r>
              <a:rPr lang="en-US" sz="1400" b="1" strike="noStrike" spc="-1">
                <a:solidFill>
                  <a:srgbClr val="000000"/>
                </a:solidFill>
                <a:latin typeface="Garamond"/>
                <a:ea typeface="Garamond"/>
              </a:rPr>
              <a:t>partes</a:t>
            </a:r>
            <a:r>
              <a:rPr lang="en-US" sz="1400" b="0" strike="noStrike" spc="-1">
                <a:solidFill>
                  <a:srgbClr val="000000"/>
                </a:solidFill>
                <a:latin typeface="Garamond"/>
                <a:ea typeface="Garamond"/>
              </a:rPr>
              <a:t> do </a:t>
            </a:r>
            <a:r>
              <a:rPr lang="en-US" sz="1400" b="1" strike="noStrike" spc="-1">
                <a:solidFill>
                  <a:srgbClr val="000000"/>
                </a:solidFill>
                <a:latin typeface="Garamond"/>
                <a:ea typeface="Garamond"/>
              </a:rPr>
              <a:t>Oriente</a:t>
            </a:r>
            <a:r>
              <a:rPr lang="en-US" sz="1400" b="0" strike="noStrike" spc="-1">
                <a:solidFill>
                  <a:srgbClr val="000000"/>
                </a:solidFill>
                <a:latin typeface="Garamond"/>
                <a:ea typeface="Garamond"/>
              </a:rPr>
              <a:t>’ [G_008.6,1]</a:t>
            </a:r>
            <a:endParaRPr lang="en-US" sz="1400" b="0" strike="noStrike" spc="-1">
              <a:latin typeface="Cambria"/>
            </a:endParaRPr>
          </a:p>
        </p:txBody>
      </p:sp>
      <p:sp>
        <p:nvSpPr>
          <p:cNvPr id="1305" name="CustomShape 4"/>
          <p:cNvSpPr/>
          <p:nvPr/>
        </p:nvSpPr>
        <p:spPr>
          <a:xfrm>
            <a:off x="427680" y="981360"/>
            <a:ext cx="2736360" cy="405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1800" b="0" strike="noStrike" spc="-1">
              <a:latin typeface="Cambria"/>
            </a:endParaRPr>
          </a:p>
          <a:p>
            <a:pPr>
              <a:lnSpc>
                <a:spcPct val="100000"/>
              </a:lnSpc>
            </a:pPr>
            <a:endParaRPr lang="en-US" sz="18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=0001</a:t>
            </a:r>
            <a:r>
              <a:rPr lang="en-US" sz="1300" b="0" strike="noStrike" spc="-1">
                <a:solidFill>
                  <a:srgbClr val="000000"/>
                </a:solidFill>
                <a:latin typeface="Consolas"/>
                <a:ea typeface="Consolas"/>
              </a:rPr>
              <a:t>   Príncipe)</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=0002</a:t>
            </a:r>
            <a:r>
              <a:rPr lang="en-US" sz="1300" b="0" strike="noStrike" spc="-1">
                <a:solidFill>
                  <a:srgbClr val="000000"/>
                </a:solidFill>
                <a:latin typeface="Consolas"/>
                <a:ea typeface="Consolas"/>
              </a:rPr>
              <a:t>   el-Rei)</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=0003</a:t>
            </a:r>
            <a:r>
              <a:rPr lang="en-US" sz="1300" b="0" strike="noStrike" spc="-1">
                <a:solidFill>
                  <a:srgbClr val="000000"/>
                </a:solidFill>
                <a:latin typeface="Consolas"/>
                <a:ea typeface="Consolas"/>
              </a:rPr>
              <a:t>   Dom)</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=0004</a:t>
            </a:r>
            <a:r>
              <a:rPr lang="en-US" sz="1300" b="0" strike="noStrike" spc="-1">
                <a:solidFill>
                  <a:srgbClr val="000000"/>
                </a:solidFill>
                <a:latin typeface="Consolas"/>
                <a:ea typeface="Consolas"/>
              </a:rPr>
              <a:t>   MANUEL)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0066B3"/>
                </a:solidFill>
                <a:latin typeface="Consolas"/>
                <a:ea typeface="Consolas"/>
              </a:rPr>
              <a:t>=0005</a:t>
            </a:r>
            <a:r>
              <a:rPr lang="en-US" sz="1300" b="0" strike="noStrike" spc="-1">
                <a:solidFill>
                  <a:srgbClr val="000000"/>
                </a:solidFill>
                <a:latin typeface="Consolas"/>
                <a:ea typeface="Consolas"/>
              </a:rPr>
              <a:t>     frota)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=0006</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0066B3"/>
                </a:solidFill>
                <a:latin typeface="Consolas"/>
                <a:ea typeface="Consolas"/>
              </a:rPr>
              <a:t>=0007</a:t>
            </a:r>
            <a:r>
              <a:rPr lang="en-US" sz="1300" b="0" strike="noStrike" spc="-1">
                <a:solidFill>
                  <a:srgbClr val="000000"/>
                </a:solidFill>
                <a:latin typeface="Consolas"/>
                <a:ea typeface="Consolas"/>
              </a:rPr>
              <a:t>     capitão)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=0008</a:t>
            </a:r>
            <a:r>
              <a:rPr lang="en-US" sz="1300" b="0" strike="noStrike" spc="-1">
                <a:solidFill>
                  <a:srgbClr val="000000"/>
                </a:solidFill>
                <a:latin typeface="Consolas"/>
                <a:ea typeface="Consolas"/>
              </a:rPr>
              <a:t>   Pedro)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=0009</a:t>
            </a:r>
            <a:r>
              <a:rPr lang="en-US" sz="1300" b="0" strike="noStrike" spc="-1">
                <a:solidFill>
                  <a:srgbClr val="000000"/>
                </a:solidFill>
                <a:latin typeface="Consolas"/>
                <a:ea typeface="Consolas"/>
              </a:rPr>
              <a:t>   Álvares)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=0010</a:t>
            </a:r>
            <a:r>
              <a:rPr lang="en-US" sz="1300" b="0" strike="noStrike" spc="-1">
                <a:solidFill>
                  <a:srgbClr val="000000"/>
                </a:solidFill>
                <a:latin typeface="Consolas"/>
                <a:ea typeface="Consolas"/>
              </a:rPr>
              <a:t>   Cabral)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0066B3"/>
                </a:solidFill>
                <a:latin typeface="Consolas"/>
                <a:ea typeface="Consolas"/>
              </a:rPr>
              <a:t>=0011</a:t>
            </a:r>
            <a:r>
              <a:rPr lang="en-US" sz="1300" b="0" strike="noStrike" spc="-1">
                <a:solidFill>
                  <a:srgbClr val="000000"/>
                </a:solidFill>
                <a:latin typeface="Consolas"/>
                <a:ea typeface="Consolas"/>
              </a:rPr>
              <a:t>     navegação)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(NPR-P</a:t>
            </a:r>
            <a:r>
              <a:rPr lang="en-US" sz="1300" b="0" strike="noStrike" spc="-1">
                <a:solidFill>
                  <a:srgbClr val="0066B3"/>
                </a:solidFill>
                <a:latin typeface="Consolas"/>
                <a:ea typeface="Consolas"/>
              </a:rPr>
              <a:t>=0012</a:t>
            </a:r>
            <a:r>
              <a:rPr lang="en-US" sz="1300" b="0" strike="noStrike" spc="-1">
                <a:solidFill>
                  <a:srgbClr val="000000"/>
                </a:solidFill>
                <a:latin typeface="Consolas"/>
                <a:ea typeface="Consolas"/>
              </a:rPr>
              <a:t> Portugueses)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a:t>
            </a:r>
            <a:r>
              <a:rPr lang="en-US" sz="1300" b="0" strike="noStrike" spc="-1">
                <a:solidFill>
                  <a:srgbClr val="0066B3"/>
                </a:solidFill>
                <a:latin typeface="Consolas"/>
                <a:ea typeface="Consolas"/>
              </a:rPr>
              <a:t>=0013</a:t>
            </a:r>
            <a:r>
              <a:rPr lang="en-US" sz="1300" b="0" strike="noStrike" spc="-1">
                <a:solidFill>
                  <a:srgbClr val="000000"/>
                </a:solidFill>
                <a:latin typeface="Consolas"/>
                <a:ea typeface="Consolas"/>
              </a:rPr>
              <a:t>   partes)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=0014</a:t>
            </a:r>
            <a:r>
              <a:rPr lang="en-US" sz="1300" b="0" strike="noStrike" spc="-1">
                <a:solidFill>
                  <a:srgbClr val="000000"/>
                </a:solidFill>
                <a:latin typeface="Consolas"/>
                <a:ea typeface="Consolas"/>
              </a:rPr>
              <a:t>   Oriente</a:t>
            </a:r>
            <a:r>
              <a:rPr lang="en-US" sz="1300" b="0" strike="noStrike" spc="-1">
                <a:solidFill>
                  <a:srgbClr val="000000"/>
                </a:solidFill>
                <a:latin typeface="Verdana"/>
                <a:ea typeface="Verdana"/>
              </a:rPr>
              <a:t>)</a:t>
            </a: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306" name="CustomShape 5"/>
          <p:cNvSpPr/>
          <p:nvPr/>
        </p:nvSpPr>
        <p:spPr>
          <a:xfrm>
            <a:off x="7089120" y="4409280"/>
            <a:ext cx="1690560" cy="3430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2300" b="0" strike="noStrike" spc="-1">
                <a:solidFill>
                  <a:srgbClr val="FFFFFF"/>
                </a:solidFill>
                <a:latin typeface="Helvetica Neue Light"/>
                <a:ea typeface="Helvetica Neue Light"/>
              </a:rPr>
              <a:t>&lt; </a:t>
            </a:r>
            <a:r>
              <a:rPr lang="en-US" sz="2300" b="0" strike="noStrike" spc="-1">
                <a:solidFill>
                  <a:srgbClr val="FFFFFF"/>
                </a:solidFill>
                <a:latin typeface="Georgia"/>
                <a:ea typeface="Georgia"/>
              </a:rPr>
              <a:t>&lt; voltar</a:t>
            </a:r>
            <a:endParaRPr lang="en-US" sz="2300" b="0" strike="noStrike" spc="-1">
              <a:latin typeface="Cambria"/>
            </a:endParaRPr>
          </a:p>
        </p:txBody>
      </p:sp>
      <p:sp>
        <p:nvSpPr>
          <p:cNvPr id="1307" name="CustomShape 6"/>
          <p:cNvSpPr/>
          <p:nvPr/>
        </p:nvSpPr>
        <p:spPr>
          <a:xfrm>
            <a:off x="4202280" y="2012760"/>
            <a:ext cx="4619880" cy="7390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400" b="0" i="1" strike="noStrike" spc="-1">
                <a:solidFill>
                  <a:srgbClr val="0066B3"/>
                </a:solidFill>
                <a:latin typeface="Georgia"/>
                <a:ea typeface="Georgia"/>
              </a:rPr>
              <a:t>Nomes numerados automaticamente </a:t>
            </a:r>
            <a:br/>
            <a:r>
              <a:rPr lang="en-US" sz="1400" b="0" i="1" strike="noStrike" spc="-1">
                <a:solidFill>
                  <a:srgbClr val="0066B3"/>
                </a:solidFill>
                <a:latin typeface="Georgia"/>
                <a:ea typeface="Georgia"/>
              </a:rPr>
              <a:t>por expressões regulares focando </a:t>
            </a:r>
            <a:br/>
            <a:r>
              <a:rPr lang="en-US" sz="1400" b="0" i="1" strike="noStrike" spc="-1">
                <a:solidFill>
                  <a:srgbClr val="0066B3"/>
                </a:solidFill>
                <a:latin typeface="Georgia"/>
                <a:ea typeface="Georgia"/>
              </a:rPr>
              <a:t>as etiquetas morfológicas</a:t>
            </a:r>
            <a:endParaRPr lang="en-US" sz="1400" b="0" strike="noStrike" spc="-1">
              <a:latin typeface="Cambria"/>
            </a:endParaRPr>
          </a:p>
          <a:p>
            <a:pPr>
              <a:lnSpc>
                <a:spcPct val="100000"/>
              </a:lnSpc>
            </a:pPr>
            <a:r>
              <a:rPr lang="en-US" sz="1400" b="0" i="1" strike="noStrike" spc="-1">
                <a:solidFill>
                  <a:srgbClr val="0066B3"/>
                </a:solidFill>
                <a:latin typeface="Georgia"/>
                <a:ea typeface="Georgia"/>
              </a:rPr>
              <a:t>N(-P) e NPR(-P)</a:t>
            </a:r>
            <a:endParaRPr lang="en-US" sz="1400" b="0" strike="noStrike" spc="-1">
              <a:latin typeface="Cambria"/>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CustomShape 1"/>
          <p:cNvSpPr/>
          <p:nvPr/>
        </p:nvSpPr>
        <p:spPr>
          <a:xfrm>
            <a:off x="424440" y="987480"/>
            <a:ext cx="2736360" cy="405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1800" b="0" strike="noStrike" spc="-1">
              <a:latin typeface="Cambria"/>
            </a:endParaRPr>
          </a:p>
          <a:p>
            <a:pPr>
              <a:lnSpc>
                <a:spcPct val="100000"/>
              </a:lnSpc>
            </a:pPr>
            <a:endParaRPr lang="en-US" sz="1800" b="0" strike="noStrike" spc="-1">
              <a:latin typeface="Cambria"/>
            </a:endParaRPr>
          </a:p>
          <a:p>
            <a:pPr marL="291960" indent="-139320">
              <a:lnSpc>
                <a:spcPct val="100000"/>
              </a:lnSpc>
            </a:pPr>
            <a:r>
              <a:rPr lang="en-US" sz="1300" b="0" strike="noStrike" spc="-1">
                <a:solidFill>
                  <a:srgbClr val="000000"/>
                </a:solidFill>
                <a:latin typeface="Consolas"/>
                <a:ea typeface="Consolas"/>
              </a:rPr>
              <a:t>(NPR=0001   Príncipe)</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(NPR=0002   el-Rei)</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(NPR=0003   Dom)</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(NPR=0004   MANUEL)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(N=0005     frota)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(NPR=0006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(N=0007     capitão)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(NPR=0008   Pedro)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(NPR=0009   Álvares)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(NPR=0010   Cabral)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(N=0011     navegação)</a:t>
            </a:r>
            <a:endParaRPr lang="en-US" sz="1300" b="0" strike="noStrike" spc="-1">
              <a:latin typeface="Cambria"/>
            </a:endParaRPr>
          </a:p>
          <a:p>
            <a:pPr marL="291960" indent="-139320">
              <a:lnSpc>
                <a:spcPct val="100000"/>
              </a:lnSpc>
            </a:pPr>
            <a:r>
              <a:rPr lang="en-US" sz="1300" b="0" strike="noStrike" spc="-1">
                <a:solidFill>
                  <a:srgbClr val="F58220"/>
                </a:solidFill>
                <a:latin typeface="Consolas"/>
                <a:ea typeface="Consolas"/>
              </a:rPr>
              <a:t>(NPR-P</a:t>
            </a:r>
            <a:r>
              <a:rPr lang="en-US" sz="1300" b="0" strike="noStrike" spc="-1">
                <a:solidFill>
                  <a:srgbClr val="0066B3"/>
                </a:solidFill>
                <a:latin typeface="Consolas"/>
                <a:ea typeface="Consolas"/>
              </a:rPr>
              <a:t>=</a:t>
            </a:r>
            <a:r>
              <a:rPr lang="en-US" sz="1300" b="1" strike="noStrike" spc="-1">
                <a:solidFill>
                  <a:srgbClr val="0066B3"/>
                </a:solidFill>
                <a:latin typeface="Consolas"/>
                <a:ea typeface="Consolas"/>
              </a:rPr>
              <a:t>0012</a:t>
            </a:r>
            <a:r>
              <a:rPr lang="en-US" sz="1300" b="0" strike="noStrike" spc="-1">
                <a:solidFill>
                  <a:srgbClr val="3D98ED"/>
                </a:solidFill>
                <a:latin typeface="Consolas"/>
                <a:ea typeface="Consolas"/>
              </a:rPr>
              <a:t> </a:t>
            </a:r>
            <a:r>
              <a:rPr lang="en-US" sz="1300" b="0" strike="noStrike" spc="-1">
                <a:solidFill>
                  <a:srgbClr val="F58220"/>
                </a:solidFill>
                <a:latin typeface="Consolas"/>
                <a:ea typeface="Consolas"/>
              </a:rPr>
              <a:t>Portugueses)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(N-P=0013   partes)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(NPR=0014   Oriente)</a:t>
            </a: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309" name="CustomShape 2"/>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E8C1A85D-AB45-4A64-AECD-5186701A640C}" type="slidenum">
              <a:rPr lang="en-US" sz="1800" b="0" strike="noStrike" spc="-1">
                <a:latin typeface="Cambria"/>
              </a:rPr>
              <a:t>176</a:t>
            </a:fld>
            <a:endParaRPr lang="en-US" sz="1800" b="0" strike="noStrike" spc="-1">
              <a:latin typeface="Cambria"/>
            </a:endParaRPr>
          </a:p>
        </p:txBody>
      </p:sp>
      <p:sp>
        <p:nvSpPr>
          <p:cNvPr id="1311" name="CustomShape 4"/>
          <p:cNvSpPr/>
          <p:nvPr/>
        </p:nvSpPr>
        <p:spPr>
          <a:xfrm>
            <a:off x="371520" y="605160"/>
            <a:ext cx="8235720" cy="759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1400" b="0" strike="noStrike" spc="-1">
                <a:solidFill>
                  <a:srgbClr val="000000"/>
                </a:solidFill>
                <a:latin typeface="Garamond"/>
                <a:ea typeface="Garamond"/>
              </a:rPr>
              <a:t>REINANDO aquele muito católico e sereníssimo </a:t>
            </a:r>
            <a:r>
              <a:rPr lang="en-US" sz="1400" b="1" strike="noStrike" spc="-1">
                <a:solidFill>
                  <a:srgbClr val="000000"/>
                </a:solidFill>
                <a:latin typeface="Garamond"/>
                <a:ea typeface="Garamond"/>
              </a:rPr>
              <a:t>Príncipe el-Rei Dom MANUEL</a:t>
            </a:r>
            <a:r>
              <a:rPr lang="en-US" sz="1400" b="0" strike="noStrike" spc="-1">
                <a:solidFill>
                  <a:srgbClr val="000000"/>
                </a:solidFill>
                <a:latin typeface="Garamond"/>
                <a:ea typeface="Garamond"/>
              </a:rPr>
              <a:t>, </a:t>
            </a:r>
            <a:br/>
            <a:r>
              <a:rPr lang="en-US" sz="1400" b="0" strike="noStrike" spc="-1">
                <a:solidFill>
                  <a:srgbClr val="000000"/>
                </a:solidFill>
                <a:latin typeface="Garamond"/>
                <a:ea typeface="Garamond"/>
              </a:rPr>
              <a:t>fez-se uma </a:t>
            </a:r>
            <a:r>
              <a:rPr lang="en-US" sz="1400" b="1" strike="noStrike" spc="-1">
                <a:solidFill>
                  <a:srgbClr val="000000"/>
                </a:solidFill>
                <a:latin typeface="Garamond"/>
                <a:ea typeface="Garamond"/>
              </a:rPr>
              <a:t>frota</a:t>
            </a:r>
            <a:r>
              <a:rPr lang="en-US" sz="1400" b="0" strike="noStrike" spc="-1">
                <a:solidFill>
                  <a:srgbClr val="000000"/>
                </a:solidFill>
                <a:latin typeface="Garamond"/>
                <a:ea typeface="Garamond"/>
              </a:rPr>
              <a:t> para a </a:t>
            </a:r>
            <a:r>
              <a:rPr lang="en-US" sz="1400" b="1" strike="noStrike" spc="-1">
                <a:solidFill>
                  <a:srgbClr val="000000"/>
                </a:solidFill>
                <a:latin typeface="Garamond"/>
                <a:ea typeface="Garamond"/>
              </a:rPr>
              <a:t>Índia </a:t>
            </a:r>
            <a:r>
              <a:rPr lang="en-US" sz="1400" b="0" strike="noStrike" spc="-1">
                <a:solidFill>
                  <a:srgbClr val="000000"/>
                </a:solidFill>
                <a:latin typeface="Garamond"/>
                <a:ea typeface="Garamond"/>
              </a:rPr>
              <a:t>de que ia por </a:t>
            </a:r>
            <a:r>
              <a:rPr lang="en-US" sz="1400" b="1" strike="noStrike" spc="-1">
                <a:solidFill>
                  <a:srgbClr val="000000"/>
                </a:solidFill>
                <a:latin typeface="Garamond"/>
                <a:ea typeface="Garamond"/>
              </a:rPr>
              <a:t>capitão</a:t>
            </a:r>
            <a:r>
              <a:rPr lang="en-US" sz="1400" b="0" strike="noStrike" spc="-1">
                <a:solidFill>
                  <a:srgbClr val="000000"/>
                </a:solidFill>
                <a:latin typeface="Garamond"/>
                <a:ea typeface="Garamond"/>
              </a:rPr>
              <a:t> mór </a:t>
            </a:r>
            <a:r>
              <a:rPr lang="en-US" sz="1400" b="1" strike="noStrike" spc="-1">
                <a:solidFill>
                  <a:srgbClr val="000000"/>
                </a:solidFill>
                <a:latin typeface="Garamond"/>
                <a:ea typeface="Garamond"/>
              </a:rPr>
              <a:t>Pedro Álvares Cabral</a:t>
            </a:r>
            <a:r>
              <a:rPr lang="en-US" sz="1400" b="0" strike="noStrike" spc="-1">
                <a:solidFill>
                  <a:srgbClr val="000000"/>
                </a:solidFill>
                <a:latin typeface="Garamond"/>
                <a:ea typeface="Garamond"/>
              </a:rPr>
              <a:t>: </a:t>
            </a:r>
            <a:br/>
            <a:r>
              <a:rPr lang="en-US" sz="1400" b="0" strike="noStrike" spc="-1">
                <a:solidFill>
                  <a:srgbClr val="000000"/>
                </a:solidFill>
                <a:latin typeface="Garamond"/>
                <a:ea typeface="Garamond"/>
              </a:rPr>
              <a:t>que foi a segunda </a:t>
            </a:r>
            <a:r>
              <a:rPr lang="en-US" sz="1400" b="1" strike="noStrike" spc="-1">
                <a:solidFill>
                  <a:srgbClr val="000000"/>
                </a:solidFill>
                <a:latin typeface="Garamond"/>
                <a:ea typeface="Garamond"/>
              </a:rPr>
              <a:t>navegação</a:t>
            </a:r>
            <a:r>
              <a:rPr lang="en-US" sz="1400" b="0" strike="noStrike" spc="-1">
                <a:solidFill>
                  <a:srgbClr val="000000"/>
                </a:solidFill>
                <a:latin typeface="Garamond"/>
                <a:ea typeface="Garamond"/>
              </a:rPr>
              <a:t> que fizeram os </a:t>
            </a:r>
            <a:r>
              <a:rPr lang="en-US" sz="1400" b="1" strike="noStrike" spc="-1">
                <a:solidFill>
                  <a:srgbClr val="000000"/>
                </a:solidFill>
                <a:latin typeface="Garamond"/>
                <a:ea typeface="Garamond"/>
              </a:rPr>
              <a:t>Portugueses</a:t>
            </a:r>
            <a:r>
              <a:rPr lang="en-US" sz="1400" b="0" strike="noStrike" spc="-1">
                <a:solidFill>
                  <a:srgbClr val="000000"/>
                </a:solidFill>
                <a:latin typeface="Garamond"/>
                <a:ea typeface="Garamond"/>
              </a:rPr>
              <a:t> para aquelas </a:t>
            </a:r>
            <a:r>
              <a:rPr lang="en-US" sz="1400" b="1" strike="noStrike" spc="-1">
                <a:solidFill>
                  <a:srgbClr val="000000"/>
                </a:solidFill>
                <a:latin typeface="Garamond"/>
                <a:ea typeface="Garamond"/>
              </a:rPr>
              <a:t>partes</a:t>
            </a:r>
            <a:r>
              <a:rPr lang="en-US" sz="1400" b="0" strike="noStrike" spc="-1">
                <a:solidFill>
                  <a:srgbClr val="000000"/>
                </a:solidFill>
                <a:latin typeface="Garamond"/>
                <a:ea typeface="Garamond"/>
              </a:rPr>
              <a:t> do </a:t>
            </a:r>
            <a:r>
              <a:rPr lang="en-US" sz="1400" b="1" strike="noStrike" spc="-1">
                <a:solidFill>
                  <a:srgbClr val="000000"/>
                </a:solidFill>
                <a:latin typeface="Garamond"/>
                <a:ea typeface="Garamond"/>
              </a:rPr>
              <a:t>Oriente</a:t>
            </a:r>
            <a:r>
              <a:rPr lang="en-US" sz="1400" b="0" strike="noStrike" spc="-1">
                <a:solidFill>
                  <a:srgbClr val="000000"/>
                </a:solidFill>
                <a:latin typeface="Garamond"/>
                <a:ea typeface="Garamond"/>
              </a:rPr>
              <a:t>’ [G_008.6,1]</a:t>
            </a:r>
            <a:endParaRPr lang="en-US" sz="1400" b="0" strike="noStrike" spc="-1">
              <a:latin typeface="Cambria"/>
            </a:endParaRPr>
          </a:p>
        </p:txBody>
      </p:sp>
      <p:sp>
        <p:nvSpPr>
          <p:cNvPr id="1312" name="CustomShape 5"/>
          <p:cNvSpPr/>
          <p:nvPr/>
        </p:nvSpPr>
        <p:spPr>
          <a:xfrm>
            <a:off x="3088440" y="4139280"/>
            <a:ext cx="1265400" cy="227520"/>
          </a:xfrm>
          <a:custGeom>
            <a:avLst/>
            <a:gdLst/>
            <a:ahLst/>
            <a:cxnLst/>
            <a:rect l="l" t="t" r="r" b="b"/>
            <a:pathLst>
              <a:path w="5002" h="1202">
                <a:moveTo>
                  <a:pt x="5001" y="300"/>
                </a:moveTo>
                <a:lnTo>
                  <a:pt x="1250" y="300"/>
                </a:lnTo>
                <a:lnTo>
                  <a:pt x="1250" y="0"/>
                </a:lnTo>
                <a:lnTo>
                  <a:pt x="0" y="600"/>
                </a:lnTo>
                <a:lnTo>
                  <a:pt x="1250" y="1201"/>
                </a:lnTo>
                <a:lnTo>
                  <a:pt x="1250" y="900"/>
                </a:lnTo>
                <a:lnTo>
                  <a:pt x="5001" y="900"/>
                </a:lnTo>
                <a:lnTo>
                  <a:pt x="5001" y="300"/>
                </a:lnTo>
              </a:path>
            </a:pathLst>
          </a:cu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98F3CC0E-D8AA-4FF4-898D-8C15B6D903E0}" type="slidenum">
              <a:rPr lang="en-US" sz="1800" b="0" strike="noStrike" spc="-1">
                <a:latin typeface="Cambria"/>
              </a:rPr>
              <a:t>177</a:t>
            </a:fld>
            <a:endParaRPr lang="en-US" sz="1800" b="0" strike="noStrike" spc="-1">
              <a:latin typeface="Cambria"/>
            </a:endParaRPr>
          </a:p>
        </p:txBody>
      </p:sp>
      <p:sp>
        <p:nvSpPr>
          <p:cNvPr id="1315"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16" name="CustomShape 4"/>
          <p:cNvSpPr/>
          <p:nvPr/>
        </p:nvSpPr>
        <p:spPr>
          <a:xfrm>
            <a:off x="510480" y="1274760"/>
            <a:ext cx="8348400" cy="1965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Cadeia ID 0012, iniciada por ‘os Portugueses’ (apenas ocorrências 000 a 005)</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FFFFFF"/>
                </a:solidFill>
                <a:latin typeface="Consolas"/>
                <a:ea typeface="Consolas"/>
              </a:rPr>
              <a:t>(ID H-AA-DNN=</a:t>
            </a:r>
            <a:r>
              <a:rPr lang="en-US" sz="1400" b="1" strike="noStrike" spc="-1">
                <a:solidFill>
                  <a:srgbClr val="FFFFFF"/>
                </a:solidFill>
                <a:latin typeface="Consolas"/>
                <a:ea typeface="Consolas"/>
              </a:rPr>
              <a:t>0012/000</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F58220"/>
                </a:solidFill>
                <a:latin typeface="Consolas"/>
                <a:ea typeface="Consolas"/>
              </a:rPr>
              <a:t>=</a:t>
            </a:r>
            <a:r>
              <a:rPr lang="en-US" sz="1400" b="1" strike="noStrike" spc="-1">
                <a:solidFill>
                  <a:srgbClr val="F58220"/>
                </a:solidFill>
                <a:latin typeface="Consolas"/>
                <a:ea typeface="Consolas"/>
              </a:rPr>
              <a:t>0012</a:t>
            </a:r>
            <a:r>
              <a:rPr lang="en-US" sz="1400" b="1" strike="noStrike" spc="-1">
                <a:solidFill>
                  <a:srgbClr val="FFFFFF"/>
                </a:solidFill>
                <a:latin typeface="Consolas"/>
                <a:ea typeface="Consolas"/>
              </a:rPr>
              <a:t>/000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FFFFFF"/>
                </a:solidFill>
                <a:latin typeface="Consolas"/>
                <a:ea typeface="Consolas"/>
              </a:rPr>
              <a:t>(ID M-RR-NNN=</a:t>
            </a:r>
            <a:r>
              <a:rPr lang="en-US" sz="1400" b="1" strike="noStrike" spc="-1">
                <a:solidFill>
                  <a:srgbClr val="FFFFFF"/>
                </a:solidFill>
                <a:latin typeface="Consolas"/>
                <a:ea typeface="Consolas"/>
              </a:rPr>
              <a:t>0012/001</a:t>
            </a:r>
            <a:r>
              <a:rPr lang="en-US" sz="1400" b="0" strike="noStrike" spc="-1">
                <a:solidFill>
                  <a:srgbClr val="FFFFFF"/>
                </a:solidFill>
                <a:latin typeface="Consolas"/>
                <a:ea typeface="Consolas"/>
              </a:rPr>
              <a:t>) </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a:t>
            </a:r>
            <a:r>
              <a:rPr lang="en-US" sz="1400" b="0" strike="noStrike" spc="-1">
                <a:solidFill>
                  <a:srgbClr val="FFFFFF"/>
                </a:solidFill>
                <a:latin typeface="Consolas"/>
                <a:ea typeface="Consolas"/>
              </a:rPr>
              <a:t>:</a:t>
            </a:r>
            <a:r>
              <a:rPr lang="en-US" sz="1400" b="1" strike="noStrike" spc="-1">
                <a:solidFill>
                  <a:srgbClr val="FFFFFF"/>
                </a:solidFill>
                <a:latin typeface="Consolas"/>
                <a:ea typeface="Consolas"/>
              </a:rPr>
              <a:t>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FFFFFF"/>
                </a:solidFill>
                <a:latin typeface="Consolas"/>
                <a:ea typeface="Consolas"/>
              </a:rPr>
              <a:t>(ID M-RR-NNN=</a:t>
            </a:r>
            <a:r>
              <a:rPr lang="en-US" sz="1400" b="1" strike="noStrike" spc="-1">
                <a:solidFill>
                  <a:srgbClr val="FFFFFF"/>
                </a:solidFill>
                <a:latin typeface="Consolas"/>
                <a:ea typeface="Consolas"/>
              </a:rPr>
              <a:t>0012/002</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a:t>
            </a:r>
            <a:r>
              <a:rPr lang="en-US" sz="1400" b="0" strike="noStrike" spc="-1">
                <a:solidFill>
                  <a:srgbClr val="FFFFFF"/>
                </a:solidFill>
                <a:latin typeface="Consolas"/>
                <a:ea typeface="Consolas"/>
              </a:rPr>
              <a:t>:</a:t>
            </a:r>
            <a:r>
              <a:rPr lang="en-US" sz="1400" b="1" strike="noStrike" spc="-1">
                <a:solidFill>
                  <a:srgbClr val="FFFFFF"/>
                </a:solidFill>
                <a:latin typeface="Consolas"/>
                <a:ea typeface="Consolas"/>
              </a:rPr>
              <a:t>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FFFFFF"/>
                </a:solidFill>
                <a:latin typeface="Consolas"/>
                <a:ea typeface="Consolas"/>
              </a:rPr>
              <a:t>(ID M-RR-DNN=</a:t>
            </a:r>
            <a:r>
              <a:rPr lang="en-US" sz="1400" b="1" strike="noStrike" spc="-1">
                <a:solidFill>
                  <a:srgbClr val="FFFFFF"/>
                </a:solidFill>
                <a:latin typeface="Consolas"/>
                <a:ea typeface="Consolas"/>
              </a:rPr>
              <a:t>0012/003</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a:t>
            </a:r>
            <a:r>
              <a:rPr lang="en-US" sz="1400" b="0" strike="noStrike" spc="-1">
                <a:solidFill>
                  <a:srgbClr val="FFFFFF"/>
                </a:solidFill>
                <a:latin typeface="Consolas"/>
                <a:ea typeface="Consolas"/>
              </a:rPr>
              <a:t>:</a:t>
            </a:r>
            <a:r>
              <a:rPr lang="en-US" sz="1400" b="1" strike="noStrike" spc="-1">
                <a:solidFill>
                  <a:srgbClr val="FFFFFF"/>
                </a:solidFill>
                <a:latin typeface="Consolas"/>
                <a:ea typeface="Consolas"/>
              </a:rPr>
              <a:t>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FFFFFF"/>
                </a:solidFill>
                <a:latin typeface="Consolas"/>
                <a:ea typeface="Consolas"/>
              </a:rPr>
              <a:t>(ID M-EE-PPP=</a:t>
            </a:r>
            <a:r>
              <a:rPr lang="en-US" sz="1400" b="1" strike="noStrike" spc="-1">
                <a:solidFill>
                  <a:srgbClr val="FFFFFF"/>
                </a:solidFill>
                <a:latin typeface="Consolas"/>
                <a:ea typeface="Consolas"/>
              </a:rPr>
              <a:t>0012/004</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FFFFFF"/>
                </a:solidFill>
                <a:latin typeface="Consolas"/>
                <a:ea typeface="Consolas"/>
              </a:rPr>
              <a:t>(ID M-EE-PPP=</a:t>
            </a:r>
            <a:r>
              <a:rPr lang="en-US" sz="1400" b="1" strike="noStrike" spc="-1">
                <a:solidFill>
                  <a:srgbClr val="FFFFFF"/>
                </a:solidFill>
                <a:latin typeface="Consolas"/>
                <a:ea typeface="Consolas"/>
              </a:rPr>
              <a:t>0012/005</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2C8263F6-AFB5-40B1-A44A-8711D5EE3E01}" type="slidenum">
              <a:rPr lang="en-US" sz="1800" b="0" strike="noStrike" spc="-1">
                <a:latin typeface="Cambria"/>
              </a:rPr>
              <a:t>178</a:t>
            </a:fld>
            <a:endParaRPr lang="en-US" sz="1800" b="0" strike="noStrike" spc="-1">
              <a:latin typeface="Cambria"/>
            </a:endParaRPr>
          </a:p>
        </p:txBody>
      </p:sp>
      <p:sp>
        <p:nvSpPr>
          <p:cNvPr id="1319"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20" name="CustomShape 4"/>
          <p:cNvSpPr/>
          <p:nvPr/>
        </p:nvSpPr>
        <p:spPr>
          <a:xfrm>
            <a:off x="510480" y="1274760"/>
            <a:ext cx="8348400" cy="1965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Cadeia ID 0012, iniciada por ‘os Portugueses’ (apenas ocorrências 000 a 005)</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FFFFFF"/>
                </a:solidFill>
                <a:latin typeface="Consolas"/>
                <a:ea typeface="Consolas"/>
              </a:rPr>
              <a:t>(ID H-AA-DNN=</a:t>
            </a:r>
            <a:r>
              <a:rPr lang="en-US" sz="1400" b="1" strike="noStrike" spc="-1">
                <a:solidFill>
                  <a:srgbClr val="FFFFFF"/>
                </a:solidFill>
                <a:latin typeface="Consolas"/>
                <a:ea typeface="Consolas"/>
              </a:rPr>
              <a:t>0012/000</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a:t>
            </a:r>
            <a:r>
              <a:rPr lang="en-US" sz="1400" b="1" strike="noStrike" spc="-1">
                <a:solidFill>
                  <a:srgbClr val="F58220"/>
                </a:solidFill>
                <a:latin typeface="Consolas"/>
                <a:ea typeface="Consolas"/>
              </a:rPr>
              <a:t>0012</a:t>
            </a:r>
            <a:r>
              <a:rPr lang="en-US" sz="1400" b="1" strike="noStrike" spc="-1">
                <a:solidFill>
                  <a:srgbClr val="FFFFFF"/>
                </a:solidFill>
                <a:latin typeface="Consolas"/>
                <a:ea typeface="Consolas"/>
              </a:rPr>
              <a:t>/000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FFFFFF"/>
                </a:solidFill>
                <a:latin typeface="Consolas"/>
                <a:ea typeface="Consolas"/>
              </a:rPr>
              <a:t>(ID M-RR-NNN=</a:t>
            </a:r>
            <a:r>
              <a:rPr lang="en-US" sz="1400" b="1" strike="noStrike" spc="-1">
                <a:solidFill>
                  <a:srgbClr val="FFFFFF"/>
                </a:solidFill>
                <a:latin typeface="Consolas"/>
                <a:ea typeface="Consolas"/>
              </a:rPr>
              <a:t>0012/001</a:t>
            </a:r>
            <a:r>
              <a:rPr lang="en-US" sz="1400" b="0" strike="noStrike" spc="-1">
                <a:solidFill>
                  <a:srgbClr val="FFFFFF"/>
                </a:solidFill>
                <a:latin typeface="Consolas"/>
                <a:ea typeface="Consolas"/>
              </a:rPr>
              <a:t>) </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a:t>
            </a:r>
            <a:r>
              <a:rPr lang="en-US" sz="1400" b="1" strike="noStrike" spc="-1">
                <a:solidFill>
                  <a:srgbClr val="F58220"/>
                </a:solidFill>
                <a:latin typeface="Consolas"/>
                <a:ea typeface="Consolas"/>
              </a:rPr>
              <a:t>:0012</a:t>
            </a:r>
            <a:r>
              <a:rPr lang="en-US" sz="1400" b="1" strike="noStrike" spc="-1">
                <a:solidFill>
                  <a:srgbClr val="FFFFFF"/>
                </a:solidFill>
                <a:latin typeface="Consolas"/>
                <a:ea typeface="Consolas"/>
              </a:rPr>
              <a:t>/001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FFFFFF"/>
                </a:solidFill>
                <a:latin typeface="Consolas"/>
                <a:ea typeface="Consolas"/>
              </a:rPr>
              <a:t>(ID M-RR-NNN=</a:t>
            </a:r>
            <a:r>
              <a:rPr lang="en-US" sz="1400" b="1" strike="noStrike" spc="-1">
                <a:solidFill>
                  <a:srgbClr val="FFFFFF"/>
                </a:solidFill>
                <a:latin typeface="Consolas"/>
                <a:ea typeface="Consolas"/>
              </a:rPr>
              <a:t>0012/002</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a:t>
            </a:r>
            <a:r>
              <a:rPr lang="en-US" sz="1400" b="1" strike="noStrike" spc="-1">
                <a:solidFill>
                  <a:srgbClr val="F58220"/>
                </a:solidFill>
                <a:latin typeface="Consolas"/>
                <a:ea typeface="Consolas"/>
              </a:rPr>
              <a:t>:0012</a:t>
            </a:r>
            <a:r>
              <a:rPr lang="en-US" sz="1400" b="1" strike="noStrike" spc="-1">
                <a:solidFill>
                  <a:srgbClr val="FFFFFF"/>
                </a:solidFill>
                <a:latin typeface="Consolas"/>
                <a:ea typeface="Consolas"/>
              </a:rPr>
              <a:t>/003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FFFFFF"/>
                </a:solidFill>
                <a:latin typeface="Consolas"/>
                <a:ea typeface="Consolas"/>
              </a:rPr>
              <a:t>(ID M-RR-DNN=</a:t>
            </a:r>
            <a:r>
              <a:rPr lang="en-US" sz="1400" b="1" strike="noStrike" spc="-1">
                <a:solidFill>
                  <a:srgbClr val="FFFFFF"/>
                </a:solidFill>
                <a:latin typeface="Consolas"/>
                <a:ea typeface="Consolas"/>
              </a:rPr>
              <a:t>0012/003</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a:t>
            </a:r>
            <a:r>
              <a:rPr lang="en-US" sz="1400" b="1" strike="noStrike" spc="-1">
                <a:solidFill>
                  <a:srgbClr val="F58220"/>
                </a:solidFill>
                <a:latin typeface="Consolas"/>
                <a:ea typeface="Consolas"/>
              </a:rPr>
              <a:t>:0012</a:t>
            </a:r>
            <a:r>
              <a:rPr lang="en-US" sz="1400" b="1" strike="noStrike" spc="-1">
                <a:solidFill>
                  <a:srgbClr val="FFFFFF"/>
                </a:solidFill>
                <a:latin typeface="Consolas"/>
                <a:ea typeface="Consolas"/>
              </a:rPr>
              <a:t>/004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FFFFFF"/>
                </a:solidFill>
                <a:latin typeface="Consolas"/>
                <a:ea typeface="Consolas"/>
              </a:rPr>
              <a:t>(ID M-EE-PPP=</a:t>
            </a:r>
            <a:r>
              <a:rPr lang="en-US" sz="1400" b="1" strike="noStrike" spc="-1">
                <a:solidFill>
                  <a:srgbClr val="FFFFFF"/>
                </a:solidFill>
                <a:latin typeface="Consolas"/>
                <a:ea typeface="Consolas"/>
              </a:rPr>
              <a:t>0012/004</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FFFFFF"/>
                </a:solidFill>
                <a:latin typeface="Consolas"/>
                <a:ea typeface="Consolas"/>
              </a:rPr>
              <a:t>(ID M-EE-PPP=</a:t>
            </a:r>
            <a:r>
              <a:rPr lang="en-US" sz="1400" b="1" strike="noStrike" spc="-1">
                <a:solidFill>
                  <a:srgbClr val="FFFFFF"/>
                </a:solidFill>
                <a:latin typeface="Consolas"/>
                <a:ea typeface="Consolas"/>
              </a:rPr>
              <a:t>0012/005</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B661DA1-BB45-4418-A523-1D2D4CDE8759}" type="slidenum">
              <a:rPr lang="en-US" sz="1800" b="0" strike="noStrike" spc="-1">
                <a:latin typeface="Cambria"/>
              </a:rPr>
              <a:t>179</a:t>
            </a:fld>
            <a:endParaRPr lang="en-US" sz="1800" b="0" strike="noStrike" spc="-1">
              <a:latin typeface="Cambria"/>
            </a:endParaRPr>
          </a:p>
        </p:txBody>
      </p:sp>
      <p:sp>
        <p:nvSpPr>
          <p:cNvPr id="1323"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24" name="CustomShape 4"/>
          <p:cNvSpPr/>
          <p:nvPr/>
        </p:nvSpPr>
        <p:spPr>
          <a:xfrm>
            <a:off x="510480" y="1274760"/>
            <a:ext cx="8348400" cy="1965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Cadeia ID 0012, iniciada por ‘os Portugueses’ (apenas ocorrências 000 a 005)</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FFFFFF"/>
                </a:solidFill>
                <a:latin typeface="Consolas"/>
                <a:ea typeface="Consolas"/>
              </a:rPr>
              <a:t>(ID H-AA-DNN=</a:t>
            </a:r>
            <a:r>
              <a:rPr lang="en-US" sz="1400" b="1" strike="noStrike" spc="-1">
                <a:solidFill>
                  <a:srgbClr val="FFFFFF"/>
                </a:solidFill>
                <a:latin typeface="Consolas"/>
                <a:ea typeface="Consolas"/>
              </a:rPr>
              <a:t>0012/000</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a:t>
            </a:r>
            <a:r>
              <a:rPr lang="en-US" sz="1400" b="1" strike="noStrike" spc="-1">
                <a:solidFill>
                  <a:srgbClr val="0066B3"/>
                </a:solidFill>
                <a:latin typeface="Consolas"/>
                <a:ea typeface="Consolas"/>
              </a:rPr>
              <a:t>0012/</a:t>
            </a:r>
            <a:r>
              <a:rPr lang="en-US" sz="1400" b="1" strike="noStrike" spc="-1">
                <a:solidFill>
                  <a:srgbClr val="F58220"/>
                </a:solidFill>
                <a:latin typeface="Consolas"/>
                <a:ea typeface="Consolas"/>
              </a:rPr>
              <a:t>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FFFFFF"/>
                </a:solidFill>
                <a:latin typeface="Consolas"/>
                <a:ea typeface="Consolas"/>
              </a:rPr>
              <a:t>(ID M-RR-NNN=</a:t>
            </a:r>
            <a:r>
              <a:rPr lang="en-US" sz="1400" b="1" strike="noStrike" spc="-1">
                <a:solidFill>
                  <a:srgbClr val="FFFFFF"/>
                </a:solidFill>
                <a:latin typeface="Consolas"/>
                <a:ea typeface="Consolas"/>
              </a:rPr>
              <a:t>0012/001</a:t>
            </a:r>
            <a:r>
              <a:rPr lang="en-US" sz="1400" b="0" strike="noStrike" spc="-1">
                <a:solidFill>
                  <a:srgbClr val="FFFFFF"/>
                </a:solidFill>
                <a:latin typeface="Consolas"/>
                <a:ea typeface="Consolas"/>
              </a:rPr>
              <a:t>) </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a:t>
            </a:r>
            <a:r>
              <a:rPr lang="en-US" sz="1400" b="1" strike="noStrike" spc="-1">
                <a:solidFill>
                  <a:srgbClr val="0066B3"/>
                </a:solidFill>
                <a:latin typeface="Consolas"/>
                <a:ea typeface="Consolas"/>
              </a:rPr>
              <a:t>0012</a:t>
            </a:r>
            <a:r>
              <a:rPr lang="en-US" sz="1400" b="1" strike="noStrike" spc="-1">
                <a:solidFill>
                  <a:srgbClr val="F58220"/>
                </a:solidFill>
                <a:latin typeface="Consolas"/>
                <a:ea typeface="Consolas"/>
              </a:rPr>
              <a:t>/001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FFFFFF"/>
                </a:solidFill>
                <a:latin typeface="Consolas"/>
                <a:ea typeface="Consolas"/>
              </a:rPr>
              <a:t>(ID M-RR-NNN=</a:t>
            </a:r>
            <a:r>
              <a:rPr lang="en-US" sz="1400" b="1" strike="noStrike" spc="-1">
                <a:solidFill>
                  <a:srgbClr val="FFFFFF"/>
                </a:solidFill>
                <a:latin typeface="Consolas"/>
                <a:ea typeface="Consolas"/>
              </a:rPr>
              <a:t>0012/002</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a:t>
            </a:r>
            <a:r>
              <a:rPr lang="en-US" sz="1400" b="1" strike="noStrike" spc="-1">
                <a:solidFill>
                  <a:srgbClr val="0066B3"/>
                </a:solidFill>
                <a:latin typeface="Consolas"/>
                <a:ea typeface="Consolas"/>
              </a:rPr>
              <a:t>0012</a:t>
            </a:r>
            <a:r>
              <a:rPr lang="en-US" sz="1400" b="1" strike="noStrike" spc="-1">
                <a:solidFill>
                  <a:srgbClr val="F58220"/>
                </a:solidFill>
                <a:latin typeface="Consolas"/>
                <a:ea typeface="Consolas"/>
              </a:rPr>
              <a:t>/003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FFFFFF"/>
                </a:solidFill>
                <a:latin typeface="Consolas"/>
                <a:ea typeface="Consolas"/>
              </a:rPr>
              <a:t>(ID M-RR-DNN=</a:t>
            </a:r>
            <a:r>
              <a:rPr lang="en-US" sz="1400" b="1" strike="noStrike" spc="-1">
                <a:solidFill>
                  <a:srgbClr val="FFFFFF"/>
                </a:solidFill>
                <a:latin typeface="Consolas"/>
                <a:ea typeface="Consolas"/>
              </a:rPr>
              <a:t>0012/003</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a:t>
            </a:r>
            <a:r>
              <a:rPr lang="en-US" sz="1400" b="1" strike="noStrike" spc="-1">
                <a:solidFill>
                  <a:srgbClr val="0066B3"/>
                </a:solidFill>
                <a:latin typeface="Consolas"/>
                <a:ea typeface="Consolas"/>
              </a:rPr>
              <a:t>0012</a:t>
            </a:r>
            <a:r>
              <a:rPr lang="en-US" sz="1400" b="1" strike="noStrike" spc="-1">
                <a:solidFill>
                  <a:srgbClr val="F58220"/>
                </a:solidFill>
                <a:latin typeface="Consolas"/>
                <a:ea typeface="Consolas"/>
              </a:rPr>
              <a:t>/004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FFFFFF"/>
                </a:solidFill>
                <a:latin typeface="Consolas"/>
                <a:ea typeface="Consolas"/>
              </a:rPr>
              <a:t>(ID M-EE-PPP=</a:t>
            </a:r>
            <a:r>
              <a:rPr lang="en-US" sz="1400" b="1" strike="noStrike" spc="-1">
                <a:solidFill>
                  <a:srgbClr val="FFFFFF"/>
                </a:solidFill>
                <a:latin typeface="Consolas"/>
                <a:ea typeface="Consolas"/>
              </a:rPr>
              <a:t>0012/004</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FFFFFF"/>
                </a:solidFill>
                <a:latin typeface="Consolas"/>
                <a:ea typeface="Consolas"/>
              </a:rPr>
              <a:t>(ID M-EE-PPP=</a:t>
            </a:r>
            <a:r>
              <a:rPr lang="en-US" sz="1400" b="1" strike="noStrike" spc="-1">
                <a:solidFill>
                  <a:srgbClr val="FFFFFF"/>
                </a:solidFill>
                <a:latin typeface="Consolas"/>
                <a:ea typeface="Consolas"/>
              </a:rPr>
              <a:t>0012/005</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D7B7844-EC73-4101-BB02-BF4C46FB742A}"/>
              </a:ext>
            </a:extLst>
          </p:cNvPr>
          <p:cNvSpPr>
            <a:spLocks noGrp="1"/>
          </p:cNvSpPr>
          <p:nvPr>
            <p:ph type="body" sz="quarter" idx="10"/>
          </p:nvPr>
        </p:nvSpPr>
        <p:spPr/>
        <p:txBody>
          <a:bodyPr>
            <a:normAutofit/>
          </a:bodyPr>
          <a:lstStyle/>
          <a:p>
            <a:pPr marL="279360" indent="-215640">
              <a:lnSpc>
                <a:spcPct val="100000"/>
              </a:lnSpc>
            </a:pPr>
            <a:r>
              <a:rPr lang="pt-BR" spc="-1" dirty="0">
                <a:solidFill>
                  <a:srgbClr val="000000"/>
                </a:solidFill>
                <a:ea typeface="Georgia"/>
              </a:rPr>
              <a:t>) ‘Proeminência à esquerda’ e diacronia das valências verbais (</a:t>
            </a:r>
            <a:r>
              <a:rPr lang="pt-BR" sz="2300" i="1" spc="-1" dirty="0">
                <a:solidFill>
                  <a:srgbClr val="000000"/>
                </a:solidFill>
                <a:ea typeface="Georgia"/>
              </a:rPr>
              <a:t>Paixão de Sousa, 2008, 2009, 2012</a:t>
            </a:r>
            <a:r>
              <a:rPr lang="pt-BR" spc="-1" dirty="0">
                <a:solidFill>
                  <a:srgbClr val="000000"/>
                </a:solidFill>
                <a:ea typeface="Georgia"/>
              </a:rPr>
              <a:t>):</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a:p>
            <a:pPr marL="279360" indent="-215640">
              <a:lnSpc>
                <a:spcPct val="100000"/>
              </a:lnSpc>
            </a:pPr>
            <a:r>
              <a:rPr lang="pt-BR" spc="-1" dirty="0">
                <a:solidFill>
                  <a:srgbClr val="000000"/>
                </a:solidFill>
                <a:ea typeface="Georgia"/>
              </a:rPr>
              <a:t>Góis:</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a:p>
            <a:pPr marL="279360" indent="-215640">
              <a:lnSpc>
                <a:spcPct val="100000"/>
              </a:lnSpc>
            </a:pPr>
            <a:r>
              <a:rPr lang="pt-BR" spc="-1" dirty="0">
                <a:solidFill>
                  <a:srgbClr val="000000"/>
                </a:solidFill>
                <a:ea typeface="Georgia"/>
              </a:rPr>
              <a:t>Uma chamada Dona </a:t>
            </a:r>
            <a:r>
              <a:rPr lang="pt-BR" spc="-1" dirty="0" err="1">
                <a:solidFill>
                  <a:srgbClr val="000000"/>
                </a:solidFill>
                <a:ea typeface="Georgia"/>
              </a:rPr>
              <a:t>Urraca</a:t>
            </a:r>
            <a:r>
              <a:rPr lang="pt-BR" spc="-1" dirty="0">
                <a:solidFill>
                  <a:srgbClr val="000000"/>
                </a:solidFill>
                <a:ea typeface="Georgia"/>
              </a:rPr>
              <a:t> casou </a:t>
            </a:r>
            <a:br>
              <a:rPr lang="pt-BR" dirty="0"/>
            </a:br>
            <a:r>
              <a:rPr lang="pt-BR" spc="-1" dirty="0">
                <a:solidFill>
                  <a:srgbClr val="000000"/>
                </a:solidFill>
                <a:ea typeface="Georgia"/>
              </a:rPr>
              <a:t>com o Conde Dom </a:t>
            </a:r>
            <a:r>
              <a:rPr lang="pt-BR" spc="-1" dirty="0" err="1">
                <a:solidFill>
                  <a:srgbClr val="000000"/>
                </a:solidFill>
                <a:ea typeface="Georgia"/>
              </a:rPr>
              <a:t>Reymão</a:t>
            </a:r>
            <a:r>
              <a:rPr lang="pt-BR" spc="-1" dirty="0">
                <a:solidFill>
                  <a:srgbClr val="000000"/>
                </a:solidFill>
                <a:ea typeface="Georgia"/>
              </a:rPr>
              <a:t> de Tolosa</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5E5FB969-7F8A-45BF-9281-76555BA2DF7D}" type="slidenum">
              <a:rPr lang="en-US" sz="1800" b="0" strike="noStrike" spc="-1">
                <a:latin typeface="Cambria"/>
              </a:rPr>
              <a:t>180</a:t>
            </a:fld>
            <a:endParaRPr lang="en-US" sz="1800" b="0" strike="noStrike" spc="-1">
              <a:latin typeface="Cambria"/>
            </a:endParaRPr>
          </a:p>
        </p:txBody>
      </p:sp>
      <p:sp>
        <p:nvSpPr>
          <p:cNvPr id="1327"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28"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H-AA-DNN=</a:t>
            </a:r>
            <a:r>
              <a:rPr lang="en-US" sz="1400" b="1" strike="noStrike" spc="-1">
                <a:solidFill>
                  <a:srgbClr val="FFFFFF"/>
                </a:solidFill>
                <a:latin typeface="Consolas"/>
                <a:ea typeface="Consolas"/>
              </a:rPr>
              <a:t>0012/000</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M-RR-NNN=</a:t>
            </a:r>
            <a:r>
              <a:rPr lang="en-US" sz="1400" b="1" strike="noStrike" spc="-1">
                <a:solidFill>
                  <a:srgbClr val="FFFFFF"/>
                </a:solidFill>
                <a:latin typeface="Consolas"/>
                <a:ea typeface="Consolas"/>
              </a:rPr>
              <a:t>0012/001</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M-RR-NNN=</a:t>
            </a:r>
            <a:r>
              <a:rPr lang="en-US" sz="1400" b="1" strike="noStrike" spc="-1">
                <a:solidFill>
                  <a:srgbClr val="FFFFFF"/>
                </a:solidFill>
                <a:latin typeface="Consolas"/>
                <a:ea typeface="Consolas"/>
              </a:rPr>
              <a:t>0012/002</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M-RR-DNN=</a:t>
            </a:r>
            <a:r>
              <a:rPr lang="en-US" sz="1400" b="1" strike="noStrike" spc="-1">
                <a:solidFill>
                  <a:srgbClr val="FFFFFF"/>
                </a:solidFill>
                <a:latin typeface="Consolas"/>
                <a:ea typeface="Consolas"/>
              </a:rPr>
              <a:t>0012/003</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M-EE-PPP=</a:t>
            </a:r>
            <a:r>
              <a:rPr lang="en-US" sz="1400" b="1" strike="noStrike" spc="-1">
                <a:solidFill>
                  <a:srgbClr val="FFFFFF"/>
                </a:solidFill>
                <a:latin typeface="Consolas"/>
                <a:ea typeface="Consolas"/>
              </a:rPr>
              <a:t>0012/004</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M-EE-PPP=</a:t>
            </a:r>
            <a:r>
              <a:rPr lang="en-US" sz="1400" b="1" strike="noStrike" spc="-1">
                <a:solidFill>
                  <a:srgbClr val="FFFFFF"/>
                </a:solidFill>
                <a:latin typeface="Consolas"/>
                <a:ea typeface="Consolas"/>
              </a:rPr>
              <a:t>0012/005</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86AF0F42-B9C5-4C78-9097-BEF1EE45FDF5}" type="slidenum">
              <a:rPr lang="en-US" sz="1800" b="0" strike="noStrike" spc="-1">
                <a:latin typeface="Cambria"/>
              </a:rPr>
              <a:t>181</a:t>
            </a:fld>
            <a:endParaRPr lang="en-US" sz="1800" b="0" strike="noStrike" spc="-1">
              <a:latin typeface="Cambria"/>
            </a:endParaRPr>
          </a:p>
        </p:txBody>
      </p:sp>
      <p:sp>
        <p:nvSpPr>
          <p:cNvPr id="1331"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32" name="CustomShape 4"/>
          <p:cNvSpPr/>
          <p:nvPr/>
        </p:nvSpPr>
        <p:spPr>
          <a:xfrm>
            <a:off x="50724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H-AA-DNN=</a:t>
            </a:r>
            <a:r>
              <a:rPr lang="en-US" sz="1400" b="1" strike="noStrike" spc="-1">
                <a:solidFill>
                  <a:srgbClr val="F58220"/>
                </a:solidFill>
                <a:latin typeface="Consolas"/>
                <a:ea typeface="Consolas"/>
              </a:rPr>
              <a:t>0012/000</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a:t>
            </a:r>
            <a:r>
              <a:rPr lang="en-US" sz="1400" b="0" strike="noStrike" spc="-1">
                <a:solidFill>
                  <a:srgbClr val="F58220"/>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M-RR-NNN=</a:t>
            </a:r>
            <a:r>
              <a:rPr lang="en-US" sz="1400" b="1" strike="noStrike" spc="-1">
                <a:solidFill>
                  <a:srgbClr val="F58220"/>
                </a:solidFill>
                <a:latin typeface="Consolas"/>
                <a:ea typeface="Consolas"/>
              </a:rPr>
              <a:t>0012/001</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a:t>
            </a:r>
            <a:r>
              <a:rPr lang="en-US" sz="1400" b="0" strike="noStrike" spc="-1">
                <a:solidFill>
                  <a:srgbClr val="F58220"/>
                </a:solidFill>
                <a:latin typeface="Consolas"/>
                <a:ea typeface="Consolas"/>
              </a:rPr>
              <a:t>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M-RR-NNN=</a:t>
            </a:r>
            <a:r>
              <a:rPr lang="en-US" sz="1400" b="1" strike="noStrike" spc="-1">
                <a:solidFill>
                  <a:srgbClr val="F58220"/>
                </a:solidFill>
                <a:latin typeface="Consolas"/>
                <a:ea typeface="Consolas"/>
              </a:rPr>
              <a:t>0012/002</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a:t>
            </a:r>
            <a:r>
              <a:rPr lang="en-US" sz="1400" b="0" strike="noStrike" spc="-1">
                <a:solidFill>
                  <a:srgbClr val="F58220"/>
                </a:solidFill>
                <a:latin typeface="Consolas"/>
                <a:ea typeface="Consolas"/>
              </a:rPr>
              <a:t>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M-RR-DNN=</a:t>
            </a:r>
            <a:r>
              <a:rPr lang="en-US" sz="1400" b="1" strike="noStrike" spc="-1">
                <a:solidFill>
                  <a:srgbClr val="F58220"/>
                </a:solidFill>
                <a:latin typeface="Consolas"/>
                <a:ea typeface="Consolas"/>
              </a:rPr>
              <a:t>0012/003</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a:t>
            </a:r>
            <a:r>
              <a:rPr lang="en-US" sz="1400" b="0" strike="noStrike" spc="-1">
                <a:solidFill>
                  <a:srgbClr val="F58220"/>
                </a:solidFill>
                <a:latin typeface="Consolas"/>
                <a:ea typeface="Consolas"/>
              </a:rPr>
              <a:t>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M-EE-PPP=</a:t>
            </a:r>
            <a:r>
              <a:rPr lang="en-US" sz="1400" b="1" strike="noStrike" spc="-1">
                <a:solidFill>
                  <a:srgbClr val="F58220"/>
                </a:solidFill>
                <a:latin typeface="Consolas"/>
                <a:ea typeface="Consolas"/>
              </a:rPr>
              <a:t>0012/004</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M-EE-PPP=</a:t>
            </a:r>
            <a:r>
              <a:rPr lang="en-US" sz="1400" b="1" strike="noStrike" spc="-1">
                <a:solidFill>
                  <a:srgbClr val="F58220"/>
                </a:solidFill>
                <a:latin typeface="Consolas"/>
                <a:ea typeface="Consolas"/>
              </a:rPr>
              <a:t>0012/005</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2D4C906-1D03-4120-A815-E6F75CDF9E87}" type="slidenum">
              <a:rPr lang="en-US" sz="1800" b="0" strike="noStrike" spc="-1">
                <a:latin typeface="Cambria"/>
              </a:rPr>
              <a:t>182</a:t>
            </a:fld>
            <a:endParaRPr lang="en-US" sz="1800" b="0" strike="noStrike" spc="-1">
              <a:latin typeface="Cambria"/>
            </a:endParaRPr>
          </a:p>
        </p:txBody>
      </p:sp>
      <p:sp>
        <p:nvSpPr>
          <p:cNvPr id="1335"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36"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(ID </a:t>
            </a:r>
            <a:r>
              <a:rPr lang="en-US" sz="1400" b="0" strike="noStrike" spc="-1">
                <a:solidFill>
                  <a:srgbClr val="FFFFFF"/>
                </a:solidFill>
                <a:latin typeface="Consolas"/>
                <a:ea typeface="Consolas"/>
              </a:rPr>
              <a:t>H-AA-</a:t>
            </a:r>
            <a:r>
              <a:rPr lang="en-US" sz="1400" b="1" strike="noStrike" spc="-1">
                <a:solidFill>
                  <a:srgbClr val="F58220"/>
                </a:solidFill>
                <a:latin typeface="Consolas"/>
                <a:ea typeface="Consolas"/>
              </a:rPr>
              <a:t>DNN</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(ID </a:t>
            </a:r>
            <a:r>
              <a:rPr lang="en-US" sz="1400" b="0" strike="noStrike" spc="-1">
                <a:solidFill>
                  <a:srgbClr val="FFFFFF"/>
                </a:solidFill>
                <a:latin typeface="Consolas"/>
                <a:ea typeface="Consolas"/>
              </a:rPr>
              <a:t>M-RR-</a:t>
            </a:r>
            <a:r>
              <a:rPr lang="en-US" sz="1400" b="1" strike="noStrike" spc="-1">
                <a:solidFill>
                  <a:srgbClr val="F58220"/>
                </a:solidFill>
                <a:latin typeface="Consolas"/>
                <a:ea typeface="Consolas"/>
              </a:rPr>
              <a:t>NNN</a:t>
            </a:r>
            <a:r>
              <a:rPr lang="en-US" sz="1400" b="0" strike="noStrike" spc="-1">
                <a:solidFill>
                  <a:srgbClr val="0066B3"/>
                </a:solidFill>
                <a:latin typeface="Consolas"/>
                <a:ea typeface="Consolas"/>
              </a:rPr>
              <a:t>=0012/001</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(ID </a:t>
            </a:r>
            <a:r>
              <a:rPr lang="en-US" sz="1400" b="0" strike="noStrike" spc="-1">
                <a:solidFill>
                  <a:srgbClr val="FFFFFF"/>
                </a:solidFill>
                <a:latin typeface="Consolas"/>
                <a:ea typeface="Consolas"/>
              </a:rPr>
              <a:t>M-RR-</a:t>
            </a:r>
            <a:r>
              <a:rPr lang="en-US" sz="1400" b="1" strike="noStrike" spc="-1">
                <a:solidFill>
                  <a:srgbClr val="F58220"/>
                </a:solidFill>
                <a:latin typeface="Consolas"/>
                <a:ea typeface="Consolas"/>
              </a:rPr>
              <a:t>NNN</a:t>
            </a:r>
            <a:r>
              <a:rPr lang="en-US" sz="1400" b="0" strike="noStrike" spc="-1">
                <a:solidFill>
                  <a:srgbClr val="0066B3"/>
                </a:solidFill>
                <a:latin typeface="Consolas"/>
                <a:ea typeface="Consolas"/>
              </a:rPr>
              <a:t>=0012/002</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(ID </a:t>
            </a:r>
            <a:r>
              <a:rPr lang="en-US" sz="1400" b="0" strike="noStrike" spc="-1">
                <a:solidFill>
                  <a:srgbClr val="FFFFFF"/>
                </a:solidFill>
                <a:latin typeface="Consolas"/>
                <a:ea typeface="Consolas"/>
              </a:rPr>
              <a:t>M-RR-</a:t>
            </a:r>
            <a:r>
              <a:rPr lang="en-US" sz="1400" b="1" strike="noStrike" spc="-1">
                <a:solidFill>
                  <a:srgbClr val="F58220"/>
                </a:solidFill>
                <a:latin typeface="Consolas"/>
                <a:ea typeface="Consolas"/>
              </a:rPr>
              <a:t>DNN</a:t>
            </a:r>
            <a:r>
              <a:rPr lang="en-US" sz="1400" b="0" strike="noStrike" spc="-1">
                <a:solidFill>
                  <a:srgbClr val="0066B3"/>
                </a:solidFill>
                <a:latin typeface="Consolas"/>
                <a:ea typeface="Consolas"/>
              </a:rPr>
              <a:t>=0012/003</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(ID </a:t>
            </a:r>
            <a:r>
              <a:rPr lang="en-US" sz="1400" b="0" strike="noStrike" spc="-1">
                <a:solidFill>
                  <a:srgbClr val="FFFFFF"/>
                </a:solidFill>
                <a:latin typeface="Consolas"/>
                <a:ea typeface="Consolas"/>
              </a:rPr>
              <a:t>M-EE-</a:t>
            </a:r>
            <a:r>
              <a:rPr lang="en-US" sz="1400" b="1" strike="noStrike" spc="-1">
                <a:solidFill>
                  <a:srgbClr val="F58220"/>
                </a:solidFill>
                <a:latin typeface="Consolas"/>
                <a:ea typeface="Consolas"/>
              </a:rPr>
              <a:t>PPP</a:t>
            </a:r>
            <a:r>
              <a:rPr lang="en-US" sz="1400" b="0" strike="noStrike" spc="-1">
                <a:solidFill>
                  <a:srgbClr val="0066B3"/>
                </a:solidFill>
                <a:latin typeface="Consolas"/>
                <a:ea typeface="Consolas"/>
              </a:rPr>
              <a:t>=0012/004</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(ID </a:t>
            </a:r>
            <a:r>
              <a:rPr lang="en-US" sz="1400" b="0" strike="noStrike" spc="-1">
                <a:solidFill>
                  <a:srgbClr val="FFFFFF"/>
                </a:solidFill>
                <a:latin typeface="Consolas"/>
                <a:ea typeface="Consolas"/>
              </a:rPr>
              <a:t>M-EE-</a:t>
            </a:r>
            <a:r>
              <a:rPr lang="en-US" sz="1400" b="1" strike="noStrike" spc="-1">
                <a:solidFill>
                  <a:srgbClr val="F58220"/>
                </a:solidFill>
                <a:latin typeface="Consolas"/>
                <a:ea typeface="Consolas"/>
              </a:rPr>
              <a:t>PPP</a:t>
            </a:r>
            <a:r>
              <a:rPr lang="en-US" sz="1400" b="0" strike="noStrike" spc="-1">
                <a:solidFill>
                  <a:srgbClr val="0066B3"/>
                </a:solidFill>
                <a:latin typeface="Consolas"/>
                <a:ea typeface="Consolas"/>
              </a:rPr>
              <a:t>=0012/005</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0A40523-0AE4-43C7-8629-7ACFB2EF4057}" type="slidenum">
              <a:rPr lang="en-US" sz="1800" b="0" strike="noStrike" spc="-1">
                <a:latin typeface="Cambria"/>
              </a:rPr>
              <a:t>183</a:t>
            </a:fld>
            <a:endParaRPr lang="en-US" sz="1800" b="0" strike="noStrike" spc="-1">
              <a:latin typeface="Cambria"/>
            </a:endParaRPr>
          </a:p>
        </p:txBody>
      </p:sp>
      <p:sp>
        <p:nvSpPr>
          <p:cNvPr id="1339"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40"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H-</a:t>
            </a:r>
            <a:r>
              <a:rPr lang="en-US" sz="1400" b="1" strike="noStrike" spc="-1">
                <a:solidFill>
                  <a:srgbClr val="F58220"/>
                </a:solidFill>
                <a:latin typeface="Consolas"/>
                <a:ea typeface="Consolas"/>
              </a:rPr>
              <a:t>AA-</a:t>
            </a:r>
            <a:r>
              <a:rPr lang="en-US" sz="1400" b="0" strike="noStrike" spc="-1">
                <a:solidFill>
                  <a:srgbClr val="0066B3"/>
                </a:solidFill>
                <a:latin typeface="Consolas"/>
                <a:ea typeface="Consolas"/>
              </a:rPr>
              <a:t>DNN=0012/000)</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a:t>
            </a:r>
            <a:r>
              <a:rPr lang="en-US" sz="1400" b="1" strike="noStrike" spc="-1">
                <a:solidFill>
                  <a:srgbClr val="F58220"/>
                </a:solidFill>
                <a:latin typeface="Consolas"/>
                <a:ea typeface="Consolas"/>
              </a:rPr>
              <a:t>RR-</a:t>
            </a:r>
            <a:r>
              <a:rPr lang="en-US" sz="1400" b="0" strike="noStrike" spc="-1">
                <a:solidFill>
                  <a:srgbClr val="0066B3"/>
                </a:solidFill>
                <a:latin typeface="Consolas"/>
                <a:ea typeface="Consolas"/>
              </a:rPr>
              <a:t>NNN=0012/001)</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a:t>
            </a:r>
            <a:r>
              <a:rPr lang="en-US" sz="1400" b="1" strike="noStrike" spc="-1">
                <a:solidFill>
                  <a:srgbClr val="F58220"/>
                </a:solidFill>
                <a:latin typeface="Consolas"/>
                <a:ea typeface="Consolas"/>
              </a:rPr>
              <a:t>RR-</a:t>
            </a:r>
            <a:r>
              <a:rPr lang="en-US" sz="1400" b="0" strike="noStrike" spc="-1">
                <a:solidFill>
                  <a:srgbClr val="0066B3"/>
                </a:solidFill>
                <a:latin typeface="Consolas"/>
                <a:ea typeface="Consolas"/>
              </a:rPr>
              <a:t>NNN=0012/002)</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a:t>
            </a:r>
            <a:r>
              <a:rPr lang="en-US" sz="1400" b="1" strike="noStrike" spc="-1">
                <a:solidFill>
                  <a:srgbClr val="F58220"/>
                </a:solidFill>
                <a:latin typeface="Consolas"/>
                <a:ea typeface="Consolas"/>
              </a:rPr>
              <a:t>RR-</a:t>
            </a:r>
            <a:r>
              <a:rPr lang="en-US" sz="1400" b="0" strike="noStrike" spc="-1">
                <a:solidFill>
                  <a:srgbClr val="0066B3"/>
                </a:solidFill>
                <a:latin typeface="Consolas"/>
                <a:ea typeface="Consolas"/>
              </a:rPr>
              <a:t>DNN=0012/003)</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a:t>
            </a:r>
            <a:r>
              <a:rPr lang="en-US" sz="1400" b="1" strike="noStrike" spc="-1">
                <a:solidFill>
                  <a:srgbClr val="F58220"/>
                </a:solidFill>
                <a:latin typeface="Consolas"/>
                <a:ea typeface="Consolas"/>
              </a:rPr>
              <a:t>EE-</a:t>
            </a:r>
            <a:r>
              <a:rPr lang="en-US" sz="1400" b="0" strike="noStrike" spc="-1">
                <a:solidFill>
                  <a:srgbClr val="0066B3"/>
                </a:solidFill>
                <a:latin typeface="Consolas"/>
                <a:ea typeface="Consolas"/>
              </a:rPr>
              <a:t>PPP=0012/004)</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a:t>
            </a:r>
            <a:r>
              <a:rPr lang="en-US" sz="1400" b="1" strike="noStrike" spc="-1">
                <a:solidFill>
                  <a:srgbClr val="F58220"/>
                </a:solidFill>
                <a:latin typeface="Consolas"/>
                <a:ea typeface="Consolas"/>
              </a:rPr>
              <a:t>EE-</a:t>
            </a:r>
            <a:r>
              <a:rPr lang="en-US" sz="1400" b="0" strike="noStrike" spc="-1">
                <a:solidFill>
                  <a:srgbClr val="0066B3"/>
                </a:solidFill>
                <a:latin typeface="Consolas"/>
                <a:ea typeface="Consolas"/>
              </a:rPr>
              <a:t>PPP=0012/005)</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B0DD84CE-4625-4307-8143-EC26D29B5C90}" type="slidenum">
              <a:rPr lang="en-US" sz="1800" b="0" strike="noStrike" spc="-1">
                <a:latin typeface="Cambria"/>
              </a:rPr>
              <a:t>184</a:t>
            </a:fld>
            <a:endParaRPr lang="en-US" sz="1800" b="0" strike="noStrike" spc="-1">
              <a:latin typeface="Cambria"/>
            </a:endParaRPr>
          </a:p>
        </p:txBody>
      </p:sp>
      <p:sp>
        <p:nvSpPr>
          <p:cNvPr id="1343"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44"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F58220"/>
                </a:solidFill>
                <a:latin typeface="Consolas"/>
                <a:ea typeface="Consolas"/>
              </a:rPr>
              <a:t>H-</a:t>
            </a:r>
            <a:r>
              <a:rPr lang="en-US" sz="1400" b="0" strike="noStrike" spc="-1">
                <a:solidFill>
                  <a:srgbClr val="0066B3"/>
                </a:solidFill>
                <a:latin typeface="Consolas"/>
                <a:ea typeface="Consolas"/>
              </a:rPr>
              <a:t>AA-DNN=0012/000)</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F58220"/>
                </a:solidFill>
                <a:latin typeface="Consolas"/>
                <a:ea typeface="Consolas"/>
              </a:rPr>
              <a:t>M-</a:t>
            </a:r>
            <a:r>
              <a:rPr lang="en-US" sz="1400" b="0" strike="noStrike" spc="-1">
                <a:solidFill>
                  <a:srgbClr val="0066B3"/>
                </a:solidFill>
                <a:latin typeface="Consolas"/>
                <a:ea typeface="Consolas"/>
              </a:rPr>
              <a:t>RR-NNN=0012/001)</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F58220"/>
                </a:solidFill>
                <a:latin typeface="Consolas"/>
                <a:ea typeface="Consolas"/>
              </a:rPr>
              <a:t>M-</a:t>
            </a:r>
            <a:r>
              <a:rPr lang="en-US" sz="1400" b="0" strike="noStrike" spc="-1">
                <a:solidFill>
                  <a:srgbClr val="0066B3"/>
                </a:solidFill>
                <a:latin typeface="Consolas"/>
                <a:ea typeface="Consolas"/>
              </a:rPr>
              <a:t>RR-NNN=0012/002)</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F58220"/>
                </a:solidFill>
                <a:latin typeface="Consolas"/>
                <a:ea typeface="Consolas"/>
              </a:rPr>
              <a:t>M-</a:t>
            </a:r>
            <a:r>
              <a:rPr lang="en-US" sz="1400" b="0" strike="noStrike" spc="-1">
                <a:solidFill>
                  <a:srgbClr val="0066B3"/>
                </a:solidFill>
                <a:latin typeface="Consolas"/>
                <a:ea typeface="Consolas"/>
              </a:rPr>
              <a:t>RR-DNN=0012/003)</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F58220"/>
                </a:solidFill>
                <a:latin typeface="Consolas"/>
                <a:ea typeface="Consolas"/>
              </a:rPr>
              <a:t>M-</a:t>
            </a:r>
            <a:r>
              <a:rPr lang="en-US" sz="1400" b="0" strike="noStrike" spc="-1">
                <a:solidFill>
                  <a:srgbClr val="0066B3"/>
                </a:solidFill>
                <a:latin typeface="Consolas"/>
                <a:ea typeface="Consolas"/>
              </a:rPr>
              <a:t>EE-PPP=0012/004)</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F58220"/>
                </a:solidFill>
                <a:latin typeface="Consolas"/>
                <a:ea typeface="Consolas"/>
              </a:rPr>
              <a:t>M-</a:t>
            </a:r>
            <a:r>
              <a:rPr lang="en-US" sz="1400" b="0" strike="noStrike" spc="-1">
                <a:solidFill>
                  <a:srgbClr val="0066B3"/>
                </a:solidFill>
                <a:latin typeface="Consolas"/>
                <a:ea typeface="Consolas"/>
              </a:rPr>
              <a:t>EE-PPP=0012/005)</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7089477-CFF2-495D-8613-7649A767F977}" type="slidenum">
              <a:rPr lang="en-US" sz="1800" b="0" strike="noStrike" spc="-1">
                <a:latin typeface="Cambria"/>
              </a:rPr>
              <a:t>185</a:t>
            </a:fld>
            <a:endParaRPr lang="en-US" sz="1800" b="0" strike="noStrike" spc="-1">
              <a:latin typeface="Cambria"/>
            </a:endParaRPr>
          </a:p>
        </p:txBody>
      </p:sp>
      <p:sp>
        <p:nvSpPr>
          <p:cNvPr id="1347"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48"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1"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H-</a:t>
            </a:r>
            <a:r>
              <a:rPr lang="en-US" sz="1400" b="1" strike="noStrike" spc="-1">
                <a:solidFill>
                  <a:srgbClr val="0066B3"/>
                </a:solidFill>
                <a:latin typeface="Consolas"/>
                <a:ea typeface="Consolas"/>
              </a:rPr>
              <a:t>AA-DNN=0012</a:t>
            </a:r>
            <a:r>
              <a:rPr lang="en-US" sz="1400" b="0" strike="noStrike" spc="-1">
                <a:solidFill>
                  <a:srgbClr val="808080"/>
                </a:solidFill>
                <a:latin typeface="Consolas"/>
                <a:ea typeface="Consolas"/>
              </a:rPr>
              <a:t>/000</a:t>
            </a:r>
            <a:r>
              <a:rPr lang="en-US" sz="1400" b="1"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1"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1"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0066B3"/>
                </a:solidFill>
                <a:latin typeface="Consolas"/>
                <a:ea typeface="Consolas"/>
              </a:rPr>
              <a:t>RR-NNN=0012</a:t>
            </a:r>
            <a:r>
              <a:rPr lang="en-US" sz="1400" b="0" strike="noStrike" spc="-1">
                <a:solidFill>
                  <a:srgbClr val="808080"/>
                </a:solidFill>
                <a:latin typeface="Consolas"/>
                <a:ea typeface="Consolas"/>
              </a:rPr>
              <a:t>/001</a:t>
            </a:r>
            <a:r>
              <a:rPr lang="en-US" sz="1400" b="1"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1"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1" strike="noStrike" spc="-1">
                <a:solidFill>
                  <a:srgbClr val="0066B3"/>
                </a:solidFill>
                <a:latin typeface="Consolas"/>
                <a:ea typeface="Consolas"/>
              </a:rPr>
              <a:t>(ID</a:t>
            </a:r>
            <a:r>
              <a:rPr lang="en-US" sz="1400" b="1"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0066B3"/>
                </a:solidFill>
                <a:latin typeface="Consolas"/>
                <a:ea typeface="Consolas"/>
              </a:rPr>
              <a:t>RR-NNN=0012</a:t>
            </a:r>
            <a:r>
              <a:rPr lang="en-US" sz="1400" b="0" strike="noStrike" spc="-1">
                <a:solidFill>
                  <a:srgbClr val="808080"/>
                </a:solidFill>
                <a:latin typeface="Consolas"/>
                <a:ea typeface="Consolas"/>
              </a:rPr>
              <a:t>/002</a:t>
            </a:r>
            <a:r>
              <a:rPr lang="en-US" sz="1400" b="1"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1"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1" strike="noStrike" spc="-1">
                <a:solidFill>
                  <a:srgbClr val="0066B3"/>
                </a:solidFill>
                <a:latin typeface="Consolas"/>
                <a:ea typeface="Consolas"/>
              </a:rPr>
              <a:t>(ID</a:t>
            </a:r>
            <a:r>
              <a:rPr lang="en-US" sz="1400" b="1"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0066B3"/>
                </a:solidFill>
                <a:latin typeface="Consolas"/>
                <a:ea typeface="Consolas"/>
              </a:rPr>
              <a:t>RR-DNN=0012</a:t>
            </a:r>
            <a:r>
              <a:rPr lang="en-US" sz="1400" b="0" strike="noStrike" spc="-1">
                <a:solidFill>
                  <a:srgbClr val="808080"/>
                </a:solidFill>
                <a:latin typeface="Consolas"/>
                <a:ea typeface="Consolas"/>
              </a:rPr>
              <a:t>/003</a:t>
            </a:r>
            <a:r>
              <a:rPr lang="en-US" sz="1400" b="1"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1"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1"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0066B3"/>
                </a:solidFill>
                <a:latin typeface="Consolas"/>
                <a:ea typeface="Consolas"/>
              </a:rPr>
              <a:t>EE-PPP</a:t>
            </a:r>
            <a:r>
              <a:rPr lang="en-US" sz="1400" b="0" strike="noStrike" spc="-1">
                <a:solidFill>
                  <a:srgbClr val="808080"/>
                </a:solidFill>
                <a:latin typeface="Consolas"/>
                <a:ea typeface="Consolas"/>
              </a:rPr>
              <a:t>=0012/004</a:t>
            </a:r>
            <a:r>
              <a:rPr lang="en-US" sz="1400" b="1" strike="noStrike" spc="-1">
                <a:solidFill>
                  <a:srgbClr val="0066B3"/>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1"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0066B3"/>
                </a:solidFill>
                <a:latin typeface="Consolas"/>
                <a:ea typeface="Consolas"/>
              </a:rPr>
              <a:t>EE-PPP</a:t>
            </a:r>
            <a:r>
              <a:rPr lang="en-US" sz="1400" b="0" strike="noStrike" spc="-1">
                <a:solidFill>
                  <a:srgbClr val="808080"/>
                </a:solidFill>
                <a:latin typeface="Consolas"/>
                <a:ea typeface="Consolas"/>
              </a:rPr>
              <a:t>=0012/005</a:t>
            </a:r>
            <a:r>
              <a:rPr lang="en-US" sz="1400" b="1" strike="noStrike" spc="-1">
                <a:solidFill>
                  <a:srgbClr val="0066B3"/>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
        <p:nvSpPr>
          <p:cNvPr id="1349" name="CustomShape 5"/>
          <p:cNvSpPr/>
          <p:nvPr/>
        </p:nvSpPr>
        <p:spPr>
          <a:xfrm>
            <a:off x="2361600" y="3569760"/>
            <a:ext cx="4068360" cy="4734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a:solidFill>
                  <a:srgbClr val="0066B3"/>
                </a:solidFill>
                <a:latin typeface="Georgia"/>
                <a:ea typeface="Georgia"/>
              </a:rPr>
              <a:t>Anotação automatizada</a:t>
            </a:r>
            <a:endParaRPr lang="en-US" sz="1800" b="0" strike="noStrike" spc="-1">
              <a:latin typeface="Cambria"/>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D618E51D-9AD1-46AC-BE9C-AF97E73756E3}" type="slidenum">
              <a:rPr lang="en-US" sz="1800" b="0" strike="noStrike" spc="-1">
                <a:latin typeface="Cambria"/>
              </a:rPr>
              <a:t>186</a:t>
            </a:fld>
            <a:endParaRPr lang="en-US" sz="1800" b="0" strike="noStrike" spc="-1">
              <a:latin typeface="Cambria"/>
            </a:endParaRPr>
          </a:p>
        </p:txBody>
      </p:sp>
      <p:sp>
        <p:nvSpPr>
          <p:cNvPr id="1352"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53"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H-</a:t>
            </a:r>
            <a:r>
              <a:rPr lang="en-US" sz="1400" b="0" strike="noStrike" spc="-1">
                <a:solidFill>
                  <a:srgbClr val="0066B3"/>
                </a:solidFill>
                <a:latin typeface="Consolas"/>
                <a:ea typeface="Consolas"/>
              </a:rPr>
              <a:t>AA-DNN</a:t>
            </a:r>
            <a:r>
              <a:rPr lang="en-US" sz="1400" b="0" strike="noStrike" spc="-1">
                <a:solidFill>
                  <a:srgbClr val="F58220"/>
                </a:solidFill>
                <a:latin typeface="Consolas"/>
                <a:ea typeface="Consolas"/>
              </a:rPr>
              <a:t>=0012</a:t>
            </a:r>
            <a:r>
              <a:rPr lang="en-US" sz="1400" b="0" strike="noStrike" spc="-1">
                <a:solidFill>
                  <a:srgbClr val="808080"/>
                </a:solidFill>
                <a:latin typeface="Consolas"/>
                <a:ea typeface="Consolas"/>
              </a:rPr>
              <a:t>/000</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1" strike="noStrike" spc="-1">
                <a:solidFill>
                  <a:srgbClr val="F58220"/>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0" strike="noStrike" spc="-1">
                <a:solidFill>
                  <a:srgbClr val="0066B3"/>
                </a:solidFill>
                <a:latin typeface="Consolas"/>
                <a:ea typeface="Consolas"/>
              </a:rPr>
              <a:t>RR-NNN</a:t>
            </a:r>
            <a:r>
              <a:rPr lang="en-US" sz="1400" b="0" strike="noStrike" spc="-1">
                <a:solidFill>
                  <a:srgbClr val="F58220"/>
                </a:solidFill>
                <a:latin typeface="Consolas"/>
                <a:ea typeface="Consolas"/>
              </a:rPr>
              <a:t>=0012</a:t>
            </a:r>
            <a:r>
              <a:rPr lang="en-US" sz="1400" b="0" strike="noStrike" spc="-1">
                <a:solidFill>
                  <a:srgbClr val="808080"/>
                </a:solidFill>
                <a:latin typeface="Consolas"/>
                <a:ea typeface="Consolas"/>
              </a:rPr>
              <a:t>/001</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1" strike="noStrike" spc="-1">
                <a:solidFill>
                  <a:srgbClr val="F58220"/>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0" strike="noStrike" spc="-1">
                <a:solidFill>
                  <a:srgbClr val="0066B3"/>
                </a:solidFill>
                <a:latin typeface="Consolas"/>
                <a:ea typeface="Consolas"/>
              </a:rPr>
              <a:t>RR-NNN</a:t>
            </a:r>
            <a:r>
              <a:rPr lang="en-US" sz="1400" b="0" strike="noStrike" spc="-1">
                <a:solidFill>
                  <a:srgbClr val="F58220"/>
                </a:solidFill>
                <a:latin typeface="Consolas"/>
                <a:ea typeface="Consolas"/>
              </a:rPr>
              <a:t>=0012</a:t>
            </a:r>
            <a:r>
              <a:rPr lang="en-US" sz="1400" b="0" strike="noStrike" spc="-1">
                <a:solidFill>
                  <a:srgbClr val="808080"/>
                </a:solidFill>
                <a:latin typeface="Consolas"/>
                <a:ea typeface="Consolas"/>
              </a:rPr>
              <a:t>/002</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1" strike="noStrike" spc="-1">
                <a:solidFill>
                  <a:srgbClr val="F58220"/>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0" strike="noStrike" spc="-1">
                <a:solidFill>
                  <a:srgbClr val="0066B3"/>
                </a:solidFill>
                <a:latin typeface="Consolas"/>
                <a:ea typeface="Consolas"/>
              </a:rPr>
              <a:t>RR-DNN</a:t>
            </a:r>
            <a:r>
              <a:rPr lang="en-US" sz="1400" b="0" strike="noStrike" spc="-1">
                <a:solidFill>
                  <a:srgbClr val="F58220"/>
                </a:solidFill>
                <a:latin typeface="Consolas"/>
                <a:ea typeface="Consolas"/>
              </a:rPr>
              <a:t>=0012</a:t>
            </a:r>
            <a:r>
              <a:rPr lang="en-US" sz="1400" b="0" strike="noStrike" spc="-1">
                <a:solidFill>
                  <a:srgbClr val="808080"/>
                </a:solidFill>
                <a:latin typeface="Consolas"/>
                <a:ea typeface="Consolas"/>
              </a:rPr>
              <a:t>/003</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1" strike="noStrike" spc="-1">
                <a:solidFill>
                  <a:srgbClr val="F58220"/>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0" strike="noStrike" spc="-1">
                <a:solidFill>
                  <a:srgbClr val="0066B3"/>
                </a:solidFill>
                <a:latin typeface="Consolas"/>
                <a:ea typeface="Consolas"/>
              </a:rPr>
              <a:t>EE-PPP</a:t>
            </a:r>
            <a:r>
              <a:rPr lang="en-US" sz="1400" b="0" strike="noStrike" spc="-1">
                <a:solidFill>
                  <a:srgbClr val="808080"/>
                </a:solidFill>
                <a:latin typeface="Consolas"/>
                <a:ea typeface="Consolas"/>
              </a:rPr>
              <a:t>=0012/004</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0" strike="noStrike" spc="-1">
                <a:solidFill>
                  <a:srgbClr val="0066B3"/>
                </a:solidFill>
                <a:latin typeface="Consolas"/>
                <a:ea typeface="Consolas"/>
              </a:rPr>
              <a:t>EE-PPP</a:t>
            </a:r>
            <a:r>
              <a:rPr lang="en-US" sz="1400" b="0" strike="noStrike" spc="-1">
                <a:solidFill>
                  <a:srgbClr val="808080"/>
                </a:solidFill>
                <a:latin typeface="Consolas"/>
                <a:ea typeface="Consolas"/>
              </a:rPr>
              <a:t>=0012/005</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
        <p:nvSpPr>
          <p:cNvPr id="1354" name="CustomShape 5"/>
          <p:cNvSpPr/>
          <p:nvPr/>
        </p:nvSpPr>
        <p:spPr>
          <a:xfrm>
            <a:off x="2361600" y="3569760"/>
            <a:ext cx="4068360" cy="7059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a:solidFill>
                  <a:srgbClr val="0066B3"/>
                </a:solidFill>
                <a:latin typeface="Georgia"/>
                <a:ea typeface="Georgia"/>
              </a:rPr>
              <a:t>Anotação automatizada</a:t>
            </a:r>
            <a:endParaRPr lang="en-US" sz="1800" b="0" strike="noStrike" spc="-1">
              <a:latin typeface="Cambria"/>
            </a:endParaRPr>
          </a:p>
          <a:p>
            <a:pPr>
              <a:lnSpc>
                <a:spcPct val="100000"/>
              </a:lnSpc>
            </a:pPr>
            <a:r>
              <a:rPr lang="en-US" sz="1800" b="1" strike="noStrike" spc="-1">
                <a:solidFill>
                  <a:srgbClr val="F58220"/>
                </a:solidFill>
                <a:latin typeface="Georgia"/>
                <a:ea typeface="Georgia"/>
              </a:rPr>
              <a:t>por aplicação de </a:t>
            </a:r>
            <a:br/>
            <a:r>
              <a:rPr lang="en-US" sz="1800" b="1" strike="noStrike" spc="-1">
                <a:solidFill>
                  <a:srgbClr val="F58220"/>
                </a:solidFill>
                <a:latin typeface="Georgia"/>
                <a:ea typeface="Georgia"/>
              </a:rPr>
              <a:t>expressões regulares</a:t>
            </a:r>
            <a:endParaRPr lang="en-US" sz="1800" b="0" strike="noStrike" spc="-1">
              <a:latin typeface="Cambria"/>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E2301892-A2CB-47CB-AF15-8E990D0FFB30}" type="slidenum">
              <a:rPr lang="en-US" sz="1800" b="0" strike="noStrike" spc="-1">
                <a:latin typeface="Cambria"/>
              </a:rPr>
              <a:t>187</a:t>
            </a:fld>
            <a:endParaRPr lang="en-US" sz="1800" b="0" strike="noStrike" spc="-1">
              <a:latin typeface="Cambria"/>
            </a:endParaRPr>
          </a:p>
        </p:txBody>
      </p:sp>
      <p:sp>
        <p:nvSpPr>
          <p:cNvPr id="1357"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58" name="CustomShape 4"/>
          <p:cNvSpPr/>
          <p:nvPr/>
        </p:nvSpPr>
        <p:spPr>
          <a:xfrm>
            <a:off x="2361600" y="3569760"/>
            <a:ext cx="4068360" cy="4863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a:solidFill>
                  <a:srgbClr val="0066B3"/>
                </a:solidFill>
                <a:latin typeface="Georgia"/>
                <a:ea typeface="Georgia"/>
              </a:rPr>
              <a:t>Anotação automatizada</a:t>
            </a:r>
            <a:endParaRPr lang="en-US" sz="1800" b="0" strike="noStrike" spc="-1">
              <a:latin typeface="Cambria"/>
            </a:endParaRPr>
          </a:p>
          <a:p>
            <a:pPr>
              <a:lnSpc>
                <a:spcPct val="100000"/>
              </a:lnSpc>
            </a:pPr>
            <a:r>
              <a:rPr lang="en-US" sz="1800" b="1" strike="noStrike" spc="-1">
                <a:solidFill>
                  <a:srgbClr val="F58220"/>
                </a:solidFill>
                <a:latin typeface="Georgia"/>
                <a:ea typeface="Georgia"/>
              </a:rPr>
              <a:t>usando </a:t>
            </a:r>
            <a:r>
              <a:rPr lang="en-US" sz="1800" b="1" i="1" strike="noStrike" spc="-1">
                <a:solidFill>
                  <a:srgbClr val="F58220"/>
                </a:solidFill>
                <a:latin typeface="Georgia"/>
                <a:ea typeface="Georgia"/>
              </a:rPr>
              <a:t>Corpus Search</a:t>
            </a:r>
            <a:endParaRPr lang="en-US" sz="1800" b="0" strike="noStrike" spc="-1">
              <a:latin typeface="Cambria"/>
            </a:endParaRPr>
          </a:p>
        </p:txBody>
      </p:sp>
      <p:sp>
        <p:nvSpPr>
          <p:cNvPr id="1359" name="CustomShape 5"/>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H-</a:t>
            </a:r>
            <a:r>
              <a:rPr lang="en-US" sz="1400" b="1" strike="noStrike" spc="-1">
                <a:solidFill>
                  <a:srgbClr val="F58220"/>
                </a:solidFill>
                <a:latin typeface="Consolas"/>
                <a:ea typeface="Consolas"/>
              </a:rPr>
              <a:t>AA-DNN</a:t>
            </a:r>
            <a:r>
              <a:rPr lang="en-US" sz="1400" b="0" strike="noStrike" spc="-1">
                <a:solidFill>
                  <a:srgbClr val="0066B3"/>
                </a:solidFill>
                <a:latin typeface="Consolas"/>
                <a:ea typeface="Consolas"/>
              </a:rPr>
              <a:t>=0012</a:t>
            </a:r>
            <a:r>
              <a:rPr lang="en-US" sz="1400" b="0" strike="noStrike" spc="-1">
                <a:solidFill>
                  <a:srgbClr val="808080"/>
                </a:solidFill>
                <a:latin typeface="Consolas"/>
                <a:ea typeface="Consolas"/>
              </a:rPr>
              <a:t>/000</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F58220"/>
                </a:solidFill>
                <a:latin typeface="Consolas"/>
                <a:ea typeface="Consolas"/>
              </a:rPr>
              <a:t>RR-NNN</a:t>
            </a:r>
            <a:r>
              <a:rPr lang="en-US" sz="1400" b="0" strike="noStrike" spc="-1">
                <a:solidFill>
                  <a:srgbClr val="0066B3"/>
                </a:solidFill>
                <a:latin typeface="Consolas"/>
                <a:ea typeface="Consolas"/>
              </a:rPr>
              <a:t>=0012</a:t>
            </a:r>
            <a:r>
              <a:rPr lang="en-US" sz="1400" b="0" strike="noStrike" spc="-1">
                <a:solidFill>
                  <a:srgbClr val="808080"/>
                </a:solidFill>
                <a:latin typeface="Consolas"/>
                <a:ea typeface="Consolas"/>
              </a:rPr>
              <a:t>/001</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1" strike="noStrike" spc="-1">
                <a:solidFill>
                  <a:srgbClr val="F58220"/>
                </a:solidFill>
                <a:latin typeface="Consolas"/>
                <a:ea typeface="Consolas"/>
              </a:rPr>
              <a:t>(ID</a:t>
            </a:r>
            <a:r>
              <a:rPr lang="en-US" sz="1400" b="1"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F58220"/>
                </a:solidFill>
                <a:latin typeface="Consolas"/>
                <a:ea typeface="Consolas"/>
              </a:rPr>
              <a:t>RR-NNN</a:t>
            </a:r>
            <a:r>
              <a:rPr lang="en-US" sz="1400" b="0" strike="noStrike" spc="-1">
                <a:solidFill>
                  <a:srgbClr val="0066B3"/>
                </a:solidFill>
                <a:latin typeface="Consolas"/>
                <a:ea typeface="Consolas"/>
              </a:rPr>
              <a:t>=0012</a:t>
            </a:r>
            <a:r>
              <a:rPr lang="en-US" sz="1400" b="0" strike="noStrike" spc="-1">
                <a:solidFill>
                  <a:srgbClr val="808080"/>
                </a:solidFill>
                <a:latin typeface="Consolas"/>
                <a:ea typeface="Consolas"/>
              </a:rPr>
              <a:t>/002</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1" strike="noStrike" spc="-1">
                <a:solidFill>
                  <a:srgbClr val="F58220"/>
                </a:solidFill>
                <a:latin typeface="Consolas"/>
                <a:ea typeface="Consolas"/>
              </a:rPr>
              <a:t>(ID</a:t>
            </a:r>
            <a:r>
              <a:rPr lang="en-US" sz="1400" b="1"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F58220"/>
                </a:solidFill>
                <a:latin typeface="Consolas"/>
                <a:ea typeface="Consolas"/>
              </a:rPr>
              <a:t>RR-DNN</a:t>
            </a:r>
            <a:r>
              <a:rPr lang="en-US" sz="1400" b="0" strike="noStrike" spc="-1">
                <a:solidFill>
                  <a:srgbClr val="0066B3"/>
                </a:solidFill>
                <a:latin typeface="Consolas"/>
                <a:ea typeface="Consolas"/>
              </a:rPr>
              <a:t>=0012</a:t>
            </a:r>
            <a:r>
              <a:rPr lang="en-US" sz="1400" b="0" strike="noStrike" spc="-1">
                <a:solidFill>
                  <a:srgbClr val="808080"/>
                </a:solidFill>
                <a:latin typeface="Consolas"/>
                <a:ea typeface="Consolas"/>
              </a:rPr>
              <a:t>/003</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F58220"/>
                </a:solidFill>
                <a:latin typeface="Consolas"/>
                <a:ea typeface="Consolas"/>
              </a:rPr>
              <a:t>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F58220"/>
                </a:solidFill>
                <a:latin typeface="Consolas"/>
                <a:ea typeface="Consolas"/>
              </a:rPr>
              <a:t>EE-PPP</a:t>
            </a:r>
            <a:r>
              <a:rPr lang="en-US" sz="1400" b="0" strike="noStrike" spc="-1">
                <a:solidFill>
                  <a:srgbClr val="808080"/>
                </a:solidFill>
                <a:latin typeface="Consolas"/>
                <a:ea typeface="Consolas"/>
              </a:rPr>
              <a:t>=0012/004</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F58220"/>
                </a:solidFill>
                <a:latin typeface="Consolas"/>
                <a:ea typeface="Consolas"/>
              </a:rPr>
              <a:t>EE-PPP</a:t>
            </a:r>
            <a:r>
              <a:rPr lang="en-US" sz="1400" b="0" strike="noStrike" spc="-1">
                <a:solidFill>
                  <a:srgbClr val="808080"/>
                </a:solidFill>
                <a:latin typeface="Consolas"/>
                <a:ea typeface="Consolas"/>
              </a:rPr>
              <a:t>=0012/005</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DA95BFE3-942C-4396-82F5-A9CACA44D5CB}" type="slidenum">
              <a:rPr lang="en-US" sz="1800" b="0" strike="noStrike" spc="-1">
                <a:latin typeface="Cambria"/>
              </a:rPr>
              <a:t>188</a:t>
            </a:fld>
            <a:endParaRPr lang="en-US" sz="1800" b="0" strike="noStrike" spc="-1">
              <a:latin typeface="Cambria"/>
            </a:endParaRPr>
          </a:p>
        </p:txBody>
      </p:sp>
      <p:sp>
        <p:nvSpPr>
          <p:cNvPr id="1362"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63" name="CustomShape 4"/>
          <p:cNvSpPr/>
          <p:nvPr/>
        </p:nvSpPr>
        <p:spPr>
          <a:xfrm>
            <a:off x="506520" y="1278360"/>
            <a:ext cx="8348400" cy="194940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H-</a:t>
            </a:r>
            <a:r>
              <a:rPr lang="en-US" sz="1400" b="0" strike="noStrike" spc="-1">
                <a:solidFill>
                  <a:srgbClr val="0066B3"/>
                </a:solidFill>
                <a:latin typeface="Consolas"/>
                <a:ea typeface="Consolas"/>
              </a:rPr>
              <a:t>AA-DNN=0012</a:t>
            </a:r>
            <a:r>
              <a:rPr lang="en-US" sz="1400" b="1" strike="noStrike" spc="-1">
                <a:solidFill>
                  <a:srgbClr val="EF413D"/>
                </a:solidFill>
                <a:latin typeface="Consolas"/>
                <a:ea typeface="Consolas"/>
              </a:rPr>
              <a:t>/000</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RR-NNN=0012</a:t>
            </a:r>
            <a:r>
              <a:rPr lang="en-US" sz="1400" b="1" strike="noStrike" spc="-1">
                <a:solidFill>
                  <a:srgbClr val="EF413D"/>
                </a:solidFill>
                <a:latin typeface="Consolas"/>
                <a:ea typeface="Consolas"/>
              </a:rPr>
              <a:t>/001</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RR-NNN=0012</a:t>
            </a:r>
            <a:r>
              <a:rPr lang="en-US" sz="1400" b="1" strike="noStrike" spc="-1">
                <a:solidFill>
                  <a:srgbClr val="EF413D"/>
                </a:solidFill>
                <a:latin typeface="Consolas"/>
                <a:ea typeface="Consolas"/>
              </a:rPr>
              <a:t>/002</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RR-DNN=0012</a:t>
            </a:r>
            <a:r>
              <a:rPr lang="en-US" sz="1400" b="1" strike="noStrike" spc="-1">
                <a:solidFill>
                  <a:srgbClr val="EF413D"/>
                </a:solidFill>
                <a:latin typeface="Consolas"/>
                <a:ea typeface="Consolas"/>
              </a:rPr>
              <a:t>/003</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EE-PPP=</a:t>
            </a:r>
            <a:r>
              <a:rPr lang="en-US" sz="1400" b="1" strike="noStrike" spc="-1">
                <a:solidFill>
                  <a:srgbClr val="EF413D"/>
                </a:solidFill>
                <a:latin typeface="Consolas"/>
                <a:ea typeface="Consolas"/>
              </a:rPr>
              <a:t>0012/004</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EE-PPP=</a:t>
            </a:r>
            <a:r>
              <a:rPr lang="en-US" sz="1400" b="1" strike="noStrike" spc="-1">
                <a:solidFill>
                  <a:srgbClr val="EF413D"/>
                </a:solidFill>
                <a:latin typeface="Consolas"/>
                <a:ea typeface="Consolas"/>
              </a:rPr>
              <a:t>0012/005</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
        <p:nvSpPr>
          <p:cNvPr id="1364" name="CustomShape 5"/>
          <p:cNvSpPr/>
          <p:nvPr/>
        </p:nvSpPr>
        <p:spPr>
          <a:xfrm>
            <a:off x="2361600" y="3569760"/>
            <a:ext cx="4422960" cy="6865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a:solidFill>
                  <a:srgbClr val="EF413D"/>
                </a:solidFill>
                <a:latin typeface="Georgia"/>
                <a:ea typeface="Georgia"/>
              </a:rPr>
              <a:t>Anotação não-automatizada</a:t>
            </a:r>
            <a:endParaRPr lang="en-US" sz="1800" b="0" strike="noStrike" spc="-1">
              <a:latin typeface="Cambria"/>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5B2E9A57-77DA-4E6F-820C-1ED3E0161836}" type="slidenum">
              <a:rPr lang="en-US" sz="1800" b="0" strike="noStrike" spc="-1">
                <a:latin typeface="Cambria"/>
              </a:rPr>
              <a:t>189</a:t>
            </a:fld>
            <a:endParaRPr lang="en-US" sz="1800" b="0" strike="noStrike" spc="-1">
              <a:latin typeface="Cambria"/>
            </a:endParaRPr>
          </a:p>
        </p:txBody>
      </p:sp>
      <p:sp>
        <p:nvSpPr>
          <p:cNvPr id="1367"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68"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EF413D"/>
                </a:solidFill>
                <a:latin typeface="Consolas"/>
                <a:ea typeface="Consolas"/>
              </a:rPr>
              <a:t>H-</a:t>
            </a:r>
            <a:r>
              <a:rPr lang="en-US" sz="1400" b="0" strike="noStrike" spc="-1">
                <a:solidFill>
                  <a:srgbClr val="0066B3"/>
                </a:solidFill>
                <a:latin typeface="Consolas"/>
                <a:ea typeface="Consolas"/>
              </a:rPr>
              <a:t>AA-DNN=0012</a:t>
            </a:r>
            <a:r>
              <a:rPr lang="en-US" sz="1400" b="0" strike="noStrike" spc="-1">
                <a:solidFill>
                  <a:srgbClr val="EF413D"/>
                </a:solidFill>
                <a:latin typeface="Consolas"/>
                <a:ea typeface="Consolas"/>
              </a:rPr>
              <a:t>/000</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EF413D"/>
                </a:solidFill>
                <a:latin typeface="Consolas"/>
                <a:ea typeface="Consolas"/>
              </a:rPr>
              <a:t>M-</a:t>
            </a:r>
            <a:r>
              <a:rPr lang="en-US" sz="1400" b="0" strike="noStrike" spc="-1">
                <a:solidFill>
                  <a:srgbClr val="0066B3"/>
                </a:solidFill>
                <a:latin typeface="Consolas"/>
                <a:ea typeface="Consolas"/>
              </a:rPr>
              <a:t>RR-NNN=0012</a:t>
            </a:r>
            <a:r>
              <a:rPr lang="en-US" sz="1400" b="0" strike="noStrike" spc="-1">
                <a:solidFill>
                  <a:srgbClr val="EF413D"/>
                </a:solidFill>
                <a:latin typeface="Consolas"/>
                <a:ea typeface="Consolas"/>
              </a:rPr>
              <a:t>/001</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EF413D"/>
                </a:solidFill>
                <a:latin typeface="Consolas"/>
                <a:ea typeface="Consolas"/>
              </a:rPr>
              <a:t>M-</a:t>
            </a:r>
            <a:r>
              <a:rPr lang="en-US" sz="1400" b="0" strike="noStrike" spc="-1">
                <a:solidFill>
                  <a:srgbClr val="0066B3"/>
                </a:solidFill>
                <a:latin typeface="Consolas"/>
                <a:ea typeface="Consolas"/>
              </a:rPr>
              <a:t>RR-NNN=0012</a:t>
            </a:r>
            <a:r>
              <a:rPr lang="en-US" sz="1400" b="0" strike="noStrike" spc="-1">
                <a:solidFill>
                  <a:srgbClr val="EF413D"/>
                </a:solidFill>
                <a:latin typeface="Consolas"/>
                <a:ea typeface="Consolas"/>
              </a:rPr>
              <a:t>/002</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EF413D"/>
                </a:solidFill>
                <a:latin typeface="Consolas"/>
                <a:ea typeface="Consolas"/>
              </a:rPr>
              <a:t>M-</a:t>
            </a:r>
            <a:r>
              <a:rPr lang="en-US" sz="1400" b="0" strike="noStrike" spc="-1">
                <a:solidFill>
                  <a:srgbClr val="0066B3"/>
                </a:solidFill>
                <a:latin typeface="Consolas"/>
                <a:ea typeface="Consolas"/>
              </a:rPr>
              <a:t>RR-DNN=0012</a:t>
            </a:r>
            <a:r>
              <a:rPr lang="en-US" sz="1400" b="0" strike="noStrike" spc="-1">
                <a:solidFill>
                  <a:srgbClr val="EF413D"/>
                </a:solidFill>
                <a:latin typeface="Consolas"/>
                <a:ea typeface="Consolas"/>
              </a:rPr>
              <a:t>/003</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EF413D"/>
                </a:solidFill>
                <a:latin typeface="Consolas"/>
                <a:ea typeface="Consolas"/>
              </a:rPr>
              <a:t>M-</a:t>
            </a:r>
            <a:r>
              <a:rPr lang="en-US" sz="1400" b="0" strike="noStrike" spc="-1">
                <a:solidFill>
                  <a:srgbClr val="0066B3"/>
                </a:solidFill>
                <a:latin typeface="Consolas"/>
                <a:ea typeface="Consolas"/>
              </a:rPr>
              <a:t>EE-PPP=</a:t>
            </a:r>
            <a:r>
              <a:rPr lang="en-US" sz="1400" b="1" strike="noStrike" spc="-1">
                <a:solidFill>
                  <a:srgbClr val="ED1C24"/>
                </a:solidFill>
                <a:latin typeface="Consolas"/>
                <a:ea typeface="Consolas"/>
              </a:rPr>
              <a:t>0012</a:t>
            </a:r>
            <a:r>
              <a:rPr lang="en-US" sz="1400" b="0" strike="noStrike" spc="-1">
                <a:solidFill>
                  <a:srgbClr val="EF413D"/>
                </a:solidFill>
                <a:latin typeface="Consolas"/>
                <a:ea typeface="Consolas"/>
              </a:rPr>
              <a:t>/004</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a:t>
            </a:r>
            <a:r>
              <a:rPr lang="en-US" sz="1400" b="0" strike="noStrike" spc="-1">
                <a:solidFill>
                  <a:srgbClr val="EF413D"/>
                </a:solidFill>
                <a:latin typeface="Consolas"/>
                <a:ea typeface="Consolas"/>
              </a:rPr>
              <a:t>PRO eles</a:t>
            </a:r>
            <a:r>
              <a:rPr lang="en-US" sz="1400" b="0" strike="noStrike" spc="-1">
                <a:solidFill>
                  <a:srgbClr val="000000"/>
                </a:solidFill>
                <a:latin typeface="Consolas"/>
                <a:ea typeface="Consolas"/>
              </a:rPr>
              <a:t>))</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EF413D"/>
                </a:solidFill>
                <a:latin typeface="Consolas"/>
                <a:ea typeface="Consolas"/>
              </a:rPr>
              <a:t>M-</a:t>
            </a:r>
            <a:r>
              <a:rPr lang="en-US" sz="1400" b="0" strike="noStrike" spc="-1">
                <a:solidFill>
                  <a:srgbClr val="0066B3"/>
                </a:solidFill>
                <a:latin typeface="Consolas"/>
                <a:ea typeface="Consolas"/>
              </a:rPr>
              <a:t>EE-PPP=</a:t>
            </a:r>
            <a:r>
              <a:rPr lang="en-US" sz="1400" b="1" strike="noStrike" spc="-1">
                <a:solidFill>
                  <a:srgbClr val="ED1C24"/>
                </a:solidFill>
                <a:latin typeface="Consolas"/>
                <a:ea typeface="Consolas"/>
              </a:rPr>
              <a:t>0012</a:t>
            </a:r>
            <a:r>
              <a:rPr lang="en-US" sz="1400" b="0" strike="noStrike" spc="-1">
                <a:solidFill>
                  <a:srgbClr val="EF413D"/>
                </a:solidFill>
                <a:latin typeface="Consolas"/>
                <a:ea typeface="Consolas"/>
              </a:rPr>
              <a:t>/005</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a:t>
            </a:r>
            <a:r>
              <a:rPr lang="en-US" sz="1400" b="0" strike="noStrike" spc="-1">
                <a:solidFill>
                  <a:srgbClr val="EF413D"/>
                </a:solidFill>
                <a:latin typeface="Consolas"/>
                <a:ea typeface="Consolas"/>
              </a:rPr>
              <a:t>CL -lhes</a:t>
            </a:r>
            <a:r>
              <a:rPr lang="en-US" sz="1400" b="0" strike="noStrike" spc="-1">
                <a:solidFill>
                  <a:srgbClr val="000000"/>
                </a:solidFill>
                <a:latin typeface="Consolas"/>
                <a:ea typeface="Consolas"/>
              </a:rPr>
              <a:t>)) ...</a:t>
            </a:r>
            <a:endParaRPr lang="en-US" sz="1400" b="0" strike="noStrike" spc="-1">
              <a:latin typeface="Cambria"/>
            </a:endParaRPr>
          </a:p>
        </p:txBody>
      </p:sp>
      <p:sp>
        <p:nvSpPr>
          <p:cNvPr id="1369" name="CustomShape 5"/>
          <p:cNvSpPr/>
          <p:nvPr/>
        </p:nvSpPr>
        <p:spPr>
          <a:xfrm>
            <a:off x="2361600" y="3569760"/>
            <a:ext cx="6599880" cy="8992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0" strike="noStrike" spc="-1">
                <a:solidFill>
                  <a:srgbClr val="EF413D"/>
                </a:solidFill>
                <a:latin typeface="Georgia"/>
                <a:ea typeface="Georgia"/>
              </a:rPr>
              <a:t>Anotação não-automatizada:</a:t>
            </a:r>
            <a:endParaRPr lang="en-US" sz="1800" b="0" strike="noStrike" spc="-1">
              <a:latin typeface="Cambria"/>
            </a:endParaRPr>
          </a:p>
          <a:p>
            <a:pPr>
              <a:lnSpc>
                <a:spcPct val="100000"/>
              </a:lnSpc>
            </a:pPr>
            <a:r>
              <a:rPr lang="en-US" sz="1800" b="1" strike="noStrike" spc="-1">
                <a:solidFill>
                  <a:srgbClr val="ED1C24"/>
                </a:solidFill>
                <a:latin typeface="Georgia"/>
                <a:ea typeface="Georgia"/>
              </a:rPr>
              <a:t>- identificação dos participantes da cadeia</a:t>
            </a:r>
            <a:endParaRPr lang="en-US" sz="1800" b="0" strike="noStrike" spc="-1">
              <a:latin typeface="Cambria"/>
            </a:endParaRPr>
          </a:p>
          <a:p>
            <a:pPr>
              <a:lnSpc>
                <a:spcPct val="100000"/>
              </a:lnSpc>
            </a:pPr>
            <a:r>
              <a:rPr lang="en-US" sz="1800" b="0" strike="noStrike" spc="-1">
                <a:solidFill>
                  <a:srgbClr val="EF413D"/>
                </a:solidFill>
                <a:latin typeface="Georgia"/>
                <a:ea typeface="Georgia"/>
              </a:rPr>
              <a:t>- contagem dos elementos da cadeia</a:t>
            </a:r>
            <a:endParaRPr lang="en-US" sz="1800" b="0" strike="noStrike" spc="-1">
              <a:latin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25386596-1892-455F-8432-752C7153C8BF}"/>
              </a:ext>
            </a:extLst>
          </p:cNvPr>
          <p:cNvSpPr>
            <a:spLocks noGrp="1"/>
          </p:cNvSpPr>
          <p:nvPr>
            <p:ph type="body" sz="quarter" idx="10"/>
          </p:nvPr>
        </p:nvSpPr>
        <p:spPr/>
        <p:txBody>
          <a:bodyPr>
            <a:normAutofit/>
          </a:bodyPr>
          <a:lstStyle/>
          <a:p>
            <a:pPr marL="279360" indent="-215640">
              <a:lnSpc>
                <a:spcPct val="100000"/>
              </a:lnSpc>
            </a:pPr>
            <a:r>
              <a:rPr lang="pt-BR" spc="-1" dirty="0">
                <a:solidFill>
                  <a:srgbClr val="000000"/>
                </a:solidFill>
                <a:ea typeface="Georgia"/>
              </a:rPr>
              <a:t>(3) ‘Proeminência à esquerda’ e diacronia das valências verbais (</a:t>
            </a:r>
            <a:r>
              <a:rPr lang="pt-BR" sz="2300" i="1" spc="-1" dirty="0">
                <a:solidFill>
                  <a:srgbClr val="000000"/>
                </a:solidFill>
                <a:ea typeface="Georgia"/>
              </a:rPr>
              <a:t>Paixão de Sousa, 2008, 2009, 2012</a:t>
            </a:r>
            <a:r>
              <a:rPr lang="pt-BR" spc="-1" dirty="0">
                <a:solidFill>
                  <a:srgbClr val="000000"/>
                </a:solidFill>
                <a:ea typeface="Georgia"/>
              </a:rPr>
              <a:t>):</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a:p>
            <a:pPr marL="279360" indent="-215640">
              <a:lnSpc>
                <a:spcPct val="100000"/>
              </a:lnSpc>
            </a:pPr>
            <a:r>
              <a:rPr lang="pt-BR" spc="-1" dirty="0">
                <a:solidFill>
                  <a:srgbClr val="000000"/>
                </a:solidFill>
                <a:ea typeface="Georgia"/>
              </a:rPr>
              <a:t>Góis:</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a:p>
            <a:pPr marL="279360" indent="-215640">
              <a:lnSpc>
                <a:spcPct val="100000"/>
              </a:lnSpc>
            </a:pPr>
            <a:r>
              <a:rPr lang="pt-BR" b="1" spc="-1" dirty="0">
                <a:solidFill>
                  <a:srgbClr val="FAA61A"/>
                </a:solidFill>
                <a:ea typeface="Georgia"/>
              </a:rPr>
              <a:t>Uma chamada Dona </a:t>
            </a:r>
            <a:r>
              <a:rPr lang="pt-BR" b="1" spc="-1" dirty="0" err="1">
                <a:solidFill>
                  <a:srgbClr val="FAA61A"/>
                </a:solidFill>
                <a:ea typeface="Georgia"/>
              </a:rPr>
              <a:t>Urraca</a:t>
            </a:r>
            <a:r>
              <a:rPr lang="pt-BR" b="1" spc="-1" baseline="-25000" dirty="0" err="1">
                <a:solidFill>
                  <a:srgbClr val="FAA61A"/>
                </a:solidFill>
                <a:ea typeface="Georgia"/>
              </a:rPr>
              <a:t>i</a:t>
            </a:r>
            <a:r>
              <a:rPr lang="pt-BR" spc="-1" dirty="0">
                <a:solidFill>
                  <a:srgbClr val="000000"/>
                </a:solidFill>
                <a:ea typeface="Georgia"/>
              </a:rPr>
              <a:t>  </a:t>
            </a:r>
            <a:r>
              <a:rPr lang="pt-BR" spc="-1" dirty="0" err="1">
                <a:solidFill>
                  <a:srgbClr val="F37B70"/>
                </a:solidFill>
                <a:ea typeface="Georgia"/>
              </a:rPr>
              <a:t>pro</a:t>
            </a:r>
            <a:r>
              <a:rPr lang="pt-BR" b="1" spc="-1" baseline="-25000" dirty="0" err="1">
                <a:solidFill>
                  <a:srgbClr val="F37B70"/>
                </a:solidFill>
                <a:ea typeface="Georgia"/>
              </a:rPr>
              <a:t>i</a:t>
            </a:r>
            <a:r>
              <a:rPr lang="pt-BR" spc="-1" dirty="0">
                <a:solidFill>
                  <a:srgbClr val="000000"/>
                </a:solidFill>
                <a:ea typeface="Georgia"/>
              </a:rPr>
              <a:t> casou </a:t>
            </a:r>
            <a:br>
              <a:rPr lang="pt-BR" dirty="0"/>
            </a:br>
            <a:r>
              <a:rPr lang="pt-BR" spc="-1" dirty="0">
                <a:solidFill>
                  <a:srgbClr val="000000"/>
                </a:solidFill>
                <a:ea typeface="Georgia"/>
              </a:rPr>
              <a:t>com o Conde Dom </a:t>
            </a:r>
            <a:r>
              <a:rPr lang="pt-BR" spc="-1" dirty="0" err="1">
                <a:solidFill>
                  <a:srgbClr val="000000"/>
                </a:solidFill>
                <a:ea typeface="Georgia"/>
              </a:rPr>
              <a:t>Reymão</a:t>
            </a:r>
            <a:r>
              <a:rPr lang="pt-BR" spc="-1" dirty="0">
                <a:solidFill>
                  <a:srgbClr val="000000"/>
                </a:solidFill>
                <a:ea typeface="Georgia"/>
              </a:rPr>
              <a:t> de Tolosa</a:t>
            </a:r>
            <a:endParaRPr lang="pt-BR" spc="-1" dirty="0">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9D98E13-C33C-4726-942D-51D5497B1A38}" type="slidenum">
              <a:rPr lang="en-US" sz="1800" b="0" strike="noStrike" spc="-1">
                <a:latin typeface="Cambria"/>
              </a:rPr>
              <a:t>190</a:t>
            </a:fld>
            <a:endParaRPr lang="en-US" sz="1800" b="0" strike="noStrike" spc="-1">
              <a:latin typeface="Cambria"/>
            </a:endParaRPr>
          </a:p>
        </p:txBody>
      </p:sp>
      <p:sp>
        <p:nvSpPr>
          <p:cNvPr id="1372"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73"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H-</a:t>
            </a:r>
            <a:r>
              <a:rPr lang="en-US" sz="1400" b="0" strike="noStrike" spc="-1">
                <a:solidFill>
                  <a:srgbClr val="0066B3"/>
                </a:solidFill>
                <a:latin typeface="Consolas"/>
                <a:ea typeface="Consolas"/>
              </a:rPr>
              <a:t>AA-DNN=0012</a:t>
            </a:r>
            <a:r>
              <a:rPr lang="en-US" sz="1400" b="1" strike="noStrike" spc="-1">
                <a:solidFill>
                  <a:srgbClr val="EF413D"/>
                </a:solidFill>
                <a:latin typeface="Consolas"/>
                <a:ea typeface="Consolas"/>
              </a:rPr>
              <a:t>/</a:t>
            </a:r>
            <a:r>
              <a:rPr lang="en-US" sz="1400" b="1" strike="noStrike" spc="-1">
                <a:solidFill>
                  <a:srgbClr val="ED1C24"/>
                </a:solidFill>
                <a:latin typeface="Consolas"/>
                <a:ea typeface="Consolas"/>
              </a:rPr>
              <a:t>000</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RR-NNN=0012</a:t>
            </a:r>
            <a:r>
              <a:rPr lang="en-US" sz="1400" b="1" strike="noStrike" spc="-1">
                <a:solidFill>
                  <a:srgbClr val="EF413D"/>
                </a:solidFill>
                <a:latin typeface="Consolas"/>
                <a:ea typeface="Consolas"/>
              </a:rPr>
              <a:t>/</a:t>
            </a:r>
            <a:r>
              <a:rPr lang="en-US" sz="1400" b="1" strike="noStrike" spc="-1">
                <a:solidFill>
                  <a:srgbClr val="ED1C24"/>
                </a:solidFill>
                <a:latin typeface="Consolas"/>
                <a:ea typeface="Consolas"/>
              </a:rPr>
              <a:t>001</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RR-NNN=0012</a:t>
            </a:r>
            <a:r>
              <a:rPr lang="en-US" sz="1400" b="1" strike="noStrike" spc="-1">
                <a:solidFill>
                  <a:srgbClr val="EF413D"/>
                </a:solidFill>
                <a:latin typeface="Consolas"/>
                <a:ea typeface="Consolas"/>
              </a:rPr>
              <a:t>/</a:t>
            </a:r>
            <a:r>
              <a:rPr lang="en-US" sz="1400" b="1" strike="noStrike" spc="-1">
                <a:solidFill>
                  <a:srgbClr val="ED1C24"/>
                </a:solidFill>
                <a:latin typeface="Consolas"/>
                <a:ea typeface="Consolas"/>
              </a:rPr>
              <a:t>002</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RR-DNN=0012</a:t>
            </a:r>
            <a:r>
              <a:rPr lang="en-US" sz="1400" b="1" strike="noStrike" spc="-1">
                <a:solidFill>
                  <a:srgbClr val="EF413D"/>
                </a:solidFill>
                <a:latin typeface="Consolas"/>
                <a:ea typeface="Consolas"/>
              </a:rPr>
              <a:t>/</a:t>
            </a:r>
            <a:r>
              <a:rPr lang="en-US" sz="1400" b="1" strike="noStrike" spc="-1">
                <a:solidFill>
                  <a:srgbClr val="ED1C24"/>
                </a:solidFill>
                <a:latin typeface="Consolas"/>
                <a:ea typeface="Consolas"/>
              </a:rPr>
              <a:t>003</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EE-PPP=</a:t>
            </a:r>
            <a:r>
              <a:rPr lang="en-US" sz="1400" b="0" strike="noStrike" spc="-1">
                <a:solidFill>
                  <a:srgbClr val="EF413D"/>
                </a:solidFill>
                <a:latin typeface="Consolas"/>
                <a:ea typeface="Consolas"/>
              </a:rPr>
              <a:t>0012/</a:t>
            </a:r>
            <a:r>
              <a:rPr lang="en-US" sz="1400" b="1" strike="noStrike" spc="-1">
                <a:solidFill>
                  <a:srgbClr val="ED1C24"/>
                </a:solidFill>
                <a:latin typeface="Consolas"/>
                <a:ea typeface="Consolas"/>
              </a:rPr>
              <a:t>004</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EE-PPP=</a:t>
            </a:r>
            <a:r>
              <a:rPr lang="en-US" sz="1400" b="0" strike="noStrike" spc="-1">
                <a:solidFill>
                  <a:srgbClr val="EF413D"/>
                </a:solidFill>
                <a:latin typeface="Consolas"/>
                <a:ea typeface="Consolas"/>
              </a:rPr>
              <a:t>0012/</a:t>
            </a:r>
            <a:r>
              <a:rPr lang="en-US" sz="1400" b="1" strike="noStrike" spc="-1">
                <a:solidFill>
                  <a:srgbClr val="ED1C24"/>
                </a:solidFill>
                <a:latin typeface="Consolas"/>
                <a:ea typeface="Consolas"/>
              </a:rPr>
              <a:t>005</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
        <p:nvSpPr>
          <p:cNvPr id="1374" name="CustomShape 5"/>
          <p:cNvSpPr/>
          <p:nvPr/>
        </p:nvSpPr>
        <p:spPr>
          <a:xfrm>
            <a:off x="2361600" y="3569760"/>
            <a:ext cx="5789880" cy="7059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0" strike="noStrike" spc="-1">
                <a:solidFill>
                  <a:srgbClr val="EF413D"/>
                </a:solidFill>
                <a:latin typeface="Georgia"/>
                <a:ea typeface="Georgia"/>
              </a:rPr>
              <a:t>Anotação não-automatizada:</a:t>
            </a:r>
            <a:endParaRPr lang="en-US" sz="1800" b="0" strike="noStrike" spc="-1">
              <a:latin typeface="Cambria"/>
            </a:endParaRPr>
          </a:p>
          <a:p>
            <a:pPr>
              <a:lnSpc>
                <a:spcPct val="100000"/>
              </a:lnSpc>
            </a:pPr>
            <a:r>
              <a:rPr lang="en-US" sz="1800" b="0" strike="noStrike" spc="-1">
                <a:solidFill>
                  <a:srgbClr val="EF413D"/>
                </a:solidFill>
                <a:latin typeface="Georgia"/>
                <a:ea typeface="Georgia"/>
              </a:rPr>
              <a:t>- identificação dos participantes da cadeia</a:t>
            </a:r>
            <a:endParaRPr lang="en-US" sz="1800" b="0" strike="noStrike" spc="-1">
              <a:latin typeface="Cambria"/>
            </a:endParaRPr>
          </a:p>
          <a:p>
            <a:pPr>
              <a:lnSpc>
                <a:spcPct val="100000"/>
              </a:lnSpc>
            </a:pPr>
            <a:r>
              <a:rPr lang="en-US" sz="1800" b="1" strike="noStrike" spc="-1">
                <a:solidFill>
                  <a:srgbClr val="ED1C24"/>
                </a:solidFill>
                <a:latin typeface="Georgia"/>
                <a:ea typeface="Georgia"/>
              </a:rPr>
              <a:t>- contagem dos elementos da cadeia</a:t>
            </a:r>
            <a:endParaRPr lang="en-US" sz="1800" b="0" strike="noStrike" spc="-1">
              <a:latin typeface="Cambria"/>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6C2A8AA9-D6B9-404F-BE69-AC87920E34DE}" type="slidenum">
              <a:rPr lang="en-US" sz="1800" b="0" strike="noStrike" spc="-1">
                <a:latin typeface="Cambria"/>
              </a:rPr>
              <a:t>191</a:t>
            </a:fld>
            <a:endParaRPr lang="en-US" sz="1800" b="0" strike="noStrike" spc="-1">
              <a:latin typeface="Cambria"/>
            </a:endParaRPr>
          </a:p>
        </p:txBody>
      </p:sp>
      <p:sp>
        <p:nvSpPr>
          <p:cNvPr id="1377"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78"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0066B3"/>
                </a:solidFill>
                <a:latin typeface="Consolas"/>
                <a:ea typeface="Consolas"/>
              </a:rPr>
              <a:t>H-AA-DNN=0012/000)</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0066B3"/>
                </a:solidFill>
                <a:latin typeface="Consolas"/>
                <a:ea typeface="Consolas"/>
              </a:rPr>
              <a:t>M-RR-NNN=0012/001)</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0066B3"/>
                </a:solidFill>
                <a:latin typeface="Consolas"/>
                <a:ea typeface="Consolas"/>
              </a:rPr>
              <a:t>M-RR-NNN=0012/</a:t>
            </a:r>
            <a:r>
              <a:rPr lang="en-US" sz="1400" b="1" strike="noStrike" spc="-1">
                <a:solidFill>
                  <a:srgbClr val="EF413D"/>
                </a:solidFill>
                <a:latin typeface="Consolas"/>
                <a:ea typeface="Consolas"/>
              </a:rPr>
              <a:t>002</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a:t>
            </a:r>
            <a:r>
              <a:rPr lang="en-US" sz="1400" b="1" strike="noStrike" spc="-1">
                <a:solidFill>
                  <a:srgbClr val="EF413D"/>
                </a:solidFill>
                <a:latin typeface="Consolas"/>
                <a:ea typeface="Consolas"/>
              </a:rPr>
              <a:t>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0066B3"/>
                </a:solidFill>
                <a:latin typeface="Consolas"/>
                <a:ea typeface="Consolas"/>
              </a:rPr>
              <a:t>M-RR-DNN=0012/003)</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0066B3"/>
                </a:solidFill>
                <a:latin typeface="Consolas"/>
                <a:ea typeface="Consolas"/>
              </a:rPr>
              <a:t>M-EE-PPP=0012/004)</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0066B3"/>
                </a:solidFill>
                <a:latin typeface="Consolas"/>
                <a:ea typeface="Consolas"/>
              </a:rPr>
              <a:t>M-EE-PPP=0012/005)</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35178F0D-C504-4C06-B615-27B77CDEEEDC}" type="slidenum">
              <a:rPr lang="en-US" sz="1800" b="0" strike="noStrike" spc="-1">
                <a:latin typeface="Cambria"/>
              </a:rPr>
              <a:t>192</a:t>
            </a:fld>
            <a:endParaRPr lang="en-US" sz="1800" b="0" strike="noStrike" spc="-1">
              <a:latin typeface="Cambria"/>
            </a:endParaRPr>
          </a:p>
        </p:txBody>
      </p:sp>
      <p:sp>
        <p:nvSpPr>
          <p:cNvPr id="138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332DAB94-83A7-4929-A6EE-E4858F1FC9DF}" type="slidenum">
              <a:rPr lang="en-US" sz="1800" b="0" strike="noStrike" spc="-1">
                <a:latin typeface="Cambria"/>
              </a:rPr>
              <a:t>193</a:t>
            </a:fld>
            <a:endParaRPr lang="en-US" sz="1800" b="0" strike="noStrike" spc="-1">
              <a:latin typeface="Cambria"/>
            </a:endParaRPr>
          </a:p>
        </p:txBody>
      </p:sp>
      <p:sp>
        <p:nvSpPr>
          <p:cNvPr id="138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84" name="CustomShape 3"/>
          <p:cNvSpPr/>
          <p:nvPr/>
        </p:nvSpPr>
        <p:spPr>
          <a:xfrm>
            <a:off x="455760" y="1080000"/>
            <a:ext cx="8191440" cy="13867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2200" b="0" strike="noStrike" spc="-1">
                <a:solidFill>
                  <a:srgbClr val="0066B3"/>
                </a:solidFill>
                <a:latin typeface="Georgia"/>
                <a:ea typeface="Georgia"/>
              </a:rPr>
              <a:t>1#</a:t>
            </a:r>
            <a:r>
              <a:rPr lang="en-US" sz="2200" b="0" strike="noStrike" spc="-1">
                <a:solidFill>
                  <a:srgbClr val="000000"/>
                </a:solidFill>
                <a:latin typeface="Georgia"/>
                <a:ea typeface="Georgia"/>
              </a:rPr>
              <a:t> Mesmo nome, diferentes referentes</a:t>
            </a:r>
            <a:endParaRPr lang="en-US" sz="2200" b="0" strike="noStrike" spc="-1">
              <a:latin typeface="Cambria"/>
            </a:endParaRPr>
          </a:p>
          <a:p>
            <a:pPr algn="ctr">
              <a:lnSpc>
                <a:spcPct val="100000"/>
              </a:lnSpc>
            </a:pP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Exemplo </a:t>
            </a:r>
            <a:r>
              <a:rPr lang="en-US" sz="2200" b="0" strike="noStrike" spc="-1">
                <a:solidFill>
                  <a:srgbClr val="0066B3"/>
                </a:solidFill>
                <a:latin typeface="Georgia"/>
                <a:ea typeface="Georgia"/>
              </a:rPr>
              <a:t>(a)</a:t>
            </a:r>
            <a:r>
              <a:rPr lang="en-US" sz="2200" b="0" strike="noStrike" spc="-1">
                <a:solidFill>
                  <a:srgbClr val="000000"/>
                </a:solidFill>
                <a:latin typeface="Georgia"/>
                <a:ea typeface="Georgia"/>
              </a:rPr>
              <a:t>: </a:t>
            </a: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a:t>
            </a:r>
            <a:r>
              <a:rPr lang="en-US" sz="2200" b="0" i="1" strike="noStrike" spc="-1">
                <a:solidFill>
                  <a:srgbClr val="000000"/>
                </a:solidFill>
                <a:latin typeface="Georgia"/>
                <a:ea typeface="Georgia"/>
              </a:rPr>
              <a:t>Índia</a:t>
            </a:r>
            <a:r>
              <a:rPr lang="en-US" sz="2200" b="0" strike="noStrike" spc="-1">
                <a:solidFill>
                  <a:srgbClr val="000000"/>
                </a:solidFill>
                <a:latin typeface="Georgia"/>
                <a:ea typeface="Georgia"/>
              </a:rPr>
              <a:t>’</a:t>
            </a:r>
            <a:endParaRPr lang="en-US" sz="2200" b="0" strike="noStrike" spc="-1">
              <a:latin typeface="Cambria"/>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 name="CustomShape 1"/>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88" name="CustomShape 3"/>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5B87803E-5609-476A-A58A-0B1E0F258D4B}" type="slidenum">
              <a:rPr lang="en-US" sz="1800" b="0" strike="noStrike" spc="-1">
                <a:latin typeface="Cambria"/>
              </a:rPr>
              <a:t>194</a:t>
            </a:fld>
            <a:endParaRPr lang="en-US" sz="1800" b="0" strike="noStrike" spc="-1">
              <a:latin typeface="Cambria"/>
            </a:endParaRPr>
          </a:p>
        </p:txBody>
      </p:sp>
      <p:sp>
        <p:nvSpPr>
          <p:cNvPr id="1389" name="CustomShape 4"/>
          <p:cNvSpPr/>
          <p:nvPr/>
        </p:nvSpPr>
        <p:spPr>
          <a:xfrm>
            <a:off x="455760" y="1063440"/>
            <a:ext cx="7695720" cy="38926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strike="noStrike" spc="-1">
                <a:solidFill>
                  <a:srgbClr val="000000"/>
                </a:solidFill>
                <a:latin typeface="Georgia"/>
                <a:ea typeface="Georgia"/>
              </a:rPr>
              <a:t>‘</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NPR=0006</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700" b="0" strike="noStrike" spc="-1">
                <a:solidFill>
                  <a:srgbClr val="000000"/>
                </a:solidFill>
                <a:latin typeface="Georgia"/>
                <a:ea typeface="Georgia"/>
              </a:rPr>
              <a:t>Ocorrências de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7</a:t>
            </a:r>
            <a:endParaRPr lang="en-US" sz="1700" b="0" strike="noStrike" spc="-1">
              <a:latin typeface="Cambria"/>
            </a:endParaRPr>
          </a:p>
          <a:p>
            <a:pPr>
              <a:lnSpc>
                <a:spcPct val="100000"/>
              </a:lnSpc>
            </a:pP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500" b="0" strike="noStrike" spc="-1">
                <a:solidFill>
                  <a:srgbClr val="000000"/>
                </a:solidFill>
                <a:latin typeface="Consolas"/>
                <a:ea typeface="Consolas"/>
              </a:rPr>
              <a:t>(NPR</a:t>
            </a:r>
            <a:r>
              <a:rPr lang="en-US" sz="1500" b="0" strike="noStrike" spc="-1">
                <a:solidFill>
                  <a:srgbClr val="0066B3"/>
                </a:solidFill>
                <a:latin typeface="Consolas"/>
                <a:ea typeface="Consolas"/>
              </a:rPr>
              <a:t>=0006/000 </a:t>
            </a:r>
            <a:r>
              <a:rPr lang="en-US" sz="1500" b="0" strike="noStrike" spc="-1">
                <a:solidFill>
                  <a:srgbClr val="000000"/>
                </a:solidFill>
                <a:latin typeface="Consolas"/>
                <a:ea typeface="Consolas"/>
              </a:rPr>
              <a:t>		Índia)</a:t>
            </a:r>
            <a:endParaRPr lang="en-US" sz="1500" b="0" strike="noStrike" spc="-1">
              <a:latin typeface="Cambria"/>
            </a:endParaRPr>
          </a:p>
          <a:p>
            <a:pPr>
              <a:lnSpc>
                <a:spcPct val="100000"/>
              </a:lnSpc>
            </a:pPr>
            <a:r>
              <a:rPr lang="en-US" sz="1500" b="0" strike="noStrike" spc="-1">
                <a:solidFill>
                  <a:srgbClr val="000000"/>
                </a:solidFill>
                <a:latin typeface="Consolas"/>
                <a:ea typeface="Consolas"/>
              </a:rPr>
              <a:t>(NPR</a:t>
            </a:r>
            <a:r>
              <a:rPr lang="en-US" sz="1500" b="0" strike="noStrike" spc="-1">
                <a:solidFill>
                  <a:srgbClr val="0066B3"/>
                </a:solidFill>
                <a:latin typeface="Consolas"/>
                <a:ea typeface="Consolas"/>
              </a:rPr>
              <a:t>=1187:0006/001</a:t>
            </a:r>
            <a:r>
              <a:rPr lang="en-US" sz="1500" b="0" strike="noStrike" spc="-1">
                <a:solidFill>
                  <a:srgbClr val="000000"/>
                </a:solidFill>
                <a:latin typeface="Consolas"/>
                <a:ea typeface="Consolas"/>
              </a:rPr>
              <a:t> Índia)</a:t>
            </a:r>
            <a:endParaRPr lang="en-US" sz="1500" b="0" strike="noStrike" spc="-1">
              <a:latin typeface="Cambria"/>
            </a:endParaRPr>
          </a:p>
          <a:p>
            <a:pPr>
              <a:lnSpc>
                <a:spcPct val="100000"/>
              </a:lnSpc>
            </a:pPr>
            <a:r>
              <a:rPr lang="en-US" sz="1500" b="0" strike="noStrike" spc="-1">
                <a:solidFill>
                  <a:srgbClr val="000000"/>
                </a:solidFill>
                <a:latin typeface="Consolas"/>
                <a:ea typeface="Consolas"/>
              </a:rPr>
              <a:t>(NPR</a:t>
            </a:r>
            <a:r>
              <a:rPr lang="en-US" sz="1500" b="0" strike="noStrike" spc="-1">
                <a:solidFill>
                  <a:srgbClr val="0066B3"/>
                </a:solidFill>
                <a:latin typeface="Consolas"/>
                <a:ea typeface="Consolas"/>
              </a:rPr>
              <a:t>=1295:0006/002</a:t>
            </a:r>
            <a:r>
              <a:rPr lang="en-US" sz="1500" b="0" strike="noStrike" spc="-1">
                <a:solidFill>
                  <a:srgbClr val="000000"/>
                </a:solidFill>
                <a:latin typeface="Consolas"/>
                <a:ea typeface="Consolas"/>
              </a:rPr>
              <a:t> Índia)</a:t>
            </a:r>
            <a:endParaRPr lang="en-US" sz="1500" b="0" strike="noStrike" spc="-1">
              <a:latin typeface="Cambria"/>
            </a:endParaRPr>
          </a:p>
          <a:p>
            <a:pPr>
              <a:lnSpc>
                <a:spcPct val="100000"/>
              </a:lnSpc>
            </a:pPr>
            <a:r>
              <a:rPr lang="en-US" sz="1500" b="0" strike="noStrike" spc="-1">
                <a:solidFill>
                  <a:srgbClr val="000000"/>
                </a:solidFill>
                <a:latin typeface="Consolas"/>
                <a:ea typeface="Consolas"/>
              </a:rPr>
              <a:t>(NPR</a:t>
            </a:r>
            <a:r>
              <a:rPr lang="en-US" sz="1500" b="0" strike="noStrike" spc="-1">
                <a:solidFill>
                  <a:srgbClr val="0066B3"/>
                </a:solidFill>
                <a:latin typeface="Consolas"/>
                <a:ea typeface="Consolas"/>
              </a:rPr>
              <a:t>=2599:0006/003</a:t>
            </a:r>
            <a:r>
              <a:rPr lang="en-US" sz="1500" b="0" strike="noStrike" spc="-1">
                <a:solidFill>
                  <a:srgbClr val="000000"/>
                </a:solidFill>
                <a:latin typeface="Consolas"/>
                <a:ea typeface="Consolas"/>
              </a:rPr>
              <a:t> Índia)</a:t>
            </a:r>
            <a:endParaRPr lang="en-US" sz="1500" b="0" strike="noStrike" spc="-1">
              <a:latin typeface="Cambria"/>
            </a:endParaRPr>
          </a:p>
          <a:p>
            <a:pPr>
              <a:lnSpc>
                <a:spcPct val="100000"/>
              </a:lnSpc>
            </a:pPr>
            <a:r>
              <a:rPr lang="en-US" sz="1500" b="0" strike="noStrike" spc="-1">
                <a:solidFill>
                  <a:srgbClr val="000000"/>
                </a:solidFill>
                <a:latin typeface="Consolas"/>
                <a:ea typeface="Consolas"/>
              </a:rPr>
              <a:t>(NPR</a:t>
            </a:r>
            <a:r>
              <a:rPr lang="en-US" sz="1500" b="0" strike="noStrike" spc="-1">
                <a:solidFill>
                  <a:srgbClr val="0066B3"/>
                </a:solidFill>
                <a:latin typeface="Consolas"/>
                <a:ea typeface="Consolas"/>
              </a:rPr>
              <a:t>=2627:0006/004</a:t>
            </a:r>
            <a:r>
              <a:rPr lang="en-US" sz="1500" b="0" strike="noStrike" spc="-1">
                <a:solidFill>
                  <a:srgbClr val="000000"/>
                </a:solidFill>
                <a:latin typeface="Consolas"/>
                <a:ea typeface="Consolas"/>
              </a:rPr>
              <a:t> Índia)</a:t>
            </a:r>
            <a:endParaRPr lang="en-US" sz="1500" b="0" strike="noStrike" spc="-1">
              <a:latin typeface="Cambria"/>
            </a:endParaRPr>
          </a:p>
          <a:p>
            <a:pPr>
              <a:lnSpc>
                <a:spcPct val="100000"/>
              </a:lnSpc>
            </a:pPr>
            <a:r>
              <a:rPr lang="en-US" sz="1500" b="0" strike="noStrike" spc="-1">
                <a:solidFill>
                  <a:srgbClr val="000000"/>
                </a:solidFill>
                <a:latin typeface="Consolas"/>
                <a:ea typeface="Consolas"/>
              </a:rPr>
              <a:t>(NPR</a:t>
            </a:r>
            <a:r>
              <a:rPr lang="en-US" sz="1500" b="0" strike="noStrike" spc="-1">
                <a:solidFill>
                  <a:srgbClr val="0066B3"/>
                </a:solidFill>
                <a:latin typeface="Consolas"/>
                <a:ea typeface="Consolas"/>
              </a:rPr>
              <a:t>=2640:0006/005</a:t>
            </a:r>
            <a:r>
              <a:rPr lang="en-US" sz="1500" b="0" strike="noStrike" spc="-1">
                <a:solidFill>
                  <a:srgbClr val="000000"/>
                </a:solidFill>
                <a:latin typeface="Consolas"/>
                <a:ea typeface="Consolas"/>
              </a:rPr>
              <a:t> Índia)</a:t>
            </a:r>
            <a:endParaRPr lang="en-US" sz="1500" b="0" strike="noStrike" spc="-1">
              <a:latin typeface="Cambria"/>
            </a:endParaRPr>
          </a:p>
          <a:p>
            <a:pPr>
              <a:lnSpc>
                <a:spcPct val="100000"/>
              </a:lnSpc>
            </a:pPr>
            <a:r>
              <a:rPr lang="en-US" sz="1500" b="0" strike="noStrike" spc="-1">
                <a:solidFill>
                  <a:srgbClr val="000000"/>
                </a:solidFill>
                <a:latin typeface="Consolas"/>
                <a:ea typeface="Consolas"/>
              </a:rPr>
              <a:t>(NPR</a:t>
            </a:r>
            <a:r>
              <a:rPr lang="en-US" sz="1500" b="0" strike="noStrike" spc="-1">
                <a:solidFill>
                  <a:srgbClr val="0066B3"/>
                </a:solidFill>
                <a:latin typeface="Consolas"/>
                <a:ea typeface="Consolas"/>
              </a:rPr>
              <a:t>=2694:0006/006</a:t>
            </a:r>
            <a:r>
              <a:rPr lang="en-US" sz="1500" b="0" strike="noStrike" spc="-1">
                <a:solidFill>
                  <a:srgbClr val="000000"/>
                </a:solidFill>
                <a:latin typeface="Consolas"/>
                <a:ea typeface="Consolas"/>
              </a:rPr>
              <a:t> Índia)</a:t>
            </a:r>
            <a:endParaRPr lang="en-US" sz="1500" b="0" strike="noStrike" spc="-1">
              <a:latin typeface="Cambria"/>
            </a:endParaRPr>
          </a:p>
          <a:p>
            <a:pPr>
              <a:lnSpc>
                <a:spcPct val="100000"/>
              </a:lnSpc>
            </a:pPr>
            <a:r>
              <a:rPr lang="en-US" sz="1500" b="0" strike="noStrike" spc="-1">
                <a:solidFill>
                  <a:srgbClr val="000000"/>
                </a:solidFill>
                <a:latin typeface="Consolas"/>
                <a:ea typeface="Consolas"/>
              </a:rPr>
              <a:t>(NPR</a:t>
            </a:r>
            <a:r>
              <a:rPr lang="en-US" sz="1500" b="0" strike="noStrike" spc="-1">
                <a:solidFill>
                  <a:srgbClr val="0066B3"/>
                </a:solidFill>
                <a:latin typeface="Consolas"/>
                <a:ea typeface="Consolas"/>
              </a:rPr>
              <a:t>=3599:0006/007</a:t>
            </a:r>
            <a:r>
              <a:rPr lang="en-US" sz="1500" b="0" strike="noStrike" spc="-1">
                <a:solidFill>
                  <a:srgbClr val="000000"/>
                </a:solidFill>
                <a:latin typeface="Consolas"/>
                <a:ea typeface="Consolas"/>
              </a:rPr>
              <a:t> Índia)</a:t>
            </a:r>
            <a:endParaRPr lang="en-US" sz="1500" b="0" strike="noStrike" spc="-1">
              <a:latin typeface="Cambria"/>
            </a:endParaRPr>
          </a:p>
          <a:p>
            <a:pPr>
              <a:lnSpc>
                <a:spcPct val="100000"/>
              </a:lnSpc>
            </a:pPr>
            <a:endParaRPr lang="en-US" sz="1500" b="0" strike="noStrike" spc="-1">
              <a:latin typeface="Cambria"/>
            </a:endParaRPr>
          </a:p>
          <a:p>
            <a:pPr>
              <a:lnSpc>
                <a:spcPct val="100000"/>
              </a:lnSpc>
            </a:pPr>
            <a:endParaRPr lang="en-US" sz="1500" b="0" strike="noStrike" spc="-1">
              <a:latin typeface="Cambria"/>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CustomShape 1"/>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92" name="CustomShape 3"/>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65976511-CAB7-48D9-80D9-5B28E1560B52}" type="slidenum">
              <a:rPr lang="en-US" sz="1800" b="0" strike="noStrike" spc="-1">
                <a:latin typeface="Cambria"/>
              </a:rPr>
              <a:t>195</a:t>
            </a:fld>
            <a:endParaRPr lang="en-US" sz="1800" b="0" strike="noStrike" spc="-1">
              <a:latin typeface="Cambria"/>
            </a:endParaRPr>
          </a:p>
        </p:txBody>
      </p:sp>
      <p:sp>
        <p:nvSpPr>
          <p:cNvPr id="1393" name="CustomShape 4"/>
          <p:cNvSpPr/>
          <p:nvPr/>
        </p:nvSpPr>
        <p:spPr>
          <a:xfrm>
            <a:off x="455760" y="1063440"/>
            <a:ext cx="7695720" cy="38926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strike="noStrike" spc="-1">
                <a:solidFill>
                  <a:srgbClr val="000000"/>
                </a:solidFill>
                <a:latin typeface="Georgia"/>
                <a:ea typeface="Georgia"/>
              </a:rPr>
              <a:t>‘</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NPR=0006</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700" b="0" strike="noStrike" spc="-1">
                <a:solidFill>
                  <a:srgbClr val="000000"/>
                </a:solidFill>
                <a:latin typeface="Georgia"/>
                <a:ea typeface="Georgia"/>
              </a:rPr>
              <a:t>Ocorrências de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7</a:t>
            </a:r>
            <a:endParaRPr lang="en-US" sz="1700" b="0" strike="noStrike" spc="-1">
              <a:latin typeface="Cambria"/>
            </a:endParaRPr>
          </a:p>
          <a:p>
            <a:pPr>
              <a:lnSpc>
                <a:spcPct val="100000"/>
              </a:lnSpc>
            </a:pPr>
            <a:r>
              <a:rPr lang="en-US" sz="1700" b="0" strike="noStrike" spc="-1">
                <a:solidFill>
                  <a:srgbClr val="000000"/>
                </a:solidFill>
                <a:latin typeface="Georgia"/>
                <a:ea typeface="Georgia"/>
              </a:rPr>
              <a:t>Cadeias nucleadas por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4</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500" b="0" strike="noStrike" spc="-1">
                <a:solidFill>
                  <a:srgbClr val="00AAAD"/>
                </a:solidFill>
                <a:latin typeface="Consolas"/>
                <a:ea typeface="Consolas"/>
              </a:rPr>
              <a:t>(NPR=0006/000 		Índia) →  ID 0006/000</a:t>
            </a:r>
            <a:endParaRPr lang="en-US" sz="1500" b="0" strike="noStrike" spc="-1">
              <a:latin typeface="Cambria"/>
            </a:endParaRPr>
          </a:p>
          <a:p>
            <a:pPr>
              <a:lnSpc>
                <a:spcPct val="100000"/>
              </a:lnSpc>
            </a:pPr>
            <a:r>
              <a:rPr lang="en-US" sz="1500" b="0" strike="noStrike" spc="-1">
                <a:solidFill>
                  <a:srgbClr val="72BF44"/>
                </a:solidFill>
                <a:latin typeface="Consolas"/>
                <a:ea typeface="Consolas"/>
              </a:rPr>
              <a:t>(NPR=1187:0006/001 Índia) → ID 6060/000</a:t>
            </a:r>
            <a:endParaRPr lang="en-US" sz="1500" b="0" strike="noStrike" spc="-1">
              <a:latin typeface="Cambria"/>
            </a:endParaRPr>
          </a:p>
          <a:p>
            <a:pPr>
              <a:lnSpc>
                <a:spcPct val="100000"/>
              </a:lnSpc>
            </a:pPr>
            <a:r>
              <a:rPr lang="en-US" sz="1500" b="0" strike="noStrike" spc="-1">
                <a:solidFill>
                  <a:srgbClr val="00AAAD"/>
                </a:solidFill>
                <a:latin typeface="Consolas"/>
                <a:ea typeface="Consolas"/>
              </a:rPr>
              <a:t>(NPR=1295:0006/002 Índia) → ID 0006/001 </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(NPR=2599:0006/003 Índia) → ID 6153/000</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(NPR=2627:0006/004 Índia)   ID 6153/001</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(NPR=2640:0006/005 Índia)   ID 6153/002</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(NPR=2694:0006/006 Índia)   ID 6153/003</a:t>
            </a:r>
            <a:endParaRPr lang="en-US" sz="1500" b="0" strike="noStrike" spc="-1">
              <a:latin typeface="Cambria"/>
            </a:endParaRPr>
          </a:p>
          <a:p>
            <a:pPr>
              <a:lnSpc>
                <a:spcPct val="100000"/>
              </a:lnSpc>
            </a:pPr>
            <a:r>
              <a:rPr lang="en-US" sz="1500" b="0" strike="noStrike" spc="-1">
                <a:solidFill>
                  <a:srgbClr val="1B75BC"/>
                </a:solidFill>
                <a:latin typeface="Consolas"/>
                <a:ea typeface="Consolas"/>
              </a:rPr>
              <a:t>(NPR=3599:0006/007 Índia) → ID 6227</a:t>
            </a:r>
            <a:endParaRPr lang="en-US" sz="1500" b="0" strike="noStrike" spc="-1">
              <a:latin typeface="Cambria"/>
            </a:endParaRPr>
          </a:p>
          <a:p>
            <a:pPr>
              <a:lnSpc>
                <a:spcPct val="100000"/>
              </a:lnSpc>
            </a:pPr>
            <a:endParaRPr lang="en-US" sz="1500" b="0" strike="noStrike" spc="-1">
              <a:latin typeface="Cambria"/>
            </a:endParaRPr>
          </a:p>
          <a:p>
            <a:pPr>
              <a:lnSpc>
                <a:spcPct val="100000"/>
              </a:lnSpc>
            </a:pPr>
            <a:endParaRPr lang="en-US" sz="1500" b="0" strike="noStrike" spc="-1">
              <a:latin typeface="Cambria"/>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CustomShape 1"/>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96" name="CustomShape 3"/>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829D3631-65B8-40E4-AF87-8B4973AF3E37}" type="slidenum">
              <a:rPr lang="en-US" sz="1800" b="0" strike="noStrike" spc="-1">
                <a:latin typeface="Cambria"/>
              </a:rPr>
              <a:t>196</a:t>
            </a:fld>
            <a:endParaRPr lang="en-US" sz="1800" b="0" strike="noStrike" spc="-1">
              <a:latin typeface="Cambria"/>
            </a:endParaRPr>
          </a:p>
        </p:txBody>
      </p:sp>
      <p:sp>
        <p:nvSpPr>
          <p:cNvPr id="1397" name="CustomShape 4"/>
          <p:cNvSpPr/>
          <p:nvPr/>
        </p:nvSpPr>
        <p:spPr>
          <a:xfrm>
            <a:off x="455760" y="1063440"/>
            <a:ext cx="7695720" cy="38926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strike="noStrike" spc="-1">
                <a:solidFill>
                  <a:srgbClr val="000000"/>
                </a:solidFill>
                <a:latin typeface="Georgia"/>
                <a:ea typeface="Georgia"/>
              </a:rPr>
              <a:t>‘</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NPR=0006</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700" b="0" strike="noStrike" spc="-1">
                <a:solidFill>
                  <a:srgbClr val="000000"/>
                </a:solidFill>
                <a:latin typeface="Georgia"/>
                <a:ea typeface="Georgia"/>
              </a:rPr>
              <a:t>Ocorrências de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7</a:t>
            </a:r>
            <a:endParaRPr lang="en-US" sz="1700" b="0" strike="noStrike" spc="-1">
              <a:latin typeface="Cambria"/>
            </a:endParaRPr>
          </a:p>
          <a:p>
            <a:pPr>
              <a:lnSpc>
                <a:spcPct val="100000"/>
              </a:lnSpc>
            </a:pPr>
            <a:r>
              <a:rPr lang="en-US" sz="1700" b="0" strike="noStrike" spc="-1">
                <a:solidFill>
                  <a:srgbClr val="000000"/>
                </a:solidFill>
                <a:latin typeface="Georgia"/>
                <a:ea typeface="Georgia"/>
              </a:rPr>
              <a:t>Cadeias nucleadas por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4</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500" b="0" strike="noStrike" spc="-1">
                <a:solidFill>
                  <a:srgbClr val="00AAAD"/>
                </a:solidFill>
                <a:latin typeface="Consolas"/>
                <a:ea typeface="Consolas"/>
              </a:rPr>
              <a:t>(NPR=0006/000 		Índia) →  ID 0006/000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(NPR=1187:0006/001 Índia) → ID 6060/000</a:t>
            </a:r>
            <a:endParaRPr lang="en-US" sz="1500" b="0" strike="noStrike" spc="-1">
              <a:latin typeface="Cambria"/>
            </a:endParaRPr>
          </a:p>
          <a:p>
            <a:pPr>
              <a:lnSpc>
                <a:spcPct val="100000"/>
              </a:lnSpc>
            </a:pPr>
            <a:r>
              <a:rPr lang="en-US" sz="1500" b="0" strike="noStrike" spc="-1">
                <a:solidFill>
                  <a:srgbClr val="00AAAD"/>
                </a:solidFill>
                <a:latin typeface="Consolas"/>
                <a:ea typeface="Consolas"/>
              </a:rPr>
              <a:t>(NPR=1295:0006/002 Índia) → ID 0006/001 </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(NPR=2599:0006/003 Índia) → ID 6153/000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(NPR=2627:0006/004 Índia)   ID 6153/001</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(NPR=2640:0006/005 Índia)   ID 6153/002</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(NPR=2694:0006/006 Índia)   ID 6153/003</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(NPR=3599:0006/007 Índia) → ID 6227</a:t>
            </a:r>
            <a:endParaRPr lang="en-US" sz="1500" b="0" strike="noStrike" spc="-1">
              <a:latin typeface="Cambria"/>
            </a:endParaRPr>
          </a:p>
          <a:p>
            <a:pPr>
              <a:lnSpc>
                <a:spcPct val="100000"/>
              </a:lnSpc>
            </a:pPr>
            <a:endParaRPr lang="en-US" sz="1500" b="0" strike="noStrike" spc="-1">
              <a:latin typeface="Cambria"/>
            </a:endParaRPr>
          </a:p>
          <a:p>
            <a:pPr>
              <a:lnSpc>
                <a:spcPct val="100000"/>
              </a:lnSpc>
            </a:pPr>
            <a:endParaRPr lang="en-US" sz="1500" b="0" strike="noStrike" spc="-1">
              <a:latin typeface="Cambria"/>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E306CE84-EE0A-459E-BB61-603DFD51600E}" type="slidenum">
              <a:rPr lang="en-US" sz="1800" b="0" strike="noStrike" spc="-1">
                <a:latin typeface="Cambria"/>
              </a:rPr>
              <a:t>197</a:t>
            </a:fld>
            <a:endParaRPr lang="en-US" sz="1800" b="0" strike="noStrike" spc="-1">
              <a:latin typeface="Cambria"/>
            </a:endParaRPr>
          </a:p>
        </p:txBody>
      </p:sp>
      <p:sp>
        <p:nvSpPr>
          <p:cNvPr id="1399"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00" name="CustomShape 3"/>
          <p:cNvSpPr/>
          <p:nvPr/>
        </p:nvSpPr>
        <p:spPr>
          <a:xfrm>
            <a:off x="475920" y="1085760"/>
            <a:ext cx="8191440" cy="24958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200" b="0" strike="noStrike" spc="-1">
                <a:solidFill>
                  <a:srgbClr val="000000"/>
                </a:solidFill>
                <a:latin typeface="Georgia"/>
                <a:ea typeface="Georgia"/>
              </a:rPr>
              <a:t>Contexto de ID 0006/000: </a:t>
            </a:r>
            <a:endParaRPr lang="en-US" sz="2200" b="0" strike="noStrike" spc="-1">
              <a:latin typeface="Cambria"/>
            </a:endParaRPr>
          </a:p>
          <a:p>
            <a:pPr>
              <a:lnSpc>
                <a:spcPct val="100000"/>
              </a:lnSpc>
            </a:pPr>
            <a:endParaRPr lang="en-US" sz="2200" b="0" strike="noStrike" spc="-1">
              <a:latin typeface="Cambria"/>
            </a:endParaRPr>
          </a:p>
          <a:p>
            <a:pPr>
              <a:lnSpc>
                <a:spcPct val="100000"/>
              </a:lnSpc>
            </a:pPr>
            <a:r>
              <a:rPr lang="en-US" sz="2300" b="0" i="1" strike="noStrike" spc="-1">
                <a:solidFill>
                  <a:srgbClr val="000000"/>
                </a:solidFill>
                <a:latin typeface="Georgia"/>
                <a:ea typeface="Georgia"/>
              </a:rPr>
              <a:t>“</a:t>
            </a:r>
            <a:r>
              <a:rPr lang="en-US" sz="2300" b="0" strike="noStrike" spc="-1">
                <a:solidFill>
                  <a:srgbClr val="000000"/>
                </a:solidFill>
                <a:latin typeface="Georgia"/>
                <a:ea typeface="Georgia"/>
              </a:rPr>
              <a:t>REINANDO aquele muito católico e sereníssimo Príncipe el-Rei Dom MANUEL, fez-se uma frota </a:t>
            </a:r>
            <a:br/>
            <a:r>
              <a:rPr lang="en-US" sz="2300" b="0" strike="noStrike" spc="-1">
                <a:solidFill>
                  <a:srgbClr val="000000"/>
                </a:solidFill>
                <a:latin typeface="Georgia"/>
                <a:ea typeface="Georgia"/>
              </a:rPr>
              <a:t>para</a:t>
            </a:r>
            <a:r>
              <a:rPr lang="en-US" sz="2300" b="1" strike="noStrike" spc="-1">
                <a:solidFill>
                  <a:srgbClr val="0066B3"/>
                </a:solidFill>
                <a:latin typeface="Georgia"/>
                <a:ea typeface="Georgia"/>
              </a:rPr>
              <a:t> a Índia</a:t>
            </a:r>
            <a:r>
              <a:rPr lang="en-US" sz="2300" b="0" strike="noStrike" spc="-1">
                <a:solidFill>
                  <a:srgbClr val="000000"/>
                </a:solidFill>
                <a:latin typeface="Georgia"/>
                <a:ea typeface="Georgia"/>
              </a:rPr>
              <a:t> de que ia por capitão mór Pedro Álvares Cabral: que foi a segunda navegação que fizeram os Portugueses para aquelas partes do Oriente”, </a:t>
            </a:r>
            <a:r>
              <a:rPr lang="en-US" sz="2300" b="0" strike="noStrike" spc="-1">
                <a:solidFill>
                  <a:srgbClr val="797979"/>
                </a:solidFill>
                <a:latin typeface="Georgia"/>
                <a:ea typeface="Georgia"/>
              </a:rPr>
              <a:t>G_008,6,1.</a:t>
            </a:r>
            <a:endParaRPr lang="en-US" sz="2300" b="0" strike="noStrike" spc="-1">
              <a:latin typeface="Cambria"/>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A11A3E3-CF23-4F2A-8C3E-BF105DD7ED2A}" type="slidenum">
              <a:rPr lang="en-US" sz="1800" b="0" strike="noStrike" spc="-1">
                <a:latin typeface="Cambria"/>
              </a:rPr>
              <a:t>198</a:t>
            </a:fld>
            <a:endParaRPr lang="en-US" sz="1800" b="0" strike="noStrike" spc="-1">
              <a:latin typeface="Cambria"/>
            </a:endParaRPr>
          </a:p>
        </p:txBody>
      </p:sp>
      <p:sp>
        <p:nvSpPr>
          <p:cNvPr id="140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04" name="CustomShape 3"/>
          <p:cNvSpPr/>
          <p:nvPr/>
        </p:nvSpPr>
        <p:spPr>
          <a:xfrm>
            <a:off x="464400" y="1797120"/>
            <a:ext cx="7921800" cy="15483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500" b="0" strike="noStrike" spc="-1">
                <a:solidFill>
                  <a:srgbClr val="000000"/>
                </a:solidFill>
                <a:latin typeface="Consolas"/>
                <a:ea typeface="Consolas"/>
              </a:rPr>
              <a:t>Cadeia ID 0006, iniciada por ‘a Índia’</a:t>
            </a:r>
            <a:endParaRPr lang="en-US" sz="1500" b="0" strike="noStrike" spc="-1">
              <a:latin typeface="Cambria"/>
            </a:endParaRPr>
          </a:p>
          <a:p>
            <a:pPr marL="291960" indent="-139320">
              <a:lnSpc>
                <a:spcPct val="100000"/>
              </a:lnSpc>
            </a:pPr>
            <a:endParaRPr lang="en-US" sz="1500" b="0" strike="noStrike" spc="-1">
              <a:latin typeface="Cambria"/>
            </a:endParaRPr>
          </a:p>
          <a:p>
            <a:pPr marL="291960" indent="-139320">
              <a:lnSpc>
                <a:spcPct val="100000"/>
              </a:lnSpc>
            </a:pPr>
            <a:r>
              <a:rPr lang="en-US" sz="1500" b="0" strike="noStrike" spc="-1">
                <a:solidFill>
                  <a:srgbClr val="000000"/>
                </a:solidFill>
                <a:latin typeface="Consolas"/>
                <a:ea typeface="Consolas"/>
              </a:rPr>
              <a:t>(a)	(NP  </a:t>
            </a:r>
            <a:r>
              <a:rPr lang="en-US" sz="1500" b="0" strike="noStrike" spc="-1">
                <a:solidFill>
                  <a:srgbClr val="0066B3"/>
                </a:solidFill>
                <a:latin typeface="Consolas"/>
                <a:ea typeface="Consolas"/>
              </a:rPr>
              <a:t>(ID </a:t>
            </a:r>
            <a:r>
              <a:rPr lang="en-US" sz="1500" b="1" strike="noStrike" spc="-1">
                <a:solidFill>
                  <a:srgbClr val="0066B3"/>
                </a:solidFill>
                <a:latin typeface="Consolas"/>
                <a:ea typeface="Consolas"/>
              </a:rPr>
              <a:t>H</a:t>
            </a:r>
            <a:r>
              <a:rPr lang="en-US" sz="1500" b="0" strike="noStrike" spc="-1">
                <a:solidFill>
                  <a:srgbClr val="0066B3"/>
                </a:solidFill>
                <a:latin typeface="Consolas"/>
                <a:ea typeface="Consolas"/>
              </a:rPr>
              <a:t>-AA-DNN=</a:t>
            </a:r>
            <a:r>
              <a:rPr lang="en-US" sz="1500" b="1" strike="noStrike" spc="-1">
                <a:solidFill>
                  <a:srgbClr val="0066B3"/>
                </a:solidFill>
                <a:latin typeface="Consolas"/>
                <a:ea typeface="Consolas"/>
              </a:rPr>
              <a:t>0006</a:t>
            </a:r>
            <a:r>
              <a:rPr lang="en-US" sz="1500" b="0" strike="noStrike" spc="-1">
                <a:solidFill>
                  <a:srgbClr val="0066B3"/>
                </a:solidFill>
                <a:latin typeface="Consolas"/>
                <a:ea typeface="Consolas"/>
              </a:rPr>
              <a:t>/000)</a:t>
            </a:r>
            <a:r>
              <a:rPr lang="en-US" sz="1500" b="0" strike="noStrike" spc="-1">
                <a:solidFill>
                  <a:srgbClr val="000000"/>
                </a:solidFill>
                <a:latin typeface="Consolas"/>
                <a:ea typeface="Consolas"/>
              </a:rPr>
              <a:t>  (D-F a) (NPR</a:t>
            </a:r>
            <a:r>
              <a:rPr lang="en-US" sz="1500" b="0" strike="noStrike" spc="-1">
                <a:solidFill>
                  <a:srgbClr val="0066B3"/>
                </a:solidFill>
                <a:latin typeface="Consolas"/>
                <a:ea typeface="Consolas"/>
              </a:rPr>
              <a:t>=0006/000</a:t>
            </a:r>
            <a:r>
              <a:rPr lang="en-US" sz="1500" b="0" strike="noStrike" spc="-1">
                <a:solidFill>
                  <a:srgbClr val="000000"/>
                </a:solidFill>
                <a:latin typeface="Consolas"/>
                <a:ea typeface="Consolas"/>
              </a:rPr>
              <a:t> Índia)</a:t>
            </a:r>
            <a:endParaRPr lang="en-US" sz="1500" b="0" strike="noStrike" spc="-1">
              <a:latin typeface="Cambria"/>
            </a:endParaRPr>
          </a:p>
          <a:p>
            <a:pPr marL="291960" indent="-139320">
              <a:lnSpc>
                <a:spcPct val="100000"/>
              </a:lnSpc>
            </a:pPr>
            <a:r>
              <a:rPr lang="en-US" sz="1500" b="0" strike="noStrike" spc="-1">
                <a:solidFill>
                  <a:srgbClr val="000000"/>
                </a:solidFill>
                <a:latin typeface="Consolas"/>
                <a:ea typeface="Consolas"/>
              </a:rPr>
              <a:t>(b)	(NP  </a:t>
            </a:r>
            <a:r>
              <a:rPr lang="en-US" sz="1500" b="0" strike="noStrike" spc="-1">
                <a:solidFill>
                  <a:srgbClr val="0066B3"/>
                </a:solidFill>
                <a:latin typeface="Consolas"/>
                <a:ea typeface="Consolas"/>
              </a:rPr>
              <a:t>(ID </a:t>
            </a:r>
            <a:r>
              <a:rPr lang="en-US" sz="1500" b="1" strike="noStrike" spc="-1">
                <a:solidFill>
                  <a:srgbClr val="0066B3"/>
                </a:solidFill>
                <a:latin typeface="Consolas"/>
                <a:ea typeface="Consolas"/>
              </a:rPr>
              <a:t>M</a:t>
            </a:r>
            <a:r>
              <a:rPr lang="en-US" sz="1500" b="0" strike="noStrike" spc="-1">
                <a:solidFill>
                  <a:srgbClr val="0066B3"/>
                </a:solidFill>
                <a:latin typeface="Consolas"/>
                <a:ea typeface="Consolas"/>
              </a:rPr>
              <a:t>-RR-DNN=</a:t>
            </a:r>
            <a:r>
              <a:rPr lang="en-US" sz="1500" b="1" strike="noStrike" spc="-1">
                <a:solidFill>
                  <a:srgbClr val="0066B3"/>
                </a:solidFill>
                <a:latin typeface="Consolas"/>
                <a:ea typeface="Consolas"/>
              </a:rPr>
              <a:t>0006</a:t>
            </a:r>
            <a:r>
              <a:rPr lang="en-US" sz="1500" b="0" strike="noStrike" spc="-1">
                <a:solidFill>
                  <a:srgbClr val="0066B3"/>
                </a:solidFill>
                <a:latin typeface="Consolas"/>
                <a:ea typeface="Consolas"/>
              </a:rPr>
              <a:t>/001)</a:t>
            </a:r>
            <a:r>
              <a:rPr lang="en-US" sz="1500" b="0" strike="noStrike" spc="-1">
                <a:solidFill>
                  <a:srgbClr val="000000"/>
                </a:solidFill>
                <a:latin typeface="Consolas"/>
                <a:ea typeface="Consolas"/>
              </a:rPr>
              <a:t>  (D-F @a)(NPR</a:t>
            </a:r>
            <a:r>
              <a:rPr lang="en-US" sz="1500" b="0" strike="noStrike" spc="-1">
                <a:solidFill>
                  <a:srgbClr val="0066B3"/>
                </a:solidFill>
                <a:latin typeface="Consolas"/>
                <a:ea typeface="Consolas"/>
              </a:rPr>
              <a:t>=1295:0006/002 </a:t>
            </a:r>
            <a:r>
              <a:rPr lang="en-US" sz="1500" b="0" strike="noStrike" spc="-1">
                <a:solidFill>
                  <a:srgbClr val="000000"/>
                </a:solidFill>
                <a:latin typeface="Consolas"/>
                <a:ea typeface="Consolas"/>
              </a:rPr>
              <a:t>Índia)</a:t>
            </a:r>
            <a:endParaRPr lang="en-US" sz="1500" b="0" strike="noStrike" spc="-1">
              <a:latin typeface="Cambria"/>
            </a:endParaRPr>
          </a:p>
          <a:p>
            <a:pPr marL="291960" indent="-139320">
              <a:lnSpc>
                <a:spcPct val="100000"/>
              </a:lnSpc>
            </a:pPr>
            <a:endParaRPr lang="en-US" sz="1500" b="0" strike="noStrike" spc="-1">
              <a:latin typeface="Cambria"/>
            </a:endParaRPr>
          </a:p>
          <a:p>
            <a:pPr marL="291960" indent="-139320">
              <a:lnSpc>
                <a:spcPct val="100000"/>
              </a:lnSpc>
            </a:pPr>
            <a:endParaRPr lang="en-US" sz="1500" b="0" strike="noStrike" spc="-1">
              <a:latin typeface="Cambria"/>
            </a:endParaRPr>
          </a:p>
        </p:txBody>
      </p:sp>
      <p:sp>
        <p:nvSpPr>
          <p:cNvPr id="1405" name="CustomShape 4"/>
          <p:cNvSpPr/>
          <p:nvPr/>
        </p:nvSpPr>
        <p:spPr>
          <a:xfrm>
            <a:off x="37152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endParaRPr lang="en-US" sz="2800" b="0" strike="noStrike" spc="-1">
              <a:latin typeface="Cambria"/>
            </a:endParaRPr>
          </a:p>
        </p:txBody>
      </p:sp>
      <p:sp>
        <p:nvSpPr>
          <p:cNvPr id="1406"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68198498-A98A-4CBE-9FE6-285285419115}" type="slidenum">
              <a:rPr lang="en-US" sz="1800" b="0" strike="noStrike" spc="-1">
                <a:latin typeface="Cambria"/>
              </a:rPr>
              <a:t>199</a:t>
            </a:fld>
            <a:endParaRPr lang="en-US" sz="1800" b="0" strike="noStrike" spc="-1">
              <a:latin typeface="Cambria"/>
            </a:endParaRPr>
          </a:p>
        </p:txBody>
      </p:sp>
      <p:sp>
        <p:nvSpPr>
          <p:cNvPr id="1408"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09" name="CustomShape 3"/>
          <p:cNvSpPr/>
          <p:nvPr/>
        </p:nvSpPr>
        <p:spPr>
          <a:xfrm>
            <a:off x="475920" y="1375200"/>
            <a:ext cx="8191440" cy="19177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200" b="0" strike="noStrike" spc="-1">
                <a:solidFill>
                  <a:srgbClr val="000000"/>
                </a:solidFill>
                <a:latin typeface="Georgia"/>
                <a:ea typeface="Georgia"/>
              </a:rPr>
              <a:t>Contexto de ID 0006/001: </a:t>
            </a:r>
            <a:endParaRPr lang="en-US" sz="2200" b="0" strike="noStrike" spc="-1">
              <a:latin typeface="Cambria"/>
            </a:endParaRPr>
          </a:p>
          <a:p>
            <a:pPr>
              <a:lnSpc>
                <a:spcPct val="100000"/>
              </a:lnSpc>
            </a:pPr>
            <a:endParaRPr lang="en-US" sz="2200" b="0" strike="noStrike" spc="-1">
              <a:latin typeface="Cambria"/>
            </a:endParaRPr>
          </a:p>
          <a:p>
            <a:pPr>
              <a:lnSpc>
                <a:spcPct val="100000"/>
              </a:lnSpc>
            </a:pPr>
            <a:r>
              <a:rPr lang="en-US" sz="2300" b="0" i="1" strike="noStrike" spc="-1">
                <a:solidFill>
                  <a:srgbClr val="000000"/>
                </a:solidFill>
                <a:latin typeface="Georgia"/>
                <a:ea typeface="Georgia"/>
              </a:rPr>
              <a:t>“</a:t>
            </a:r>
            <a:r>
              <a:rPr lang="en-US" sz="2300" b="0" strike="noStrike" spc="-1">
                <a:solidFill>
                  <a:srgbClr val="000000"/>
                </a:solidFill>
                <a:latin typeface="Georgia"/>
                <a:ea typeface="Georgia"/>
              </a:rPr>
              <a:t>Umas árvores há também nestas partes muito altas a que chamam Sapucaias : nas quais se criam uns vasos tamanhos como grandes cocos , quase da feição de jarras d</a:t>
            </a:r>
            <a:r>
              <a:rPr lang="en-US" sz="2300" b="1" strike="noStrike" spc="-1">
                <a:solidFill>
                  <a:srgbClr val="0066B3"/>
                </a:solidFill>
                <a:latin typeface="Georgia"/>
                <a:ea typeface="Georgia"/>
              </a:rPr>
              <a:t>a Índia</a:t>
            </a:r>
            <a:r>
              <a:rPr lang="en-US" sz="2300" b="0" strike="noStrike" spc="-1">
                <a:solidFill>
                  <a:srgbClr val="000000"/>
                </a:solidFill>
                <a:latin typeface="Georgia"/>
                <a:ea typeface="Georgia"/>
              </a:rPr>
              <a:t>”, </a:t>
            </a:r>
            <a:r>
              <a:rPr lang="en-US" sz="2300" b="0" strike="noStrike" spc="-1">
                <a:solidFill>
                  <a:srgbClr val="797979"/>
                </a:solidFill>
                <a:latin typeface="Georgia"/>
                <a:ea typeface="Georgia"/>
              </a:rPr>
              <a:t>G_008,17.214.</a:t>
            </a:r>
            <a:endParaRPr lang="en-US" sz="2300" b="0" strike="noStrike" spc="-1">
              <a:latin typeface="Cambria"/>
            </a:endParaRPr>
          </a:p>
        </p:txBody>
      </p:sp>
      <p:sp>
        <p:nvSpPr>
          <p:cNvPr id="1410" name="CustomShape 4"/>
          <p:cNvSpPr/>
          <p:nvPr/>
        </p:nvSpPr>
        <p:spPr>
          <a:xfrm>
            <a:off x="37152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endParaRPr lang="en-US" sz="2800" b="0" strike="noStrike" spc="-1">
              <a:latin typeface="Cambria"/>
            </a:endParaRPr>
          </a:p>
        </p:txBody>
      </p:sp>
      <p:sp>
        <p:nvSpPr>
          <p:cNvPr id="1411"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CustomShape 2"/>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784AE5DE-9E9E-432E-B0C9-487DF71D308F}" type="slidenum">
              <a:rPr lang="en-US" sz="1800" b="0" strike="noStrike" spc="-1">
                <a:latin typeface="Cambria"/>
              </a:rPr>
              <a:t>2</a:t>
            </a:fld>
            <a:endParaRPr lang="en-US" sz="1800" b="0" strike="noStrike" spc="-1">
              <a:latin typeface="Cambria"/>
            </a:endParaRPr>
          </a:p>
        </p:txBody>
      </p:sp>
      <p:sp>
        <p:nvSpPr>
          <p:cNvPr id="3" name="Título 2">
            <a:extLst>
              <a:ext uri="{FF2B5EF4-FFF2-40B4-BE49-F238E27FC236}">
                <a16:creationId xmlns:a16="http://schemas.microsoft.com/office/drawing/2014/main" id="{01352689-8C8E-44F9-BF4F-5F75BE75533F}"/>
              </a:ext>
            </a:extLst>
          </p:cNvPr>
          <p:cNvSpPr>
            <a:spLocks noGrp="1"/>
          </p:cNvSpPr>
          <p:nvPr>
            <p:ph type="title"/>
          </p:nvPr>
        </p:nvSpPr>
        <p:spPr/>
        <p:txBody>
          <a:bodyPr/>
          <a:lstStyle/>
          <a:p>
            <a:r>
              <a:rPr lang="pt-BR" dirty="0"/>
              <a:t>Introdução</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B32EBB2-51E0-43D7-8ED0-71F049E0E597}"/>
              </a:ext>
            </a:extLst>
          </p:cNvPr>
          <p:cNvSpPr>
            <a:spLocks noGrp="1"/>
          </p:cNvSpPr>
          <p:nvPr>
            <p:ph type="body" sz="quarter" idx="10"/>
          </p:nvPr>
        </p:nvSpPr>
        <p:spPr/>
        <p:txBody>
          <a:bodyPr/>
          <a:lstStyle/>
          <a:p>
            <a:pPr marL="279360" indent="-215640">
              <a:lnSpc>
                <a:spcPct val="100000"/>
              </a:lnSpc>
            </a:pPr>
            <a:r>
              <a:rPr lang="pt-BR" spc="-1" dirty="0">
                <a:solidFill>
                  <a:srgbClr val="000000"/>
                </a:solidFill>
                <a:ea typeface="Georgia"/>
              </a:rPr>
              <a:t>(3) ‘Proeminência à esquerda’ e a </a:t>
            </a:r>
            <a:br>
              <a:rPr lang="pt-BR" dirty="0"/>
            </a:br>
            <a:r>
              <a:rPr lang="pt-BR" spc="-1" dirty="0">
                <a:solidFill>
                  <a:srgbClr val="000000"/>
                </a:solidFill>
                <a:ea typeface="Georgia"/>
              </a:rPr>
              <a:t>       interpretação de sujeitos nulos </a:t>
            </a:r>
            <a:br>
              <a:rPr lang="pt-BR" dirty="0"/>
            </a:br>
            <a:r>
              <a:rPr lang="pt-BR" spc="-1" dirty="0">
                <a:solidFill>
                  <a:srgbClr val="000000"/>
                </a:solidFill>
                <a:ea typeface="Georgia"/>
              </a:rPr>
              <a:t>      (</a:t>
            </a:r>
            <a:r>
              <a:rPr lang="pt-BR" sz="2300" i="1" spc="-1" dirty="0">
                <a:solidFill>
                  <a:srgbClr val="000000"/>
                </a:solidFill>
                <a:ea typeface="Georgia"/>
              </a:rPr>
              <a:t>Paixão de Sousa, 2009, 2012</a:t>
            </a:r>
            <a:r>
              <a:rPr lang="pt-BR" spc="-1" dirty="0">
                <a:solidFill>
                  <a:srgbClr val="000000"/>
                </a:solidFill>
                <a:ea typeface="Georgia"/>
              </a:rPr>
              <a:t>):</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a:p>
            <a:pPr marL="279360" indent="-215640">
              <a:lnSpc>
                <a:spcPct val="100000"/>
              </a:lnSpc>
            </a:pPr>
            <a:r>
              <a:rPr lang="pt-BR" spc="-1" dirty="0">
                <a:solidFill>
                  <a:srgbClr val="000000"/>
                </a:solidFill>
                <a:ea typeface="Georgia"/>
              </a:rPr>
              <a:t>Cardim, 1584:</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a:p>
            <a:pPr marL="279360" indent="-215640">
              <a:lnSpc>
                <a:spcPct val="100000"/>
              </a:lnSpc>
            </a:pPr>
            <a:r>
              <a:rPr lang="pt-BR" spc="-1" dirty="0">
                <a:solidFill>
                  <a:srgbClr val="000000"/>
                </a:solidFill>
                <a:ea typeface="Georgia"/>
              </a:rPr>
              <a:t>quando </a:t>
            </a:r>
            <a:r>
              <a:rPr lang="pt-BR" i="1" spc="-1" dirty="0">
                <a:solidFill>
                  <a:srgbClr val="999999"/>
                </a:solidFill>
                <a:ea typeface="Georgia"/>
              </a:rPr>
              <a:t>pro</a:t>
            </a:r>
            <a:r>
              <a:rPr lang="pt-BR" spc="-1" dirty="0">
                <a:solidFill>
                  <a:srgbClr val="000000"/>
                </a:solidFill>
                <a:ea typeface="Georgia"/>
              </a:rPr>
              <a:t> vão para os apanhar, </a:t>
            </a:r>
            <a:br>
              <a:rPr lang="pt-BR" dirty="0"/>
            </a:br>
            <a:r>
              <a:rPr lang="pt-BR" spc="-1" dirty="0">
                <a:solidFill>
                  <a:srgbClr val="000000"/>
                </a:solidFill>
                <a:ea typeface="Georgia"/>
              </a:rPr>
              <a:t>              </a:t>
            </a:r>
            <a:r>
              <a:rPr lang="pt-BR" i="1" spc="-1" dirty="0">
                <a:solidFill>
                  <a:srgbClr val="999999"/>
                </a:solidFill>
                <a:ea typeface="Georgia"/>
              </a:rPr>
              <a:t>pro </a:t>
            </a:r>
            <a:r>
              <a:rPr lang="pt-BR" spc="-1" dirty="0" err="1">
                <a:solidFill>
                  <a:srgbClr val="000000"/>
                </a:solidFill>
                <a:ea typeface="Georgia"/>
              </a:rPr>
              <a:t>botão-lhes</a:t>
            </a:r>
            <a:r>
              <a:rPr lang="pt-BR" spc="-1" dirty="0">
                <a:solidFill>
                  <a:srgbClr val="000000"/>
                </a:solidFill>
                <a:ea typeface="Georgia"/>
              </a:rPr>
              <a:t> </a:t>
            </a:r>
            <a:r>
              <a:rPr lang="pt-BR" spc="-1" dirty="0" err="1">
                <a:solidFill>
                  <a:srgbClr val="000000"/>
                </a:solidFill>
                <a:ea typeface="Georgia"/>
              </a:rPr>
              <a:t>aquella</a:t>
            </a:r>
            <a:r>
              <a:rPr lang="pt-BR" spc="-1" dirty="0">
                <a:solidFill>
                  <a:srgbClr val="000000"/>
                </a:solidFill>
                <a:ea typeface="Georgia"/>
              </a:rPr>
              <a:t> tinta diante dos olhos</a:t>
            </a:r>
            <a:endParaRPr lang="pt-BR" spc="-1" dirty="0">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 name="CustomShape 1"/>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13"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sp>
      <p:sp>
        <p:nvSpPr>
          <p:cNvPr id="1414" name="CustomShape 3"/>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59E425E-F17B-47C0-8B4E-EE72A6AD02AD}" type="slidenum">
              <a:rPr lang="en-US" sz="1800" b="0" strike="noStrike" spc="-1">
                <a:latin typeface="Cambria"/>
              </a:rPr>
              <a:t>200</a:t>
            </a:fld>
            <a:endParaRPr lang="en-US" sz="1800" b="0" strike="noStrike" spc="-1">
              <a:latin typeface="Cambria"/>
            </a:endParaRPr>
          </a:p>
        </p:txBody>
      </p:sp>
      <p:sp>
        <p:nvSpPr>
          <p:cNvPr id="1415" name="CustomShape 4"/>
          <p:cNvSpPr/>
          <p:nvPr/>
        </p:nvSpPr>
        <p:spPr>
          <a:xfrm>
            <a:off x="455760" y="1063440"/>
            <a:ext cx="7695720" cy="38926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strike="noStrike" spc="-1">
                <a:solidFill>
                  <a:srgbClr val="000000"/>
                </a:solidFill>
                <a:latin typeface="Georgia"/>
                <a:ea typeface="Georgia"/>
              </a:rPr>
              <a:t>‘</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NPR=0006</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700" b="0" strike="noStrike" spc="-1">
                <a:solidFill>
                  <a:srgbClr val="000000"/>
                </a:solidFill>
                <a:latin typeface="Georgia"/>
                <a:ea typeface="Georgia"/>
              </a:rPr>
              <a:t>Ocorrências de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7</a:t>
            </a:r>
            <a:endParaRPr lang="en-US" sz="1700" b="0" strike="noStrike" spc="-1">
              <a:latin typeface="Cambria"/>
            </a:endParaRPr>
          </a:p>
          <a:p>
            <a:pPr>
              <a:lnSpc>
                <a:spcPct val="100000"/>
              </a:lnSpc>
            </a:pPr>
            <a:r>
              <a:rPr lang="en-US" sz="1700" b="0" strike="noStrike" spc="-1">
                <a:solidFill>
                  <a:srgbClr val="000000"/>
                </a:solidFill>
                <a:latin typeface="Georgia"/>
                <a:ea typeface="Georgia"/>
              </a:rPr>
              <a:t>Cadeias nucleadas por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4</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500" b="0" strike="noStrike" spc="-1">
                <a:solidFill>
                  <a:srgbClr val="B2B2B2"/>
                </a:solidFill>
                <a:latin typeface="Consolas"/>
                <a:ea typeface="Consolas"/>
              </a:rPr>
              <a:t>(NPR=0006/000 		Índia) →  ID 0006/000</a:t>
            </a:r>
            <a:endParaRPr lang="en-US" sz="1500" b="0" strike="noStrike" spc="-1">
              <a:latin typeface="Cambria"/>
            </a:endParaRPr>
          </a:p>
          <a:p>
            <a:pPr>
              <a:lnSpc>
                <a:spcPct val="100000"/>
              </a:lnSpc>
            </a:pPr>
            <a:r>
              <a:rPr lang="en-US" sz="1500" b="0" strike="noStrike" spc="-1">
                <a:solidFill>
                  <a:srgbClr val="72BF44"/>
                </a:solidFill>
                <a:latin typeface="Consolas"/>
                <a:ea typeface="Consolas"/>
              </a:rPr>
              <a:t>(NPR=1187:0006/001 Índia) → ID 6060/000</a:t>
            </a:r>
            <a:endParaRPr lang="en-US" sz="1500" b="0" strike="noStrike" spc="-1">
              <a:latin typeface="Cambria"/>
            </a:endParaRPr>
          </a:p>
          <a:p>
            <a:pPr>
              <a:lnSpc>
                <a:spcPct val="100000"/>
              </a:lnSpc>
            </a:pPr>
            <a:r>
              <a:rPr lang="en-US" sz="1500" b="0" strike="noStrike" spc="-1">
                <a:solidFill>
                  <a:srgbClr val="B2B2B2"/>
                </a:solidFill>
                <a:latin typeface="Consolas"/>
                <a:ea typeface="Consolas"/>
              </a:rPr>
              <a:t>(NPR=1295:0006/002 Índia) → ID 0006/001 </a:t>
            </a:r>
            <a:endParaRPr lang="en-US" sz="1500" b="0" strike="noStrike" spc="-1">
              <a:latin typeface="Cambria"/>
            </a:endParaRPr>
          </a:p>
          <a:p>
            <a:pPr>
              <a:lnSpc>
                <a:spcPct val="100000"/>
              </a:lnSpc>
            </a:pPr>
            <a:r>
              <a:rPr lang="en-US" sz="1500" b="0" strike="noStrike" spc="-1">
                <a:solidFill>
                  <a:srgbClr val="B2B2B2"/>
                </a:solidFill>
                <a:latin typeface="Consolas"/>
                <a:ea typeface="Consolas"/>
              </a:rPr>
              <a:t>(NPR=2599:0006/003 Índia) → ID 6153/000</a:t>
            </a:r>
            <a:endParaRPr lang="en-US" sz="1500" b="0" strike="noStrike" spc="-1">
              <a:latin typeface="Cambria"/>
            </a:endParaRPr>
          </a:p>
          <a:p>
            <a:pPr>
              <a:lnSpc>
                <a:spcPct val="100000"/>
              </a:lnSpc>
            </a:pPr>
            <a:r>
              <a:rPr lang="en-US" sz="1500" b="0" strike="noStrike" spc="-1">
                <a:solidFill>
                  <a:srgbClr val="B2B2B2"/>
                </a:solidFill>
                <a:latin typeface="Consolas"/>
                <a:ea typeface="Consolas"/>
              </a:rPr>
              <a:t>(NPR=2627:0006/004 Índia)   ID 6153/001</a:t>
            </a:r>
            <a:endParaRPr lang="en-US" sz="1500" b="0" strike="noStrike" spc="-1">
              <a:latin typeface="Cambria"/>
            </a:endParaRPr>
          </a:p>
          <a:p>
            <a:pPr>
              <a:lnSpc>
                <a:spcPct val="100000"/>
              </a:lnSpc>
            </a:pPr>
            <a:r>
              <a:rPr lang="en-US" sz="1500" b="0" strike="noStrike" spc="-1">
                <a:solidFill>
                  <a:srgbClr val="B2B2B2"/>
                </a:solidFill>
                <a:latin typeface="Consolas"/>
                <a:ea typeface="Consolas"/>
              </a:rPr>
              <a:t>(NPR=2640:0006/005 Índia)   ID 6153/002</a:t>
            </a:r>
            <a:endParaRPr lang="en-US" sz="1500" b="0" strike="noStrike" spc="-1">
              <a:latin typeface="Cambria"/>
            </a:endParaRPr>
          </a:p>
          <a:p>
            <a:pPr>
              <a:lnSpc>
                <a:spcPct val="100000"/>
              </a:lnSpc>
            </a:pPr>
            <a:r>
              <a:rPr lang="en-US" sz="1500" b="0" strike="noStrike" spc="-1">
                <a:solidFill>
                  <a:srgbClr val="B2B2B2"/>
                </a:solidFill>
                <a:latin typeface="Consolas"/>
                <a:ea typeface="Consolas"/>
              </a:rPr>
              <a:t>(NPR=2694:0006/006 Índia)   ID 6153/003</a:t>
            </a:r>
            <a:endParaRPr lang="en-US" sz="1500" b="0" strike="noStrike" spc="-1">
              <a:latin typeface="Cambria"/>
            </a:endParaRPr>
          </a:p>
          <a:p>
            <a:pPr>
              <a:lnSpc>
                <a:spcPct val="100000"/>
              </a:lnSpc>
            </a:pPr>
            <a:r>
              <a:rPr lang="en-US" sz="1500" b="0" strike="noStrike" spc="-1">
                <a:solidFill>
                  <a:srgbClr val="B2B2B2"/>
                </a:solidFill>
                <a:latin typeface="Consolas"/>
                <a:ea typeface="Consolas"/>
              </a:rPr>
              <a:t>(NPR=3599:0006/007 Índia) → ID 6227</a:t>
            </a:r>
            <a:endParaRPr lang="en-US" sz="1500" b="0" strike="noStrike" spc="-1">
              <a:latin typeface="Cambria"/>
            </a:endParaRPr>
          </a:p>
          <a:p>
            <a:pPr>
              <a:lnSpc>
                <a:spcPct val="100000"/>
              </a:lnSpc>
            </a:pPr>
            <a:endParaRPr lang="en-US" sz="1500" b="0" strike="noStrike" spc="-1">
              <a:latin typeface="Cambria"/>
            </a:endParaRPr>
          </a:p>
          <a:p>
            <a:pPr>
              <a:lnSpc>
                <a:spcPct val="100000"/>
              </a:lnSpc>
            </a:pPr>
            <a:endParaRPr lang="en-US" sz="1500" b="0" strike="noStrike" spc="-1">
              <a:latin typeface="Cambria"/>
            </a:endParaRPr>
          </a:p>
        </p:txBody>
      </p:sp>
      <p:sp>
        <p:nvSpPr>
          <p:cNvPr id="1416"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841224B0-B41C-4FD3-865F-B54E0DFEEE8B}" type="slidenum">
              <a:rPr lang="en-US" sz="1800" b="0" strike="noStrike" spc="-1">
                <a:latin typeface="Cambria"/>
              </a:rPr>
              <a:t>201</a:t>
            </a:fld>
            <a:endParaRPr lang="en-US" sz="1800" b="0" strike="noStrike" spc="-1">
              <a:latin typeface="Cambria"/>
            </a:endParaRPr>
          </a:p>
        </p:txBody>
      </p:sp>
      <p:sp>
        <p:nvSpPr>
          <p:cNvPr id="1418"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19" name="CustomShape 3"/>
          <p:cNvSpPr/>
          <p:nvPr/>
        </p:nvSpPr>
        <p:spPr>
          <a:xfrm>
            <a:off x="475920" y="957960"/>
            <a:ext cx="8191440" cy="27514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200" b="0" strike="noStrike" spc="-1">
                <a:solidFill>
                  <a:srgbClr val="000000"/>
                </a:solidFill>
                <a:latin typeface="Georgia"/>
                <a:ea typeface="Georgia"/>
              </a:rPr>
              <a:t>Contextos da cadeia ID 6060: </a:t>
            </a:r>
            <a:endParaRPr lang="en-US" sz="2200" b="0" strike="noStrike" spc="-1">
              <a:latin typeface="Cambria"/>
            </a:endParaRPr>
          </a:p>
          <a:p>
            <a:pPr>
              <a:lnSpc>
                <a:spcPct val="100000"/>
              </a:lnSpc>
            </a:pPr>
            <a:endParaRPr lang="en-US" sz="2200" b="0" strike="noStrike" spc="-1">
              <a:latin typeface="Cambria"/>
            </a:endParaRPr>
          </a:p>
          <a:p>
            <a:pPr>
              <a:lnSpc>
                <a:spcPct val="100000"/>
              </a:lnSpc>
            </a:pPr>
            <a:r>
              <a:rPr lang="en-US" sz="2200" b="0" strike="noStrike" spc="-1">
                <a:solidFill>
                  <a:srgbClr val="000000"/>
                </a:solidFill>
                <a:latin typeface="Georgia"/>
                <a:ea typeface="Georgia"/>
              </a:rPr>
              <a:t>“E depois de assim a terem curada desta maneira põem um alguidar sobre o fogo em que a lançam , a qual está mexendo </a:t>
            </a:r>
            <a:r>
              <a:rPr lang="en-US" sz="2200" b="1" strike="noStrike" spc="-1">
                <a:solidFill>
                  <a:srgbClr val="0066B3"/>
                </a:solidFill>
                <a:latin typeface="Georgia"/>
                <a:ea typeface="Georgia"/>
              </a:rPr>
              <a:t>uma Índia</a:t>
            </a:r>
            <a:r>
              <a:rPr lang="en-US" sz="2200" b="0" strike="noStrike" spc="-1">
                <a:solidFill>
                  <a:srgbClr val="000000"/>
                </a:solidFill>
                <a:latin typeface="Georgia"/>
                <a:ea typeface="Georgia"/>
              </a:rPr>
              <a:t> até que o mesmo fogo lhe acabe de gastar aquela umidade e fique enxuta e disposta para se poder comer , que será por espaço de meia hora pouco mais ou menos”, </a:t>
            </a:r>
            <a:r>
              <a:rPr lang="en-US" sz="2200" b="0" strike="noStrike" spc="-1">
                <a:solidFill>
                  <a:srgbClr val="797979"/>
                </a:solidFill>
                <a:latin typeface="Georgia"/>
                <a:ea typeface="Georgia"/>
              </a:rPr>
              <a:t>ID G_008,16.182</a:t>
            </a:r>
            <a:endParaRPr lang="en-US" sz="2200" b="0" strike="noStrike" spc="-1">
              <a:latin typeface="Cambria"/>
            </a:endParaRPr>
          </a:p>
          <a:p>
            <a:pPr>
              <a:lnSpc>
                <a:spcPct val="100000"/>
              </a:lnSpc>
            </a:pPr>
            <a:endParaRPr lang="en-US" sz="2200" b="0" strike="noStrike" spc="-1">
              <a:latin typeface="Cambria"/>
            </a:endParaRPr>
          </a:p>
        </p:txBody>
      </p:sp>
      <p:sp>
        <p:nvSpPr>
          <p:cNvPr id="1420"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278A840-DBFE-4F17-8547-500BD049BAA6}" type="slidenum">
              <a:rPr lang="en-US" sz="1800" b="0" strike="noStrike" spc="-1">
                <a:latin typeface="Cambria"/>
              </a:rPr>
              <a:t>202</a:t>
            </a:fld>
            <a:endParaRPr lang="en-US" sz="1800" b="0" strike="noStrike" spc="-1">
              <a:latin typeface="Cambria"/>
            </a:endParaRPr>
          </a:p>
        </p:txBody>
      </p:sp>
      <p:sp>
        <p:nvSpPr>
          <p:cNvPr id="1422"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23" name="CustomShape 3"/>
          <p:cNvSpPr/>
          <p:nvPr/>
        </p:nvSpPr>
        <p:spPr>
          <a:xfrm>
            <a:off x="584640" y="1793880"/>
            <a:ext cx="8200440" cy="7444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Cadeia ID 6060, composta por ‘uma Índia’</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(NP-SBJ </a:t>
            </a:r>
            <a:r>
              <a:rPr lang="en-US" sz="1400" b="0" strike="noStrike" spc="-1">
                <a:solidFill>
                  <a:srgbClr val="0066B3"/>
                </a:solidFill>
                <a:latin typeface="Consolas"/>
                <a:ea typeface="Consolas"/>
              </a:rPr>
              <a:t>(ID </a:t>
            </a:r>
            <a:r>
              <a:rPr lang="en-US" sz="1400" b="1" strike="noStrike" spc="-1">
                <a:solidFill>
                  <a:srgbClr val="0066B3"/>
                </a:solidFill>
                <a:latin typeface="Consolas"/>
                <a:ea typeface="Consolas"/>
              </a:rPr>
              <a:t>H</a:t>
            </a:r>
            <a:r>
              <a:rPr lang="en-US" sz="1400" b="0" strike="noStrike" spc="-1">
                <a:solidFill>
                  <a:srgbClr val="0066B3"/>
                </a:solidFill>
                <a:latin typeface="Consolas"/>
                <a:ea typeface="Consolas"/>
              </a:rPr>
              <a:t>-RR-UNN=</a:t>
            </a:r>
            <a:r>
              <a:rPr lang="en-US" sz="1400" b="1" strike="noStrike" spc="-1">
                <a:solidFill>
                  <a:srgbClr val="0066B3"/>
                </a:solidFill>
                <a:latin typeface="Consolas"/>
                <a:ea typeface="Consolas"/>
              </a:rPr>
              <a:t>6060.</a:t>
            </a:r>
            <a:r>
              <a:rPr lang="en-US" sz="1400" b="0" strike="noStrike" spc="-1">
                <a:solidFill>
                  <a:srgbClr val="0066B3"/>
                </a:solidFill>
                <a:latin typeface="Consolas"/>
                <a:ea typeface="Consolas"/>
              </a:rPr>
              <a:t>0006/000)</a:t>
            </a:r>
            <a:r>
              <a:rPr lang="en-US" sz="1400" b="0" strike="noStrike" spc="-1">
                <a:solidFill>
                  <a:srgbClr val="000000"/>
                </a:solidFill>
                <a:latin typeface="Consolas"/>
                <a:ea typeface="Consolas"/>
              </a:rPr>
              <a:t> (D-UM-F uma) (NPR</a:t>
            </a:r>
            <a:r>
              <a:rPr lang="en-US" sz="1400" b="0" strike="noStrike" spc="-1">
                <a:solidFill>
                  <a:srgbClr val="0066B3"/>
                </a:solidFill>
                <a:latin typeface="Consolas"/>
                <a:ea typeface="Consolas"/>
              </a:rPr>
              <a:t>=1187:0006/001</a:t>
            </a:r>
            <a:r>
              <a:rPr lang="en-US" sz="1400" b="0" strike="noStrike" spc="-1">
                <a:solidFill>
                  <a:srgbClr val="000000"/>
                </a:solidFill>
                <a:latin typeface="Consolas"/>
                <a:ea typeface="Consolas"/>
              </a:rPr>
              <a:t> Índia))</a:t>
            </a:r>
            <a:endParaRPr lang="en-US" sz="1400" b="0" strike="noStrike" spc="-1">
              <a:latin typeface="Cambria"/>
            </a:endParaRPr>
          </a:p>
        </p:txBody>
      </p:sp>
      <p:sp>
        <p:nvSpPr>
          <p:cNvPr id="1424"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CustomShape 1"/>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26"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sp>
      <p:sp>
        <p:nvSpPr>
          <p:cNvPr id="1427" name="CustomShape 3"/>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428282B-74A8-4661-801A-B715238409FA}" type="slidenum">
              <a:rPr lang="en-US" sz="1800" b="0" strike="noStrike" spc="-1">
                <a:latin typeface="Cambria"/>
              </a:rPr>
              <a:t>203</a:t>
            </a:fld>
            <a:endParaRPr lang="en-US" sz="1800" b="0" strike="noStrike" spc="-1">
              <a:latin typeface="Cambria"/>
            </a:endParaRPr>
          </a:p>
        </p:txBody>
      </p:sp>
      <p:sp>
        <p:nvSpPr>
          <p:cNvPr id="1428" name="CustomShape 4"/>
          <p:cNvSpPr/>
          <p:nvPr/>
        </p:nvSpPr>
        <p:spPr>
          <a:xfrm>
            <a:off x="455760" y="1063440"/>
            <a:ext cx="7695720" cy="38926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strike="noStrike" spc="-1">
                <a:solidFill>
                  <a:srgbClr val="000000"/>
                </a:solidFill>
                <a:latin typeface="Georgia"/>
                <a:ea typeface="Georgia"/>
              </a:rPr>
              <a:t>‘</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NPR=0006</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700" b="0" strike="noStrike" spc="-1">
                <a:solidFill>
                  <a:srgbClr val="000000"/>
                </a:solidFill>
                <a:latin typeface="Georgia"/>
                <a:ea typeface="Georgia"/>
              </a:rPr>
              <a:t>Ocorrências de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7</a:t>
            </a:r>
            <a:endParaRPr lang="en-US" sz="1700" b="0" strike="noStrike" spc="-1">
              <a:latin typeface="Cambria"/>
            </a:endParaRPr>
          </a:p>
          <a:p>
            <a:pPr>
              <a:lnSpc>
                <a:spcPct val="100000"/>
              </a:lnSpc>
            </a:pPr>
            <a:r>
              <a:rPr lang="en-US" sz="1700" b="0" strike="noStrike" spc="-1">
                <a:solidFill>
                  <a:srgbClr val="000000"/>
                </a:solidFill>
                <a:latin typeface="Georgia"/>
                <a:ea typeface="Georgia"/>
              </a:rPr>
              <a:t>Cadeias nucleadas por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4</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500" b="0" strike="noStrike" spc="-1">
                <a:solidFill>
                  <a:srgbClr val="CCCCCC"/>
                </a:solidFill>
                <a:latin typeface="Consolas"/>
                <a:ea typeface="Consolas"/>
              </a:rPr>
              <a:t>(NPR=0006/000 		Índia) →  ID 0006/000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(NPR=1187:0006/001 Índia) → ID 6060/000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(NPR=1295:0006/002 Índia) → ID 0006/001</a:t>
            </a:r>
            <a:r>
              <a:rPr lang="en-US" sz="1500" b="0" strike="noStrike" spc="-1">
                <a:solidFill>
                  <a:srgbClr val="00AAAD"/>
                </a:solidFill>
                <a:latin typeface="Consolas"/>
                <a:ea typeface="Consolas"/>
              </a:rPr>
              <a:t> </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(NPR=2599:0006/003 Índia) → ID 6153/000</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(NPR=2627:0006/004 Índia)   ID 6153/001</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(NPR=2640:0006/005 Índia)   ID 6153/002</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(NPR=2694:0006/006 Índia)   ID 6153/003</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(NPR=3599:0006/007 Índia) → ID 6227</a:t>
            </a:r>
            <a:endParaRPr lang="en-US" sz="1500" b="0" strike="noStrike" spc="-1">
              <a:latin typeface="Cambria"/>
            </a:endParaRPr>
          </a:p>
          <a:p>
            <a:pPr>
              <a:lnSpc>
                <a:spcPct val="100000"/>
              </a:lnSpc>
            </a:pPr>
            <a:endParaRPr lang="en-US" sz="1500" b="0" strike="noStrike" spc="-1">
              <a:latin typeface="Cambria"/>
            </a:endParaRPr>
          </a:p>
          <a:p>
            <a:pPr>
              <a:lnSpc>
                <a:spcPct val="100000"/>
              </a:lnSpc>
            </a:pPr>
            <a:endParaRPr lang="en-US" sz="1500" b="0" strike="noStrike" spc="-1">
              <a:latin typeface="Cambria"/>
            </a:endParaRPr>
          </a:p>
        </p:txBody>
      </p:sp>
      <p:sp>
        <p:nvSpPr>
          <p:cNvPr id="1429"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ECA889B-0928-454A-B97E-6877957A36A2}" type="slidenum">
              <a:rPr lang="en-US" sz="1800" b="0" strike="noStrike" spc="-1">
                <a:latin typeface="Cambria"/>
              </a:rPr>
              <a:t>204</a:t>
            </a:fld>
            <a:endParaRPr lang="en-US" sz="1800" b="0" strike="noStrike" spc="-1">
              <a:latin typeface="Cambria"/>
            </a:endParaRPr>
          </a:p>
        </p:txBody>
      </p:sp>
      <p:sp>
        <p:nvSpPr>
          <p:cNvPr id="1431"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32" name="CustomShape 3"/>
          <p:cNvSpPr/>
          <p:nvPr/>
        </p:nvSpPr>
        <p:spPr>
          <a:xfrm>
            <a:off x="475920" y="686880"/>
            <a:ext cx="8191440" cy="407160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200" b="0" strike="noStrike" spc="-1">
                <a:solidFill>
                  <a:srgbClr val="000000"/>
                </a:solidFill>
                <a:latin typeface="Georgia"/>
                <a:ea typeface="Georgia"/>
              </a:rPr>
              <a:t>Contextos da cadeia ID 6153: </a:t>
            </a:r>
            <a:endParaRPr lang="en-US" sz="2200" b="0" strike="noStrike" spc="-1">
              <a:latin typeface="Cambria"/>
            </a:endParaRPr>
          </a:p>
          <a:p>
            <a:pPr>
              <a:lnSpc>
                <a:spcPct val="100000"/>
              </a:lnSpc>
            </a:pPr>
            <a:r>
              <a:rPr lang="en-US" sz="1500" b="0" strike="noStrike" spc="-1">
                <a:solidFill>
                  <a:srgbClr val="000000"/>
                </a:solidFill>
                <a:latin typeface="Georgia"/>
                <a:ea typeface="Georgia"/>
              </a:rPr>
              <a:t>“Na capitania de São Vicente , sendo já alta noite a horas em que todos começavam de se entregar ao sono , acertou de sair fora de casa </a:t>
            </a:r>
            <a:r>
              <a:rPr lang="en-US" sz="1500" b="1" strike="noStrike" spc="-1">
                <a:solidFill>
                  <a:srgbClr val="0066B3"/>
                </a:solidFill>
                <a:latin typeface="Georgia"/>
                <a:ea typeface="Georgia"/>
              </a:rPr>
              <a:t>uma Índia escrava do capitão</a:t>
            </a:r>
            <a:r>
              <a:rPr lang="en-US" sz="1500" b="0" strike="noStrike" spc="-1">
                <a:solidFill>
                  <a:srgbClr val="000000"/>
                </a:solidFill>
                <a:latin typeface="Georgia"/>
                <a:ea typeface="Georgia"/>
              </a:rPr>
              <a:t> : </a:t>
            </a:r>
            <a:r>
              <a:rPr lang="en-US" sz="1500" b="1" strike="noStrike" spc="-1">
                <a:solidFill>
                  <a:srgbClr val="0066B3"/>
                </a:solidFill>
                <a:latin typeface="Georgia"/>
                <a:ea typeface="Georgia"/>
              </a:rPr>
              <a:t>a qual</a:t>
            </a:r>
            <a:r>
              <a:rPr lang="en-US" sz="1500" b="0" strike="noStrike" spc="-1">
                <a:solidFill>
                  <a:srgbClr val="000000"/>
                </a:solidFill>
                <a:latin typeface="Georgia"/>
                <a:ea typeface="Georgia"/>
              </a:rPr>
              <a:t> lançando os olhos a uma várzea que está pegada com o mar , e com a povoação da mesma capitania, </a:t>
            </a:r>
            <a:r>
              <a:rPr lang="en-US" sz="1500" b="0" strike="noStrike" spc="-1">
                <a:solidFill>
                  <a:srgbClr val="0066B3"/>
                </a:solidFill>
                <a:latin typeface="Georgia"/>
                <a:ea typeface="Georgia"/>
              </a:rPr>
              <a:t>__ </a:t>
            </a:r>
            <a:r>
              <a:rPr lang="en-US" sz="1500" b="0" strike="noStrike" spc="-1">
                <a:solidFill>
                  <a:srgbClr val="000000"/>
                </a:solidFill>
                <a:latin typeface="Georgia"/>
                <a:ea typeface="Georgia"/>
              </a:rPr>
              <a:t>viu andar nela este monstro , movendo-se de uma parte para outra , com passos e meneios desusados, e dando alguns urros de quando em quando tão feios, que</a:t>
            </a:r>
            <a:r>
              <a:rPr lang="en-US" sz="1500" b="0" strike="noStrike" spc="-1">
                <a:solidFill>
                  <a:srgbClr val="0066B3"/>
                </a:solidFill>
                <a:latin typeface="Georgia"/>
                <a:ea typeface="Georgia"/>
              </a:rPr>
              <a:t> __</a:t>
            </a:r>
            <a:r>
              <a:rPr lang="en-US" sz="1500" b="0" strike="noStrike" spc="-1">
                <a:solidFill>
                  <a:srgbClr val="000000"/>
                </a:solidFill>
                <a:latin typeface="Georgia"/>
                <a:ea typeface="Georgia"/>
              </a:rPr>
              <a:t> como pasmada e quase fora de </a:t>
            </a:r>
            <a:r>
              <a:rPr lang="en-US" sz="1500" b="1" strike="noStrike" spc="-1">
                <a:solidFill>
                  <a:srgbClr val="0066B3"/>
                </a:solidFill>
                <a:latin typeface="Georgia"/>
                <a:ea typeface="Georgia"/>
              </a:rPr>
              <a:t>si</a:t>
            </a:r>
            <a:r>
              <a:rPr lang="en-US" sz="1500" b="0" strike="noStrike" spc="-1">
                <a:solidFill>
                  <a:srgbClr val="000000"/>
                </a:solidFill>
                <a:latin typeface="Georgia"/>
                <a:ea typeface="Georgia"/>
              </a:rPr>
              <a:t> , </a:t>
            </a:r>
            <a:r>
              <a:rPr lang="en-US" sz="1500" b="1" strike="noStrike" spc="-1">
                <a:solidFill>
                  <a:srgbClr val="0066B3"/>
                </a:solidFill>
                <a:latin typeface="Georgia"/>
                <a:ea typeface="Georgia"/>
              </a:rPr>
              <a:t>se</a:t>
            </a:r>
            <a:r>
              <a:rPr lang="en-US" sz="1500" b="0" strike="noStrike" spc="-1">
                <a:solidFill>
                  <a:srgbClr val="000000"/>
                </a:solidFill>
                <a:latin typeface="Georgia"/>
                <a:ea typeface="Georgia"/>
              </a:rPr>
              <a:t> veio ao filho do mesmo capitão , cujo nome era Baltesar Ferreira”, </a:t>
            </a:r>
            <a:r>
              <a:rPr lang="en-US" sz="1500" b="0" strike="noStrike" spc="-1">
                <a:solidFill>
                  <a:srgbClr val="797979"/>
                </a:solidFill>
                <a:latin typeface="Georgia"/>
                <a:ea typeface="Georgia"/>
              </a:rPr>
              <a:t>G_008,29.538</a:t>
            </a:r>
            <a:r>
              <a:rPr lang="en-US" sz="1500" b="0" strike="noStrike" spc="-1">
                <a:solidFill>
                  <a:srgbClr val="000000"/>
                </a:solidFill>
                <a:latin typeface="Georgia"/>
                <a:ea typeface="Georgia"/>
              </a:rPr>
              <a:t>; “E obedecendo </a:t>
            </a:r>
            <a:r>
              <a:rPr lang="en-US" sz="1500" b="1" strike="noStrike" spc="-1">
                <a:solidFill>
                  <a:srgbClr val="0066B3"/>
                </a:solidFill>
                <a:latin typeface="Georgia"/>
                <a:ea typeface="Georgia"/>
              </a:rPr>
              <a:t>a Índia</a:t>
            </a:r>
            <a:r>
              <a:rPr lang="en-US" sz="1500" b="0" strike="noStrike" spc="-1">
                <a:solidFill>
                  <a:srgbClr val="000000"/>
                </a:solidFill>
                <a:latin typeface="Georgia"/>
                <a:ea typeface="Georgia"/>
              </a:rPr>
              <a:t> a seu mandado foi”, </a:t>
            </a:r>
            <a:r>
              <a:rPr lang="en-US" sz="1500" b="0" strike="noStrike" spc="-1">
                <a:solidFill>
                  <a:srgbClr val="797979"/>
                </a:solidFill>
                <a:latin typeface="Georgia"/>
                <a:ea typeface="Georgia"/>
              </a:rPr>
              <a:t>G_008,31.542</a:t>
            </a:r>
            <a:r>
              <a:rPr lang="en-US" sz="1500" b="0" strike="noStrike" spc="-1">
                <a:solidFill>
                  <a:srgbClr val="000000"/>
                </a:solidFill>
                <a:latin typeface="Georgia"/>
                <a:ea typeface="Georgia"/>
              </a:rPr>
              <a:t>; “e</a:t>
            </a:r>
            <a:r>
              <a:rPr lang="en-US" sz="1500" b="1" strike="noStrike" spc="-1">
                <a:solidFill>
                  <a:srgbClr val="0066B3"/>
                </a:solidFill>
                <a:latin typeface="Georgia"/>
                <a:ea typeface="Georgia"/>
              </a:rPr>
              <a:t> __ </a:t>
            </a:r>
            <a:r>
              <a:rPr lang="en-US" sz="1500" b="0" strike="noStrike" spc="-1">
                <a:solidFill>
                  <a:srgbClr val="000000"/>
                </a:solidFill>
                <a:latin typeface="Georgia"/>
                <a:ea typeface="Georgia"/>
              </a:rPr>
              <a:t>tornou mais espantada , afirmando-lhe e repetindo-lhe uma vez e outra , que andava ali uma coisa tão feia , que não podia ser senão o demônio”, </a:t>
            </a:r>
            <a:r>
              <a:rPr lang="en-US" sz="1500" b="0" strike="noStrike" spc="-1">
                <a:solidFill>
                  <a:srgbClr val="797979"/>
                </a:solidFill>
                <a:latin typeface="Georgia"/>
                <a:ea typeface="Georgia"/>
              </a:rPr>
              <a:t>G_008,31.543</a:t>
            </a:r>
            <a:r>
              <a:rPr lang="en-US" sz="1500" b="0" strike="noStrike" spc="-1">
                <a:solidFill>
                  <a:srgbClr val="000000"/>
                </a:solidFill>
                <a:latin typeface="Georgia"/>
                <a:ea typeface="Georgia"/>
              </a:rPr>
              <a:t>; “Então se levantou ele muito depressa”, “e lançou mão a uma espada que tinha junto de si , com a qual botou somente em camisa pela porta fora , tendo para si ( quando muito ) que seria algum Tigre , ou outro animal da terra conhecido com a vista do qual se desenganasse do que </a:t>
            </a:r>
            <a:r>
              <a:rPr lang="en-US" sz="1500" b="1" strike="noStrike" spc="-1">
                <a:solidFill>
                  <a:srgbClr val="0066B3"/>
                </a:solidFill>
                <a:latin typeface="Georgia"/>
                <a:ea typeface="Georgia"/>
              </a:rPr>
              <a:t>a Índia</a:t>
            </a:r>
            <a:r>
              <a:rPr lang="en-US" sz="1500" b="0" strike="noStrike" spc="-1">
                <a:solidFill>
                  <a:srgbClr val="000000"/>
                </a:solidFill>
                <a:latin typeface="Georgia"/>
                <a:ea typeface="Georgia"/>
              </a:rPr>
              <a:t> lhe queria persuadir”, </a:t>
            </a:r>
            <a:r>
              <a:rPr lang="en-US" sz="1500" b="0" strike="noStrike" spc="-1">
                <a:solidFill>
                  <a:srgbClr val="797979"/>
                </a:solidFill>
                <a:latin typeface="Georgia"/>
                <a:ea typeface="Georgia"/>
              </a:rPr>
              <a:t>G_008,31.544, G_008,31.545</a:t>
            </a:r>
            <a:r>
              <a:rPr lang="en-US" sz="1500" b="0" strike="noStrike" spc="-1">
                <a:solidFill>
                  <a:srgbClr val="000000"/>
                </a:solidFill>
                <a:latin typeface="Georgia"/>
                <a:ea typeface="Georgia"/>
              </a:rPr>
              <a:t>; “E pondo os olhos naquela parte que</a:t>
            </a:r>
            <a:r>
              <a:rPr lang="en-US" sz="1500" b="1" strike="noStrike" spc="-1">
                <a:solidFill>
                  <a:srgbClr val="0066B3"/>
                </a:solidFill>
                <a:latin typeface="Georgia"/>
                <a:ea typeface="Georgia"/>
              </a:rPr>
              <a:t> ela</a:t>
            </a:r>
            <a:r>
              <a:rPr lang="en-US" sz="1500" b="0" strike="noStrike" spc="-1">
                <a:solidFill>
                  <a:srgbClr val="000000"/>
                </a:solidFill>
                <a:latin typeface="Georgia"/>
                <a:ea typeface="Georgia"/>
              </a:rPr>
              <a:t> lhe assinalou , viu confusamente o vulto do monstro ao longo da praia , sem poder divisar o que eram por causa da noite lho impedir e o monstro também ser coisa não vista , e fora do parecer de todos os outros animais”, </a:t>
            </a:r>
            <a:r>
              <a:rPr lang="en-US" sz="1500" b="0" strike="noStrike" spc="-1">
                <a:solidFill>
                  <a:srgbClr val="797979"/>
                </a:solidFill>
                <a:latin typeface="Georgia"/>
                <a:ea typeface="Georgia"/>
              </a:rPr>
              <a:t>G_008,31.546</a:t>
            </a:r>
            <a:r>
              <a:rPr lang="en-US" sz="1500" b="0" strike="noStrike" spc="-1">
                <a:solidFill>
                  <a:srgbClr val="000000"/>
                </a:solidFill>
                <a:latin typeface="Georgia"/>
                <a:ea typeface="Georgia"/>
              </a:rPr>
              <a:t>; “Neste tempo acodiram alguns escravos aos gritos d</a:t>
            </a:r>
            <a:r>
              <a:rPr lang="en-US" sz="1500" b="1" strike="noStrike" spc="-1">
                <a:solidFill>
                  <a:srgbClr val="0066B3"/>
                </a:solidFill>
                <a:latin typeface="Georgia"/>
                <a:ea typeface="Georgia"/>
              </a:rPr>
              <a:t>a Índia</a:t>
            </a:r>
            <a:r>
              <a:rPr lang="en-US" sz="1500" b="0" strike="noStrike" spc="-1">
                <a:solidFill>
                  <a:srgbClr val="000000"/>
                </a:solidFill>
                <a:latin typeface="Georgia"/>
                <a:ea typeface="Georgia"/>
              </a:rPr>
              <a:t> que estava em vela”, </a:t>
            </a:r>
            <a:r>
              <a:rPr lang="en-US" sz="1500" b="0" strike="noStrike" spc="-1">
                <a:solidFill>
                  <a:srgbClr val="797979"/>
                </a:solidFill>
                <a:latin typeface="Georgia"/>
                <a:ea typeface="Georgia"/>
              </a:rPr>
              <a:t>G_008,31.557.</a:t>
            </a:r>
            <a:endParaRPr lang="en-US" sz="1500" b="0" strike="noStrike" spc="-1">
              <a:latin typeface="Cambria"/>
            </a:endParaRPr>
          </a:p>
        </p:txBody>
      </p:sp>
      <p:sp>
        <p:nvSpPr>
          <p:cNvPr id="1433"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EC71AC9-6563-4594-A41A-F2FE78F5A312}" type="slidenum">
              <a:rPr lang="en-US" sz="1800" b="0" strike="noStrike" spc="-1">
                <a:latin typeface="Cambria"/>
              </a:rPr>
              <a:t>205</a:t>
            </a:fld>
            <a:endParaRPr lang="en-US" sz="1800" b="0" strike="noStrike" spc="-1">
              <a:latin typeface="Cambria"/>
            </a:endParaRPr>
          </a:p>
        </p:txBody>
      </p:sp>
      <p:sp>
        <p:nvSpPr>
          <p:cNvPr id="1435"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36" name="CustomShape 3"/>
          <p:cNvSpPr/>
          <p:nvPr/>
        </p:nvSpPr>
        <p:spPr>
          <a:xfrm rot="27000">
            <a:off x="133920" y="724680"/>
            <a:ext cx="8623800" cy="48218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200" b="0" strike="noStrike" spc="-1">
                <a:solidFill>
                  <a:srgbClr val="000000"/>
                </a:solidFill>
                <a:latin typeface="Consolas"/>
                <a:ea typeface="Consolas"/>
              </a:rPr>
              <a:t>Cadeia ID 6153, iniciada por ‘uma Índia escrava do capitão’</a:t>
            </a:r>
            <a:endParaRPr lang="en-US" sz="1200" b="0" strike="noStrike" spc="-1">
              <a:latin typeface="Cambria"/>
            </a:endParaRPr>
          </a:p>
          <a:p>
            <a:pPr marL="291960" indent="-139320">
              <a:lnSpc>
                <a:spcPct val="100000"/>
              </a:lnSpc>
            </a:pPr>
            <a:endParaRPr lang="en-US" sz="1200" b="0" strike="noStrike" spc="-1">
              <a:latin typeface="Cambria"/>
            </a:endParaRPr>
          </a:p>
          <a:p>
            <a:pPr marL="291960" indent="-139320">
              <a:lnSpc>
                <a:spcPct val="100000"/>
              </a:lnSpc>
            </a:pPr>
            <a:r>
              <a:rPr lang="en-US" sz="1000" b="0" strike="noStrike" spc="-1">
                <a:solidFill>
                  <a:srgbClr val="000000"/>
                </a:solidFill>
                <a:latin typeface="Consolas"/>
                <a:ea typeface="Consolas"/>
              </a:rPr>
              <a:t>(a)	(NP-SBJ </a:t>
            </a:r>
            <a:r>
              <a:rPr lang="en-US" sz="1000" b="0" strike="noStrike" spc="-1">
                <a:solidFill>
                  <a:srgbClr val="0066B3"/>
                </a:solidFill>
                <a:latin typeface="Consolas"/>
                <a:ea typeface="Consolas"/>
              </a:rPr>
              <a:t>(ID </a:t>
            </a:r>
            <a:r>
              <a:rPr lang="en-US" sz="1000" b="1" strike="noStrike" spc="-1">
                <a:solidFill>
                  <a:srgbClr val="0066B3"/>
                </a:solidFill>
                <a:latin typeface="Consolas"/>
                <a:ea typeface="Consolas"/>
              </a:rPr>
              <a:t>H</a:t>
            </a:r>
            <a:r>
              <a:rPr lang="en-US" sz="1000" b="0" strike="noStrike" spc="-1">
                <a:solidFill>
                  <a:srgbClr val="0066B3"/>
                </a:solidFill>
                <a:latin typeface="Consolas"/>
                <a:ea typeface="Consolas"/>
              </a:rPr>
              <a:t>-RC-UNC=</a:t>
            </a:r>
            <a:r>
              <a:rPr lang="en-US" sz="1000" b="1" strike="noStrike" spc="-1">
                <a:solidFill>
                  <a:srgbClr val="0066B3"/>
                </a:solidFill>
                <a:latin typeface="Consolas"/>
                <a:ea typeface="Consolas"/>
              </a:rPr>
              <a:t>6153</a:t>
            </a:r>
            <a:r>
              <a:rPr lang="en-US" sz="1000" b="0" strike="noStrike" spc="-1">
                <a:solidFill>
                  <a:srgbClr val="0066B3"/>
                </a:solidFill>
                <a:latin typeface="Consolas"/>
                <a:ea typeface="Consolas"/>
              </a:rPr>
              <a:t>.0006/</a:t>
            </a:r>
            <a:r>
              <a:rPr lang="en-US" sz="1000" b="1" strike="noStrike" spc="-1">
                <a:solidFill>
                  <a:srgbClr val="0066B3"/>
                </a:solidFill>
                <a:latin typeface="Consolas"/>
                <a:ea typeface="Consolas"/>
              </a:rPr>
              <a:t>000</a:t>
            </a:r>
            <a:r>
              <a:rPr lang="en-US" sz="1000" b="0" strike="noStrike" spc="-1">
                <a:solidFill>
                  <a:srgbClr val="0066B3"/>
                </a:solidFill>
                <a:latin typeface="Consolas"/>
                <a:ea typeface="Consolas"/>
              </a:rPr>
              <a:t>)</a:t>
            </a:r>
            <a:r>
              <a:rPr lang="en-US" sz="1000" b="0" strike="noStrike" spc="-1">
                <a:solidFill>
                  <a:srgbClr val="000000"/>
                </a:solidFill>
                <a:latin typeface="Consolas"/>
                <a:ea typeface="Consolas"/>
              </a:rPr>
              <a:t>	(D-UM-F uma)(NPR=</a:t>
            </a:r>
            <a:r>
              <a:rPr lang="en-US" sz="1000" b="0" strike="noStrike" spc="-1">
                <a:solidFill>
                  <a:srgbClr val="0066B3"/>
                </a:solidFill>
                <a:latin typeface="Consolas"/>
                <a:ea typeface="Consolas"/>
              </a:rPr>
              <a:t>2599:0006/003</a:t>
            </a:r>
            <a:r>
              <a:rPr lang="en-US" sz="1000" b="0" strike="noStrike" spc="-1">
                <a:solidFill>
                  <a:srgbClr val="000000"/>
                </a:solidFill>
                <a:latin typeface="Consolas"/>
                <a:ea typeface="Consolas"/>
              </a:rPr>
              <a:t> Índia)(NP-PRN escrava do capitão))</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(b)	(WNP    </a:t>
            </a:r>
            <a:r>
              <a:rPr lang="en-US" sz="1000" b="0" strike="noStrike" spc="-1">
                <a:solidFill>
                  <a:srgbClr val="0066B3"/>
                </a:solidFill>
                <a:latin typeface="Consolas"/>
                <a:ea typeface="Consolas"/>
              </a:rPr>
              <a:t>(ID M-EE-DPP=6153/001)</a:t>
            </a:r>
            <a:r>
              <a:rPr lang="en-US" sz="1000" b="0" strike="noStrike" spc="-1">
                <a:solidFill>
                  <a:srgbClr val="000000"/>
                </a:solidFill>
                <a:latin typeface="Consolas"/>
                <a:ea typeface="Consolas"/>
              </a:rPr>
              <a:t>	(D-F a) (WPRO qual))</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(c)	(NP-SBJ </a:t>
            </a:r>
            <a:r>
              <a:rPr lang="en-US" sz="1000" b="0" strike="noStrike" spc="-1">
                <a:solidFill>
                  <a:srgbClr val="0066B3"/>
                </a:solidFill>
                <a:latin typeface="Consolas"/>
                <a:ea typeface="Consolas"/>
              </a:rPr>
              <a:t>(ID M-EE-PPP=6153/002)</a:t>
            </a:r>
            <a:r>
              <a:rPr lang="en-US" sz="1000" b="0" strike="noStrike" spc="-1">
                <a:solidFill>
                  <a:srgbClr val="000000"/>
                </a:solidFill>
                <a:latin typeface="Consolas"/>
                <a:ea typeface="Consolas"/>
              </a:rPr>
              <a:t>	(*pro* *pro*))</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(d)	(NP     </a:t>
            </a:r>
            <a:r>
              <a:rPr lang="en-US" sz="1000" b="0" strike="noStrike" spc="-1">
                <a:solidFill>
                  <a:srgbClr val="0066B3"/>
                </a:solidFill>
                <a:latin typeface="Consolas"/>
                <a:ea typeface="Consolas"/>
              </a:rPr>
              <a:t>(ID M-EE-PPP=6153/003)</a:t>
            </a:r>
            <a:r>
              <a:rPr lang="en-US" sz="1000" b="0" strike="noStrike" spc="-1">
                <a:solidFill>
                  <a:srgbClr val="000000"/>
                </a:solidFill>
                <a:latin typeface="Consolas"/>
                <a:ea typeface="Consolas"/>
              </a:rPr>
              <a:t>	(PRO si))</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(e)	(NP-SE  </a:t>
            </a:r>
            <a:r>
              <a:rPr lang="en-US" sz="1000" b="0" strike="noStrike" spc="-1">
                <a:solidFill>
                  <a:srgbClr val="0066B3"/>
                </a:solidFill>
                <a:latin typeface="Consolas"/>
                <a:ea typeface="Consolas"/>
              </a:rPr>
              <a:t>(ID M-EE-PPP=6153/004)</a:t>
            </a:r>
            <a:r>
              <a:rPr lang="en-US" sz="1000" b="0" strike="noStrike" spc="-1">
                <a:solidFill>
                  <a:srgbClr val="000000"/>
                </a:solidFill>
                <a:latin typeface="Consolas"/>
                <a:ea typeface="Consolas"/>
              </a:rPr>
              <a:t>	(CL se))</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(f)	(NP-SBJ </a:t>
            </a:r>
            <a:r>
              <a:rPr lang="en-US" sz="1000" b="0" strike="noStrike" spc="-1">
                <a:solidFill>
                  <a:srgbClr val="0066B3"/>
                </a:solidFill>
                <a:latin typeface="Consolas"/>
                <a:ea typeface="Consolas"/>
              </a:rPr>
              <a:t>(ID M-EE-PPP=6153/005)</a:t>
            </a:r>
            <a:r>
              <a:rPr lang="en-US" sz="1000" b="0" strike="noStrike" spc="-1">
                <a:solidFill>
                  <a:srgbClr val="000000"/>
                </a:solidFill>
                <a:latin typeface="Consolas"/>
                <a:ea typeface="Consolas"/>
              </a:rPr>
              <a:t>	(*pro* *pro*))</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(g)	(NP-SBJ </a:t>
            </a:r>
            <a:r>
              <a:rPr lang="en-US" sz="1000" b="0" strike="noStrike" spc="-1">
                <a:solidFill>
                  <a:srgbClr val="0066B3"/>
                </a:solidFill>
                <a:latin typeface="Consolas"/>
                <a:ea typeface="Consolas"/>
              </a:rPr>
              <a:t>(ID M-EE-PPP=6153/006)</a:t>
            </a:r>
            <a:r>
              <a:rPr lang="en-US" sz="1000" b="0" strike="noStrike" spc="-1">
                <a:solidFill>
                  <a:srgbClr val="000000"/>
                </a:solidFill>
                <a:latin typeface="Consolas"/>
                <a:ea typeface="Consolas"/>
              </a:rPr>
              <a:t>	(*pro* *pro*))</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(h)	(NP-DAT </a:t>
            </a:r>
            <a:r>
              <a:rPr lang="en-US" sz="1000" b="0" strike="noStrike" spc="-1">
                <a:solidFill>
                  <a:srgbClr val="0066B3"/>
                </a:solidFill>
                <a:latin typeface="Consolas"/>
                <a:ea typeface="Consolas"/>
              </a:rPr>
              <a:t>(ID M-EE-PPP=6153/007)</a:t>
            </a:r>
            <a:r>
              <a:rPr lang="en-US" sz="1000" b="0" strike="noStrike" spc="-1">
                <a:solidFill>
                  <a:srgbClr val="000000"/>
                </a:solidFill>
                <a:latin typeface="Consolas"/>
                <a:ea typeface="Consolas"/>
              </a:rPr>
              <a:t>	(CL -lhe))</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(i)	(NP-DAT </a:t>
            </a:r>
            <a:r>
              <a:rPr lang="en-US" sz="1000" b="0" strike="noStrike" spc="-1">
                <a:solidFill>
                  <a:srgbClr val="0066B3"/>
                </a:solidFill>
                <a:latin typeface="Consolas"/>
                <a:ea typeface="Consolas"/>
              </a:rPr>
              <a:t>(ID M-EE-PPP=6153/008)</a:t>
            </a:r>
            <a:r>
              <a:rPr lang="en-US" sz="1000" b="0" strike="noStrike" spc="-1">
                <a:solidFill>
                  <a:srgbClr val="000000"/>
                </a:solidFill>
                <a:latin typeface="Consolas"/>
                <a:ea typeface="Consolas"/>
              </a:rPr>
              <a:t>	(CL lh@))</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(j)	(NP     </a:t>
            </a:r>
            <a:r>
              <a:rPr lang="en-US" sz="1000" b="0" strike="noStrike" spc="-1">
                <a:solidFill>
                  <a:srgbClr val="0066B3"/>
                </a:solidFill>
                <a:latin typeface="Consolas"/>
                <a:ea typeface="Consolas"/>
              </a:rPr>
              <a:t>(ID M-EE-PPP=6153/009)</a:t>
            </a:r>
            <a:r>
              <a:rPr lang="en-US" sz="1000" b="0" strike="noStrike" spc="-1">
                <a:solidFill>
                  <a:srgbClr val="000000"/>
                </a:solidFill>
                <a:latin typeface="Consolas"/>
                <a:ea typeface="Consolas"/>
              </a:rPr>
              <a:t>	(CL a))</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(k)	(NP-DAT </a:t>
            </a:r>
            <a:r>
              <a:rPr lang="en-US" sz="1000" b="0" strike="noStrike" spc="-1">
                <a:solidFill>
                  <a:srgbClr val="0066B3"/>
                </a:solidFill>
                <a:latin typeface="Consolas"/>
                <a:ea typeface="Consolas"/>
              </a:rPr>
              <a:t>(ID M-EE-PPP=6153/010)</a:t>
            </a:r>
            <a:r>
              <a:rPr lang="en-US" sz="1000" b="0" strike="noStrike" spc="-1">
                <a:solidFill>
                  <a:srgbClr val="000000"/>
                </a:solidFill>
                <a:latin typeface="Consolas"/>
                <a:ea typeface="Consolas"/>
              </a:rPr>
              <a:t>	(CL -lhe))</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(l)	(NP-SBJ </a:t>
            </a:r>
            <a:r>
              <a:rPr lang="en-US" sz="1000" b="0" strike="noStrike" spc="-1">
                <a:solidFill>
                  <a:srgbClr val="0066B3"/>
                </a:solidFill>
                <a:latin typeface="Consolas"/>
                <a:ea typeface="Consolas"/>
              </a:rPr>
              <a:t>(ID M-EE-PPP=6153/011)</a:t>
            </a:r>
            <a:r>
              <a:rPr lang="en-US" sz="1000" b="0" strike="noStrike" spc="-1">
                <a:solidFill>
                  <a:srgbClr val="000000"/>
                </a:solidFill>
                <a:latin typeface="Consolas"/>
                <a:ea typeface="Consolas"/>
              </a:rPr>
              <a:t>	(*pro* *pro*))</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(m)	(NP-SBJ </a:t>
            </a:r>
            <a:r>
              <a:rPr lang="en-US" sz="1000" b="0" strike="noStrike" spc="-1">
                <a:solidFill>
                  <a:srgbClr val="0066B3"/>
                </a:solidFill>
                <a:latin typeface="Consolas"/>
                <a:ea typeface="Consolas"/>
              </a:rPr>
              <a:t>(ID M-EE-PPP=6153/012)</a:t>
            </a:r>
            <a:r>
              <a:rPr lang="en-US" sz="1000" b="0" strike="noStrike" spc="-1">
                <a:solidFill>
                  <a:srgbClr val="000000"/>
                </a:solidFill>
                <a:latin typeface="Consolas"/>
                <a:ea typeface="Consolas"/>
              </a:rPr>
              <a:t>	(*pro* *pro*))</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(n)	(NP-SBJ </a:t>
            </a:r>
            <a:r>
              <a:rPr lang="en-US" sz="1000" b="0" strike="noStrike" spc="-1">
                <a:solidFill>
                  <a:srgbClr val="0066B3"/>
                </a:solidFill>
                <a:latin typeface="Consolas"/>
                <a:ea typeface="Consolas"/>
              </a:rPr>
              <a:t>(ID M-RR-DNN=6153/013)</a:t>
            </a:r>
            <a:r>
              <a:rPr lang="en-US" sz="1000" b="0" strike="noStrike" spc="-1">
                <a:solidFill>
                  <a:srgbClr val="000000"/>
                </a:solidFill>
                <a:latin typeface="Consolas"/>
                <a:ea typeface="Consolas"/>
              </a:rPr>
              <a:t>	(D-F a) (NPR</a:t>
            </a:r>
            <a:r>
              <a:rPr lang="en-US" sz="1000" b="0" strike="noStrike" spc="-1">
                <a:solidFill>
                  <a:srgbClr val="0066B3"/>
                </a:solidFill>
                <a:latin typeface="Consolas"/>
                <a:ea typeface="Consolas"/>
              </a:rPr>
              <a:t>=2627:0006/004</a:t>
            </a:r>
            <a:r>
              <a:rPr lang="en-US" sz="1000" b="0" strike="noStrike" spc="-1">
                <a:solidFill>
                  <a:srgbClr val="000000"/>
                </a:solidFill>
                <a:latin typeface="Consolas"/>
                <a:ea typeface="Consolas"/>
              </a:rPr>
              <a:t> Índia))</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(o)	(NP-SBJ </a:t>
            </a:r>
            <a:r>
              <a:rPr lang="en-US" sz="1000" b="0" strike="noStrike" spc="-1">
                <a:solidFill>
                  <a:srgbClr val="0066B3"/>
                </a:solidFill>
                <a:latin typeface="Consolas"/>
                <a:ea typeface="Consolas"/>
              </a:rPr>
              <a:t>(ID M-EE-PPP=6153/014)</a:t>
            </a:r>
            <a:r>
              <a:rPr lang="en-US" sz="1000" b="0" strike="noStrike" spc="-1">
                <a:solidFill>
                  <a:srgbClr val="000000"/>
                </a:solidFill>
                <a:latin typeface="Consolas"/>
                <a:ea typeface="Consolas"/>
              </a:rPr>
              <a:t>	(*pro* *pro*))</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(p)	(NP-SBJ </a:t>
            </a:r>
            <a:r>
              <a:rPr lang="en-US" sz="1000" b="0" strike="noStrike" spc="-1">
                <a:solidFill>
                  <a:srgbClr val="0066B3"/>
                </a:solidFill>
                <a:latin typeface="Consolas"/>
                <a:ea typeface="Consolas"/>
              </a:rPr>
              <a:t>(ID M-RR-DNN=6153/015)</a:t>
            </a:r>
            <a:r>
              <a:rPr lang="en-US" sz="1000" b="0" strike="noStrike" spc="-1">
                <a:solidFill>
                  <a:srgbClr val="000000"/>
                </a:solidFill>
                <a:latin typeface="Consolas"/>
                <a:ea typeface="Consolas"/>
              </a:rPr>
              <a:t>	(D-F a) (NPR</a:t>
            </a:r>
            <a:r>
              <a:rPr lang="en-US" sz="1000" b="0" strike="noStrike" spc="-1">
                <a:solidFill>
                  <a:srgbClr val="0066B3"/>
                </a:solidFill>
                <a:latin typeface="Consolas"/>
                <a:ea typeface="Consolas"/>
              </a:rPr>
              <a:t>=2640:0006/005</a:t>
            </a:r>
            <a:r>
              <a:rPr lang="en-US" sz="1000" b="0" strike="noStrike" spc="-1">
                <a:solidFill>
                  <a:srgbClr val="000000"/>
                </a:solidFill>
                <a:latin typeface="Consolas"/>
                <a:ea typeface="Consolas"/>
              </a:rPr>
              <a:t> Índia))</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(q)	(NP-SBJ </a:t>
            </a:r>
            <a:r>
              <a:rPr lang="en-US" sz="1000" b="0" strike="noStrike" spc="-1">
                <a:solidFill>
                  <a:srgbClr val="0066B3"/>
                </a:solidFill>
                <a:latin typeface="Consolas"/>
                <a:ea typeface="Consolas"/>
              </a:rPr>
              <a:t>(ID M-EE-PPP=6153/016)</a:t>
            </a:r>
            <a:r>
              <a:rPr lang="en-US" sz="1000" b="0" strike="noStrike" spc="-1">
                <a:solidFill>
                  <a:srgbClr val="000000"/>
                </a:solidFill>
                <a:latin typeface="Consolas"/>
                <a:ea typeface="Consolas"/>
              </a:rPr>
              <a:t>	(PRO ela))</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(r)	(NP     </a:t>
            </a:r>
            <a:r>
              <a:rPr lang="en-US" sz="1000" b="0" strike="noStrike" spc="-1">
                <a:solidFill>
                  <a:srgbClr val="0066B3"/>
                </a:solidFill>
                <a:latin typeface="Consolas"/>
                <a:ea typeface="Consolas"/>
              </a:rPr>
              <a:t>(ID M-RC-DNC=6153/017)</a:t>
            </a:r>
            <a:r>
              <a:rPr lang="en-US" sz="1000" b="0" strike="noStrike" spc="-1">
                <a:solidFill>
                  <a:srgbClr val="000000"/>
                </a:solidFill>
                <a:latin typeface="Consolas"/>
                <a:ea typeface="Consolas"/>
              </a:rPr>
              <a:t>	(D-F @a) (NPR</a:t>
            </a:r>
            <a:r>
              <a:rPr lang="en-US" sz="1000" b="0" strike="noStrike" spc="-1">
                <a:solidFill>
                  <a:srgbClr val="0066B3"/>
                </a:solidFill>
                <a:latin typeface="Consolas"/>
                <a:ea typeface="Consolas"/>
              </a:rPr>
              <a:t>=2694:0006/006 </a:t>
            </a:r>
            <a:r>
              <a:rPr lang="en-US" sz="1000" b="0" strike="noStrike" spc="-1">
                <a:solidFill>
                  <a:srgbClr val="000000"/>
                </a:solidFill>
                <a:latin typeface="Consolas"/>
                <a:ea typeface="Consolas"/>
              </a:rPr>
              <a:t>Índia (…) ) </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(s)	(WNP-1  </a:t>
            </a:r>
            <a:r>
              <a:rPr lang="en-US" sz="1000" b="0" strike="noStrike" spc="-1">
                <a:solidFill>
                  <a:srgbClr val="0066B3"/>
                </a:solidFill>
                <a:latin typeface="Consolas"/>
                <a:ea typeface="Consolas"/>
              </a:rPr>
              <a:t>(ID M-EE-PPP=6153/018)</a:t>
            </a:r>
            <a:r>
              <a:rPr lang="en-US" sz="1000" b="0" strike="noStrike" spc="-1">
                <a:solidFill>
                  <a:srgbClr val="000000"/>
                </a:solidFill>
                <a:latin typeface="Consolas"/>
                <a:ea typeface="Consolas"/>
              </a:rPr>
              <a:t>  (WPRO que))</a:t>
            </a:r>
            <a:endParaRPr lang="en-US" sz="1000" b="0" strike="noStrike" spc="-1">
              <a:latin typeface="Cambria"/>
            </a:endParaRPr>
          </a:p>
          <a:p>
            <a:pPr marL="291960" indent="-139320">
              <a:lnSpc>
                <a:spcPct val="100000"/>
              </a:lnSpc>
            </a:pPr>
            <a:endParaRPr lang="en-US" sz="1000" b="0" strike="noStrike" spc="-1">
              <a:latin typeface="Cambria"/>
            </a:endParaRPr>
          </a:p>
          <a:p>
            <a:pPr marL="291960" indent="-139320">
              <a:lnSpc>
                <a:spcPct val="100000"/>
              </a:lnSpc>
            </a:pPr>
            <a:endParaRPr lang="en-US" sz="1000" b="0" strike="noStrike" spc="-1">
              <a:latin typeface="Cambria"/>
            </a:endParaRPr>
          </a:p>
        </p:txBody>
      </p:sp>
      <p:sp>
        <p:nvSpPr>
          <p:cNvPr id="1437"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 name="CustomShape 1"/>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39"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sp>
      <p:sp>
        <p:nvSpPr>
          <p:cNvPr id="1440" name="CustomShape 3"/>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9ACF7D2F-1D16-4B7F-99B6-E839BC12B1D3}" type="slidenum">
              <a:rPr lang="en-US" sz="1800" b="0" strike="noStrike" spc="-1">
                <a:latin typeface="Cambria"/>
              </a:rPr>
              <a:t>206</a:t>
            </a:fld>
            <a:endParaRPr lang="en-US" sz="1800" b="0" strike="noStrike" spc="-1">
              <a:latin typeface="Cambria"/>
            </a:endParaRPr>
          </a:p>
        </p:txBody>
      </p:sp>
      <p:sp>
        <p:nvSpPr>
          <p:cNvPr id="1441" name="CustomShape 4"/>
          <p:cNvSpPr/>
          <p:nvPr/>
        </p:nvSpPr>
        <p:spPr>
          <a:xfrm>
            <a:off x="455760" y="1063440"/>
            <a:ext cx="7695720" cy="38926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strike="noStrike" spc="-1">
                <a:solidFill>
                  <a:srgbClr val="000000"/>
                </a:solidFill>
                <a:latin typeface="Georgia"/>
                <a:ea typeface="Georgia"/>
              </a:rPr>
              <a:t>‘</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NPR=0006</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700" b="0" strike="noStrike" spc="-1">
                <a:solidFill>
                  <a:srgbClr val="000000"/>
                </a:solidFill>
                <a:latin typeface="Georgia"/>
                <a:ea typeface="Georgia"/>
              </a:rPr>
              <a:t>Ocorrências de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7</a:t>
            </a:r>
            <a:endParaRPr lang="en-US" sz="1700" b="0" strike="noStrike" spc="-1">
              <a:latin typeface="Cambria"/>
            </a:endParaRPr>
          </a:p>
          <a:p>
            <a:pPr>
              <a:lnSpc>
                <a:spcPct val="100000"/>
              </a:lnSpc>
            </a:pPr>
            <a:r>
              <a:rPr lang="en-US" sz="1700" b="0" strike="noStrike" spc="-1">
                <a:solidFill>
                  <a:srgbClr val="000000"/>
                </a:solidFill>
                <a:latin typeface="Georgia"/>
                <a:ea typeface="Georgia"/>
              </a:rPr>
              <a:t>Cadeias nucleadas por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4</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500" b="0" strike="noStrike" spc="-1">
                <a:solidFill>
                  <a:srgbClr val="CCCCCC"/>
                </a:solidFill>
                <a:latin typeface="Consolas"/>
                <a:ea typeface="Consolas"/>
              </a:rPr>
              <a:t>(NPR=0006/000 		Índia) →  ID 0006/000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(NPR=1187:0006/001 Índia) → ID 6060/000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(NPR=1295:0006/002 Índia) → ID 0006/001 </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(NPR=2599:0006/003 Índia) → ID 6153/000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(NPR=2627:0006/004 Índia)   ID 6153/001</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(NPR=2640:0006/005 Índia)   ID 6153/002</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(NPR=2694:0006/006 Índia)   ID 6153/003</a:t>
            </a:r>
            <a:endParaRPr lang="en-US" sz="1500" b="0" strike="noStrike" spc="-1">
              <a:latin typeface="Cambria"/>
            </a:endParaRPr>
          </a:p>
          <a:p>
            <a:pPr>
              <a:lnSpc>
                <a:spcPct val="100000"/>
              </a:lnSpc>
            </a:pPr>
            <a:r>
              <a:rPr lang="en-US" sz="1500" b="0" strike="noStrike" spc="-1">
                <a:solidFill>
                  <a:srgbClr val="1B75BC"/>
                </a:solidFill>
                <a:latin typeface="Consolas"/>
                <a:ea typeface="Consolas"/>
              </a:rPr>
              <a:t>(NPR=3599:0006/007 Índia) → ID 6227</a:t>
            </a:r>
            <a:endParaRPr lang="en-US" sz="1500" b="0" strike="noStrike" spc="-1">
              <a:latin typeface="Cambria"/>
            </a:endParaRPr>
          </a:p>
          <a:p>
            <a:pPr>
              <a:lnSpc>
                <a:spcPct val="100000"/>
              </a:lnSpc>
            </a:pPr>
            <a:endParaRPr lang="en-US" sz="1500" b="0" strike="noStrike" spc="-1">
              <a:latin typeface="Cambria"/>
            </a:endParaRPr>
          </a:p>
          <a:p>
            <a:pPr>
              <a:lnSpc>
                <a:spcPct val="100000"/>
              </a:lnSpc>
            </a:pPr>
            <a:endParaRPr lang="en-US" sz="1500" b="0" strike="noStrike" spc="-1">
              <a:latin typeface="Cambria"/>
            </a:endParaRPr>
          </a:p>
        </p:txBody>
      </p:sp>
      <p:sp>
        <p:nvSpPr>
          <p:cNvPr id="1442"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E407E35D-2D93-494D-A3DA-FD7E8B80D418}" type="slidenum">
              <a:rPr lang="en-US" sz="1800" b="0" strike="noStrike" spc="-1">
                <a:latin typeface="Cambria"/>
              </a:rPr>
              <a:t>207</a:t>
            </a:fld>
            <a:endParaRPr lang="en-US" sz="1800" b="0" strike="noStrike" spc="-1">
              <a:latin typeface="Cambria"/>
            </a:endParaRPr>
          </a:p>
        </p:txBody>
      </p:sp>
      <p:sp>
        <p:nvSpPr>
          <p:cNvPr id="1444"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45" name="CustomShape 3"/>
          <p:cNvSpPr/>
          <p:nvPr/>
        </p:nvSpPr>
        <p:spPr>
          <a:xfrm>
            <a:off x="475920" y="1458360"/>
            <a:ext cx="8191440" cy="1884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200" b="0" strike="noStrike" spc="-1">
                <a:solidFill>
                  <a:srgbClr val="000000"/>
                </a:solidFill>
                <a:latin typeface="Georgia"/>
                <a:ea typeface="Georgia"/>
              </a:rPr>
              <a:t>Contextos da cadeia de ID 6227: </a:t>
            </a:r>
            <a:endParaRPr lang="en-US" sz="2200" b="0" strike="noStrike" spc="-1">
              <a:latin typeface="Cambria"/>
            </a:endParaRPr>
          </a:p>
          <a:p>
            <a:pPr>
              <a:lnSpc>
                <a:spcPct val="100000"/>
              </a:lnSpc>
            </a:pPr>
            <a:endParaRPr lang="en-US" sz="2200" b="0" strike="noStrike" spc="-1">
              <a:latin typeface="Cambria"/>
            </a:endParaRPr>
          </a:p>
          <a:p>
            <a:pPr>
              <a:lnSpc>
                <a:spcPct val="100000"/>
              </a:lnSpc>
            </a:pPr>
            <a:r>
              <a:rPr lang="en-US" sz="2300" b="0" strike="noStrike" spc="-1">
                <a:solidFill>
                  <a:srgbClr val="000000"/>
                </a:solidFill>
                <a:latin typeface="Georgia"/>
                <a:ea typeface="Georgia"/>
              </a:rPr>
              <a:t>“Está </a:t>
            </a:r>
            <a:r>
              <a:rPr lang="en-US" sz="2300" b="1" strike="noStrike" spc="-1">
                <a:solidFill>
                  <a:srgbClr val="0066B3"/>
                </a:solidFill>
                <a:latin typeface="Georgia"/>
                <a:ea typeface="Georgia"/>
              </a:rPr>
              <a:t>uma Índia velha</a:t>
            </a:r>
            <a:r>
              <a:rPr lang="en-US" sz="2300" b="0" strike="noStrike" spc="-1">
                <a:solidFill>
                  <a:srgbClr val="000000"/>
                </a:solidFill>
                <a:latin typeface="Georgia"/>
                <a:ea typeface="Georgia"/>
              </a:rPr>
              <a:t> prestes com um cabaço grande na mão”, “e como ele cai , </a:t>
            </a:r>
            <a:r>
              <a:rPr lang="en-US" sz="2300" b="1" strike="noStrike" spc="-1">
                <a:solidFill>
                  <a:srgbClr val="0066B3"/>
                </a:solidFill>
                <a:latin typeface="Georgia"/>
                <a:ea typeface="Georgia"/>
              </a:rPr>
              <a:t>__</a:t>
            </a:r>
            <a:r>
              <a:rPr lang="en-US" sz="2300" b="0" strike="noStrike" spc="-1">
                <a:solidFill>
                  <a:srgbClr val="000000"/>
                </a:solidFill>
                <a:latin typeface="Georgia"/>
                <a:ea typeface="Georgia"/>
              </a:rPr>
              <a:t> acode muito depressa a meter-lho na cabeça para tomar nele os miolos e o sangue”, </a:t>
            </a:r>
            <a:r>
              <a:rPr lang="en-US" sz="2300" b="0" strike="noStrike" spc="-1">
                <a:solidFill>
                  <a:srgbClr val="797979"/>
                </a:solidFill>
                <a:latin typeface="Georgia"/>
                <a:ea typeface="Georgia"/>
              </a:rPr>
              <a:t>G_008,42.776</a:t>
            </a:r>
            <a:r>
              <a:rPr lang="en-US" sz="2300" b="0" strike="noStrike" spc="-1">
                <a:solidFill>
                  <a:srgbClr val="000000"/>
                </a:solidFill>
                <a:latin typeface="Georgia"/>
                <a:ea typeface="Georgia"/>
              </a:rPr>
              <a:t> e </a:t>
            </a:r>
            <a:r>
              <a:rPr lang="en-US" sz="2300" b="0" strike="noStrike" spc="-1">
                <a:solidFill>
                  <a:srgbClr val="797979"/>
                </a:solidFill>
                <a:latin typeface="Georgia"/>
                <a:ea typeface="Georgia"/>
              </a:rPr>
              <a:t>G_008,42.777</a:t>
            </a:r>
            <a:r>
              <a:rPr lang="en-US" sz="2300" b="0" strike="noStrike" spc="-1">
                <a:solidFill>
                  <a:srgbClr val="000000"/>
                </a:solidFill>
                <a:latin typeface="Georgia"/>
                <a:ea typeface="Georgia"/>
              </a:rPr>
              <a:t>.</a:t>
            </a:r>
            <a:endParaRPr lang="en-US" sz="2300" b="0" strike="noStrike" spc="-1">
              <a:latin typeface="Cambria"/>
            </a:endParaRPr>
          </a:p>
        </p:txBody>
      </p:sp>
      <p:sp>
        <p:nvSpPr>
          <p:cNvPr id="1446"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2EB1963F-ECFE-4789-B5DC-55DAC6B7A816}" type="slidenum">
              <a:rPr lang="en-US" sz="1800" b="0" strike="noStrike" spc="-1">
                <a:latin typeface="Cambria"/>
              </a:rPr>
              <a:t>208</a:t>
            </a:fld>
            <a:endParaRPr lang="en-US" sz="1800" b="0" strike="noStrike" spc="-1">
              <a:latin typeface="Cambria"/>
            </a:endParaRPr>
          </a:p>
        </p:txBody>
      </p:sp>
      <p:sp>
        <p:nvSpPr>
          <p:cNvPr id="1448"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49" name="CustomShape 3"/>
          <p:cNvSpPr/>
          <p:nvPr/>
        </p:nvSpPr>
        <p:spPr>
          <a:xfrm>
            <a:off x="541080" y="1213560"/>
            <a:ext cx="8060040" cy="15325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6227, iniciada por ‘uma Índia velha’</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(NP-SBJ </a:t>
            </a:r>
            <a:r>
              <a:rPr lang="en-US" sz="1300" b="0" strike="noStrike" spc="-1">
                <a:solidFill>
                  <a:srgbClr val="0066B3"/>
                </a:solidFill>
                <a:latin typeface="Consolas"/>
                <a:ea typeface="Consolas"/>
              </a:rPr>
              <a:t>(ID </a:t>
            </a:r>
            <a:r>
              <a:rPr lang="en-US" sz="1300" b="1" strike="noStrike" spc="-1">
                <a:solidFill>
                  <a:srgbClr val="0066B3"/>
                </a:solidFill>
                <a:latin typeface="Consolas"/>
                <a:ea typeface="Consolas"/>
              </a:rPr>
              <a:t>H-</a:t>
            </a:r>
            <a:r>
              <a:rPr lang="en-US" sz="1300" b="0" strike="noStrike" spc="-1">
                <a:solidFill>
                  <a:srgbClr val="0066B3"/>
                </a:solidFill>
                <a:latin typeface="Consolas"/>
                <a:ea typeface="Consolas"/>
              </a:rPr>
              <a:t>RC-UNC=</a:t>
            </a:r>
            <a:r>
              <a:rPr lang="en-US" sz="1300" b="1" strike="noStrike" spc="-1">
                <a:solidFill>
                  <a:srgbClr val="0066B3"/>
                </a:solidFill>
                <a:latin typeface="Consolas"/>
                <a:ea typeface="Consolas"/>
              </a:rPr>
              <a:t>6227</a:t>
            </a:r>
            <a:r>
              <a:rPr lang="en-US" sz="1300" b="0" strike="noStrike" spc="-1">
                <a:solidFill>
                  <a:srgbClr val="0066B3"/>
                </a:solidFill>
                <a:latin typeface="Consolas"/>
                <a:ea typeface="Consolas"/>
              </a:rPr>
              <a:t>.0006/</a:t>
            </a:r>
            <a:r>
              <a:rPr lang="en-US" sz="1300" b="1" strike="noStrike" spc="-1">
                <a:solidFill>
                  <a:srgbClr val="0066B3"/>
                </a:solidFill>
                <a:latin typeface="Consolas"/>
                <a:ea typeface="Consolas"/>
              </a:rPr>
              <a:t>000</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(D-UM-F uma)(NPR</a:t>
            </a:r>
            <a:r>
              <a:rPr lang="en-US" sz="1300" b="0" strike="noStrike" spc="-1">
                <a:solidFill>
                  <a:srgbClr val="0066B3"/>
                </a:solidFill>
                <a:latin typeface="Consolas"/>
                <a:ea typeface="Consolas"/>
              </a:rPr>
              <a:t>=3599:0006/007</a:t>
            </a:r>
            <a:r>
              <a:rPr lang="en-US" sz="1300" b="0" strike="noStrike" spc="-1">
                <a:solidFill>
                  <a:srgbClr val="000000"/>
                </a:solidFill>
                <a:latin typeface="Consolas"/>
                <a:ea typeface="Consolas"/>
              </a:rPr>
              <a:t> Índia)</a:t>
            </a:r>
            <a:br/>
            <a:r>
              <a:rPr lang="en-US" sz="1300" b="0" strike="noStrike" spc="-1">
                <a:solidFill>
                  <a:srgbClr val="000000"/>
                </a:solidFill>
                <a:latin typeface="Consolas"/>
                <a:ea typeface="Consolas"/>
              </a:rPr>
              <a:t> 						                   (ADJ-F velha))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(NP-SBJ </a:t>
            </a:r>
            <a:r>
              <a:rPr lang="en-US" sz="1300" b="0" strike="noStrike" spc="-1">
                <a:solidFill>
                  <a:srgbClr val="0066B3"/>
                </a:solidFill>
                <a:latin typeface="Consolas"/>
                <a:ea typeface="Consolas"/>
              </a:rPr>
              <a:t>(ID M-EE-PPP=6227/001)</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450"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CustomShape 1"/>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52"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sp>
      <p:sp>
        <p:nvSpPr>
          <p:cNvPr id="1453" name="CustomShape 3"/>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105BC48F-AF96-462F-A66C-A684392EF552}" type="slidenum">
              <a:rPr lang="en-US" sz="1800" b="0" strike="noStrike" spc="-1">
                <a:latin typeface="Cambria"/>
              </a:rPr>
              <a:t>209</a:t>
            </a:fld>
            <a:endParaRPr lang="en-US" sz="1800" b="0" strike="noStrike" spc="-1">
              <a:latin typeface="Cambria"/>
            </a:endParaRPr>
          </a:p>
        </p:txBody>
      </p:sp>
      <p:sp>
        <p:nvSpPr>
          <p:cNvPr id="1454" name="CustomShape 4"/>
          <p:cNvSpPr/>
          <p:nvPr/>
        </p:nvSpPr>
        <p:spPr>
          <a:xfrm>
            <a:off x="455760" y="1063440"/>
            <a:ext cx="7695720" cy="38926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strike="noStrike" spc="-1">
                <a:solidFill>
                  <a:srgbClr val="000000"/>
                </a:solidFill>
                <a:latin typeface="Georgia"/>
                <a:ea typeface="Georgia"/>
              </a:rPr>
              <a:t>‘</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NPR=0006</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700" b="0" strike="noStrike" spc="-1">
                <a:solidFill>
                  <a:srgbClr val="000000"/>
                </a:solidFill>
                <a:latin typeface="Georgia"/>
                <a:ea typeface="Georgia"/>
              </a:rPr>
              <a:t>Ocorrências de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7</a:t>
            </a:r>
            <a:endParaRPr lang="en-US" sz="1700" b="0" strike="noStrike" spc="-1">
              <a:latin typeface="Cambria"/>
            </a:endParaRPr>
          </a:p>
          <a:p>
            <a:pPr>
              <a:lnSpc>
                <a:spcPct val="100000"/>
              </a:lnSpc>
            </a:pPr>
            <a:r>
              <a:rPr lang="en-US" sz="1700" b="0" strike="noStrike" spc="-1">
                <a:solidFill>
                  <a:srgbClr val="000000"/>
                </a:solidFill>
                <a:latin typeface="Georgia"/>
                <a:ea typeface="Georgia"/>
              </a:rPr>
              <a:t>Cadeias nucleadas por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4</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500" b="0" strike="noStrike" spc="-1">
                <a:solidFill>
                  <a:srgbClr val="00AAAD"/>
                </a:solidFill>
                <a:latin typeface="Consolas"/>
                <a:ea typeface="Consolas"/>
              </a:rPr>
              <a:t>(NPR=0006/000 		Índia) →  ID 0006/000</a:t>
            </a:r>
            <a:endParaRPr lang="en-US" sz="1500" b="0" strike="noStrike" spc="-1">
              <a:latin typeface="Cambria"/>
            </a:endParaRPr>
          </a:p>
          <a:p>
            <a:pPr>
              <a:lnSpc>
                <a:spcPct val="100000"/>
              </a:lnSpc>
            </a:pPr>
            <a:r>
              <a:rPr lang="en-US" sz="1500" b="0" strike="noStrike" spc="-1">
                <a:solidFill>
                  <a:srgbClr val="72BF44"/>
                </a:solidFill>
                <a:latin typeface="Consolas"/>
                <a:ea typeface="Consolas"/>
              </a:rPr>
              <a:t>(NPR=1187:0006/001 Índia) → ID 6060/000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(NPR=1295:0006/002 Índia) → ID 0006/001 </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(NPR=2599:0006/003 Índia) → ID 6153/000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(NPR=2627:0006/004 Índia)   ID 6153/001</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(NPR=2640:0006/005 Índia)   ID 6153/002</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(NPR=2694:0006/006 Índia)   ID 6153/003</a:t>
            </a:r>
            <a:endParaRPr lang="en-US" sz="1500" b="0" strike="noStrike" spc="-1">
              <a:latin typeface="Cambria"/>
            </a:endParaRPr>
          </a:p>
          <a:p>
            <a:pPr>
              <a:lnSpc>
                <a:spcPct val="100000"/>
              </a:lnSpc>
            </a:pPr>
            <a:r>
              <a:rPr lang="en-US" sz="1500" b="0" strike="noStrike" spc="-1">
                <a:solidFill>
                  <a:srgbClr val="1B75BC"/>
                </a:solidFill>
                <a:latin typeface="Consolas"/>
                <a:ea typeface="Consolas"/>
              </a:rPr>
              <a:t>(NPR=3599:0006/007 Índia) → ID 6227</a:t>
            </a:r>
            <a:endParaRPr lang="en-US" sz="1500" b="0" strike="noStrike" spc="-1">
              <a:latin typeface="Cambria"/>
            </a:endParaRPr>
          </a:p>
          <a:p>
            <a:pPr>
              <a:lnSpc>
                <a:spcPct val="100000"/>
              </a:lnSpc>
            </a:pPr>
            <a:endParaRPr lang="en-US" sz="1500" b="0" strike="noStrike" spc="-1">
              <a:latin typeface="Cambria"/>
            </a:endParaRPr>
          </a:p>
          <a:p>
            <a:pPr>
              <a:lnSpc>
                <a:spcPct val="100000"/>
              </a:lnSpc>
            </a:pPr>
            <a:endParaRPr lang="en-US" sz="1500" b="0" strike="noStrike" spc="-1">
              <a:latin typeface="Cambria"/>
            </a:endParaRPr>
          </a:p>
        </p:txBody>
      </p:sp>
      <p:sp>
        <p:nvSpPr>
          <p:cNvPr id="1455"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DACD4AFB-8125-41A0-AFD7-65707E07C6D7}"/>
              </a:ext>
            </a:extLst>
          </p:cNvPr>
          <p:cNvSpPr>
            <a:spLocks noGrp="1"/>
          </p:cNvSpPr>
          <p:nvPr>
            <p:ph type="body" sz="quarter" idx="10"/>
          </p:nvPr>
        </p:nvSpPr>
        <p:spPr/>
        <p:txBody>
          <a:bodyPr>
            <a:normAutofit/>
          </a:bodyPr>
          <a:lstStyle/>
          <a:p>
            <a:pPr marL="279360" indent="-215640">
              <a:lnSpc>
                <a:spcPct val="100000"/>
              </a:lnSpc>
            </a:pPr>
            <a:r>
              <a:rPr lang="pt-BR" spc="-1" dirty="0">
                <a:solidFill>
                  <a:srgbClr val="000000"/>
                </a:solidFill>
                <a:ea typeface="Georgia"/>
              </a:rPr>
              <a:t>(3) ‘Proeminência à esquerda’ e a </a:t>
            </a:r>
            <a:br>
              <a:rPr lang="pt-BR" dirty="0"/>
            </a:br>
            <a:r>
              <a:rPr lang="pt-BR" spc="-1" dirty="0">
                <a:solidFill>
                  <a:srgbClr val="000000"/>
                </a:solidFill>
                <a:ea typeface="Georgia"/>
              </a:rPr>
              <a:t>       interpretação de sujeitos nulos </a:t>
            </a:r>
            <a:br>
              <a:rPr lang="pt-BR" dirty="0"/>
            </a:br>
            <a:r>
              <a:rPr lang="pt-BR" spc="-1" dirty="0">
                <a:solidFill>
                  <a:srgbClr val="000000"/>
                </a:solidFill>
                <a:ea typeface="Georgia"/>
              </a:rPr>
              <a:t>      (</a:t>
            </a:r>
            <a:r>
              <a:rPr lang="pt-BR" sz="2300" i="1" spc="-1" dirty="0">
                <a:solidFill>
                  <a:srgbClr val="000000"/>
                </a:solidFill>
                <a:ea typeface="Georgia"/>
              </a:rPr>
              <a:t>Paixão de Sousa, 2009, 2012</a:t>
            </a:r>
            <a:r>
              <a:rPr lang="pt-BR" spc="-1" dirty="0">
                <a:solidFill>
                  <a:srgbClr val="000000"/>
                </a:solidFill>
                <a:ea typeface="Georgia"/>
              </a:rPr>
              <a:t>):</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a:p>
            <a:pPr marL="279360" indent="-215640">
              <a:lnSpc>
                <a:spcPct val="100000"/>
              </a:lnSpc>
            </a:pPr>
            <a:r>
              <a:rPr lang="pt-BR" spc="-1" dirty="0">
                <a:solidFill>
                  <a:srgbClr val="000000"/>
                </a:solidFill>
                <a:ea typeface="Georgia"/>
              </a:rPr>
              <a:t>Cardim, 1584:</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a:p>
            <a:pPr marL="279360" indent="-215640">
              <a:lnSpc>
                <a:spcPct val="100000"/>
              </a:lnSpc>
            </a:pPr>
            <a:r>
              <a:rPr lang="pt-BR" spc="-1" dirty="0">
                <a:solidFill>
                  <a:srgbClr val="000000"/>
                </a:solidFill>
                <a:ea typeface="Georgia"/>
              </a:rPr>
              <a:t>quando </a:t>
            </a:r>
            <a:r>
              <a:rPr lang="pt-BR" i="1" spc="-1" dirty="0" err="1">
                <a:solidFill>
                  <a:srgbClr val="F37B70"/>
                </a:solidFill>
                <a:ea typeface="Georgia"/>
              </a:rPr>
              <a:t>pro</a:t>
            </a:r>
            <a:r>
              <a:rPr lang="pt-BR" b="1" spc="-1" baseline="-25000" dirty="0" err="1">
                <a:solidFill>
                  <a:srgbClr val="F37B70"/>
                </a:solidFill>
                <a:ea typeface="Georgia"/>
              </a:rPr>
              <a:t>i</a:t>
            </a:r>
            <a:r>
              <a:rPr lang="pt-BR" spc="-1" dirty="0">
                <a:solidFill>
                  <a:srgbClr val="000000"/>
                </a:solidFill>
                <a:ea typeface="Georgia"/>
              </a:rPr>
              <a:t> vão para </a:t>
            </a:r>
            <a:r>
              <a:rPr lang="pt-BR" b="1" spc="-1" dirty="0" err="1">
                <a:solidFill>
                  <a:srgbClr val="FAA61A"/>
                </a:solidFill>
                <a:ea typeface="Georgia"/>
              </a:rPr>
              <a:t>os</a:t>
            </a:r>
            <a:r>
              <a:rPr lang="pt-BR" b="1" spc="-1" baseline="-25000" dirty="0" err="1">
                <a:solidFill>
                  <a:srgbClr val="FAA61A"/>
                </a:solidFill>
                <a:ea typeface="Georgia"/>
              </a:rPr>
              <a:t>ii</a:t>
            </a:r>
            <a:r>
              <a:rPr lang="pt-BR" spc="-1" dirty="0">
                <a:solidFill>
                  <a:srgbClr val="000000"/>
                </a:solidFill>
                <a:ea typeface="Georgia"/>
              </a:rPr>
              <a:t> apanhar, </a:t>
            </a:r>
            <a:br>
              <a:rPr lang="pt-BR" dirty="0"/>
            </a:br>
            <a:r>
              <a:rPr lang="pt-BR" spc="-1" dirty="0">
                <a:solidFill>
                  <a:srgbClr val="000000"/>
                </a:solidFill>
                <a:ea typeface="Georgia"/>
              </a:rPr>
              <a:t>              </a:t>
            </a:r>
            <a:r>
              <a:rPr lang="pt-BR" i="1" spc="-1" dirty="0" err="1">
                <a:solidFill>
                  <a:srgbClr val="FAA61A"/>
                </a:solidFill>
                <a:ea typeface="Georgia"/>
              </a:rPr>
              <a:t>pro</a:t>
            </a:r>
            <a:r>
              <a:rPr lang="pt-BR" spc="-1" baseline="-25000" dirty="0" err="1">
                <a:solidFill>
                  <a:srgbClr val="FAA61A"/>
                </a:solidFill>
                <a:ea typeface="Georgia"/>
              </a:rPr>
              <a:t>ii</a:t>
            </a:r>
            <a:r>
              <a:rPr lang="pt-BR" spc="-1" dirty="0">
                <a:solidFill>
                  <a:srgbClr val="000000"/>
                </a:solidFill>
                <a:ea typeface="Georgia"/>
              </a:rPr>
              <a:t> </a:t>
            </a:r>
            <a:r>
              <a:rPr lang="pt-BR" spc="-1" dirty="0" err="1">
                <a:solidFill>
                  <a:srgbClr val="000000"/>
                </a:solidFill>
                <a:ea typeface="Georgia"/>
              </a:rPr>
              <a:t>botão-</a:t>
            </a:r>
            <a:r>
              <a:rPr lang="pt-BR" b="1" spc="-1" dirty="0" err="1">
                <a:solidFill>
                  <a:srgbClr val="F37B70"/>
                </a:solidFill>
                <a:ea typeface="Georgia"/>
              </a:rPr>
              <a:t>lhes</a:t>
            </a:r>
            <a:r>
              <a:rPr lang="pt-BR" b="1" spc="-1" baseline="-25000" dirty="0" err="1">
                <a:solidFill>
                  <a:srgbClr val="F37B70"/>
                </a:solidFill>
                <a:ea typeface="Georgia"/>
              </a:rPr>
              <a:t>i</a:t>
            </a:r>
            <a:r>
              <a:rPr lang="pt-BR" spc="-1" dirty="0">
                <a:solidFill>
                  <a:srgbClr val="000000"/>
                </a:solidFill>
                <a:ea typeface="Georgia"/>
              </a:rPr>
              <a:t> </a:t>
            </a:r>
            <a:r>
              <a:rPr lang="pt-BR" spc="-1" dirty="0" err="1">
                <a:solidFill>
                  <a:srgbClr val="000000"/>
                </a:solidFill>
                <a:ea typeface="Georgia"/>
              </a:rPr>
              <a:t>aquella</a:t>
            </a:r>
            <a:r>
              <a:rPr lang="pt-BR" spc="-1" dirty="0">
                <a:solidFill>
                  <a:srgbClr val="000000"/>
                </a:solidFill>
                <a:ea typeface="Georgia"/>
              </a:rPr>
              <a:t> tinta diante dos olhos</a:t>
            </a:r>
            <a:endParaRPr lang="pt-BR" spc="-1" dirty="0">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C18B59A-BA5B-443F-9B77-474BB4DA5FCF}" type="slidenum">
              <a:rPr lang="en-US" sz="1800" b="0" strike="noStrike" spc="-1">
                <a:latin typeface="Cambria"/>
              </a:rPr>
              <a:t>210</a:t>
            </a:fld>
            <a:endParaRPr lang="en-US" sz="1800" b="0" strike="noStrike" spc="-1">
              <a:latin typeface="Cambria"/>
            </a:endParaRPr>
          </a:p>
        </p:txBody>
      </p:sp>
      <p:sp>
        <p:nvSpPr>
          <p:cNvPr id="1457"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58" name="CustomShape 3"/>
          <p:cNvSpPr/>
          <p:nvPr/>
        </p:nvSpPr>
        <p:spPr>
          <a:xfrm>
            <a:off x="484560" y="1020600"/>
            <a:ext cx="8489880" cy="21758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Cadeias ID 0006, 6153, 6227 - cabeças: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(NP  </a:t>
            </a:r>
            <a:r>
              <a:rPr lang="en-US" sz="1300" b="0" strike="noStrike" spc="-1">
                <a:solidFill>
                  <a:srgbClr val="0066B3"/>
                </a:solidFill>
                <a:latin typeface="Consolas"/>
                <a:ea typeface="Consolas"/>
              </a:rPr>
              <a:t>(ID H-AA-DNN=0006/000)</a:t>
            </a:r>
            <a:r>
              <a:rPr lang="en-US" sz="1300" b="0" strike="noStrike" spc="-1">
                <a:solidFill>
                  <a:srgbClr val="000000"/>
                </a:solidFill>
                <a:latin typeface="Consolas"/>
                <a:ea typeface="Consolas"/>
              </a:rPr>
              <a:t>  			(D-F a) (NPR</a:t>
            </a:r>
            <a:r>
              <a:rPr lang="en-US" sz="1300" b="0" strike="noStrike" spc="-1">
                <a:solidFill>
                  <a:srgbClr val="0066B3"/>
                </a:solidFill>
                <a:latin typeface="Consolas"/>
                <a:ea typeface="Consolas"/>
              </a:rPr>
              <a:t>=0006/000</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(NP-SBJ </a:t>
            </a:r>
            <a:r>
              <a:rPr lang="en-US" sz="1300" b="0" strike="noStrike" spc="-1">
                <a:solidFill>
                  <a:srgbClr val="0066B3"/>
                </a:solidFill>
                <a:latin typeface="Consolas"/>
                <a:ea typeface="Consolas"/>
              </a:rPr>
              <a:t>(ID </a:t>
            </a:r>
            <a:r>
              <a:rPr lang="en-US" sz="1300" b="1" strike="noStrike" spc="-1">
                <a:solidFill>
                  <a:srgbClr val="0066B3"/>
                </a:solidFill>
                <a:latin typeface="Consolas"/>
                <a:ea typeface="Consolas"/>
              </a:rPr>
              <a:t>H</a:t>
            </a:r>
            <a:r>
              <a:rPr lang="en-US" sz="1300" b="0" strike="noStrike" spc="-1">
                <a:solidFill>
                  <a:srgbClr val="0066B3"/>
                </a:solidFill>
                <a:latin typeface="Consolas"/>
                <a:ea typeface="Consolas"/>
              </a:rPr>
              <a:t>-RR-UNN=</a:t>
            </a:r>
            <a:r>
              <a:rPr lang="en-US" sz="1300" b="1" strike="noStrike" spc="-1">
                <a:solidFill>
                  <a:srgbClr val="0066B3"/>
                </a:solidFill>
                <a:latin typeface="Consolas"/>
                <a:ea typeface="Consolas"/>
              </a:rPr>
              <a:t>6060.</a:t>
            </a:r>
            <a:r>
              <a:rPr lang="en-US" sz="1300" b="0" strike="noStrike" spc="-1">
                <a:solidFill>
                  <a:srgbClr val="0066B3"/>
                </a:solidFill>
                <a:latin typeface="Consolas"/>
                <a:ea typeface="Consolas"/>
              </a:rPr>
              <a:t>0006/000)</a:t>
            </a:r>
            <a:r>
              <a:rPr lang="en-US" sz="1300" b="0" strike="noStrike" spc="-1">
                <a:solidFill>
                  <a:srgbClr val="000000"/>
                </a:solidFill>
                <a:latin typeface="Consolas"/>
                <a:ea typeface="Consolas"/>
              </a:rPr>
              <a:t> 		(D-UM-F uma) (NPR</a:t>
            </a:r>
            <a:r>
              <a:rPr lang="en-US" sz="1300" b="0" strike="noStrike" spc="-1">
                <a:solidFill>
                  <a:srgbClr val="0066B3"/>
                </a:solidFill>
                <a:latin typeface="Consolas"/>
                <a:ea typeface="Consolas"/>
              </a:rPr>
              <a:t>=1187:0006/001</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(NP-SBJ </a:t>
            </a:r>
            <a:r>
              <a:rPr lang="en-US" sz="1300" b="0" strike="noStrike" spc="-1">
                <a:solidFill>
                  <a:srgbClr val="0066B3"/>
                </a:solidFill>
                <a:latin typeface="Consolas"/>
                <a:ea typeface="Consolas"/>
              </a:rPr>
              <a:t>(ID H-RC-UNC=6153.0006/000)</a:t>
            </a:r>
            <a:r>
              <a:rPr lang="en-US" sz="1300" b="0" strike="noStrike" spc="-1">
                <a:solidFill>
                  <a:srgbClr val="000000"/>
                </a:solidFill>
                <a:latin typeface="Consolas"/>
                <a:ea typeface="Consolas"/>
              </a:rPr>
              <a:t>		(D-UM-F uma)(NPR</a:t>
            </a:r>
            <a:r>
              <a:rPr lang="en-US" sz="1300" b="0" strike="noStrike" spc="-1">
                <a:solidFill>
                  <a:srgbClr val="0066B3"/>
                </a:solidFill>
                <a:latin typeface="Consolas"/>
                <a:ea typeface="Consolas"/>
              </a:rPr>
              <a:t>=2599:0006/003</a:t>
            </a:r>
            <a:r>
              <a:rPr lang="en-US" sz="1300" b="0" strike="noStrike" spc="-1">
                <a:solidFill>
                  <a:srgbClr val="000000"/>
                </a:solidFill>
                <a:latin typeface="Consolas"/>
                <a:ea typeface="Consolas"/>
              </a:rPr>
              <a:t> Índia)</a:t>
            </a:r>
            <a:br/>
            <a:r>
              <a:rPr lang="en-US" sz="1300" b="0" strike="noStrike" spc="-1">
                <a:solidFill>
                  <a:srgbClr val="000000"/>
                </a:solidFill>
                <a:latin typeface="Consolas"/>
                <a:ea typeface="Consolas"/>
              </a:rPr>
              <a:t>                                       	(NP-PRN escrava do capitão))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(d)	(NP-SBJ </a:t>
            </a:r>
            <a:r>
              <a:rPr lang="en-US" sz="1300" b="0" strike="noStrike" spc="-1">
                <a:solidFill>
                  <a:srgbClr val="0066B3"/>
                </a:solidFill>
                <a:latin typeface="Consolas"/>
                <a:ea typeface="Consolas"/>
              </a:rPr>
              <a:t>(ID H-RC-UNC=6227.0006/000)</a:t>
            </a:r>
            <a:r>
              <a:rPr lang="en-US" sz="1300" b="0" strike="noStrike" spc="-1">
                <a:solidFill>
                  <a:srgbClr val="000000"/>
                </a:solidFill>
                <a:latin typeface="Consolas"/>
                <a:ea typeface="Consolas"/>
              </a:rPr>
              <a:t>		(D-UM-F uma)(NPR</a:t>
            </a:r>
            <a:r>
              <a:rPr lang="en-US" sz="1300" b="0" strike="noStrike" spc="-1">
                <a:solidFill>
                  <a:srgbClr val="0066B3"/>
                </a:solidFill>
                <a:latin typeface="Consolas"/>
                <a:ea typeface="Consolas"/>
              </a:rPr>
              <a:t>=3599:0006/007</a:t>
            </a:r>
            <a:r>
              <a:rPr lang="en-US" sz="1300" b="0" strike="noStrike" spc="-1">
                <a:solidFill>
                  <a:srgbClr val="000000"/>
                </a:solidFill>
                <a:latin typeface="Consolas"/>
                <a:ea typeface="Consolas"/>
              </a:rPr>
              <a:t> Índia)</a:t>
            </a:r>
            <a:br/>
            <a:r>
              <a:rPr lang="en-US" sz="1300" b="0" strike="noStrike" spc="-1">
                <a:solidFill>
                  <a:srgbClr val="000000"/>
                </a:solidFill>
                <a:latin typeface="Consolas"/>
                <a:ea typeface="Consolas"/>
              </a:rPr>
              <a:t> 						                   		(ADJ-F velha))</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459"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89DDAD7-983B-41C0-A81E-99838774CD5E}" type="slidenum">
              <a:rPr lang="en-US" sz="1800" b="0" strike="noStrike" spc="-1">
                <a:latin typeface="Cambria"/>
              </a:rPr>
              <a:t>211</a:t>
            </a:fld>
            <a:endParaRPr lang="en-US" sz="1800" b="0" strike="noStrike" spc="-1">
              <a:latin typeface="Cambria"/>
            </a:endParaRPr>
          </a:p>
        </p:txBody>
      </p:sp>
      <p:sp>
        <p:nvSpPr>
          <p:cNvPr id="1461"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62" name="CustomShape 3"/>
          <p:cNvSpPr/>
          <p:nvPr/>
        </p:nvSpPr>
        <p:spPr>
          <a:xfrm>
            <a:off x="484200" y="1020600"/>
            <a:ext cx="8489880" cy="21758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Cadeias ID 0006, 6153, 6227 - cabeças: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(NP  </a:t>
            </a:r>
            <a:r>
              <a:rPr lang="en-US" sz="1300" b="0" strike="noStrike" spc="-1">
                <a:solidFill>
                  <a:srgbClr val="00AAAD"/>
                </a:solidFill>
                <a:latin typeface="Consolas"/>
                <a:ea typeface="Consolas"/>
              </a:rPr>
              <a:t>(ID</a:t>
            </a:r>
            <a:r>
              <a:rPr lang="en-US" sz="1300" b="0" strike="noStrike" spc="-1">
                <a:solidFill>
                  <a:srgbClr val="0066B3"/>
                </a:solidFill>
                <a:latin typeface="Consolas"/>
                <a:ea typeface="Consolas"/>
              </a:rPr>
              <a:t> </a:t>
            </a:r>
            <a:r>
              <a:rPr lang="en-US" sz="1300" b="0" strike="noStrike" spc="-1">
                <a:solidFill>
                  <a:srgbClr val="CCCCCC"/>
                </a:solidFill>
                <a:latin typeface="Consolas"/>
                <a:ea typeface="Consolas"/>
              </a:rPr>
              <a:t>H-</a:t>
            </a:r>
            <a:r>
              <a:rPr lang="en-US" sz="1300" b="0" strike="noStrike" spc="-1">
                <a:solidFill>
                  <a:srgbClr val="00AAAD"/>
                </a:solidFill>
                <a:latin typeface="Consolas"/>
                <a:ea typeface="Consolas"/>
              </a:rPr>
              <a:t>AA-DNN=0006</a:t>
            </a:r>
            <a:r>
              <a:rPr lang="en-US" sz="1300" b="0" strike="noStrike" spc="-1">
                <a:solidFill>
                  <a:srgbClr val="CCCCCC"/>
                </a:solidFill>
                <a:latin typeface="Consolas"/>
                <a:ea typeface="Consolas"/>
              </a:rPr>
              <a:t>/000</a:t>
            </a:r>
            <a:r>
              <a:rPr lang="en-US" sz="1300" b="0" strike="noStrike" spc="-1">
                <a:solidFill>
                  <a:srgbClr val="00AAAD"/>
                </a:solidFill>
                <a:latin typeface="Consolas"/>
                <a:ea typeface="Consolas"/>
              </a:rPr>
              <a:t>)</a:t>
            </a:r>
            <a:r>
              <a:rPr lang="en-US" sz="1300" b="0" strike="noStrike" spc="-1">
                <a:solidFill>
                  <a:srgbClr val="000000"/>
                </a:solidFill>
                <a:latin typeface="Consolas"/>
                <a:ea typeface="Consolas"/>
              </a:rPr>
              <a:t>  				(D-F a) (NPR</a:t>
            </a:r>
            <a:r>
              <a:rPr lang="en-US" sz="1300" b="0" strike="noStrike" spc="-1">
                <a:solidFill>
                  <a:srgbClr val="00AAAD"/>
                </a:solidFill>
                <a:latin typeface="Consolas"/>
                <a:ea typeface="Consolas"/>
              </a:rPr>
              <a:t>=0006/000</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(NP-SBJ </a:t>
            </a:r>
            <a:r>
              <a:rPr lang="en-US" sz="1300" b="0" strike="noStrike" spc="-1">
                <a:solidFill>
                  <a:srgbClr val="00AAAD"/>
                </a:solidFill>
                <a:latin typeface="Consolas"/>
                <a:ea typeface="Consolas"/>
              </a:rPr>
              <a:t>(ID</a:t>
            </a:r>
            <a:r>
              <a:rPr lang="en-US" sz="1300" b="0" strike="noStrike" spc="-1">
                <a:solidFill>
                  <a:srgbClr val="0066B3"/>
                </a:solidFill>
                <a:latin typeface="Consolas"/>
                <a:ea typeface="Consolas"/>
              </a:rPr>
              <a:t> </a:t>
            </a:r>
            <a:r>
              <a:rPr lang="en-US" sz="1300" b="0" strike="noStrike" spc="-1">
                <a:solidFill>
                  <a:srgbClr val="CCCCCC"/>
                </a:solidFill>
                <a:latin typeface="Consolas"/>
                <a:ea typeface="Consolas"/>
              </a:rPr>
              <a:t>H</a:t>
            </a:r>
            <a:r>
              <a:rPr lang="en-US" sz="1300" b="1" strike="noStrike" spc="-1">
                <a:solidFill>
                  <a:srgbClr val="00AAAD"/>
                </a:solidFill>
                <a:latin typeface="Consolas"/>
                <a:ea typeface="Consolas"/>
              </a:rPr>
              <a:t>-</a:t>
            </a:r>
            <a:r>
              <a:rPr lang="en-US" sz="1300" b="0" strike="noStrike" spc="-1">
                <a:solidFill>
                  <a:srgbClr val="00AAAD"/>
                </a:solidFill>
                <a:latin typeface="Consolas"/>
                <a:ea typeface="Consolas"/>
              </a:rPr>
              <a:t>RR-UNN=</a:t>
            </a:r>
            <a:r>
              <a:rPr lang="en-US" sz="1300" b="0" strike="noStrike" spc="-1">
                <a:solidFill>
                  <a:srgbClr val="CCCCCC"/>
                </a:solidFill>
                <a:latin typeface="Consolas"/>
                <a:ea typeface="Consolas"/>
              </a:rPr>
              <a:t>6060.</a:t>
            </a:r>
            <a:r>
              <a:rPr lang="en-US" sz="1300" b="0" strike="noStrike" spc="-1">
                <a:solidFill>
                  <a:srgbClr val="00AAAD"/>
                </a:solidFill>
                <a:latin typeface="Consolas"/>
                <a:ea typeface="Consolas"/>
              </a:rPr>
              <a:t>0006</a:t>
            </a:r>
            <a:r>
              <a:rPr lang="en-US" sz="1300" b="0" strike="noStrike" spc="-1">
                <a:solidFill>
                  <a:srgbClr val="CCCCCC"/>
                </a:solidFill>
                <a:latin typeface="Consolas"/>
                <a:ea typeface="Consolas"/>
              </a:rPr>
              <a:t>/000</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(D-UM-F uma) (NPR</a:t>
            </a:r>
            <a:r>
              <a:rPr lang="en-US" sz="1300" b="0" strike="noStrike" spc="-1">
                <a:solidFill>
                  <a:srgbClr val="00AAAD"/>
                </a:solidFill>
                <a:latin typeface="Consolas"/>
                <a:ea typeface="Consolas"/>
              </a:rPr>
              <a:t>=1187:0006/001</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(NP-SBJ </a:t>
            </a:r>
            <a:r>
              <a:rPr lang="en-US" sz="1300" b="0" strike="noStrike" spc="-1">
                <a:solidFill>
                  <a:srgbClr val="00AAAD"/>
                </a:solidFill>
                <a:latin typeface="Consolas"/>
                <a:ea typeface="Consolas"/>
              </a:rPr>
              <a:t>(ID</a:t>
            </a:r>
            <a:r>
              <a:rPr lang="en-US" sz="1300" b="0" strike="noStrike" spc="-1">
                <a:solidFill>
                  <a:srgbClr val="0066B3"/>
                </a:solidFill>
                <a:latin typeface="Consolas"/>
                <a:ea typeface="Consolas"/>
              </a:rPr>
              <a:t> </a:t>
            </a:r>
            <a:r>
              <a:rPr lang="en-US" sz="1300" b="0" strike="noStrike" spc="-1">
                <a:solidFill>
                  <a:srgbClr val="CCCCCC"/>
                </a:solidFill>
                <a:latin typeface="Consolas"/>
                <a:ea typeface="Consolas"/>
              </a:rPr>
              <a:t>H-</a:t>
            </a:r>
            <a:r>
              <a:rPr lang="en-US" sz="1300" b="0" strike="noStrike" spc="-1">
                <a:solidFill>
                  <a:srgbClr val="00AAAD"/>
                </a:solidFill>
                <a:latin typeface="Consolas"/>
                <a:ea typeface="Consolas"/>
              </a:rPr>
              <a:t>RC-UNC=</a:t>
            </a:r>
            <a:r>
              <a:rPr lang="en-US" sz="1300" b="0" strike="noStrike" spc="-1">
                <a:solidFill>
                  <a:srgbClr val="CCCCCC"/>
                </a:solidFill>
                <a:latin typeface="Consolas"/>
                <a:ea typeface="Consolas"/>
              </a:rPr>
              <a:t>6153.</a:t>
            </a:r>
            <a:r>
              <a:rPr lang="en-US" sz="1300" b="0" strike="noStrike" spc="-1">
                <a:solidFill>
                  <a:srgbClr val="00AAAD"/>
                </a:solidFill>
                <a:latin typeface="Consolas"/>
                <a:ea typeface="Consolas"/>
              </a:rPr>
              <a:t>0006</a:t>
            </a:r>
            <a:r>
              <a:rPr lang="en-US" sz="1300" b="0" strike="noStrike" spc="-1">
                <a:solidFill>
                  <a:srgbClr val="CCCCCC"/>
                </a:solidFill>
                <a:latin typeface="Consolas"/>
                <a:ea typeface="Consolas"/>
              </a:rPr>
              <a:t>/000</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(D-UM-F uma)(NPR</a:t>
            </a:r>
            <a:r>
              <a:rPr lang="en-US" sz="1300" b="0" strike="noStrike" spc="-1">
                <a:solidFill>
                  <a:srgbClr val="00AAAD"/>
                </a:solidFill>
                <a:latin typeface="Consolas"/>
                <a:ea typeface="Consolas"/>
              </a:rPr>
              <a:t>=2599:0006/003</a:t>
            </a:r>
            <a:r>
              <a:rPr lang="en-US" sz="1300" b="0" strike="noStrike" spc="-1">
                <a:solidFill>
                  <a:srgbClr val="000000"/>
                </a:solidFill>
                <a:latin typeface="Consolas"/>
                <a:ea typeface="Consolas"/>
              </a:rPr>
              <a:t> Índia)</a:t>
            </a:r>
            <a:br/>
            <a:r>
              <a:rPr lang="en-US" sz="1300" b="0" strike="noStrike" spc="-1">
                <a:solidFill>
                  <a:srgbClr val="000000"/>
                </a:solidFill>
                <a:latin typeface="Consolas"/>
                <a:ea typeface="Consolas"/>
              </a:rPr>
              <a:t>                                       	(NP-PRN escrava do capitão))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(d) (NP-SBJ </a:t>
            </a:r>
            <a:r>
              <a:rPr lang="en-US" sz="1300" b="0" strike="noStrike" spc="-1">
                <a:solidFill>
                  <a:srgbClr val="00AAAD"/>
                </a:solidFill>
                <a:latin typeface="Consolas"/>
                <a:ea typeface="Consolas"/>
              </a:rPr>
              <a:t>(ID</a:t>
            </a:r>
            <a:r>
              <a:rPr lang="en-US" sz="1300" b="0" strike="noStrike" spc="-1">
                <a:solidFill>
                  <a:srgbClr val="0066B3"/>
                </a:solidFill>
                <a:latin typeface="Consolas"/>
                <a:ea typeface="Consolas"/>
              </a:rPr>
              <a:t> </a:t>
            </a:r>
            <a:r>
              <a:rPr lang="en-US" sz="1300" b="0" strike="noStrike" spc="-1">
                <a:solidFill>
                  <a:srgbClr val="CCCCCC"/>
                </a:solidFill>
                <a:latin typeface="Consolas"/>
                <a:ea typeface="Consolas"/>
              </a:rPr>
              <a:t>H-</a:t>
            </a:r>
            <a:r>
              <a:rPr lang="en-US" sz="1300" b="0" strike="noStrike" spc="-1">
                <a:solidFill>
                  <a:srgbClr val="00AAAD"/>
                </a:solidFill>
                <a:latin typeface="Consolas"/>
                <a:ea typeface="Consolas"/>
              </a:rPr>
              <a:t>RC-UNC=</a:t>
            </a:r>
            <a:r>
              <a:rPr lang="en-US" sz="1300" b="1" strike="noStrike" spc="-1">
                <a:solidFill>
                  <a:srgbClr val="CCCCCC"/>
                </a:solidFill>
                <a:latin typeface="Consolas"/>
                <a:ea typeface="Consolas"/>
              </a:rPr>
              <a:t>6227.</a:t>
            </a:r>
            <a:r>
              <a:rPr lang="en-US" sz="1300" b="0" strike="noStrike" spc="-1">
                <a:solidFill>
                  <a:srgbClr val="00AAAD"/>
                </a:solidFill>
                <a:latin typeface="Consolas"/>
                <a:ea typeface="Consolas"/>
              </a:rPr>
              <a:t>0006</a:t>
            </a:r>
            <a:r>
              <a:rPr lang="en-US" sz="1300" b="0" strike="noStrike" spc="-1">
                <a:solidFill>
                  <a:srgbClr val="CCCCCC"/>
                </a:solidFill>
                <a:latin typeface="Consolas"/>
                <a:ea typeface="Consolas"/>
              </a:rPr>
              <a:t>/000</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(D-UM-F uma)(NPR</a:t>
            </a:r>
            <a:r>
              <a:rPr lang="en-US" sz="1300" b="0" strike="noStrike" spc="-1">
                <a:solidFill>
                  <a:srgbClr val="00AAAD"/>
                </a:solidFill>
                <a:latin typeface="Consolas"/>
                <a:ea typeface="Consolas"/>
              </a:rPr>
              <a:t>=3599:0006/007</a:t>
            </a:r>
            <a:r>
              <a:rPr lang="en-US" sz="1300" b="0" strike="noStrike" spc="-1">
                <a:solidFill>
                  <a:srgbClr val="000000"/>
                </a:solidFill>
                <a:latin typeface="Consolas"/>
                <a:ea typeface="Consolas"/>
              </a:rPr>
              <a:t> Índia)</a:t>
            </a:r>
            <a:br/>
            <a:r>
              <a:rPr lang="en-US" sz="1300" b="0" strike="noStrike" spc="-1">
                <a:solidFill>
                  <a:srgbClr val="000000"/>
                </a:solidFill>
                <a:latin typeface="Consolas"/>
                <a:ea typeface="Consolas"/>
              </a:rPr>
              <a:t> 						                   		(ADJ-F velha))</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463" name="CustomShape 4"/>
          <p:cNvSpPr/>
          <p:nvPr/>
        </p:nvSpPr>
        <p:spPr>
          <a:xfrm>
            <a:off x="810000" y="3114000"/>
            <a:ext cx="7594200" cy="18702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600" b="0" strike="noStrike" spc="-1">
                <a:solidFill>
                  <a:srgbClr val="00AAAD"/>
                </a:solidFill>
                <a:latin typeface="Georgia"/>
                <a:ea typeface="Georgia"/>
              </a:rPr>
              <a:t>Automático  </a:t>
            </a:r>
            <a:r>
              <a:rPr lang="en-US" sz="1800" b="0" strike="noStrike" spc="-1">
                <a:solidFill>
                  <a:srgbClr val="00AAAD"/>
                </a:solidFill>
                <a:latin typeface="Georgia"/>
                <a:ea typeface="Georgia"/>
              </a:rPr>
              <a:t> índices derivados dos NPR + </a:t>
            </a:r>
            <a:br/>
            <a:r>
              <a:rPr lang="en-US" sz="1800" b="0" strike="noStrike" spc="-1">
                <a:solidFill>
                  <a:srgbClr val="00AAAD"/>
                </a:solidFill>
                <a:latin typeface="Georgia"/>
                <a:ea typeface="Georgia"/>
              </a:rPr>
              <a:t>                                  códigos de estrutura interna</a:t>
            </a:r>
            <a:endParaRPr lang="en-US" sz="1800" b="0" strike="noStrike" spc="-1">
              <a:latin typeface="Cambria"/>
            </a:endParaRPr>
          </a:p>
          <a:p>
            <a:pPr>
              <a:lnSpc>
                <a:spcPct val="100000"/>
              </a:lnSpc>
            </a:pPr>
            <a:r>
              <a:rPr lang="en-US" sz="2600" b="0" strike="noStrike" spc="-1">
                <a:solidFill>
                  <a:srgbClr val="FFFFFF"/>
                </a:solidFill>
                <a:latin typeface="Georgia"/>
                <a:ea typeface="Georgia"/>
              </a:rPr>
              <a:t>Manual         </a:t>
            </a:r>
            <a:r>
              <a:rPr lang="en-US" sz="1800" b="0" strike="noStrike" spc="-1">
                <a:solidFill>
                  <a:srgbClr val="FFFFFF"/>
                </a:solidFill>
                <a:latin typeface="Georgia"/>
                <a:ea typeface="Georgia"/>
              </a:rPr>
              <a:t>identificação das mudanças de referente</a:t>
            </a:r>
            <a:endParaRPr lang="en-US" sz="1800" b="0" strike="noStrike" spc="-1">
              <a:latin typeface="Cambria"/>
            </a:endParaRPr>
          </a:p>
        </p:txBody>
      </p:sp>
      <p:sp>
        <p:nvSpPr>
          <p:cNvPr id="1464"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0E79B418-7A4F-450A-9B74-0F8E92FD08DF}" type="slidenum">
              <a:rPr lang="en-US" sz="1800" b="0" strike="noStrike" spc="-1">
                <a:latin typeface="Cambria"/>
              </a:rPr>
              <a:t>212</a:t>
            </a:fld>
            <a:endParaRPr lang="en-US" sz="1800" b="0" strike="noStrike" spc="-1">
              <a:latin typeface="Cambria"/>
            </a:endParaRPr>
          </a:p>
        </p:txBody>
      </p:sp>
      <p:sp>
        <p:nvSpPr>
          <p:cNvPr id="146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67" name="CustomShape 3"/>
          <p:cNvSpPr/>
          <p:nvPr/>
        </p:nvSpPr>
        <p:spPr>
          <a:xfrm>
            <a:off x="483840" y="1020600"/>
            <a:ext cx="8489880" cy="21754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Cadeias ID 0006, 6153, 6227 - cabeças: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(NP  </a:t>
            </a:r>
            <a:r>
              <a:rPr lang="en-US" sz="1300" b="0" strike="noStrike" spc="-1">
                <a:solidFill>
                  <a:srgbClr val="00AAAD"/>
                </a:solidFill>
                <a:latin typeface="Consolas"/>
                <a:ea typeface="Consolas"/>
              </a:rPr>
              <a:t>(ID</a:t>
            </a:r>
            <a:r>
              <a:rPr lang="en-US" sz="1300" b="0" strike="noStrike" spc="-1">
                <a:solidFill>
                  <a:srgbClr val="0066B3"/>
                </a:solidFill>
                <a:latin typeface="Consolas"/>
                <a:ea typeface="Consolas"/>
              </a:rPr>
              <a:t> </a:t>
            </a:r>
            <a:r>
              <a:rPr lang="en-US" sz="1300" b="1" strike="noStrike" spc="-1">
                <a:solidFill>
                  <a:srgbClr val="EF413D"/>
                </a:solidFill>
                <a:latin typeface="Consolas"/>
                <a:ea typeface="Consolas"/>
              </a:rPr>
              <a:t>H-</a:t>
            </a:r>
            <a:r>
              <a:rPr lang="en-US" sz="1300" b="0" strike="noStrike" spc="-1">
                <a:solidFill>
                  <a:srgbClr val="00AAAD"/>
                </a:solidFill>
                <a:latin typeface="Consolas"/>
                <a:ea typeface="Consolas"/>
              </a:rPr>
              <a:t>AA-DNN=0006</a:t>
            </a:r>
            <a:r>
              <a:rPr lang="en-US" sz="1300" b="0" strike="noStrike" spc="-1">
                <a:solidFill>
                  <a:srgbClr val="EF413D"/>
                </a:solidFill>
                <a:latin typeface="Consolas"/>
                <a:ea typeface="Consolas"/>
              </a:rPr>
              <a:t>/000</a:t>
            </a:r>
            <a:r>
              <a:rPr lang="en-US" sz="1300" b="0" strike="noStrike" spc="-1">
                <a:solidFill>
                  <a:srgbClr val="00AAAD"/>
                </a:solidFill>
                <a:latin typeface="Consolas"/>
                <a:ea typeface="Consolas"/>
              </a:rPr>
              <a:t>)</a:t>
            </a:r>
            <a:r>
              <a:rPr lang="en-US" sz="1300" b="0" strike="noStrike" spc="-1">
                <a:solidFill>
                  <a:srgbClr val="000000"/>
                </a:solidFill>
                <a:latin typeface="Consolas"/>
                <a:ea typeface="Consolas"/>
              </a:rPr>
              <a:t>  				(D-F a) (NPR</a:t>
            </a:r>
            <a:r>
              <a:rPr lang="en-US" sz="1300" b="0" strike="noStrike" spc="-1">
                <a:solidFill>
                  <a:srgbClr val="00AAAD"/>
                </a:solidFill>
                <a:latin typeface="Consolas"/>
                <a:ea typeface="Consolas"/>
              </a:rPr>
              <a:t>=0006/000</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(NP-SBJ </a:t>
            </a:r>
            <a:r>
              <a:rPr lang="en-US" sz="1300" b="0" strike="noStrike" spc="-1">
                <a:solidFill>
                  <a:srgbClr val="00AAAD"/>
                </a:solidFill>
                <a:latin typeface="Consolas"/>
                <a:ea typeface="Consolas"/>
              </a:rPr>
              <a:t>(ID</a:t>
            </a:r>
            <a:r>
              <a:rPr lang="en-US" sz="1300" b="0" strike="noStrike" spc="-1">
                <a:solidFill>
                  <a:srgbClr val="0066B3"/>
                </a:solidFill>
                <a:latin typeface="Consolas"/>
                <a:ea typeface="Consolas"/>
              </a:rPr>
              <a:t> </a:t>
            </a:r>
            <a:r>
              <a:rPr lang="en-US" sz="1300" b="1" strike="noStrike" spc="-1">
                <a:solidFill>
                  <a:srgbClr val="EF413D"/>
                </a:solidFill>
                <a:latin typeface="Consolas"/>
                <a:ea typeface="Consolas"/>
              </a:rPr>
              <a:t>H</a:t>
            </a:r>
            <a:r>
              <a:rPr lang="en-US" sz="1300" b="0" strike="noStrike" spc="-1">
                <a:solidFill>
                  <a:srgbClr val="00AAAD"/>
                </a:solidFill>
                <a:latin typeface="Consolas"/>
                <a:ea typeface="Consolas"/>
              </a:rPr>
              <a:t>-RR-UNN=</a:t>
            </a:r>
            <a:r>
              <a:rPr lang="en-US" sz="1300" b="0" strike="noStrike" spc="-1">
                <a:solidFill>
                  <a:srgbClr val="EF413D"/>
                </a:solidFill>
                <a:latin typeface="Consolas"/>
                <a:ea typeface="Consolas"/>
              </a:rPr>
              <a:t>6060.</a:t>
            </a:r>
            <a:r>
              <a:rPr lang="en-US" sz="1300" b="0" strike="noStrike" spc="-1">
                <a:solidFill>
                  <a:srgbClr val="00AAAD"/>
                </a:solidFill>
                <a:latin typeface="Consolas"/>
                <a:ea typeface="Consolas"/>
              </a:rPr>
              <a:t>0006</a:t>
            </a:r>
            <a:r>
              <a:rPr lang="en-US" sz="1300" b="0" strike="noStrike" spc="-1">
                <a:solidFill>
                  <a:srgbClr val="EF413D"/>
                </a:solidFill>
                <a:latin typeface="Consolas"/>
                <a:ea typeface="Consolas"/>
              </a:rPr>
              <a:t>/000</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(D-UM-F uma) (NPR</a:t>
            </a:r>
            <a:r>
              <a:rPr lang="en-US" sz="1300" b="0" strike="noStrike" spc="-1">
                <a:solidFill>
                  <a:srgbClr val="00AAAD"/>
                </a:solidFill>
                <a:latin typeface="Consolas"/>
                <a:ea typeface="Consolas"/>
              </a:rPr>
              <a:t>=1187:0006/001</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(NP-SBJ </a:t>
            </a:r>
            <a:r>
              <a:rPr lang="en-US" sz="1300" b="0" strike="noStrike" spc="-1">
                <a:solidFill>
                  <a:srgbClr val="00AAAD"/>
                </a:solidFill>
                <a:latin typeface="Consolas"/>
                <a:ea typeface="Consolas"/>
              </a:rPr>
              <a:t>(ID</a:t>
            </a:r>
            <a:r>
              <a:rPr lang="en-US" sz="1300" b="0" strike="noStrike" spc="-1">
                <a:solidFill>
                  <a:srgbClr val="0066B3"/>
                </a:solidFill>
                <a:latin typeface="Consolas"/>
                <a:ea typeface="Consolas"/>
              </a:rPr>
              <a:t> </a:t>
            </a:r>
            <a:r>
              <a:rPr lang="en-US" sz="1300" b="1" strike="noStrike" spc="-1">
                <a:solidFill>
                  <a:srgbClr val="EF413D"/>
                </a:solidFill>
                <a:latin typeface="Consolas"/>
                <a:ea typeface="Consolas"/>
              </a:rPr>
              <a:t>H-</a:t>
            </a:r>
            <a:r>
              <a:rPr lang="en-US" sz="1300" b="0" strike="noStrike" spc="-1">
                <a:solidFill>
                  <a:srgbClr val="00AAAD"/>
                </a:solidFill>
                <a:latin typeface="Consolas"/>
                <a:ea typeface="Consolas"/>
              </a:rPr>
              <a:t>RC-UNC=</a:t>
            </a:r>
            <a:r>
              <a:rPr lang="en-US" sz="1300" b="0" strike="noStrike" spc="-1">
                <a:solidFill>
                  <a:srgbClr val="EF413D"/>
                </a:solidFill>
                <a:latin typeface="Consolas"/>
                <a:ea typeface="Consolas"/>
              </a:rPr>
              <a:t>6153.</a:t>
            </a:r>
            <a:r>
              <a:rPr lang="en-US" sz="1300" b="0" strike="noStrike" spc="-1">
                <a:solidFill>
                  <a:srgbClr val="00AAAD"/>
                </a:solidFill>
                <a:latin typeface="Consolas"/>
                <a:ea typeface="Consolas"/>
              </a:rPr>
              <a:t>0006</a:t>
            </a:r>
            <a:r>
              <a:rPr lang="en-US" sz="1300" b="0" strike="noStrike" spc="-1">
                <a:solidFill>
                  <a:srgbClr val="EF413D"/>
                </a:solidFill>
                <a:latin typeface="Consolas"/>
                <a:ea typeface="Consolas"/>
              </a:rPr>
              <a:t>/000</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(D-UM-F uma)(NPR</a:t>
            </a:r>
            <a:r>
              <a:rPr lang="en-US" sz="1300" b="0" strike="noStrike" spc="-1">
                <a:solidFill>
                  <a:srgbClr val="00AAAD"/>
                </a:solidFill>
                <a:latin typeface="Consolas"/>
                <a:ea typeface="Consolas"/>
              </a:rPr>
              <a:t>=2599:0006/003</a:t>
            </a:r>
            <a:r>
              <a:rPr lang="en-US" sz="1300" b="0" strike="noStrike" spc="-1">
                <a:solidFill>
                  <a:srgbClr val="000000"/>
                </a:solidFill>
                <a:latin typeface="Consolas"/>
                <a:ea typeface="Consolas"/>
              </a:rPr>
              <a:t> Índia)</a:t>
            </a:r>
            <a:br/>
            <a:r>
              <a:rPr lang="en-US" sz="1300" b="0" strike="noStrike" spc="-1">
                <a:solidFill>
                  <a:srgbClr val="000000"/>
                </a:solidFill>
                <a:latin typeface="Consolas"/>
                <a:ea typeface="Consolas"/>
              </a:rPr>
              <a:t>                                       	(NP-PRN escrava do capitão))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(d) (NP-SBJ </a:t>
            </a:r>
            <a:r>
              <a:rPr lang="en-US" sz="1300" b="0" strike="noStrike" spc="-1">
                <a:solidFill>
                  <a:srgbClr val="00AAAD"/>
                </a:solidFill>
                <a:latin typeface="Consolas"/>
                <a:ea typeface="Consolas"/>
              </a:rPr>
              <a:t>(ID</a:t>
            </a:r>
            <a:r>
              <a:rPr lang="en-US" sz="1300" b="0" strike="noStrike" spc="-1">
                <a:solidFill>
                  <a:srgbClr val="0066B3"/>
                </a:solidFill>
                <a:latin typeface="Consolas"/>
                <a:ea typeface="Consolas"/>
              </a:rPr>
              <a:t> </a:t>
            </a:r>
            <a:r>
              <a:rPr lang="en-US" sz="1300" b="1" strike="noStrike" spc="-1">
                <a:solidFill>
                  <a:srgbClr val="EF413D"/>
                </a:solidFill>
                <a:latin typeface="Consolas"/>
                <a:ea typeface="Consolas"/>
              </a:rPr>
              <a:t>H-</a:t>
            </a:r>
            <a:r>
              <a:rPr lang="en-US" sz="1300" b="0" strike="noStrike" spc="-1">
                <a:solidFill>
                  <a:srgbClr val="00AAAD"/>
                </a:solidFill>
                <a:latin typeface="Consolas"/>
                <a:ea typeface="Consolas"/>
              </a:rPr>
              <a:t>RC-UNC=</a:t>
            </a:r>
            <a:r>
              <a:rPr lang="en-US" sz="1300" b="0" strike="noStrike" spc="-1">
                <a:solidFill>
                  <a:srgbClr val="EF413D"/>
                </a:solidFill>
                <a:latin typeface="Consolas"/>
                <a:ea typeface="Consolas"/>
              </a:rPr>
              <a:t>6227.</a:t>
            </a:r>
            <a:r>
              <a:rPr lang="en-US" sz="1300" b="0" strike="noStrike" spc="-1">
                <a:solidFill>
                  <a:srgbClr val="00AAAD"/>
                </a:solidFill>
                <a:latin typeface="Consolas"/>
                <a:ea typeface="Consolas"/>
              </a:rPr>
              <a:t>0006</a:t>
            </a:r>
            <a:r>
              <a:rPr lang="en-US" sz="1300" b="0" strike="noStrike" spc="-1">
                <a:solidFill>
                  <a:srgbClr val="EF413D"/>
                </a:solidFill>
                <a:latin typeface="Consolas"/>
                <a:ea typeface="Consolas"/>
              </a:rPr>
              <a:t>/000</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(D-UM-F uma)(NPR</a:t>
            </a:r>
            <a:r>
              <a:rPr lang="en-US" sz="1300" b="0" strike="noStrike" spc="-1">
                <a:solidFill>
                  <a:srgbClr val="00AAAD"/>
                </a:solidFill>
                <a:latin typeface="Consolas"/>
                <a:ea typeface="Consolas"/>
              </a:rPr>
              <a:t>=3599:0006/007</a:t>
            </a:r>
            <a:r>
              <a:rPr lang="en-US" sz="1300" b="0" strike="noStrike" spc="-1">
                <a:solidFill>
                  <a:srgbClr val="000000"/>
                </a:solidFill>
                <a:latin typeface="Consolas"/>
                <a:ea typeface="Consolas"/>
              </a:rPr>
              <a:t> Índia)</a:t>
            </a:r>
            <a:br/>
            <a:r>
              <a:rPr lang="en-US" sz="1300" b="0" strike="noStrike" spc="-1">
                <a:solidFill>
                  <a:srgbClr val="000000"/>
                </a:solidFill>
                <a:latin typeface="Consolas"/>
                <a:ea typeface="Consolas"/>
              </a:rPr>
              <a:t> 						                   		(ADJ-F velha))</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468" name="CustomShape 4"/>
          <p:cNvSpPr/>
          <p:nvPr/>
        </p:nvSpPr>
        <p:spPr>
          <a:xfrm>
            <a:off x="810000" y="3114000"/>
            <a:ext cx="7594200" cy="18702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600" b="0" strike="noStrike" spc="-1">
                <a:solidFill>
                  <a:srgbClr val="00AAAD"/>
                </a:solidFill>
                <a:latin typeface="Georgia"/>
                <a:ea typeface="Georgia"/>
              </a:rPr>
              <a:t>Automático  </a:t>
            </a:r>
            <a:r>
              <a:rPr lang="en-US" sz="1800" b="0" strike="noStrike" spc="-1">
                <a:solidFill>
                  <a:srgbClr val="00AAAD"/>
                </a:solidFill>
                <a:latin typeface="Georgia"/>
                <a:ea typeface="Georgia"/>
              </a:rPr>
              <a:t>índices derivados dos NPR + </a:t>
            </a:r>
            <a:br/>
            <a:r>
              <a:rPr lang="en-US" sz="1800" b="0" strike="noStrike" spc="-1">
                <a:solidFill>
                  <a:srgbClr val="00AAAD"/>
                </a:solidFill>
                <a:latin typeface="Georgia"/>
                <a:ea typeface="Georgia"/>
              </a:rPr>
              <a:t>                                 códigos de estrutura interna</a:t>
            </a:r>
            <a:endParaRPr lang="en-US" sz="1800" b="0" strike="noStrike" spc="-1">
              <a:latin typeface="Cambria"/>
            </a:endParaRPr>
          </a:p>
          <a:p>
            <a:pPr>
              <a:lnSpc>
                <a:spcPct val="100000"/>
              </a:lnSpc>
            </a:pPr>
            <a:r>
              <a:rPr lang="en-US" sz="2600" b="0" strike="noStrike" spc="-1">
                <a:solidFill>
                  <a:srgbClr val="EF413D"/>
                </a:solidFill>
                <a:latin typeface="Georgia"/>
                <a:ea typeface="Georgia"/>
              </a:rPr>
              <a:t>Manual         </a:t>
            </a:r>
            <a:r>
              <a:rPr lang="en-US" sz="1800" b="0" strike="noStrike" spc="-1">
                <a:solidFill>
                  <a:srgbClr val="EF413D"/>
                </a:solidFill>
                <a:latin typeface="Georgia"/>
                <a:ea typeface="Georgia"/>
              </a:rPr>
              <a:t>identificação das mudanças de referente</a:t>
            </a:r>
            <a:br/>
            <a:r>
              <a:rPr lang="en-US" sz="1800" b="0" strike="noStrike" spc="-1">
                <a:solidFill>
                  <a:srgbClr val="EF413D"/>
                </a:solidFill>
                <a:latin typeface="Georgia"/>
                <a:ea typeface="Georgia"/>
              </a:rPr>
              <a:t>                                 (e contagem no interior de cada cadeia)</a:t>
            </a:r>
            <a:endParaRPr lang="en-US" sz="1800" b="0" strike="noStrike" spc="-1">
              <a:latin typeface="Cambria"/>
            </a:endParaRPr>
          </a:p>
        </p:txBody>
      </p:sp>
      <p:sp>
        <p:nvSpPr>
          <p:cNvPr id="1469"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7B6E43B7-B45D-4C5B-BF4E-FE9A3FF0A0C3}" type="slidenum">
              <a:rPr lang="en-US" sz="1800" b="0" strike="noStrike" spc="-1">
                <a:latin typeface="Cambria"/>
              </a:rPr>
              <a:t>213</a:t>
            </a:fld>
            <a:endParaRPr lang="en-US" sz="1800" b="0" strike="noStrike" spc="-1">
              <a:latin typeface="Cambria"/>
            </a:endParaRPr>
          </a:p>
        </p:txBody>
      </p:sp>
      <p:sp>
        <p:nvSpPr>
          <p:cNvPr id="1471"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72" name="CustomShape 3"/>
          <p:cNvSpPr/>
          <p:nvPr/>
        </p:nvSpPr>
        <p:spPr>
          <a:xfrm>
            <a:off x="455760" y="1119960"/>
            <a:ext cx="8191440" cy="1306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2200" b="0" strike="noStrike" spc="-1">
                <a:solidFill>
                  <a:srgbClr val="0066B3"/>
                </a:solidFill>
                <a:latin typeface="Georgia"/>
                <a:ea typeface="Georgia"/>
              </a:rPr>
              <a:t>1#</a:t>
            </a:r>
            <a:r>
              <a:rPr lang="en-US" sz="2200" b="0" strike="noStrike" spc="-1">
                <a:solidFill>
                  <a:srgbClr val="000000"/>
                </a:solidFill>
                <a:latin typeface="Georgia"/>
                <a:ea typeface="Georgia"/>
              </a:rPr>
              <a:t> Mesmo nome, diferentes referentes</a:t>
            </a:r>
            <a:endParaRPr lang="en-US" sz="2200" b="0" strike="noStrike" spc="-1">
              <a:latin typeface="Cambria"/>
            </a:endParaRPr>
          </a:p>
          <a:p>
            <a:pPr algn="ctr">
              <a:lnSpc>
                <a:spcPct val="100000"/>
              </a:lnSpc>
            </a:pP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Exemplo </a:t>
            </a:r>
            <a:r>
              <a:rPr lang="en-US" sz="2200" b="0" strike="noStrike" spc="-1">
                <a:solidFill>
                  <a:srgbClr val="0066B3"/>
                </a:solidFill>
                <a:latin typeface="Georgia"/>
                <a:ea typeface="Georgia"/>
              </a:rPr>
              <a:t>(b)</a:t>
            </a:r>
            <a:r>
              <a:rPr lang="en-US" sz="2200" b="0" strike="noStrike" spc="-1">
                <a:solidFill>
                  <a:srgbClr val="000000"/>
                </a:solidFill>
                <a:latin typeface="Georgia"/>
                <a:ea typeface="Georgia"/>
              </a:rPr>
              <a:t>: </a:t>
            </a:r>
            <a:br/>
            <a:r>
              <a:rPr lang="en-US" sz="2200" b="0" strike="noStrike" spc="-1">
                <a:solidFill>
                  <a:srgbClr val="000000"/>
                </a:solidFill>
                <a:latin typeface="Georgia"/>
                <a:ea typeface="Georgia"/>
              </a:rPr>
              <a:t>‘</a:t>
            </a:r>
            <a:r>
              <a:rPr lang="en-US" sz="2200" b="0" i="1" strike="noStrike" spc="-1">
                <a:solidFill>
                  <a:srgbClr val="000000"/>
                </a:solidFill>
                <a:latin typeface="Georgia"/>
                <a:ea typeface="Georgia"/>
              </a:rPr>
              <a:t>Portugueses</a:t>
            </a:r>
            <a:r>
              <a:rPr lang="en-US" sz="2200" b="0" strike="noStrike" spc="-1">
                <a:solidFill>
                  <a:srgbClr val="000000"/>
                </a:solidFill>
                <a:latin typeface="Georgia"/>
                <a:ea typeface="Georgia"/>
              </a:rPr>
              <a:t>’</a:t>
            </a:r>
            <a:endParaRPr lang="en-US" sz="2200" b="0" strike="noStrike" spc="-1">
              <a:latin typeface="Cambria"/>
            </a:endParaRPr>
          </a:p>
        </p:txBody>
      </p:sp>
      <p:sp>
        <p:nvSpPr>
          <p:cNvPr id="1473"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6A4D5B7-4CE0-4E60-85F2-9C8331F62E84}" type="slidenum">
              <a:rPr lang="en-US" sz="1800" b="0" strike="noStrike" spc="-1">
                <a:latin typeface="Cambria"/>
              </a:rPr>
              <a:t>214</a:t>
            </a:fld>
            <a:endParaRPr lang="en-US" sz="1800" b="0" strike="noStrike" spc="-1">
              <a:latin typeface="Cambria"/>
            </a:endParaRPr>
          </a:p>
        </p:txBody>
      </p:sp>
      <p:sp>
        <p:nvSpPr>
          <p:cNvPr id="1475"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76" name="CustomShape 3"/>
          <p:cNvSpPr/>
          <p:nvPr/>
        </p:nvSpPr>
        <p:spPr>
          <a:xfrm>
            <a:off x="475920" y="1036440"/>
            <a:ext cx="8191440" cy="34117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200" b="0" strike="noStrike" spc="-1">
                <a:solidFill>
                  <a:srgbClr val="A9A9A9"/>
                </a:solidFill>
                <a:latin typeface="Georgia"/>
                <a:ea typeface="Georgia"/>
              </a:rPr>
              <a:t>Contexto da cadeia de 8006, </a:t>
            </a:r>
            <a:br/>
            <a:r>
              <a:rPr lang="en-US" sz="2200" b="0" strike="noStrike" spc="-1">
                <a:solidFill>
                  <a:srgbClr val="A9A9A9"/>
                </a:solidFill>
                <a:latin typeface="Georgia"/>
                <a:ea typeface="Georgia"/>
              </a:rPr>
              <a:t>iniciada por ‘alguns Portugueses’: </a:t>
            </a:r>
            <a:endParaRPr lang="en-US" sz="2200" b="0" strike="noStrike" spc="-1">
              <a:latin typeface="Cambria"/>
            </a:endParaRPr>
          </a:p>
          <a:p>
            <a:pPr>
              <a:lnSpc>
                <a:spcPct val="100000"/>
              </a:lnSpc>
            </a:pPr>
            <a:endParaRPr lang="en-US" sz="2200" b="0" strike="noStrike" spc="-1">
              <a:latin typeface="Cambria"/>
            </a:endParaRPr>
          </a:p>
          <a:p>
            <a:pPr>
              <a:lnSpc>
                <a:spcPct val="100000"/>
              </a:lnSpc>
            </a:pPr>
            <a:r>
              <a:rPr lang="en-US" sz="2400" b="0" strike="noStrike" spc="-1">
                <a:solidFill>
                  <a:srgbClr val="000000"/>
                </a:solidFill>
                <a:latin typeface="Georgia"/>
                <a:ea typeface="Georgia"/>
              </a:rPr>
              <a:t>“Aqui se metem dois rios nele que vem do sertão , por um dos quais entraram </a:t>
            </a:r>
            <a:r>
              <a:rPr lang="en-US" sz="2400" b="1" strike="noStrike" spc="-1">
                <a:solidFill>
                  <a:srgbClr val="000000"/>
                </a:solidFill>
                <a:latin typeface="Georgia"/>
                <a:ea typeface="Georgia"/>
              </a:rPr>
              <a:t>alguns Portugueses</a:t>
            </a:r>
            <a:r>
              <a:rPr lang="en-US" sz="2400" b="0" strike="noStrike" spc="-1">
                <a:solidFill>
                  <a:srgbClr val="000000"/>
                </a:solidFill>
                <a:latin typeface="Georgia"/>
                <a:ea typeface="Georgia"/>
              </a:rPr>
              <a:t> quando foi do descobrimento que __ foram fazer no ano de 35 e __ navegaram por ele acima duzentas e cinqüenta léguas , até que __ não puderam ir mais por diante por causa da água ser pouca e o rio se ir estreitando de maneira, que não podiam já por ele caber as embarcações”,  </a:t>
            </a:r>
            <a:r>
              <a:rPr lang="en-US" sz="2400" b="0" strike="noStrike" spc="-1">
                <a:solidFill>
                  <a:srgbClr val="797979"/>
                </a:solidFill>
                <a:latin typeface="Georgia"/>
                <a:ea typeface="Georgia"/>
              </a:rPr>
              <a:t>G_008,9.47.</a:t>
            </a:r>
            <a:endParaRPr lang="en-US" sz="2400" b="0" strike="noStrike" spc="-1">
              <a:latin typeface="Cambria"/>
            </a:endParaRPr>
          </a:p>
        </p:txBody>
      </p:sp>
      <p:sp>
        <p:nvSpPr>
          <p:cNvPr id="1477"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9563705-0FAB-43BC-A024-E5E49F876736}" type="slidenum">
              <a:rPr lang="en-US" sz="1800" b="0" strike="noStrike" spc="-1">
                <a:latin typeface="Cambria"/>
              </a:rPr>
              <a:t>215</a:t>
            </a:fld>
            <a:endParaRPr lang="en-US" sz="1800" b="0" strike="noStrike" spc="-1">
              <a:latin typeface="Cambria"/>
            </a:endParaRPr>
          </a:p>
        </p:txBody>
      </p:sp>
      <p:sp>
        <p:nvSpPr>
          <p:cNvPr id="1479"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80" name="CustomShape 3"/>
          <p:cNvSpPr/>
          <p:nvPr/>
        </p:nvSpPr>
        <p:spPr>
          <a:xfrm>
            <a:off x="550440" y="1543680"/>
            <a:ext cx="8161920" cy="14198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8006, iniciada por ‘alguns Portugueses’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H-RC-NNQ=8006.0012/000)</a:t>
            </a:r>
            <a:r>
              <a:rPr lang="en-US" sz="1300" b="0" strike="noStrike" spc="-1">
                <a:solidFill>
                  <a:srgbClr val="000000"/>
                </a:solidFill>
                <a:latin typeface="Consolas"/>
                <a:ea typeface="Consolas"/>
              </a:rPr>
              <a:t> (Q-P alguns) (NPR-P</a:t>
            </a:r>
            <a:r>
              <a:rPr lang="en-US" sz="1300" b="0" strike="noStrike" spc="-1">
                <a:solidFill>
                  <a:srgbClr val="0066B3"/>
                </a:solidFill>
                <a:latin typeface="Consolas"/>
                <a:ea typeface="Consolas"/>
              </a:rPr>
              <a:t>=0409:0012/002</a:t>
            </a:r>
            <a:r>
              <a:rPr lang="en-US" sz="1300" b="0" strike="noStrike" spc="-1">
                <a:solidFill>
                  <a:srgbClr val="000000"/>
                </a:solidFill>
                <a:latin typeface="Consolas"/>
                <a:ea typeface="Consolas"/>
              </a:rPr>
              <a:t> Portugueses))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M-EE-PPP=8006/001)</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M-EE-PPP=8006/002)</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M-EE-PPP=8006/003)</a:t>
            </a:r>
            <a:r>
              <a:rPr lang="en-US" sz="1300" b="0" strike="noStrike" spc="-1">
                <a:solidFill>
                  <a:srgbClr val="000000"/>
                </a:solidFill>
                <a:latin typeface="Consolas"/>
                <a:ea typeface="Consolas"/>
              </a:rPr>
              <a:t>      (*pro* *pro*))</a:t>
            </a:r>
            <a:endParaRPr lang="en-US" sz="1300" b="0" strike="noStrike" spc="-1">
              <a:latin typeface="Cambria"/>
            </a:endParaRPr>
          </a:p>
        </p:txBody>
      </p:sp>
      <p:sp>
        <p:nvSpPr>
          <p:cNvPr id="1481"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2DB5D481-E3CC-4ECD-BA9D-537E9B81A69D}" type="slidenum">
              <a:rPr lang="en-US" sz="1800" b="0" strike="noStrike" spc="-1">
                <a:latin typeface="Cambria"/>
              </a:rPr>
              <a:t>216</a:t>
            </a:fld>
            <a:endParaRPr lang="en-US" sz="1800" b="0" strike="noStrike" spc="-1">
              <a:latin typeface="Cambria"/>
            </a:endParaRPr>
          </a:p>
        </p:txBody>
      </p:sp>
      <p:sp>
        <p:nvSpPr>
          <p:cNvPr id="148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84" name="CustomShape 3"/>
          <p:cNvSpPr/>
          <p:nvPr/>
        </p:nvSpPr>
        <p:spPr>
          <a:xfrm>
            <a:off x="550440" y="1543680"/>
            <a:ext cx="8161920" cy="14198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8006, iniciada por ‘alguns Portugueses’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H-RC-NNQ=8006.0012/000)</a:t>
            </a:r>
            <a:r>
              <a:rPr lang="en-US" sz="1300" b="0" strike="noStrike" spc="-1">
                <a:solidFill>
                  <a:srgbClr val="000000"/>
                </a:solidFill>
                <a:latin typeface="Consolas"/>
                <a:ea typeface="Consolas"/>
              </a:rPr>
              <a:t> (Q-P alguns) (NPR-P</a:t>
            </a:r>
            <a:r>
              <a:rPr lang="en-US" sz="1300" b="0" strike="noStrike" spc="-1">
                <a:solidFill>
                  <a:srgbClr val="0066B3"/>
                </a:solidFill>
                <a:latin typeface="Consolas"/>
                <a:ea typeface="Consolas"/>
              </a:rPr>
              <a:t>=0409:</a:t>
            </a:r>
            <a:r>
              <a:rPr lang="en-US" sz="1300" b="1" strike="noStrike" spc="-1">
                <a:solidFill>
                  <a:srgbClr val="F58220"/>
                </a:solidFill>
                <a:latin typeface="Consolas"/>
                <a:ea typeface="Consolas"/>
              </a:rPr>
              <a:t>0012/002</a:t>
            </a:r>
            <a:r>
              <a:rPr lang="en-US" sz="1300" b="0" strike="noStrike" spc="-1">
                <a:solidFill>
                  <a:srgbClr val="000000"/>
                </a:solidFill>
                <a:latin typeface="Consolas"/>
                <a:ea typeface="Consolas"/>
              </a:rPr>
              <a:t> Portugueses))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M-EE-PPP=8006/001)</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M-EE-PPP=8006/002)</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M-EE-PPP=8006/003)</a:t>
            </a:r>
            <a:r>
              <a:rPr lang="en-US" sz="1300" b="0" strike="noStrike" spc="-1">
                <a:solidFill>
                  <a:srgbClr val="000000"/>
                </a:solidFill>
                <a:latin typeface="Consolas"/>
                <a:ea typeface="Consolas"/>
              </a:rPr>
              <a:t>      (*pro* *pro*))</a:t>
            </a:r>
            <a:endParaRPr lang="en-US" sz="1300" b="0" strike="noStrike" spc="-1">
              <a:latin typeface="Cambria"/>
            </a:endParaRPr>
          </a:p>
        </p:txBody>
      </p:sp>
      <p:sp>
        <p:nvSpPr>
          <p:cNvPr id="1485"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6F48B8D-536C-428D-99B1-4DC7F431F9B4}" type="slidenum">
              <a:rPr lang="en-US" sz="1800" b="0" strike="noStrike" spc="-1">
                <a:latin typeface="Cambria"/>
              </a:rPr>
              <a:t>217</a:t>
            </a:fld>
            <a:endParaRPr lang="en-US" sz="1800" b="0" strike="noStrike" spc="-1">
              <a:latin typeface="Cambria"/>
            </a:endParaRPr>
          </a:p>
        </p:txBody>
      </p:sp>
      <p:sp>
        <p:nvSpPr>
          <p:cNvPr id="1487"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88" name="CustomShape 3"/>
          <p:cNvSpPr/>
          <p:nvPr/>
        </p:nvSpPr>
        <p:spPr>
          <a:xfrm>
            <a:off x="550440" y="1543680"/>
            <a:ext cx="8161920" cy="14198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8006, iniciada por ‘alguns Portugueses’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H-RC-NNQ=</a:t>
            </a:r>
            <a:r>
              <a:rPr lang="en-US" sz="1300" b="1" strike="noStrike" spc="-1">
                <a:solidFill>
                  <a:srgbClr val="F58220"/>
                </a:solidFill>
                <a:latin typeface="Consolas"/>
                <a:ea typeface="Consolas"/>
              </a:rPr>
              <a:t>8006.0012/000</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(Q-P alguns) (NPR-P</a:t>
            </a:r>
            <a:r>
              <a:rPr lang="en-US" sz="1300" b="0" strike="noStrike" spc="-1">
                <a:solidFill>
                  <a:srgbClr val="0066B3"/>
                </a:solidFill>
                <a:latin typeface="Consolas"/>
                <a:ea typeface="Consolas"/>
              </a:rPr>
              <a:t>=0409:0012/002</a:t>
            </a:r>
            <a:r>
              <a:rPr lang="en-US" sz="1300" b="0" strike="noStrike" spc="-1">
                <a:solidFill>
                  <a:srgbClr val="000000"/>
                </a:solidFill>
                <a:latin typeface="Consolas"/>
                <a:ea typeface="Consolas"/>
              </a:rPr>
              <a:t> Portugueses))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M-EE-PPP=8006/001)</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M-EE-PPP=8006/002)</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M-EE-PPP=8006/003)</a:t>
            </a:r>
            <a:r>
              <a:rPr lang="en-US" sz="1300" b="0" strike="noStrike" spc="-1">
                <a:solidFill>
                  <a:srgbClr val="000000"/>
                </a:solidFill>
                <a:latin typeface="Consolas"/>
                <a:ea typeface="Consolas"/>
              </a:rPr>
              <a:t>      (*pro* *pro*))</a:t>
            </a:r>
            <a:endParaRPr lang="en-US" sz="1300" b="0" strike="noStrike" spc="-1">
              <a:latin typeface="Cambria"/>
            </a:endParaRPr>
          </a:p>
        </p:txBody>
      </p:sp>
      <p:sp>
        <p:nvSpPr>
          <p:cNvPr id="1489"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D525F532-98B1-4CC0-A3C8-AB4AD688C3B6}" type="slidenum">
              <a:rPr lang="en-US" sz="1800" b="0" strike="noStrike" spc="-1">
                <a:latin typeface="Cambria"/>
              </a:rPr>
              <a:t>218</a:t>
            </a:fld>
            <a:endParaRPr lang="en-US" sz="1800" b="0" strike="noStrike" spc="-1">
              <a:latin typeface="Cambria"/>
            </a:endParaRPr>
          </a:p>
        </p:txBody>
      </p:sp>
      <p:sp>
        <p:nvSpPr>
          <p:cNvPr id="1491"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92" name="CustomShape 3"/>
          <p:cNvSpPr/>
          <p:nvPr/>
        </p:nvSpPr>
        <p:spPr>
          <a:xfrm>
            <a:off x="550440" y="1543680"/>
            <a:ext cx="8161920" cy="14198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8006, iniciada por ‘alguns Portugueses’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a:t>
            </a:r>
            <a:r>
              <a:rPr lang="en-US" sz="1300" b="1" strike="noStrike" spc="-1">
                <a:solidFill>
                  <a:srgbClr val="F58220"/>
                </a:solidFill>
                <a:latin typeface="Consolas"/>
                <a:ea typeface="Consolas"/>
              </a:rPr>
              <a:t>H</a:t>
            </a:r>
            <a:r>
              <a:rPr lang="en-US" sz="1300" b="0" strike="noStrike" spc="-1">
                <a:solidFill>
                  <a:srgbClr val="0066B3"/>
                </a:solidFill>
                <a:latin typeface="Consolas"/>
                <a:ea typeface="Consolas"/>
              </a:rPr>
              <a:t>-RC-NNQ=8006.0012/000)</a:t>
            </a:r>
            <a:r>
              <a:rPr lang="en-US" sz="1300" b="0" strike="noStrike" spc="-1">
                <a:solidFill>
                  <a:srgbClr val="000000"/>
                </a:solidFill>
                <a:latin typeface="Consolas"/>
                <a:ea typeface="Consolas"/>
              </a:rPr>
              <a:t> (Q-P alguns) (NPR-P</a:t>
            </a:r>
            <a:r>
              <a:rPr lang="en-US" sz="1300" b="0" strike="noStrike" spc="-1">
                <a:solidFill>
                  <a:srgbClr val="0066B3"/>
                </a:solidFill>
                <a:latin typeface="Consolas"/>
                <a:ea typeface="Consolas"/>
              </a:rPr>
              <a:t>=0409:0012/002</a:t>
            </a:r>
            <a:r>
              <a:rPr lang="en-US" sz="1300" b="0" strike="noStrike" spc="-1">
                <a:solidFill>
                  <a:srgbClr val="000000"/>
                </a:solidFill>
                <a:latin typeface="Consolas"/>
                <a:ea typeface="Consolas"/>
              </a:rPr>
              <a:t> Portugueses))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a:t>
            </a:r>
            <a:r>
              <a:rPr lang="en-US" sz="1300" b="1" strike="noStrike" spc="-1">
                <a:solidFill>
                  <a:srgbClr val="F58220"/>
                </a:solidFill>
                <a:latin typeface="Consolas"/>
                <a:ea typeface="Consolas"/>
              </a:rPr>
              <a:t>M</a:t>
            </a:r>
            <a:r>
              <a:rPr lang="en-US" sz="1300" b="0" strike="noStrike" spc="-1">
                <a:solidFill>
                  <a:srgbClr val="0066B3"/>
                </a:solidFill>
                <a:latin typeface="Consolas"/>
                <a:ea typeface="Consolas"/>
              </a:rPr>
              <a:t>-EE-PPP=</a:t>
            </a:r>
            <a:r>
              <a:rPr lang="en-US" sz="1300" b="1" strike="noStrike" spc="-1">
                <a:solidFill>
                  <a:srgbClr val="F58220"/>
                </a:solidFill>
                <a:latin typeface="Consolas"/>
                <a:ea typeface="Consolas"/>
              </a:rPr>
              <a:t>8006/001</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a:t>
            </a:r>
            <a:r>
              <a:rPr lang="en-US" sz="1300" b="1" strike="noStrike" spc="-1">
                <a:solidFill>
                  <a:srgbClr val="F58220"/>
                </a:solidFill>
                <a:latin typeface="Consolas"/>
                <a:ea typeface="Consolas"/>
              </a:rPr>
              <a:t>M</a:t>
            </a:r>
            <a:r>
              <a:rPr lang="en-US" sz="1300" b="0" strike="noStrike" spc="-1">
                <a:solidFill>
                  <a:srgbClr val="0066B3"/>
                </a:solidFill>
                <a:latin typeface="Consolas"/>
                <a:ea typeface="Consolas"/>
              </a:rPr>
              <a:t>-EE-PPP=</a:t>
            </a:r>
            <a:r>
              <a:rPr lang="en-US" sz="1300" b="1" strike="noStrike" spc="-1">
                <a:solidFill>
                  <a:srgbClr val="F58220"/>
                </a:solidFill>
                <a:latin typeface="Consolas"/>
                <a:ea typeface="Consolas"/>
              </a:rPr>
              <a:t>8006/002</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a:t>
            </a:r>
            <a:r>
              <a:rPr lang="en-US" sz="1300" b="1" strike="noStrike" spc="-1">
                <a:solidFill>
                  <a:srgbClr val="F58220"/>
                </a:solidFill>
                <a:latin typeface="Consolas"/>
                <a:ea typeface="Consolas"/>
              </a:rPr>
              <a:t>M</a:t>
            </a:r>
            <a:r>
              <a:rPr lang="en-US" sz="1300" b="0" strike="noStrike" spc="-1">
                <a:solidFill>
                  <a:srgbClr val="0066B3"/>
                </a:solidFill>
                <a:latin typeface="Consolas"/>
                <a:ea typeface="Consolas"/>
              </a:rPr>
              <a:t>-EE-PPP=</a:t>
            </a:r>
            <a:r>
              <a:rPr lang="en-US" sz="1300" b="1" strike="noStrike" spc="-1">
                <a:solidFill>
                  <a:srgbClr val="F58220"/>
                </a:solidFill>
                <a:latin typeface="Consolas"/>
                <a:ea typeface="Consolas"/>
              </a:rPr>
              <a:t>8006/003</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(*pro* *pro*))</a:t>
            </a:r>
            <a:endParaRPr lang="en-US" sz="1300" b="0" strike="noStrike" spc="-1">
              <a:latin typeface="Cambria"/>
            </a:endParaRPr>
          </a:p>
        </p:txBody>
      </p:sp>
      <p:sp>
        <p:nvSpPr>
          <p:cNvPr id="1493"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32FE4F24-CB2F-45E9-B635-731FD5CFF17C}" type="slidenum">
              <a:rPr lang="en-US" sz="1800" b="0" strike="noStrike" spc="-1">
                <a:latin typeface="Cambria"/>
              </a:rPr>
              <a:t>219</a:t>
            </a:fld>
            <a:endParaRPr lang="en-US" sz="1800" b="0" strike="noStrike" spc="-1" dirty="0">
              <a:latin typeface="Cambria"/>
            </a:endParaRPr>
          </a:p>
        </p:txBody>
      </p:sp>
      <p:sp>
        <p:nvSpPr>
          <p:cNvPr id="1495"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96" name="CustomShape 3"/>
          <p:cNvSpPr/>
          <p:nvPr/>
        </p:nvSpPr>
        <p:spPr>
          <a:xfrm>
            <a:off x="677160" y="977400"/>
            <a:ext cx="7824240" cy="31885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Outros casos de ‘cabeças de cadeia’ iniciados por sintagmas com demonstrativos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(ID H-AC-ENC=5000.0001/000) </a:t>
            </a:r>
            <a:r>
              <a:rPr lang="en-US" sz="1300" b="0" strike="noStrike" spc="-1">
                <a:solidFill>
                  <a:srgbClr val="0066B3"/>
                </a:solidFill>
                <a:latin typeface="Consolas"/>
                <a:ea typeface="Consolas"/>
              </a:rPr>
              <a:t>aquele</a:t>
            </a:r>
            <a:r>
              <a:rPr lang="en-US" sz="1300" b="0" strike="noStrike" spc="-1">
                <a:solidFill>
                  <a:srgbClr val="000000"/>
                </a:solidFill>
                <a:latin typeface="Consolas"/>
                <a:ea typeface="Consolas"/>
              </a:rPr>
              <a:t> muito católico e sereníssimo Príncipe </a:t>
            </a:r>
            <a:br/>
            <a:r>
              <a:rPr lang="en-US" sz="1300" b="0" strike="noStrike" spc="-1">
                <a:solidFill>
                  <a:srgbClr val="000000"/>
                </a:solidFill>
                <a:latin typeface="Consolas"/>
                <a:ea typeface="Consolas"/>
              </a:rPr>
              <a:t>                               el-Rei Dom MANUEL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(ID H-AC-ENC=5100.0089/000) </a:t>
            </a:r>
            <a:r>
              <a:rPr lang="en-US" sz="1300" b="0" strike="noStrike" spc="-1">
                <a:solidFill>
                  <a:srgbClr val="0066B3"/>
                </a:solidFill>
                <a:latin typeface="Consolas"/>
                <a:ea typeface="Consolas"/>
              </a:rPr>
              <a:t>Aquele</a:t>
            </a:r>
            <a:r>
              <a:rPr lang="en-US" sz="1300" b="0" strike="noStrike" spc="-1">
                <a:solidFill>
                  <a:srgbClr val="000000"/>
                </a:solidFill>
                <a:latin typeface="Consolas"/>
                <a:ea typeface="Consolas"/>
              </a:rPr>
              <a:t> grande e inefável mistério </a:t>
            </a:r>
            <a:br/>
            <a:r>
              <a:rPr lang="en-US" sz="1300" b="0" strike="noStrike" spc="-1">
                <a:solidFill>
                  <a:srgbClr val="000000"/>
                </a:solidFill>
                <a:latin typeface="Consolas"/>
                <a:ea typeface="Consolas"/>
              </a:rPr>
              <a:t>                               do Santíssimo Sacramento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(ID H-AC-ENC=5095.0200/000) </a:t>
            </a:r>
            <a:r>
              <a:rPr lang="en-US" sz="1300" b="0" strike="noStrike" spc="-1">
                <a:solidFill>
                  <a:srgbClr val="0066B3"/>
                </a:solidFill>
                <a:latin typeface="Consolas"/>
                <a:ea typeface="Consolas"/>
              </a:rPr>
              <a:t>aquela</a:t>
            </a:r>
            <a:r>
              <a:rPr lang="en-US" sz="1300" b="0" strike="noStrike" spc="-1">
                <a:solidFill>
                  <a:srgbClr val="000000"/>
                </a:solidFill>
                <a:latin typeface="Consolas"/>
                <a:ea typeface="Consolas"/>
              </a:rPr>
              <a:t> grande América, </a:t>
            </a:r>
            <a:br/>
            <a:r>
              <a:rPr lang="en-US" sz="1300" b="0" strike="noStrike" spc="-1">
                <a:solidFill>
                  <a:srgbClr val="000000"/>
                </a:solidFill>
                <a:latin typeface="Consolas"/>
                <a:ea typeface="Consolas"/>
              </a:rPr>
              <a:t>                               uma das quatro partes do mundo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(d)	(ID H-AC-ENC=5142.0317/000) </a:t>
            </a:r>
            <a:r>
              <a:rPr lang="en-US" sz="1300" b="0" strike="noStrike" spc="-1">
                <a:solidFill>
                  <a:srgbClr val="0066B3"/>
                </a:solidFill>
                <a:latin typeface="Consolas"/>
                <a:ea typeface="Consolas"/>
              </a:rPr>
              <a:t>aquela</a:t>
            </a:r>
            <a:r>
              <a:rPr lang="en-US" sz="1300" b="0" strike="noStrike" spc="-1">
                <a:solidFill>
                  <a:srgbClr val="000000"/>
                </a:solidFill>
                <a:latin typeface="Consolas"/>
                <a:ea typeface="Consolas"/>
              </a:rPr>
              <a:t> temperança da primavera </a:t>
            </a:r>
            <a:br/>
            <a:r>
              <a:rPr lang="en-US" sz="1300" b="0" strike="noStrike" spc="-1">
                <a:solidFill>
                  <a:srgbClr val="000000"/>
                </a:solidFill>
                <a:latin typeface="Consolas"/>
                <a:ea typeface="Consolas"/>
              </a:rPr>
              <a:t>                               que cá nos oferece Abril e Maio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(e)	(ID H-AC-ENC=5614.2559/000) </a:t>
            </a:r>
            <a:r>
              <a:rPr lang="en-US" sz="1300" b="0" strike="noStrike" spc="-1">
                <a:solidFill>
                  <a:srgbClr val="0066B3"/>
                </a:solidFill>
                <a:latin typeface="Consolas"/>
                <a:ea typeface="Consolas"/>
              </a:rPr>
              <a:t>aquelas</a:t>
            </a:r>
            <a:r>
              <a:rPr lang="en-US" sz="1300" b="0" strike="noStrike" spc="-1">
                <a:solidFill>
                  <a:srgbClr val="000000"/>
                </a:solidFill>
                <a:latin typeface="Consolas"/>
                <a:ea typeface="Consolas"/>
              </a:rPr>
              <a:t> grandes minas que promete a mesma terra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(f)	(ID H-AC-ENC=5322.2576/000) </a:t>
            </a:r>
            <a:r>
              <a:rPr lang="en-US" sz="1300" b="0" strike="noStrike" spc="-1">
                <a:solidFill>
                  <a:srgbClr val="0066B3"/>
                </a:solidFill>
                <a:latin typeface="Consolas"/>
                <a:ea typeface="Consolas"/>
              </a:rPr>
              <a:t>aquele</a:t>
            </a:r>
            <a:r>
              <a:rPr lang="en-US" sz="1300" b="0" strike="noStrike" spc="-1">
                <a:solidFill>
                  <a:srgbClr val="000000"/>
                </a:solidFill>
                <a:latin typeface="Consolas"/>
                <a:ea typeface="Consolas"/>
              </a:rPr>
              <a:t> fero e espantoso monstro marinho </a:t>
            </a:r>
            <a:br/>
            <a:r>
              <a:rPr lang="en-US" sz="1300" b="0" strike="noStrike" spc="-1">
                <a:solidFill>
                  <a:srgbClr val="000000"/>
                </a:solidFill>
                <a:latin typeface="Consolas"/>
                <a:ea typeface="Consolas"/>
              </a:rPr>
              <a:t>                               que nesta província se matou no ano de 1564</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497"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62897BE5-5B9F-4F0E-9246-666918E350F9}"/>
              </a:ext>
            </a:extLst>
          </p:cNvPr>
          <p:cNvSpPr>
            <a:spLocks noGrp="1"/>
          </p:cNvSpPr>
          <p:nvPr>
            <p:ph type="body" sz="quarter" idx="10"/>
          </p:nvPr>
        </p:nvSpPr>
        <p:spPr/>
        <p:txBody>
          <a:bodyPr/>
          <a:lstStyle/>
          <a:p>
            <a:r>
              <a:rPr lang="en-US" spc="-1" dirty="0">
                <a:solidFill>
                  <a:srgbClr val="000000"/>
                </a:solidFill>
                <a:ea typeface="Georgia"/>
              </a:rPr>
              <a:t>Ora: </a:t>
            </a:r>
            <a:r>
              <a:rPr lang="en-US" spc="-1" dirty="0" err="1">
                <a:solidFill>
                  <a:srgbClr val="000000"/>
                </a:solidFill>
                <a:ea typeface="Georgia"/>
              </a:rPr>
              <a:t>tendo</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vista o volume e a </a:t>
            </a:r>
            <a:r>
              <a:rPr lang="en-US" spc="-1" dirty="0" err="1">
                <a:solidFill>
                  <a:srgbClr val="000000"/>
                </a:solidFill>
                <a:ea typeface="Georgia"/>
              </a:rPr>
              <a:t>importância</a:t>
            </a:r>
            <a:r>
              <a:rPr lang="en-US" spc="-1" dirty="0">
                <a:solidFill>
                  <a:srgbClr val="000000"/>
                </a:solidFill>
                <a:ea typeface="Georgia"/>
              </a:rPr>
              <a:t> dos </a:t>
            </a:r>
            <a:r>
              <a:rPr lang="en-US" spc="-1" dirty="0" err="1">
                <a:solidFill>
                  <a:srgbClr val="000000"/>
                </a:solidFill>
                <a:ea typeface="Georgia"/>
              </a:rPr>
              <a:t>trabalhos</a:t>
            </a:r>
            <a:r>
              <a:rPr lang="en-US" spc="-1" dirty="0">
                <a:solidFill>
                  <a:srgbClr val="000000"/>
                </a:solidFill>
                <a:ea typeface="Georgia"/>
              </a:rPr>
              <a:t> que </a:t>
            </a:r>
            <a:r>
              <a:rPr lang="en-US" spc="-1" dirty="0" err="1">
                <a:solidFill>
                  <a:srgbClr val="000000"/>
                </a:solidFill>
                <a:ea typeface="Georgia"/>
              </a:rPr>
              <a:t>tem</a:t>
            </a:r>
            <a:r>
              <a:rPr lang="en-US" spc="-1" dirty="0">
                <a:solidFill>
                  <a:srgbClr val="000000"/>
                </a:solidFill>
                <a:ea typeface="Georgia"/>
              </a:rPr>
              <a:t> se </a:t>
            </a:r>
            <a:r>
              <a:rPr lang="en-US" spc="-1" dirty="0" err="1">
                <a:solidFill>
                  <a:srgbClr val="000000"/>
                </a:solidFill>
                <a:ea typeface="Georgia"/>
              </a:rPr>
              <a:t>dedicado</a:t>
            </a:r>
            <a:r>
              <a:rPr lang="en-US" spc="-1" dirty="0">
                <a:solidFill>
                  <a:srgbClr val="000000"/>
                </a:solidFill>
                <a:ea typeface="Georgia"/>
              </a:rPr>
              <a:t> a </a:t>
            </a:r>
            <a:r>
              <a:rPr lang="en-US" spc="-1" dirty="0" err="1">
                <a:solidFill>
                  <a:srgbClr val="000000"/>
                </a:solidFill>
                <a:ea typeface="Georgia"/>
              </a:rPr>
              <a:t>estudar</a:t>
            </a:r>
            <a:r>
              <a:rPr lang="en-US" spc="-1" dirty="0">
                <a:solidFill>
                  <a:srgbClr val="000000"/>
                </a:solidFill>
                <a:ea typeface="Georgia"/>
              </a:rPr>
              <a:t> </a:t>
            </a:r>
            <a:r>
              <a:rPr lang="en-US" spc="-1" dirty="0" err="1">
                <a:solidFill>
                  <a:srgbClr val="000000"/>
                </a:solidFill>
                <a:ea typeface="Georgia"/>
              </a:rPr>
              <a:t>este</a:t>
            </a:r>
            <a:r>
              <a:rPr lang="en-US" spc="-1" dirty="0">
                <a:solidFill>
                  <a:srgbClr val="000000"/>
                </a:solidFill>
                <a:ea typeface="Georgia"/>
              </a:rPr>
              <a:t> </a:t>
            </a:r>
            <a:r>
              <a:rPr lang="en-US" spc="-1" dirty="0" err="1">
                <a:solidFill>
                  <a:srgbClr val="000000"/>
                </a:solidFill>
                <a:ea typeface="Georgia"/>
              </a:rPr>
              <a:t>aspecto</a:t>
            </a:r>
            <a:r>
              <a:rPr lang="en-US" spc="-1" dirty="0">
                <a:solidFill>
                  <a:srgbClr val="000000"/>
                </a:solidFill>
                <a:ea typeface="Georgia"/>
              </a:rPr>
              <a:t> da </a:t>
            </a:r>
            <a:r>
              <a:rPr lang="en-US" spc="-1" dirty="0" err="1">
                <a:solidFill>
                  <a:srgbClr val="000000"/>
                </a:solidFill>
                <a:ea typeface="Georgia"/>
              </a:rPr>
              <a:t>sintaxe</a:t>
            </a:r>
            <a:r>
              <a:rPr lang="en-US" spc="-1" dirty="0">
                <a:solidFill>
                  <a:srgbClr val="000000"/>
                </a:solidFill>
                <a:ea typeface="Georgia"/>
              </a:rPr>
              <a:t> do </a:t>
            </a:r>
            <a:r>
              <a:rPr lang="en-US" spc="-1" dirty="0" err="1">
                <a:solidFill>
                  <a:srgbClr val="000000"/>
                </a:solidFill>
                <a:ea typeface="Georgia"/>
              </a:rPr>
              <a:t>Português</a:t>
            </a:r>
            <a:r>
              <a:rPr lang="en-US" spc="-1" dirty="0">
                <a:solidFill>
                  <a:srgbClr val="000000"/>
                </a:solidFill>
                <a:ea typeface="Georgia"/>
              </a:rPr>
              <a:t> </a:t>
            </a:r>
            <a:r>
              <a:rPr lang="en-US" spc="-1" dirty="0" err="1">
                <a:solidFill>
                  <a:srgbClr val="000000"/>
                </a:solidFill>
                <a:ea typeface="Georgia"/>
              </a:rPr>
              <a:t>Clássico</a:t>
            </a:r>
            <a:r>
              <a:rPr lang="en-US" spc="-1" dirty="0">
                <a:solidFill>
                  <a:srgbClr val="000000"/>
                </a:solidFill>
                <a:ea typeface="Georgia"/>
              </a:rPr>
              <a:t>, </a:t>
            </a:r>
            <a:r>
              <a:rPr lang="en-US" spc="-1" dirty="0" err="1">
                <a:solidFill>
                  <a:srgbClr val="000000"/>
                </a:solidFill>
                <a:ea typeface="Georgia"/>
              </a:rPr>
              <a:t>seria</a:t>
            </a:r>
            <a:r>
              <a:rPr lang="en-US" spc="-1" dirty="0">
                <a:solidFill>
                  <a:srgbClr val="000000"/>
                </a:solidFill>
                <a:ea typeface="Georgia"/>
              </a:rPr>
              <a:t> </a:t>
            </a:r>
            <a:r>
              <a:rPr lang="en-US" spc="-1" dirty="0" err="1">
                <a:solidFill>
                  <a:srgbClr val="000000"/>
                </a:solidFill>
                <a:ea typeface="Georgia"/>
              </a:rPr>
              <a:t>extremamente</a:t>
            </a:r>
            <a:r>
              <a:rPr lang="en-US" spc="-1" dirty="0">
                <a:solidFill>
                  <a:srgbClr val="000000"/>
                </a:solidFill>
                <a:ea typeface="Georgia"/>
              </a:rPr>
              <a:t> </a:t>
            </a:r>
            <a:r>
              <a:rPr lang="en-US" spc="-1" dirty="0" err="1">
                <a:solidFill>
                  <a:srgbClr val="000000"/>
                </a:solidFill>
                <a:ea typeface="Georgia"/>
              </a:rPr>
              <a:t>desejável</a:t>
            </a:r>
            <a:r>
              <a:rPr lang="en-US" spc="-1" dirty="0">
                <a:solidFill>
                  <a:srgbClr val="000000"/>
                </a:solidFill>
                <a:ea typeface="Georgia"/>
              </a:rPr>
              <a:t> </a:t>
            </a:r>
            <a:r>
              <a:rPr lang="en-US" spc="-1" dirty="0" err="1">
                <a:solidFill>
                  <a:srgbClr val="000000"/>
                </a:solidFill>
                <a:ea typeface="Georgia"/>
              </a:rPr>
              <a:t>ter</a:t>
            </a:r>
            <a:r>
              <a:rPr lang="en-US" spc="-1" dirty="0">
                <a:solidFill>
                  <a:srgbClr val="000000"/>
                </a:solidFill>
                <a:ea typeface="Georgia"/>
              </a:rPr>
              <a:t>-se à </a:t>
            </a:r>
            <a:r>
              <a:rPr lang="en-US" spc="-1" dirty="0" err="1">
                <a:solidFill>
                  <a:srgbClr val="000000"/>
                </a:solidFill>
                <a:ea typeface="Georgia"/>
              </a:rPr>
              <a:t>disposição</a:t>
            </a:r>
            <a:r>
              <a:rPr lang="en-US" spc="-1" dirty="0">
                <a:solidFill>
                  <a:srgbClr val="000000"/>
                </a:solidFill>
                <a:ea typeface="Georgia"/>
              </a:rPr>
              <a:t> </a:t>
            </a:r>
            <a:r>
              <a:rPr lang="en-US" spc="-1" dirty="0" err="1">
                <a:solidFill>
                  <a:srgbClr val="000000"/>
                </a:solidFill>
                <a:ea typeface="Georgia"/>
              </a:rPr>
              <a:t>uma</a:t>
            </a:r>
            <a:r>
              <a:rPr lang="en-US" spc="-1" dirty="0">
                <a:solidFill>
                  <a:srgbClr val="000000"/>
                </a:solidFill>
                <a:ea typeface="Georgia"/>
              </a:rPr>
              <a:t> </a:t>
            </a:r>
            <a:r>
              <a:rPr lang="en-US" spc="-1" dirty="0" err="1">
                <a:solidFill>
                  <a:srgbClr val="000000"/>
                </a:solidFill>
                <a:ea typeface="Georgia"/>
              </a:rPr>
              <a:t>metodologia</a:t>
            </a:r>
            <a:r>
              <a:rPr lang="en-US" spc="-1" dirty="0">
                <a:solidFill>
                  <a:srgbClr val="000000"/>
                </a:solidFill>
                <a:ea typeface="Georgia"/>
              </a:rPr>
              <a:t> e </a:t>
            </a:r>
            <a:r>
              <a:rPr lang="en-US" spc="-1" dirty="0" err="1">
                <a:solidFill>
                  <a:srgbClr val="000000"/>
                </a:solidFill>
                <a:ea typeface="Georgia"/>
              </a:rPr>
              <a:t>uma</a:t>
            </a:r>
            <a:r>
              <a:rPr lang="en-US" spc="-1" dirty="0">
                <a:solidFill>
                  <a:srgbClr val="000000"/>
                </a:solidFill>
                <a:ea typeface="Georgia"/>
              </a:rPr>
              <a:t> ferramenta que </a:t>
            </a:r>
            <a:r>
              <a:rPr lang="en-US" spc="-1" dirty="0" err="1">
                <a:solidFill>
                  <a:srgbClr val="000000"/>
                </a:solidFill>
                <a:ea typeface="Georgia"/>
              </a:rPr>
              <a:t>permitissem</a:t>
            </a:r>
            <a:r>
              <a:rPr lang="en-US" spc="-1" dirty="0">
                <a:solidFill>
                  <a:srgbClr val="000000"/>
                </a:solidFill>
                <a:ea typeface="Georgia"/>
              </a:rPr>
              <a:t> </a:t>
            </a:r>
            <a:r>
              <a:rPr lang="en-US" spc="-1" dirty="0" err="1">
                <a:solidFill>
                  <a:srgbClr val="000000"/>
                </a:solidFill>
                <a:ea typeface="Georgia"/>
              </a:rPr>
              <a:t>efetivamente</a:t>
            </a:r>
            <a:r>
              <a:rPr lang="en-US" spc="-1" dirty="0">
                <a:solidFill>
                  <a:srgbClr val="000000"/>
                </a:solidFill>
                <a:ea typeface="Georgia"/>
              </a:rPr>
              <a:t> </a:t>
            </a:r>
            <a:r>
              <a:rPr lang="en-US" spc="-1" dirty="0" err="1">
                <a:solidFill>
                  <a:srgbClr val="000000"/>
                </a:solidFill>
                <a:ea typeface="Georgia"/>
              </a:rPr>
              <a:t>pesquisar</a:t>
            </a:r>
            <a:r>
              <a:rPr lang="en-US" spc="-1" dirty="0">
                <a:solidFill>
                  <a:srgbClr val="000000"/>
                </a:solidFill>
                <a:ea typeface="Georgia"/>
              </a:rPr>
              <a:t>, da forma o </a:t>
            </a:r>
            <a:r>
              <a:rPr lang="en-US" spc="-1" dirty="0" err="1">
                <a:solidFill>
                  <a:srgbClr val="000000"/>
                </a:solidFill>
                <a:ea typeface="Georgia"/>
              </a:rPr>
              <a:t>mais</a:t>
            </a:r>
            <a:r>
              <a:rPr lang="en-US" spc="-1" dirty="0">
                <a:solidFill>
                  <a:srgbClr val="000000"/>
                </a:solidFill>
                <a:ea typeface="Georgia"/>
              </a:rPr>
              <a:t> </a:t>
            </a:r>
            <a:r>
              <a:rPr lang="en-US" spc="-1" dirty="0" err="1">
                <a:solidFill>
                  <a:srgbClr val="000000"/>
                </a:solidFill>
                <a:ea typeface="Georgia"/>
              </a:rPr>
              <a:t>objetiva</a:t>
            </a:r>
            <a:r>
              <a:rPr lang="en-US" spc="-1" dirty="0">
                <a:solidFill>
                  <a:srgbClr val="000000"/>
                </a:solidFill>
                <a:ea typeface="Georgia"/>
              </a:rPr>
              <a:t> </a:t>
            </a:r>
            <a:r>
              <a:rPr lang="en-US" spc="-1" dirty="0" err="1">
                <a:solidFill>
                  <a:srgbClr val="000000"/>
                </a:solidFill>
                <a:ea typeface="Georgia"/>
              </a:rPr>
              <a:t>possível</a:t>
            </a:r>
            <a:r>
              <a:rPr lang="en-US" spc="-1" dirty="0">
                <a:solidFill>
                  <a:srgbClr val="000000"/>
                </a:solidFill>
                <a:ea typeface="Georgia"/>
              </a:rPr>
              <a:t>, </a:t>
            </a:r>
            <a:r>
              <a:rPr lang="en-US" spc="-1" dirty="0">
                <a:solidFill>
                  <a:srgbClr val="F68E76"/>
                </a:solidFill>
                <a:ea typeface="Georgia"/>
              </a:rPr>
              <a:t>o </a:t>
            </a:r>
            <a:r>
              <a:rPr lang="en-US" spc="-1" dirty="0" err="1">
                <a:solidFill>
                  <a:srgbClr val="F68E76"/>
                </a:solidFill>
                <a:ea typeface="Georgia"/>
              </a:rPr>
              <a:t>estatuto</a:t>
            </a:r>
            <a:r>
              <a:rPr lang="en-US" spc="-1" dirty="0">
                <a:solidFill>
                  <a:srgbClr val="F68E76"/>
                </a:solidFill>
                <a:ea typeface="Georgia"/>
              </a:rPr>
              <a:t> </a:t>
            </a:r>
            <a:r>
              <a:rPr lang="en-US" spc="-1" dirty="0" err="1">
                <a:solidFill>
                  <a:srgbClr val="F68E76"/>
                </a:solidFill>
                <a:ea typeface="Georgia"/>
              </a:rPr>
              <a:t>deiscursivo</a:t>
            </a:r>
            <a:r>
              <a:rPr lang="en-US" spc="-1" dirty="0">
                <a:solidFill>
                  <a:srgbClr val="F68E76"/>
                </a:solidFill>
                <a:ea typeface="Georgia"/>
              </a:rPr>
              <a:t> dos </a:t>
            </a:r>
            <a:r>
              <a:rPr lang="en-US" spc="-1" dirty="0" err="1">
                <a:solidFill>
                  <a:srgbClr val="F68E76"/>
                </a:solidFill>
                <a:ea typeface="Georgia"/>
              </a:rPr>
              <a:t>constituintes</a:t>
            </a:r>
            <a:r>
              <a:rPr lang="en-US" spc="-1" dirty="0">
                <a:solidFill>
                  <a:srgbClr val="F68E76"/>
                </a:solidFill>
                <a:ea typeface="Georgia"/>
              </a:rPr>
              <a:t> </a:t>
            </a:r>
            <a:r>
              <a:rPr lang="en-US" spc="-1" dirty="0" err="1">
                <a:solidFill>
                  <a:srgbClr val="F68E76"/>
                </a:solidFill>
                <a:ea typeface="Georgia"/>
              </a:rPr>
              <a:t>nos</a:t>
            </a:r>
            <a:r>
              <a:rPr lang="en-US" spc="-1" dirty="0">
                <a:solidFill>
                  <a:srgbClr val="F68E76"/>
                </a:solidFill>
                <a:ea typeface="Georgia"/>
              </a:rPr>
              <a:t> </a:t>
            </a:r>
            <a:r>
              <a:rPr lang="en-US" spc="-1" dirty="0" err="1">
                <a:solidFill>
                  <a:srgbClr val="F68E76"/>
                </a:solidFill>
                <a:ea typeface="Georgia"/>
              </a:rPr>
              <a:t>textos</a:t>
            </a:r>
            <a:r>
              <a:rPr lang="en-US" spc="-1" dirty="0">
                <a:solidFill>
                  <a:srgbClr val="F68E76"/>
                </a:solidFill>
                <a:ea typeface="Georgia"/>
              </a:rPr>
              <a:t> </a:t>
            </a:r>
            <a:r>
              <a:rPr lang="en-US" spc="-1" dirty="0">
                <a:solidFill>
                  <a:srgbClr val="000000"/>
                </a:solidFill>
                <a:ea typeface="Georgia"/>
              </a:rPr>
              <a:t>– </a:t>
            </a:r>
            <a:r>
              <a:rPr lang="en-US" spc="-1" dirty="0" err="1">
                <a:solidFill>
                  <a:srgbClr val="000000"/>
                </a:solidFill>
                <a:ea typeface="Georgia"/>
              </a:rPr>
              <a:t>preferencialmente</a:t>
            </a:r>
            <a:r>
              <a:rPr lang="en-US" spc="-1" dirty="0">
                <a:solidFill>
                  <a:srgbClr val="000000"/>
                </a:solidFill>
                <a:ea typeface="Georgia"/>
              </a:rPr>
              <a:t>, </a:t>
            </a:r>
            <a:r>
              <a:rPr lang="en-US" spc="-1" dirty="0" err="1">
                <a:solidFill>
                  <a:srgbClr val="000000"/>
                </a:solidFill>
                <a:ea typeface="Georgia"/>
              </a:rPr>
              <a:t>uma</a:t>
            </a:r>
            <a:r>
              <a:rPr lang="en-US" spc="-1" dirty="0">
                <a:solidFill>
                  <a:srgbClr val="000000"/>
                </a:solidFill>
                <a:ea typeface="Georgia"/>
              </a:rPr>
              <a:t> ferramenta que </a:t>
            </a:r>
            <a:r>
              <a:rPr lang="en-US" spc="-1" dirty="0" err="1">
                <a:solidFill>
                  <a:srgbClr val="000000"/>
                </a:solidFill>
                <a:ea typeface="Georgia"/>
              </a:rPr>
              <a:t>trabalhasse</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harmonia</a:t>
            </a:r>
            <a:r>
              <a:rPr lang="en-US" spc="-1" dirty="0">
                <a:solidFill>
                  <a:srgbClr val="000000"/>
                </a:solidFill>
                <a:ea typeface="Georgia"/>
              </a:rPr>
              <a:t> com as </a:t>
            </a:r>
            <a:r>
              <a:rPr lang="en-US" spc="-1" dirty="0" err="1">
                <a:solidFill>
                  <a:srgbClr val="000000"/>
                </a:solidFill>
                <a:ea typeface="Georgia"/>
              </a:rPr>
              <a:t>anotações</a:t>
            </a:r>
            <a:r>
              <a:rPr lang="en-US" spc="-1" dirty="0">
                <a:solidFill>
                  <a:srgbClr val="000000"/>
                </a:solidFill>
                <a:ea typeface="Georgia"/>
              </a:rPr>
              <a:t> </a:t>
            </a:r>
            <a:r>
              <a:rPr lang="en-US" spc="-1" dirty="0" err="1">
                <a:solidFill>
                  <a:srgbClr val="000000"/>
                </a:solidFill>
                <a:ea typeface="Georgia"/>
              </a:rPr>
              <a:t>linguísticas</a:t>
            </a:r>
            <a:r>
              <a:rPr lang="en-US" spc="-1" dirty="0">
                <a:solidFill>
                  <a:srgbClr val="000000"/>
                </a:solidFill>
                <a:ea typeface="Georgia"/>
              </a:rPr>
              <a:t> (</a:t>
            </a:r>
            <a:r>
              <a:rPr lang="en-US" spc="-1" dirty="0" err="1">
                <a:solidFill>
                  <a:srgbClr val="000000"/>
                </a:solidFill>
                <a:ea typeface="Georgia"/>
              </a:rPr>
              <a:t>morfossintática</a:t>
            </a:r>
            <a:r>
              <a:rPr lang="en-US" spc="-1" dirty="0">
                <a:solidFill>
                  <a:srgbClr val="000000"/>
                </a:solidFill>
                <a:ea typeface="Georgia"/>
              </a:rPr>
              <a:t> e </a:t>
            </a:r>
            <a:r>
              <a:rPr lang="en-US" spc="-1" dirty="0" err="1">
                <a:solidFill>
                  <a:srgbClr val="000000"/>
                </a:solidFill>
                <a:ea typeface="Georgia"/>
              </a:rPr>
              <a:t>sintática</a:t>
            </a:r>
            <a:r>
              <a:rPr lang="en-US" spc="-1" dirty="0">
                <a:solidFill>
                  <a:srgbClr val="000000"/>
                </a:solidFill>
                <a:ea typeface="Georgia"/>
              </a:rPr>
              <a:t>) </a:t>
            </a:r>
            <a:r>
              <a:rPr lang="en-US" spc="-1" dirty="0" err="1">
                <a:solidFill>
                  <a:srgbClr val="000000"/>
                </a:solidFill>
                <a:ea typeface="Georgia"/>
              </a:rPr>
              <a:t>já</a:t>
            </a:r>
            <a:r>
              <a:rPr lang="en-US" spc="-1" dirty="0">
                <a:solidFill>
                  <a:srgbClr val="000000"/>
                </a:solidFill>
                <a:ea typeface="Georgia"/>
              </a:rPr>
              <a:t> </a:t>
            </a:r>
            <a:r>
              <a:rPr lang="en-US" spc="-1" dirty="0" err="1">
                <a:solidFill>
                  <a:srgbClr val="000000"/>
                </a:solidFill>
                <a:ea typeface="Georgia"/>
              </a:rPr>
              <a:t>desenvolvidas</a:t>
            </a:r>
            <a:r>
              <a:rPr lang="en-US" spc="-1" dirty="0">
                <a:solidFill>
                  <a:srgbClr val="000000"/>
                </a:solidFill>
                <a:ea typeface="Georgia"/>
              </a:rPr>
              <a:t> no </a:t>
            </a:r>
            <a:r>
              <a:rPr lang="en-US" spc="-1" dirty="0" err="1">
                <a:solidFill>
                  <a:srgbClr val="000000"/>
                </a:solidFill>
                <a:ea typeface="Georgia"/>
              </a:rPr>
              <a:t>bojo</a:t>
            </a:r>
            <a:r>
              <a:rPr lang="en-US" spc="-1" dirty="0">
                <a:solidFill>
                  <a:srgbClr val="000000"/>
                </a:solidFill>
                <a:ea typeface="Georgia"/>
              </a:rPr>
              <a:t> das </a:t>
            </a:r>
            <a:r>
              <a:rPr lang="en-US" spc="-1" dirty="0" err="1">
                <a:solidFill>
                  <a:srgbClr val="000000"/>
                </a:solidFill>
                <a:ea typeface="Georgia"/>
              </a:rPr>
              <a:t>pesquisas</a:t>
            </a:r>
            <a:r>
              <a:rPr lang="en-US" spc="-1" dirty="0">
                <a:solidFill>
                  <a:srgbClr val="000000"/>
                </a:solidFill>
                <a:ea typeface="Georgia"/>
              </a:rPr>
              <a:t> junto </a:t>
            </a:r>
            <a:r>
              <a:rPr lang="en-US" spc="-1" dirty="0" err="1">
                <a:solidFill>
                  <a:srgbClr val="000000"/>
                </a:solidFill>
                <a:ea typeface="Georgia"/>
              </a:rPr>
              <a:t>ao</a:t>
            </a:r>
            <a:r>
              <a:rPr lang="en-US" spc="-1" dirty="0">
                <a:solidFill>
                  <a:srgbClr val="000000"/>
                </a:solidFill>
                <a:ea typeface="Georgia"/>
              </a:rPr>
              <a:t> CTB. </a:t>
            </a:r>
            <a:endParaRPr lang="pt-BR"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72C71509-4EAE-4EFC-A453-BDBA05FF9255}" type="slidenum">
              <a:rPr lang="en-US" sz="1800" b="0" strike="noStrike" spc="-1">
                <a:latin typeface="Cambria"/>
              </a:rPr>
              <a:t>220</a:t>
            </a:fld>
            <a:endParaRPr lang="en-US" sz="1800" b="0" strike="noStrike" spc="-1">
              <a:latin typeface="Cambria"/>
            </a:endParaRPr>
          </a:p>
        </p:txBody>
      </p:sp>
      <p:sp>
        <p:nvSpPr>
          <p:cNvPr id="1499"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00" name="CustomShape 3"/>
          <p:cNvSpPr/>
          <p:nvPr/>
        </p:nvSpPr>
        <p:spPr>
          <a:xfrm>
            <a:off x="405000" y="1139400"/>
            <a:ext cx="8191440" cy="20926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2200" b="0" strike="noStrike" spc="-1">
                <a:solidFill>
                  <a:srgbClr val="0066B3"/>
                </a:solidFill>
                <a:latin typeface="Georgia"/>
                <a:ea typeface="Georgia"/>
              </a:rPr>
              <a:t>2#</a:t>
            </a:r>
            <a:r>
              <a:rPr lang="en-US" sz="2200" b="0" strike="noStrike" spc="-1">
                <a:solidFill>
                  <a:srgbClr val="000000"/>
                </a:solidFill>
                <a:latin typeface="Georgia"/>
                <a:ea typeface="Georgia"/>
              </a:rPr>
              <a:t> Nomes diferentes, mesmo referente</a:t>
            </a:r>
            <a:endParaRPr lang="en-US" sz="2200" b="0" strike="noStrike" spc="-1">
              <a:latin typeface="Cambria"/>
            </a:endParaRPr>
          </a:p>
          <a:p>
            <a:pPr algn="ctr">
              <a:lnSpc>
                <a:spcPct val="100000"/>
              </a:lnSpc>
            </a:pP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Exemplo </a:t>
            </a:r>
            <a:r>
              <a:rPr lang="en-US" sz="2200" b="0" strike="noStrike" spc="-1">
                <a:solidFill>
                  <a:srgbClr val="0066B3"/>
                </a:solidFill>
                <a:latin typeface="Georgia"/>
                <a:ea typeface="Georgia"/>
              </a:rPr>
              <a:t>(a)</a:t>
            </a:r>
            <a:r>
              <a:rPr lang="en-US" sz="2200" b="0" strike="noStrike" spc="-1">
                <a:solidFill>
                  <a:srgbClr val="000000"/>
                </a:solidFill>
                <a:latin typeface="Georgia"/>
                <a:ea typeface="Georgia"/>
              </a:rPr>
              <a:t>: </a:t>
            </a: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a:t>
            </a:r>
            <a:r>
              <a:rPr lang="en-US" sz="2200" b="0" i="1" strike="noStrike" spc="-1">
                <a:solidFill>
                  <a:srgbClr val="000000"/>
                </a:solidFill>
                <a:latin typeface="Georgia"/>
                <a:ea typeface="Georgia"/>
              </a:rPr>
              <a:t>bálsamo</a:t>
            </a:r>
            <a:r>
              <a:rPr lang="en-US" sz="2200" b="0" strike="noStrike" spc="-1">
                <a:solidFill>
                  <a:srgbClr val="000000"/>
                </a:solidFill>
                <a:latin typeface="Georgia"/>
                <a:ea typeface="Georgia"/>
              </a:rPr>
              <a:t>’</a:t>
            </a: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a:t>
            </a:r>
            <a:r>
              <a:rPr lang="en-US" sz="2200" b="0" i="1" strike="noStrike" spc="-1">
                <a:solidFill>
                  <a:srgbClr val="000000"/>
                </a:solidFill>
                <a:latin typeface="Georgia"/>
                <a:ea typeface="Georgia"/>
              </a:rPr>
              <a:t>óleo</a:t>
            </a:r>
            <a:r>
              <a:rPr lang="en-US" sz="2200" b="0" strike="noStrike" spc="-1">
                <a:solidFill>
                  <a:srgbClr val="000000"/>
                </a:solidFill>
                <a:latin typeface="Georgia"/>
                <a:ea typeface="Georgia"/>
              </a:rPr>
              <a:t>’</a:t>
            </a: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a:t>
            </a:r>
            <a:r>
              <a:rPr lang="en-US" sz="2200" b="0" i="1" strike="noStrike" spc="-1">
                <a:solidFill>
                  <a:srgbClr val="000000"/>
                </a:solidFill>
                <a:latin typeface="Georgia"/>
                <a:ea typeface="Georgia"/>
              </a:rPr>
              <a:t>licor</a:t>
            </a:r>
            <a:r>
              <a:rPr lang="en-US" sz="2200" b="0" strike="noStrike" spc="-1">
                <a:solidFill>
                  <a:srgbClr val="000000"/>
                </a:solidFill>
                <a:latin typeface="Georgia"/>
                <a:ea typeface="Georgia"/>
              </a:rPr>
              <a:t>’</a:t>
            </a:r>
            <a:endParaRPr lang="en-US" sz="2200" b="0" strike="noStrike" spc="-1">
              <a:latin typeface="Cambria"/>
            </a:endParaRPr>
          </a:p>
        </p:txBody>
      </p:sp>
      <p:sp>
        <p:nvSpPr>
          <p:cNvPr id="1501"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25C8F0AC-A50C-4E1E-89B0-F2912CA5FF39}" type="slidenum">
              <a:rPr lang="en-US" sz="1800" b="0" strike="noStrike" spc="-1">
                <a:latin typeface="Cambria"/>
              </a:rPr>
              <a:t>221</a:t>
            </a:fld>
            <a:endParaRPr lang="en-US" sz="1800" b="0" strike="noStrike" spc="-1">
              <a:latin typeface="Cambria"/>
            </a:endParaRPr>
          </a:p>
        </p:txBody>
      </p:sp>
      <p:sp>
        <p:nvSpPr>
          <p:cNvPr id="150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04" name="CustomShape 3"/>
          <p:cNvSpPr/>
          <p:nvPr/>
        </p:nvSpPr>
        <p:spPr>
          <a:xfrm>
            <a:off x="475920" y="756360"/>
            <a:ext cx="8191440" cy="402120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200" b="0" strike="noStrike" spc="-1">
                <a:solidFill>
                  <a:srgbClr val="000000"/>
                </a:solidFill>
                <a:latin typeface="Georgia"/>
                <a:ea typeface="Georgia"/>
              </a:rPr>
              <a:t>Contextos da cadeia ID 5200:</a:t>
            </a:r>
            <a:endParaRPr lang="en-US" sz="2200" b="0" strike="noStrike" spc="-1">
              <a:latin typeface="Cambria"/>
            </a:endParaRPr>
          </a:p>
          <a:p>
            <a:pPr>
              <a:lnSpc>
                <a:spcPct val="100000"/>
              </a:lnSpc>
            </a:pPr>
            <a:endParaRPr lang="en-US" sz="2200" b="0" strike="noStrike" spc="-1">
              <a:latin typeface="Cambria"/>
            </a:endParaRPr>
          </a:p>
          <a:p>
            <a:pPr>
              <a:lnSpc>
                <a:spcPct val="100000"/>
              </a:lnSpc>
            </a:pPr>
            <a:r>
              <a:rPr lang="en-US" sz="1900" b="0" strike="noStrike" spc="-1">
                <a:solidFill>
                  <a:srgbClr val="000000"/>
                </a:solidFill>
                <a:latin typeface="Georgia"/>
                <a:ea typeface="Georgia"/>
              </a:rPr>
              <a:t>“Um certo gênero de árvores há também pelo mato dentro na capitania de Paranambuco a que chamam Copahíbas de que se tira </a:t>
            </a:r>
            <a:r>
              <a:rPr lang="en-US" sz="1900" b="1" strike="noStrike" spc="-1">
                <a:solidFill>
                  <a:srgbClr val="0066B3"/>
                </a:solidFill>
                <a:latin typeface="Georgia"/>
                <a:ea typeface="Georgia"/>
              </a:rPr>
              <a:t>bálsamo muito salutífero e proveitoso em extremo</a:t>
            </a:r>
            <a:r>
              <a:rPr lang="en-US" sz="1900" b="0" strike="noStrike" spc="-1">
                <a:solidFill>
                  <a:srgbClr val="000000"/>
                </a:solidFill>
                <a:latin typeface="Georgia"/>
                <a:ea typeface="Georgia"/>
              </a:rPr>
              <a:t> para enfermidades de muitas maneiras, principalmente nas que procedem de frialdade </a:t>
            </a:r>
            <a:r>
              <a:rPr lang="en-US" sz="1900" b="0" strike="noStrike" spc="-1">
                <a:solidFill>
                  <a:srgbClr val="0066B3"/>
                </a:solidFill>
                <a:latin typeface="Georgia"/>
                <a:ea typeface="Georgia"/>
              </a:rPr>
              <a:t>__</a:t>
            </a:r>
            <a:r>
              <a:rPr lang="en-US" sz="1900" b="0" strike="noStrike" spc="-1">
                <a:solidFill>
                  <a:srgbClr val="000000"/>
                </a:solidFill>
                <a:latin typeface="Georgia"/>
                <a:ea typeface="Georgia"/>
              </a:rPr>
              <a:t> causa grandes efeitos e</a:t>
            </a:r>
            <a:r>
              <a:rPr lang="en-US" sz="1900" b="0" strike="noStrike" spc="-1">
                <a:solidFill>
                  <a:srgbClr val="0066B3"/>
                </a:solidFill>
                <a:latin typeface="Georgia"/>
                <a:ea typeface="Georgia"/>
              </a:rPr>
              <a:t> __</a:t>
            </a:r>
            <a:r>
              <a:rPr lang="en-US" sz="1900" b="0" strike="noStrike" spc="-1">
                <a:solidFill>
                  <a:srgbClr val="000000"/>
                </a:solidFill>
                <a:latin typeface="Georgia"/>
                <a:ea typeface="Georgia"/>
              </a:rPr>
              <a:t> tira todas as dores por graves que sejam em muito breve espaço. Para feridas ou quaisquer outras chagas, </a:t>
            </a:r>
            <a:r>
              <a:rPr lang="en-US" sz="1900" b="0" strike="noStrike" spc="-1">
                <a:solidFill>
                  <a:srgbClr val="0066B3"/>
                </a:solidFill>
                <a:latin typeface="Georgia"/>
                <a:ea typeface="Georgia"/>
              </a:rPr>
              <a:t>__</a:t>
            </a:r>
            <a:r>
              <a:rPr lang="en-US" sz="1900" b="0" strike="noStrike" spc="-1">
                <a:solidFill>
                  <a:srgbClr val="000000"/>
                </a:solidFill>
                <a:latin typeface="Georgia"/>
                <a:ea typeface="Georgia"/>
              </a:rPr>
              <a:t> tem a mesma virtude: as quais tanto que com </a:t>
            </a:r>
            <a:r>
              <a:rPr lang="en-US" sz="1900" b="1" strike="noStrike" spc="-1">
                <a:solidFill>
                  <a:srgbClr val="0066B3"/>
                </a:solidFill>
                <a:latin typeface="Georgia"/>
                <a:ea typeface="Georgia"/>
              </a:rPr>
              <a:t>ele</a:t>
            </a:r>
            <a:r>
              <a:rPr lang="en-US" sz="1900" b="0" strike="noStrike" spc="-1">
                <a:solidFill>
                  <a:srgbClr val="0066B3"/>
                </a:solidFill>
                <a:latin typeface="Georgia"/>
                <a:ea typeface="Georgia"/>
              </a:rPr>
              <a:t> </a:t>
            </a:r>
            <a:r>
              <a:rPr lang="en-US" sz="1900" b="0" strike="noStrike" spc="-1">
                <a:solidFill>
                  <a:srgbClr val="000000"/>
                </a:solidFill>
                <a:latin typeface="Georgia"/>
                <a:ea typeface="Georgia"/>
              </a:rPr>
              <a:t>lhe acodem, saram muito depressa , e </a:t>
            </a:r>
            <a:r>
              <a:rPr lang="en-US" sz="1900" b="0" strike="noStrike" spc="-1">
                <a:solidFill>
                  <a:srgbClr val="0066B3"/>
                </a:solidFill>
                <a:latin typeface="Georgia"/>
                <a:ea typeface="Georgia"/>
              </a:rPr>
              <a:t>__ </a:t>
            </a:r>
            <a:r>
              <a:rPr lang="en-US" sz="1900" b="0" strike="noStrike" spc="-1">
                <a:solidFill>
                  <a:srgbClr val="000000"/>
                </a:solidFill>
                <a:latin typeface="Georgia"/>
                <a:ea typeface="Georgia"/>
              </a:rPr>
              <a:t>tira os sinais de maneira, que de maravilha se enxerga onde estiveram, e nisto</a:t>
            </a:r>
            <a:r>
              <a:rPr lang="en-US" sz="1900" b="0" strike="noStrike" spc="-1">
                <a:solidFill>
                  <a:srgbClr val="0066B3"/>
                </a:solidFill>
                <a:latin typeface="Georgia"/>
                <a:ea typeface="Georgia"/>
              </a:rPr>
              <a:t> __ </a:t>
            </a:r>
            <a:r>
              <a:rPr lang="en-US" sz="1900" b="0" strike="noStrike" spc="-1">
                <a:solidFill>
                  <a:srgbClr val="000000"/>
                </a:solidFill>
                <a:latin typeface="Georgia"/>
                <a:ea typeface="Georgia"/>
              </a:rPr>
              <a:t>faz vantagem a todas as outras medicinas. </a:t>
            </a:r>
            <a:r>
              <a:rPr lang="en-US" sz="1900" b="1" strike="noStrike" spc="-1">
                <a:solidFill>
                  <a:srgbClr val="0066B3"/>
                </a:solidFill>
                <a:latin typeface="Georgia"/>
                <a:ea typeface="Georgia"/>
              </a:rPr>
              <a:t>Este óleo</a:t>
            </a:r>
            <a:r>
              <a:rPr lang="en-US" sz="1900" b="0" strike="noStrike" spc="-1">
                <a:solidFill>
                  <a:srgbClr val="000000"/>
                </a:solidFill>
                <a:latin typeface="Georgia"/>
                <a:ea typeface="Georgia"/>
              </a:rPr>
              <a:t> não se acha todo ano perfeitamente nestas árvores, nem procuram ir buscá-</a:t>
            </a:r>
            <a:r>
              <a:rPr lang="en-US" sz="1900" b="1" strike="noStrike" spc="-1">
                <a:solidFill>
                  <a:srgbClr val="0066B3"/>
                </a:solidFill>
                <a:latin typeface="Georgia"/>
                <a:ea typeface="Georgia"/>
              </a:rPr>
              <a:t>lo</a:t>
            </a:r>
            <a:r>
              <a:rPr lang="en-US" sz="1900" b="0" strike="noStrike" spc="-1">
                <a:solidFill>
                  <a:srgbClr val="000000"/>
                </a:solidFill>
                <a:latin typeface="Georgia"/>
                <a:ea typeface="Georgia"/>
              </a:rPr>
              <a:t> , senão no estio, que é o tempo em que assinaladamente </a:t>
            </a:r>
            <a:r>
              <a:rPr lang="en-US" sz="1900" b="1" strike="noStrike" spc="-1">
                <a:solidFill>
                  <a:srgbClr val="0066B3"/>
                </a:solidFill>
                <a:latin typeface="Georgia"/>
                <a:ea typeface="Georgia"/>
              </a:rPr>
              <a:t>o</a:t>
            </a:r>
            <a:r>
              <a:rPr lang="en-US" sz="1900" b="1" strike="noStrike" spc="-1">
                <a:solidFill>
                  <a:srgbClr val="000000"/>
                </a:solidFill>
                <a:latin typeface="Georgia"/>
                <a:ea typeface="Georgia"/>
              </a:rPr>
              <a:t> </a:t>
            </a:r>
            <a:r>
              <a:rPr lang="en-US" sz="1900" b="0" strike="noStrike" spc="-1">
                <a:solidFill>
                  <a:srgbClr val="000000"/>
                </a:solidFill>
                <a:latin typeface="Georgia"/>
                <a:ea typeface="Georgia"/>
              </a:rPr>
              <a:t>criam . E quando querem tirá-</a:t>
            </a:r>
            <a:r>
              <a:rPr lang="en-US" sz="1900" b="1" strike="noStrike" spc="-1">
                <a:solidFill>
                  <a:srgbClr val="0066B3"/>
                </a:solidFill>
                <a:latin typeface="Georgia"/>
                <a:ea typeface="Georgia"/>
              </a:rPr>
              <a:t>lo</a:t>
            </a:r>
            <a:r>
              <a:rPr lang="en-US" sz="1900" b="0" strike="noStrike" spc="-1">
                <a:solidFill>
                  <a:srgbClr val="000000"/>
                </a:solidFill>
                <a:latin typeface="Georgia"/>
                <a:ea typeface="Georgia"/>
              </a:rPr>
              <a:t>, dão certos golpes ou furos no tronco delas, pelos quais pouco a pouco estão estilando do âmago </a:t>
            </a:r>
            <a:r>
              <a:rPr lang="en-US" sz="1900" b="1" strike="noStrike" spc="-1">
                <a:solidFill>
                  <a:srgbClr val="0066B3"/>
                </a:solidFill>
                <a:latin typeface="Georgia"/>
                <a:ea typeface="Georgia"/>
              </a:rPr>
              <a:t>este licor precioso</a:t>
            </a:r>
            <a:r>
              <a:rPr lang="en-US" sz="1900" b="0" strike="noStrike" spc="-1">
                <a:solidFill>
                  <a:srgbClr val="000000"/>
                </a:solidFill>
                <a:latin typeface="Georgia"/>
                <a:ea typeface="Georgia"/>
              </a:rPr>
              <a:t>...”</a:t>
            </a:r>
            <a:endParaRPr lang="en-US" sz="1900" b="0" strike="noStrike" spc="-1">
              <a:latin typeface="Cambria"/>
            </a:endParaRPr>
          </a:p>
        </p:txBody>
      </p:sp>
      <p:sp>
        <p:nvSpPr>
          <p:cNvPr id="1505"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999FE90F-09C4-4836-8AA7-2FA8BFDD483A}" type="slidenum">
              <a:rPr lang="en-US" sz="1800" b="0" strike="noStrike" spc="-1">
                <a:latin typeface="Cambria"/>
              </a:rPr>
              <a:t>222</a:t>
            </a:fld>
            <a:endParaRPr lang="en-US" sz="1800" b="0" strike="noStrike" spc="-1">
              <a:latin typeface="Cambria"/>
            </a:endParaRPr>
          </a:p>
        </p:txBody>
      </p:sp>
      <p:sp>
        <p:nvSpPr>
          <p:cNvPr id="1507"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08" name="CustomShape 3"/>
          <p:cNvSpPr/>
          <p:nvPr/>
        </p:nvSpPr>
        <p:spPr>
          <a:xfrm>
            <a:off x="801360" y="807840"/>
            <a:ext cx="8051400" cy="33483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do referente ID 5200 (iniciado por ‘bálsamo muito salutífero…’)</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(NP-SBJ </a:t>
            </a:r>
            <a:r>
              <a:rPr lang="en-US" sz="1300" b="0" strike="noStrike" spc="-1">
                <a:solidFill>
                  <a:srgbClr val="0066B3"/>
                </a:solidFill>
                <a:latin typeface="Consolas"/>
                <a:ea typeface="Consolas"/>
              </a:rPr>
              <a:t>(ID H-AC-NNC=5200.1439/000)</a:t>
            </a:r>
            <a:r>
              <a:rPr lang="en-US" sz="1300" b="0" strike="noStrike" spc="-1">
                <a:solidFill>
                  <a:srgbClr val="000000"/>
                </a:solidFill>
                <a:latin typeface="Consolas"/>
                <a:ea typeface="Consolas"/>
              </a:rPr>
              <a:t>	(N</a:t>
            </a:r>
            <a:r>
              <a:rPr lang="en-US" sz="1300" b="0" strike="noStrike" spc="-1">
                <a:solidFill>
                  <a:srgbClr val="0066B3"/>
                </a:solidFill>
                <a:latin typeface="Consolas"/>
                <a:ea typeface="Consolas"/>
              </a:rPr>
              <a:t>=1439/000</a:t>
            </a:r>
            <a:r>
              <a:rPr lang="en-US" sz="1300" b="0" strike="noStrike" spc="-1">
                <a:solidFill>
                  <a:srgbClr val="000000"/>
                </a:solidFill>
                <a:latin typeface="Consolas"/>
                <a:ea typeface="Consolas"/>
              </a:rPr>
              <a:t> bálsamo) muito salutífero...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(NP-SBJ </a:t>
            </a:r>
            <a:r>
              <a:rPr lang="en-US" sz="1300" b="0" strike="noStrike" spc="-1">
                <a:solidFill>
                  <a:srgbClr val="0066B3"/>
                </a:solidFill>
                <a:latin typeface="Consolas"/>
                <a:ea typeface="Consolas"/>
              </a:rPr>
              <a:t>(ID M-EE-PPP=5200/001)</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(NP-SBJ </a:t>
            </a:r>
            <a:r>
              <a:rPr lang="en-US" sz="1300" b="0" strike="noStrike" spc="-1">
                <a:solidFill>
                  <a:srgbClr val="0066B3"/>
                </a:solidFill>
                <a:latin typeface="Consolas"/>
                <a:ea typeface="Consolas"/>
              </a:rPr>
              <a:t>(ID M-EE-PPP=5200/002)</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(d)	(NP-SBJ </a:t>
            </a:r>
            <a:r>
              <a:rPr lang="en-US" sz="1300" b="0" strike="noStrike" spc="-1">
                <a:solidFill>
                  <a:srgbClr val="0066B3"/>
                </a:solidFill>
                <a:latin typeface="Consolas"/>
                <a:ea typeface="Consolas"/>
              </a:rPr>
              <a:t>(ID M-EE-PPP=5200/003)</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(e)	(NP     </a:t>
            </a:r>
            <a:r>
              <a:rPr lang="en-US" sz="1300" b="0" strike="noStrike" spc="-1">
                <a:solidFill>
                  <a:srgbClr val="0066B3"/>
                </a:solidFill>
                <a:latin typeface="Consolas"/>
                <a:ea typeface="Consolas"/>
              </a:rPr>
              <a:t>(ID M-EE-PPP=5200/004)</a:t>
            </a:r>
            <a:r>
              <a:rPr lang="en-US" sz="1300" b="0" strike="noStrike" spc="-1">
                <a:solidFill>
                  <a:srgbClr val="000000"/>
                </a:solidFill>
                <a:latin typeface="Consolas"/>
                <a:ea typeface="Consolas"/>
              </a:rPr>
              <a:t> 	(PRO ele))</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(f)	(NP-SBJ </a:t>
            </a:r>
            <a:r>
              <a:rPr lang="en-US" sz="1300" b="0" strike="noStrike" spc="-1">
                <a:solidFill>
                  <a:srgbClr val="0066B3"/>
                </a:solidFill>
                <a:latin typeface="Consolas"/>
                <a:ea typeface="Consolas"/>
              </a:rPr>
              <a:t>(ID M-EE-PPP=5200/005)</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(g)	(NP-SBJ </a:t>
            </a:r>
            <a:r>
              <a:rPr lang="en-US" sz="1300" b="0" strike="noStrike" spc="-1">
                <a:solidFill>
                  <a:srgbClr val="0066B3"/>
                </a:solidFill>
                <a:latin typeface="Consolas"/>
                <a:ea typeface="Consolas"/>
              </a:rPr>
              <a:t>(ID M-EE-PPP=5200/006)</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(h)	(NP-SBJ </a:t>
            </a:r>
            <a:r>
              <a:rPr lang="en-US" sz="1300" b="0" strike="noStrike" spc="-1">
                <a:solidFill>
                  <a:srgbClr val="0066B3"/>
                </a:solidFill>
                <a:latin typeface="Consolas"/>
                <a:ea typeface="Consolas"/>
              </a:rPr>
              <a:t>(ID M-AA-ENN=5200/007)</a:t>
            </a:r>
            <a:r>
              <a:rPr lang="en-US" sz="1300" b="0" strike="noStrike" spc="-1">
                <a:solidFill>
                  <a:srgbClr val="000000"/>
                </a:solidFill>
                <a:latin typeface="Consolas"/>
                <a:ea typeface="Consolas"/>
              </a:rPr>
              <a:t>	(D Este) (N</a:t>
            </a:r>
            <a:r>
              <a:rPr lang="en-US" sz="1300" b="0" strike="noStrike" spc="-1">
                <a:solidFill>
                  <a:srgbClr val="0066B3"/>
                </a:solidFill>
                <a:latin typeface="Consolas"/>
                <a:ea typeface="Consolas"/>
              </a:rPr>
              <a:t>=1245/000</a:t>
            </a:r>
            <a:r>
              <a:rPr lang="en-US" sz="1300" b="0" strike="noStrike" spc="-1">
                <a:solidFill>
                  <a:srgbClr val="000000"/>
                </a:solidFill>
                <a:latin typeface="Consolas"/>
                <a:ea typeface="Consolas"/>
              </a:rPr>
              <a:t> óleo))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(i)	(NP-ACC</a:t>
            </a:r>
            <a:r>
              <a:rPr lang="en-US" sz="1300" b="0" strike="noStrike" spc="-1">
                <a:solidFill>
                  <a:srgbClr val="0066B3"/>
                </a:solidFill>
                <a:latin typeface="Consolas"/>
                <a:ea typeface="Consolas"/>
              </a:rPr>
              <a:t> (ID M-EE-PPP=5200/008)</a:t>
            </a:r>
            <a:r>
              <a:rPr lang="en-US" sz="1300" b="0" strike="noStrike" spc="-1">
                <a:solidFill>
                  <a:srgbClr val="000000"/>
                </a:solidFill>
                <a:latin typeface="Consolas"/>
                <a:ea typeface="Consolas"/>
              </a:rPr>
              <a:t>	(CL -lo))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(j)	(NP-ACC </a:t>
            </a:r>
            <a:r>
              <a:rPr lang="en-US" sz="1300" b="0" strike="noStrike" spc="-1">
                <a:solidFill>
                  <a:srgbClr val="0066B3"/>
                </a:solidFill>
                <a:latin typeface="Consolas"/>
                <a:ea typeface="Consolas"/>
              </a:rPr>
              <a:t>(ID M-EE-PPP=5200/009)</a:t>
            </a:r>
            <a:r>
              <a:rPr lang="en-US" sz="1300" b="0" strike="noStrike" spc="-1">
                <a:solidFill>
                  <a:srgbClr val="000000"/>
                </a:solidFill>
                <a:latin typeface="Consolas"/>
                <a:ea typeface="Consolas"/>
              </a:rPr>
              <a:t>	(CL 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(k)	(NP-ACC </a:t>
            </a:r>
            <a:r>
              <a:rPr lang="en-US" sz="1300" b="0" strike="noStrike" spc="-1">
                <a:solidFill>
                  <a:srgbClr val="0066B3"/>
                </a:solidFill>
                <a:latin typeface="Consolas"/>
                <a:ea typeface="Consolas"/>
              </a:rPr>
              <a:t>(ID M-EE-PPP=5200/010)</a:t>
            </a:r>
            <a:r>
              <a:rPr lang="en-US" sz="1300" b="0" strike="noStrike" spc="-1">
                <a:solidFill>
                  <a:srgbClr val="000000"/>
                </a:solidFill>
                <a:latin typeface="Consolas"/>
                <a:ea typeface="Consolas"/>
              </a:rPr>
              <a:t>	(CL -lo))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(l)	(NP-ACC </a:t>
            </a:r>
            <a:r>
              <a:rPr lang="en-US" sz="1300" b="0" strike="noStrike" spc="-1">
                <a:solidFill>
                  <a:srgbClr val="0066B3"/>
                </a:solidFill>
                <a:latin typeface="Consolas"/>
                <a:ea typeface="Consolas"/>
              </a:rPr>
              <a:t>(ID M-AC-ENC=5200/011)</a:t>
            </a:r>
            <a:r>
              <a:rPr lang="en-US" sz="1300" b="0" strike="noStrike" spc="-1">
                <a:solidFill>
                  <a:srgbClr val="000000"/>
                </a:solidFill>
                <a:latin typeface="Consolas"/>
                <a:ea typeface="Consolas"/>
              </a:rPr>
              <a:t>	(D este) (N</a:t>
            </a:r>
            <a:r>
              <a:rPr lang="en-US" sz="1300" b="0" strike="noStrike" spc="-1">
                <a:solidFill>
                  <a:srgbClr val="0066B3"/>
                </a:solidFill>
                <a:latin typeface="Consolas"/>
                <a:ea typeface="Consolas"/>
              </a:rPr>
              <a:t>=1463/000</a:t>
            </a:r>
            <a:r>
              <a:rPr lang="en-US" sz="1300" b="0" strike="noStrike" spc="-1">
                <a:solidFill>
                  <a:srgbClr val="000000"/>
                </a:solidFill>
                <a:latin typeface="Consolas"/>
                <a:ea typeface="Consolas"/>
              </a:rPr>
              <a:t> licor) precioso )</a:t>
            </a:r>
            <a:endParaRPr lang="en-US" sz="1300" b="0" strike="noStrike" spc="-1">
              <a:latin typeface="Cambria"/>
            </a:endParaRPr>
          </a:p>
        </p:txBody>
      </p:sp>
      <p:sp>
        <p:nvSpPr>
          <p:cNvPr id="1509"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7D4F918-7526-431B-BA4B-3D773C845C8F}" type="slidenum">
              <a:rPr lang="en-US" sz="1800" b="0" strike="noStrike" spc="-1">
                <a:latin typeface="Cambria"/>
              </a:rPr>
              <a:t>223</a:t>
            </a:fld>
            <a:endParaRPr lang="en-US" sz="1800" b="0" strike="noStrike" spc="-1">
              <a:latin typeface="Cambria"/>
            </a:endParaRPr>
          </a:p>
        </p:txBody>
      </p:sp>
      <p:sp>
        <p:nvSpPr>
          <p:cNvPr id="1511"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12" name="CustomShape 3"/>
          <p:cNvSpPr/>
          <p:nvPr/>
        </p:nvSpPr>
        <p:spPr>
          <a:xfrm>
            <a:off x="826920" y="807840"/>
            <a:ext cx="8051400" cy="33483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do referente ID 5200 (iniciado por ‘bálsamo muito salutífero…’)</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(NP-SBJ </a:t>
            </a:r>
            <a:r>
              <a:rPr lang="en-US" sz="1300" b="0" strike="noStrike" spc="-1">
                <a:solidFill>
                  <a:srgbClr val="0066B3"/>
                </a:solidFill>
                <a:latin typeface="Consolas"/>
                <a:ea typeface="Consolas"/>
              </a:rPr>
              <a:t>(ID H-AC-NNC=</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a:t>
            </a:r>
            <a:r>
              <a:rPr lang="en-US" sz="1300" b="1" strike="noStrike" spc="-1">
                <a:solidFill>
                  <a:srgbClr val="EF413D"/>
                </a:solidFill>
                <a:latin typeface="Consolas"/>
                <a:ea typeface="Consolas"/>
              </a:rPr>
              <a:t>1439</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(N</a:t>
            </a:r>
            <a:r>
              <a:rPr lang="en-US" sz="1300" b="0" strike="noStrike" spc="-1">
                <a:solidFill>
                  <a:srgbClr val="0066B3"/>
                </a:solidFill>
                <a:latin typeface="Consolas"/>
                <a:ea typeface="Consolas"/>
              </a:rPr>
              <a:t>=</a:t>
            </a:r>
            <a:r>
              <a:rPr lang="en-US" sz="1300" b="1" strike="noStrike" spc="-1">
                <a:solidFill>
                  <a:srgbClr val="EF413D"/>
                </a:solidFill>
                <a:latin typeface="Consolas"/>
                <a:ea typeface="Consolas"/>
              </a:rPr>
              <a:t>1439</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t>
            </a:r>
            <a:r>
              <a:rPr lang="en-US" sz="1300" b="1" strike="noStrike" spc="-1">
                <a:solidFill>
                  <a:srgbClr val="EF413D"/>
                </a:solidFill>
                <a:latin typeface="Consolas"/>
                <a:ea typeface="Consolas"/>
              </a:rPr>
              <a:t>bálsamo</a:t>
            </a:r>
            <a:r>
              <a:rPr lang="en-US" sz="1300" b="0" strike="noStrike" spc="-1">
                <a:solidFill>
                  <a:srgbClr val="000000"/>
                </a:solidFill>
                <a:latin typeface="Consolas"/>
                <a:ea typeface="Consolas"/>
              </a:rPr>
              <a:t>) muito salutífero...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(NP-SBJ </a:t>
            </a:r>
            <a:r>
              <a:rPr lang="en-US" sz="1300" b="0" strike="noStrike" spc="-1">
                <a:solidFill>
                  <a:srgbClr val="0066B3"/>
                </a:solidFill>
                <a:latin typeface="Consolas"/>
                <a:ea typeface="Consolas"/>
              </a:rPr>
              <a:t>(ID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/001)</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(NP-SBJ </a:t>
            </a:r>
            <a:r>
              <a:rPr lang="en-US" sz="1300" b="0" strike="noStrike" spc="-1">
                <a:solidFill>
                  <a:srgbClr val="0066B3"/>
                </a:solidFill>
                <a:latin typeface="Consolas"/>
                <a:ea typeface="Consolas"/>
              </a:rPr>
              <a:t>(ID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/002)</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(d)	(NP-SBJ </a:t>
            </a:r>
            <a:r>
              <a:rPr lang="en-US" sz="1300" b="0" strike="noStrike" spc="-1">
                <a:solidFill>
                  <a:srgbClr val="0066B3"/>
                </a:solidFill>
                <a:latin typeface="Consolas"/>
                <a:ea typeface="Consolas"/>
              </a:rPr>
              <a:t>(ID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/003)</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(e)	(NP     </a:t>
            </a:r>
            <a:r>
              <a:rPr lang="en-US" sz="1300" b="0" strike="noStrike" spc="-1">
                <a:solidFill>
                  <a:srgbClr val="0066B3"/>
                </a:solidFill>
                <a:latin typeface="Consolas"/>
                <a:ea typeface="Consolas"/>
              </a:rPr>
              <a:t>(ID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/004)</a:t>
            </a:r>
            <a:r>
              <a:rPr lang="en-US" sz="1300" b="0" strike="noStrike" spc="-1">
                <a:solidFill>
                  <a:srgbClr val="000000"/>
                </a:solidFill>
                <a:latin typeface="Consolas"/>
                <a:ea typeface="Consolas"/>
              </a:rPr>
              <a:t> 	(PRO ele))</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(f)	(NP-SBJ </a:t>
            </a:r>
            <a:r>
              <a:rPr lang="en-US" sz="1300" b="0" strike="noStrike" spc="-1">
                <a:solidFill>
                  <a:srgbClr val="0066B3"/>
                </a:solidFill>
                <a:latin typeface="Consolas"/>
                <a:ea typeface="Consolas"/>
              </a:rPr>
              <a:t>(ID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/005)</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(g)	(NP-SBJ </a:t>
            </a:r>
            <a:r>
              <a:rPr lang="en-US" sz="1300" b="0" strike="noStrike" spc="-1">
                <a:solidFill>
                  <a:srgbClr val="0066B3"/>
                </a:solidFill>
                <a:latin typeface="Consolas"/>
                <a:ea typeface="Consolas"/>
              </a:rPr>
              <a:t>(ID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/006)</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(h)	(NP-SBJ </a:t>
            </a:r>
            <a:r>
              <a:rPr lang="en-US" sz="1300" b="0" strike="noStrike" spc="-1">
                <a:solidFill>
                  <a:srgbClr val="0066B3"/>
                </a:solidFill>
                <a:latin typeface="Consolas"/>
                <a:ea typeface="Consolas"/>
              </a:rPr>
              <a:t>(ID M-AA-ENN=</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/007)</a:t>
            </a:r>
            <a:r>
              <a:rPr lang="en-US" sz="1300" b="0" strike="noStrike" spc="-1">
                <a:solidFill>
                  <a:srgbClr val="000000"/>
                </a:solidFill>
                <a:latin typeface="Consolas"/>
                <a:ea typeface="Consolas"/>
              </a:rPr>
              <a:t>	(D Este) (N</a:t>
            </a:r>
            <a:r>
              <a:rPr lang="en-US" sz="1300" b="0" strike="noStrike" spc="-1">
                <a:solidFill>
                  <a:srgbClr val="0066B3"/>
                </a:solidFill>
                <a:latin typeface="Consolas"/>
                <a:ea typeface="Consolas"/>
              </a:rPr>
              <a:t>=</a:t>
            </a:r>
            <a:r>
              <a:rPr lang="en-US" sz="1300" b="1" strike="noStrike" spc="-1">
                <a:solidFill>
                  <a:srgbClr val="00A65D"/>
                </a:solidFill>
                <a:latin typeface="Consolas"/>
                <a:ea typeface="Consolas"/>
              </a:rPr>
              <a:t>1245</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t>
            </a:r>
            <a:r>
              <a:rPr lang="en-US" sz="1300" b="1" strike="noStrike" spc="-1">
                <a:solidFill>
                  <a:srgbClr val="CE181E"/>
                </a:solidFill>
                <a:latin typeface="Consolas"/>
                <a:ea typeface="Consolas"/>
              </a:rPr>
              <a:t>óleo</a:t>
            </a:r>
            <a:r>
              <a:rPr lang="en-US" sz="1300" b="0" strike="noStrike" spc="-1">
                <a:solidFill>
                  <a:srgbClr val="000000"/>
                </a:solidFill>
                <a:latin typeface="Consolas"/>
                <a:ea typeface="Consolas"/>
              </a:rPr>
              <a:t>))</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(i)	(NP-ACC</a:t>
            </a:r>
            <a:r>
              <a:rPr lang="en-US" sz="1300" b="0" strike="noStrike" spc="-1">
                <a:solidFill>
                  <a:srgbClr val="0066B3"/>
                </a:solidFill>
                <a:latin typeface="Consolas"/>
                <a:ea typeface="Consolas"/>
              </a:rPr>
              <a:t> (ID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/008)</a:t>
            </a:r>
            <a:r>
              <a:rPr lang="en-US" sz="1300" b="0" strike="noStrike" spc="-1">
                <a:solidFill>
                  <a:srgbClr val="000000"/>
                </a:solidFill>
                <a:latin typeface="Consolas"/>
                <a:ea typeface="Consolas"/>
              </a:rPr>
              <a:t>	(CL -lo))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(j)	(NP-ACC </a:t>
            </a:r>
            <a:r>
              <a:rPr lang="en-US" sz="1300" b="0" strike="noStrike" spc="-1">
                <a:solidFill>
                  <a:srgbClr val="0066B3"/>
                </a:solidFill>
                <a:latin typeface="Consolas"/>
                <a:ea typeface="Consolas"/>
              </a:rPr>
              <a:t>(ID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/009)</a:t>
            </a:r>
            <a:r>
              <a:rPr lang="en-US" sz="1300" b="0" strike="noStrike" spc="-1">
                <a:solidFill>
                  <a:srgbClr val="000000"/>
                </a:solidFill>
                <a:latin typeface="Consolas"/>
                <a:ea typeface="Consolas"/>
              </a:rPr>
              <a:t>	(CL 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(k)	(NP-ACC </a:t>
            </a:r>
            <a:r>
              <a:rPr lang="en-US" sz="1300" b="0" strike="noStrike" spc="-1">
                <a:solidFill>
                  <a:srgbClr val="0066B3"/>
                </a:solidFill>
                <a:latin typeface="Consolas"/>
                <a:ea typeface="Consolas"/>
              </a:rPr>
              <a:t>(ID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/010)</a:t>
            </a:r>
            <a:r>
              <a:rPr lang="en-US" sz="1300" b="0" strike="noStrike" spc="-1">
                <a:solidFill>
                  <a:srgbClr val="000000"/>
                </a:solidFill>
                <a:latin typeface="Consolas"/>
                <a:ea typeface="Consolas"/>
              </a:rPr>
              <a:t>	(CL -lo))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(l)	(NP-ACC </a:t>
            </a:r>
            <a:r>
              <a:rPr lang="en-US" sz="1300" b="0" strike="noStrike" spc="-1">
                <a:solidFill>
                  <a:srgbClr val="0066B3"/>
                </a:solidFill>
                <a:latin typeface="Consolas"/>
                <a:ea typeface="Consolas"/>
              </a:rPr>
              <a:t>(ID M-AC-ENC=</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/011)</a:t>
            </a:r>
            <a:r>
              <a:rPr lang="en-US" sz="1300" b="0" strike="noStrike" spc="-1">
                <a:solidFill>
                  <a:srgbClr val="000000"/>
                </a:solidFill>
                <a:latin typeface="Consolas"/>
                <a:ea typeface="Consolas"/>
              </a:rPr>
              <a:t>	(D este) (N</a:t>
            </a:r>
            <a:r>
              <a:rPr lang="en-US" sz="1300" b="0" strike="noStrike" spc="-1">
                <a:solidFill>
                  <a:srgbClr val="0066B3"/>
                </a:solidFill>
                <a:latin typeface="Consolas"/>
                <a:ea typeface="Consolas"/>
              </a:rPr>
              <a:t>=</a:t>
            </a:r>
            <a:r>
              <a:rPr lang="en-US" sz="1300" b="1" strike="noStrike" spc="-1">
                <a:solidFill>
                  <a:srgbClr val="00A65D"/>
                </a:solidFill>
                <a:latin typeface="Consolas"/>
                <a:ea typeface="Consolas"/>
              </a:rPr>
              <a:t>1463</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t>
            </a:r>
            <a:r>
              <a:rPr lang="en-US" sz="1300" b="1" strike="noStrike" spc="-1">
                <a:solidFill>
                  <a:srgbClr val="EF413D"/>
                </a:solidFill>
                <a:latin typeface="Consolas"/>
                <a:ea typeface="Consolas"/>
              </a:rPr>
              <a:t>licor</a:t>
            </a:r>
            <a:r>
              <a:rPr lang="en-US" sz="1300" b="0" strike="noStrike" spc="-1">
                <a:solidFill>
                  <a:srgbClr val="000000"/>
                </a:solidFill>
                <a:latin typeface="Consolas"/>
                <a:ea typeface="Consolas"/>
              </a:rPr>
              <a:t>) precioso )</a:t>
            </a:r>
            <a:endParaRPr lang="en-US" sz="1300" b="0" strike="noStrike" spc="-1">
              <a:latin typeface="Cambria"/>
            </a:endParaRPr>
          </a:p>
        </p:txBody>
      </p:sp>
      <p:sp>
        <p:nvSpPr>
          <p:cNvPr id="1513"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4"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E9DE8926-031C-4C55-B9E8-1461213E844B}" type="slidenum">
              <a:rPr lang="en-US" sz="1800" b="0" strike="noStrike" spc="-1">
                <a:latin typeface="Cambria"/>
              </a:rPr>
              <a:t>224</a:t>
            </a:fld>
            <a:endParaRPr lang="en-US" sz="1800" b="0" strike="noStrike" spc="-1">
              <a:latin typeface="Cambria"/>
            </a:endParaRPr>
          </a:p>
        </p:txBody>
      </p:sp>
      <p:sp>
        <p:nvSpPr>
          <p:cNvPr id="1515"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16" name="CustomShape 3"/>
          <p:cNvSpPr/>
          <p:nvPr/>
        </p:nvSpPr>
        <p:spPr>
          <a:xfrm>
            <a:off x="820800" y="807840"/>
            <a:ext cx="8316720" cy="33483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do referente ID 5200 (iniciado por ‘bálsamo muito salutífero…’)</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(NP-SBJ </a:t>
            </a:r>
            <a:r>
              <a:rPr lang="en-US" sz="1300" b="0" strike="noStrike" spc="-1">
                <a:solidFill>
                  <a:srgbClr val="0066B3"/>
                </a:solidFill>
                <a:latin typeface="Consolas"/>
                <a:ea typeface="Consolas"/>
              </a:rPr>
              <a:t>(ID H-AC-NNC=</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a:t>
            </a:r>
            <a:r>
              <a:rPr lang="en-US" sz="1300" b="1" strike="noStrike" spc="-1">
                <a:solidFill>
                  <a:srgbClr val="EF413D"/>
                </a:solidFill>
                <a:latin typeface="Consolas"/>
                <a:ea typeface="Consolas"/>
              </a:rPr>
              <a:t>1439</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(N</a:t>
            </a:r>
            <a:r>
              <a:rPr lang="en-US" sz="1300" b="0" strike="noStrike" spc="-1">
                <a:solidFill>
                  <a:srgbClr val="0066B3"/>
                </a:solidFill>
                <a:latin typeface="Consolas"/>
                <a:ea typeface="Consolas"/>
              </a:rPr>
              <a:t>=</a:t>
            </a:r>
            <a:r>
              <a:rPr lang="en-US" sz="1300" b="1" strike="noStrike" spc="-1">
                <a:solidFill>
                  <a:srgbClr val="EF413D"/>
                </a:solidFill>
                <a:latin typeface="Consolas"/>
                <a:ea typeface="Consolas"/>
              </a:rPr>
              <a:t>1439</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t>
            </a:r>
            <a:r>
              <a:rPr lang="en-US" sz="1300" b="1" strike="noStrike" spc="-1">
                <a:solidFill>
                  <a:srgbClr val="EF413D"/>
                </a:solidFill>
                <a:latin typeface="Consolas"/>
                <a:ea typeface="Consolas"/>
              </a:rPr>
              <a:t>bálsamo</a:t>
            </a:r>
            <a:r>
              <a:rPr lang="en-US" sz="1300" b="0" strike="noStrike" spc="-1">
                <a:solidFill>
                  <a:srgbClr val="000000"/>
                </a:solidFill>
                <a:latin typeface="Consolas"/>
                <a:ea typeface="Consolas"/>
              </a:rPr>
              <a:t>) muito salutífero...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(NP-SBJ </a:t>
            </a:r>
            <a:r>
              <a:rPr lang="en-US" sz="1300" b="0" strike="noStrike" spc="-1">
                <a:solidFill>
                  <a:srgbClr val="0066B3"/>
                </a:solidFill>
                <a:latin typeface="Consolas"/>
                <a:ea typeface="Consolas"/>
              </a:rPr>
              <a:t>(ID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/001)</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(NP-SBJ </a:t>
            </a:r>
            <a:r>
              <a:rPr lang="en-US" sz="1300" b="0" strike="noStrike" spc="-1">
                <a:solidFill>
                  <a:srgbClr val="0066B3"/>
                </a:solidFill>
                <a:latin typeface="Consolas"/>
                <a:ea typeface="Consolas"/>
              </a:rPr>
              <a:t>(ID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/002)</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(d)	(NP-SBJ </a:t>
            </a:r>
            <a:r>
              <a:rPr lang="en-US" sz="1300" b="0" strike="noStrike" spc="-1">
                <a:solidFill>
                  <a:srgbClr val="0066B3"/>
                </a:solidFill>
                <a:latin typeface="Consolas"/>
                <a:ea typeface="Consolas"/>
              </a:rPr>
              <a:t>(ID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/003)</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(e)	(NP     </a:t>
            </a:r>
            <a:r>
              <a:rPr lang="en-US" sz="1300" b="0" strike="noStrike" spc="-1">
                <a:solidFill>
                  <a:srgbClr val="0066B3"/>
                </a:solidFill>
                <a:latin typeface="Consolas"/>
                <a:ea typeface="Consolas"/>
              </a:rPr>
              <a:t>(ID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/004) </a:t>
            </a:r>
            <a:r>
              <a:rPr lang="en-US" sz="1300" b="0" strike="noStrike" spc="-1">
                <a:solidFill>
                  <a:srgbClr val="000000"/>
                </a:solidFill>
                <a:latin typeface="Consolas"/>
                <a:ea typeface="Consolas"/>
              </a:rPr>
              <a:t>	(PRO ele))</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(f)	(NP-SBJ </a:t>
            </a:r>
            <a:r>
              <a:rPr lang="en-US" sz="1300" b="0" strike="noStrike" spc="-1">
                <a:solidFill>
                  <a:srgbClr val="0066B3"/>
                </a:solidFill>
                <a:latin typeface="Consolas"/>
                <a:ea typeface="Consolas"/>
              </a:rPr>
              <a:t>(ID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/005)</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(g)	(NP-SBJ </a:t>
            </a:r>
            <a:r>
              <a:rPr lang="en-US" sz="1300" b="0" strike="noStrike" spc="-1">
                <a:solidFill>
                  <a:srgbClr val="0066B3"/>
                </a:solidFill>
                <a:latin typeface="Consolas"/>
                <a:ea typeface="Consolas"/>
              </a:rPr>
              <a:t>(ID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/006) </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(h)	(NP-SBJ </a:t>
            </a:r>
            <a:r>
              <a:rPr lang="en-US" sz="1300" b="0" strike="noStrike" spc="-1">
                <a:solidFill>
                  <a:srgbClr val="0066B3"/>
                </a:solidFill>
                <a:latin typeface="Consolas"/>
                <a:ea typeface="Consolas"/>
              </a:rPr>
              <a:t>(ID M-AA-ENN=</a:t>
            </a:r>
            <a:r>
              <a:rPr lang="en-US" sz="1300" b="1" strike="noStrike" spc="-1">
                <a:solidFill>
                  <a:srgbClr val="EF413D"/>
                </a:solidFill>
                <a:latin typeface="Consolas"/>
                <a:ea typeface="Consolas"/>
              </a:rPr>
              <a:t>5200</a:t>
            </a:r>
            <a:r>
              <a:rPr lang="en-US" sz="1300" b="0" strike="noStrike" spc="-1">
                <a:solidFill>
                  <a:srgbClr val="EF413D"/>
                </a:solidFill>
                <a:latin typeface="Consolas"/>
                <a:ea typeface="Consolas"/>
              </a:rPr>
              <a:t>#1245~1439</a:t>
            </a:r>
            <a:r>
              <a:rPr lang="en-US" sz="1300" b="0" strike="noStrike" spc="-1">
                <a:solidFill>
                  <a:srgbClr val="0066B3"/>
                </a:solidFill>
                <a:latin typeface="Consolas"/>
                <a:ea typeface="Consolas"/>
              </a:rPr>
              <a:t>/007)</a:t>
            </a:r>
            <a:r>
              <a:rPr lang="en-US" sz="1300" b="0" strike="noStrike" spc="-1">
                <a:solidFill>
                  <a:srgbClr val="000000"/>
                </a:solidFill>
                <a:latin typeface="Consolas"/>
                <a:ea typeface="Consolas"/>
              </a:rPr>
              <a:t>	(D Este) (N</a:t>
            </a:r>
            <a:r>
              <a:rPr lang="en-US" sz="1300" b="0" strike="noStrike" spc="-1">
                <a:solidFill>
                  <a:srgbClr val="0066B3"/>
                </a:solidFill>
                <a:latin typeface="Consolas"/>
                <a:ea typeface="Consolas"/>
              </a:rPr>
              <a:t>=</a:t>
            </a:r>
            <a:r>
              <a:rPr lang="en-US" sz="1300" b="1" strike="noStrike" spc="-1">
                <a:solidFill>
                  <a:srgbClr val="00A65D"/>
                </a:solidFill>
                <a:latin typeface="Consolas"/>
                <a:ea typeface="Consolas"/>
              </a:rPr>
              <a:t>1245</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t>
            </a:r>
            <a:r>
              <a:rPr lang="en-US" sz="1300" b="1" strike="noStrike" spc="-1">
                <a:solidFill>
                  <a:srgbClr val="CE181E"/>
                </a:solidFill>
                <a:latin typeface="Consolas"/>
                <a:ea typeface="Consolas"/>
              </a:rPr>
              <a:t>óleo</a:t>
            </a:r>
            <a:r>
              <a:rPr lang="en-US" sz="1300" b="0" strike="noStrike" spc="-1">
                <a:solidFill>
                  <a:srgbClr val="000000"/>
                </a:solidFill>
                <a:latin typeface="Consolas"/>
                <a:ea typeface="Consolas"/>
              </a:rPr>
              <a:t>))</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(i)	(NP-ACC</a:t>
            </a:r>
            <a:r>
              <a:rPr lang="en-US" sz="1300" b="0" strike="noStrike" spc="-1">
                <a:solidFill>
                  <a:srgbClr val="0066B3"/>
                </a:solidFill>
                <a:latin typeface="Consolas"/>
                <a:ea typeface="Consolas"/>
              </a:rPr>
              <a:t> (ID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/008)	</a:t>
            </a:r>
            <a:r>
              <a:rPr lang="en-US" sz="1300" b="0" strike="noStrike" spc="-1">
                <a:solidFill>
                  <a:srgbClr val="000000"/>
                </a:solidFill>
                <a:latin typeface="Consolas"/>
                <a:ea typeface="Consolas"/>
              </a:rPr>
              <a:t>(CL -lo))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(j)	(NP-ACC </a:t>
            </a:r>
            <a:r>
              <a:rPr lang="en-US" sz="1300" b="0" strike="noStrike" spc="-1">
                <a:solidFill>
                  <a:srgbClr val="0066B3"/>
                </a:solidFill>
                <a:latin typeface="Consolas"/>
                <a:ea typeface="Consolas"/>
              </a:rPr>
              <a:t>(ID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/009)</a:t>
            </a:r>
            <a:r>
              <a:rPr lang="en-US" sz="1300" b="0" strike="noStrike" spc="-1">
                <a:solidFill>
                  <a:srgbClr val="000000"/>
                </a:solidFill>
                <a:latin typeface="Consolas"/>
                <a:ea typeface="Consolas"/>
              </a:rPr>
              <a:t>	(CL 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(k)	(NP-ACC </a:t>
            </a:r>
            <a:r>
              <a:rPr lang="en-US" sz="1300" b="0" strike="noStrike" spc="-1">
                <a:solidFill>
                  <a:srgbClr val="0066B3"/>
                </a:solidFill>
                <a:latin typeface="Consolas"/>
                <a:ea typeface="Consolas"/>
              </a:rPr>
              <a:t>(ID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/010)</a:t>
            </a:r>
            <a:r>
              <a:rPr lang="en-US" sz="1300" b="0" strike="noStrike" spc="-1">
                <a:solidFill>
                  <a:srgbClr val="000000"/>
                </a:solidFill>
                <a:latin typeface="Consolas"/>
                <a:ea typeface="Consolas"/>
              </a:rPr>
              <a:t>	(CL -lo))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(l)	(NP-ACC </a:t>
            </a:r>
            <a:r>
              <a:rPr lang="en-US" sz="1300" b="0" strike="noStrike" spc="-1">
                <a:solidFill>
                  <a:srgbClr val="0066B3"/>
                </a:solidFill>
                <a:latin typeface="Consolas"/>
                <a:ea typeface="Consolas"/>
              </a:rPr>
              <a:t>(ID M-AC-ENC=</a:t>
            </a:r>
            <a:r>
              <a:rPr lang="en-US" sz="1300" b="1" strike="noStrike" spc="-1">
                <a:solidFill>
                  <a:srgbClr val="EF413D"/>
                </a:solidFill>
                <a:latin typeface="Consolas"/>
                <a:ea typeface="Consolas"/>
              </a:rPr>
              <a:t>5200</a:t>
            </a:r>
            <a:r>
              <a:rPr lang="en-US" sz="1300" b="0" strike="noStrike" spc="-1">
                <a:solidFill>
                  <a:srgbClr val="EF413D"/>
                </a:solidFill>
                <a:latin typeface="Consolas"/>
                <a:ea typeface="Consolas"/>
              </a:rPr>
              <a:t>#1463~1439</a:t>
            </a:r>
            <a:r>
              <a:rPr lang="en-US" sz="1300" b="0" strike="noStrike" spc="-1">
                <a:solidFill>
                  <a:srgbClr val="0066B3"/>
                </a:solidFill>
                <a:latin typeface="Consolas"/>
                <a:ea typeface="Consolas"/>
              </a:rPr>
              <a:t>/011)</a:t>
            </a:r>
            <a:r>
              <a:rPr lang="en-US" sz="1300" b="0" strike="noStrike" spc="-1">
                <a:solidFill>
                  <a:srgbClr val="000000"/>
                </a:solidFill>
                <a:latin typeface="Consolas"/>
                <a:ea typeface="Consolas"/>
              </a:rPr>
              <a:t>	(D este) (N</a:t>
            </a:r>
            <a:r>
              <a:rPr lang="en-US" sz="1300" b="0" strike="noStrike" spc="-1">
                <a:solidFill>
                  <a:srgbClr val="0066B3"/>
                </a:solidFill>
                <a:latin typeface="Consolas"/>
                <a:ea typeface="Consolas"/>
              </a:rPr>
              <a:t>=</a:t>
            </a:r>
            <a:r>
              <a:rPr lang="en-US" sz="1300" b="1" strike="noStrike" spc="-1">
                <a:solidFill>
                  <a:srgbClr val="00A65D"/>
                </a:solidFill>
                <a:latin typeface="Consolas"/>
                <a:ea typeface="Consolas"/>
              </a:rPr>
              <a:t>1463</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t>
            </a:r>
            <a:r>
              <a:rPr lang="en-US" sz="1300" b="1" strike="noStrike" spc="-1">
                <a:solidFill>
                  <a:srgbClr val="EF413D"/>
                </a:solidFill>
                <a:latin typeface="Consolas"/>
                <a:ea typeface="Consolas"/>
              </a:rPr>
              <a:t>licor</a:t>
            </a:r>
            <a:r>
              <a:rPr lang="en-US" sz="1300" b="0" strike="noStrike" spc="-1">
                <a:solidFill>
                  <a:srgbClr val="000000"/>
                </a:solidFill>
                <a:latin typeface="Consolas"/>
                <a:ea typeface="Consolas"/>
              </a:rPr>
              <a:t>) precioso )</a:t>
            </a:r>
            <a:endParaRPr lang="en-US" sz="1300" b="0" strike="noStrike" spc="-1">
              <a:latin typeface="Cambria"/>
            </a:endParaRPr>
          </a:p>
        </p:txBody>
      </p:sp>
      <p:sp>
        <p:nvSpPr>
          <p:cNvPr id="1517"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72787085-CC88-48C4-86BF-E603E86D962F}" type="slidenum">
              <a:rPr lang="en-US" sz="1800" b="0" strike="noStrike" spc="-1">
                <a:latin typeface="Cambria"/>
              </a:rPr>
              <a:t>225</a:t>
            </a:fld>
            <a:endParaRPr lang="en-US" sz="1800" b="0" strike="noStrike" spc="-1">
              <a:latin typeface="Cambria"/>
            </a:endParaRPr>
          </a:p>
        </p:txBody>
      </p:sp>
      <p:sp>
        <p:nvSpPr>
          <p:cNvPr id="1519"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20" name="CustomShape 3"/>
          <p:cNvSpPr/>
          <p:nvPr/>
        </p:nvSpPr>
        <p:spPr>
          <a:xfrm>
            <a:off x="763920" y="1892160"/>
            <a:ext cx="8121240" cy="117900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Detalhe da anotação completa, incluindo indicadores suplementares de sinonímia:</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(NP-SBJ </a:t>
            </a:r>
            <a:r>
              <a:rPr lang="en-US" sz="1300" b="0" strike="noStrike" spc="-1">
                <a:solidFill>
                  <a:srgbClr val="0066B3"/>
                </a:solidFill>
                <a:latin typeface="Consolas"/>
                <a:ea typeface="Consolas"/>
              </a:rPr>
              <a:t>(ID H-AC-NNC=5200</a:t>
            </a:r>
            <a:r>
              <a:rPr lang="en-US" sz="1300" b="0" strike="noStrike" spc="-1">
                <a:solidFill>
                  <a:srgbClr val="EF413D"/>
                </a:solidFill>
                <a:latin typeface="Consolas"/>
                <a:ea typeface="Consolas"/>
              </a:rPr>
              <a:t>.1439</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(N</a:t>
            </a:r>
            <a:r>
              <a:rPr lang="en-US" sz="1300" b="0" strike="noStrike" spc="-1">
                <a:solidFill>
                  <a:srgbClr val="0066B3"/>
                </a:solidFill>
                <a:latin typeface="Consolas"/>
                <a:ea typeface="Consolas"/>
              </a:rPr>
              <a:t>=</a:t>
            </a:r>
            <a:r>
              <a:rPr lang="en-US" sz="1300" b="0" strike="noStrike" spc="-1">
                <a:solidFill>
                  <a:srgbClr val="EF413D"/>
                </a:solidFill>
                <a:latin typeface="Consolas"/>
                <a:ea typeface="Consolas"/>
              </a:rPr>
              <a:t>1439</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bálsamo) muito salutífero…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(NP-SBJ </a:t>
            </a:r>
            <a:r>
              <a:rPr lang="en-US" sz="1300" b="0" strike="noStrike" spc="-1">
                <a:solidFill>
                  <a:srgbClr val="0066B3"/>
                </a:solidFill>
                <a:latin typeface="Consolas"/>
                <a:ea typeface="Consolas"/>
              </a:rPr>
              <a:t>(ID M-AA-ENN=5200</a:t>
            </a:r>
            <a:r>
              <a:rPr lang="en-US" sz="1300" b="0" strike="noStrike" spc="-1">
                <a:solidFill>
                  <a:srgbClr val="EF413D"/>
                </a:solidFill>
                <a:latin typeface="Consolas"/>
                <a:ea typeface="Consolas"/>
              </a:rPr>
              <a:t>#</a:t>
            </a:r>
            <a:r>
              <a:rPr lang="en-US" sz="1300" b="0" strike="noStrike" spc="-1">
                <a:solidFill>
                  <a:srgbClr val="00A65D"/>
                </a:solidFill>
                <a:latin typeface="Consolas"/>
                <a:ea typeface="Consolas"/>
              </a:rPr>
              <a:t>1245</a:t>
            </a:r>
            <a:r>
              <a:rPr lang="en-US" sz="1300" b="0" strike="noStrike" spc="-1">
                <a:solidFill>
                  <a:srgbClr val="EF413D"/>
                </a:solidFill>
                <a:latin typeface="Consolas"/>
                <a:ea typeface="Consolas"/>
              </a:rPr>
              <a:t>~1439</a:t>
            </a:r>
            <a:r>
              <a:rPr lang="en-US" sz="1300" b="0" strike="noStrike" spc="-1">
                <a:solidFill>
                  <a:srgbClr val="0066B3"/>
                </a:solidFill>
                <a:latin typeface="Consolas"/>
                <a:ea typeface="Consolas"/>
              </a:rPr>
              <a:t>/007)</a:t>
            </a:r>
            <a:r>
              <a:rPr lang="en-US" sz="1300" b="0" strike="noStrike" spc="-1">
                <a:solidFill>
                  <a:srgbClr val="000000"/>
                </a:solidFill>
                <a:latin typeface="Consolas"/>
                <a:ea typeface="Consolas"/>
              </a:rPr>
              <a:t>(D Este) (N</a:t>
            </a:r>
            <a:r>
              <a:rPr lang="en-US" sz="1300" b="0" strike="noStrike" spc="-1">
                <a:solidFill>
                  <a:srgbClr val="0066B3"/>
                </a:solidFill>
                <a:latin typeface="Consolas"/>
                <a:ea typeface="Consolas"/>
              </a:rPr>
              <a:t>=</a:t>
            </a:r>
            <a:r>
              <a:rPr lang="en-US" sz="1300" b="0" strike="noStrike" spc="-1">
                <a:solidFill>
                  <a:srgbClr val="00A65D"/>
                </a:solidFill>
                <a:latin typeface="Consolas"/>
                <a:ea typeface="Consolas"/>
              </a:rPr>
              <a:t>1245</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óleo))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(NP-ACC </a:t>
            </a:r>
            <a:r>
              <a:rPr lang="en-US" sz="1300" b="0" strike="noStrike" spc="-1">
                <a:solidFill>
                  <a:srgbClr val="0066B3"/>
                </a:solidFill>
                <a:latin typeface="Consolas"/>
                <a:ea typeface="Consolas"/>
              </a:rPr>
              <a:t>(ID M-AC-ENC=5200</a:t>
            </a:r>
            <a:r>
              <a:rPr lang="en-US" sz="1300" b="0" strike="noStrike" spc="-1">
                <a:solidFill>
                  <a:srgbClr val="EF413D"/>
                </a:solidFill>
                <a:latin typeface="Consolas"/>
                <a:ea typeface="Consolas"/>
              </a:rPr>
              <a:t>#</a:t>
            </a:r>
            <a:r>
              <a:rPr lang="en-US" sz="1300" b="0" strike="noStrike" spc="-1">
                <a:solidFill>
                  <a:srgbClr val="00A65D"/>
                </a:solidFill>
                <a:latin typeface="Consolas"/>
                <a:ea typeface="Consolas"/>
              </a:rPr>
              <a:t>1463</a:t>
            </a:r>
            <a:r>
              <a:rPr lang="en-US" sz="1300" b="0" strike="noStrike" spc="-1">
                <a:solidFill>
                  <a:srgbClr val="EF413D"/>
                </a:solidFill>
                <a:latin typeface="Consolas"/>
                <a:ea typeface="Consolas"/>
              </a:rPr>
              <a:t>~1439</a:t>
            </a:r>
            <a:r>
              <a:rPr lang="en-US" sz="1300" b="0" strike="noStrike" spc="-1">
                <a:solidFill>
                  <a:srgbClr val="0066B3"/>
                </a:solidFill>
                <a:latin typeface="Consolas"/>
                <a:ea typeface="Consolas"/>
              </a:rPr>
              <a:t>/011)</a:t>
            </a:r>
            <a:r>
              <a:rPr lang="en-US" sz="1300" b="0" strike="noStrike" spc="-1">
                <a:solidFill>
                  <a:srgbClr val="000000"/>
                </a:solidFill>
                <a:latin typeface="Consolas"/>
                <a:ea typeface="Consolas"/>
              </a:rPr>
              <a:t>(D este) (N</a:t>
            </a:r>
            <a:r>
              <a:rPr lang="en-US" sz="1300" b="0" strike="noStrike" spc="-1">
                <a:solidFill>
                  <a:srgbClr val="0066B3"/>
                </a:solidFill>
                <a:latin typeface="Consolas"/>
                <a:ea typeface="Consolas"/>
              </a:rPr>
              <a:t>=</a:t>
            </a:r>
            <a:r>
              <a:rPr lang="en-US" sz="1300" b="0" strike="noStrike" spc="-1">
                <a:solidFill>
                  <a:srgbClr val="00A65D"/>
                </a:solidFill>
                <a:latin typeface="Consolas"/>
                <a:ea typeface="Consolas"/>
              </a:rPr>
              <a:t>1463</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licor) precioso )</a:t>
            </a:r>
            <a:endParaRPr lang="en-US" sz="1300" b="0" strike="noStrike" spc="-1">
              <a:latin typeface="Cambria"/>
            </a:endParaRPr>
          </a:p>
        </p:txBody>
      </p:sp>
      <p:sp>
        <p:nvSpPr>
          <p:cNvPr id="1521"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3700088A-BDC4-440A-8520-89F0EE28EFE3}" type="slidenum">
              <a:rPr lang="en-US" sz="1800" b="0" strike="noStrike" spc="-1">
                <a:latin typeface="Cambria"/>
              </a:rPr>
              <a:t>226</a:t>
            </a:fld>
            <a:endParaRPr lang="en-US" sz="1800" b="0" strike="noStrike" spc="-1">
              <a:latin typeface="Cambria"/>
            </a:endParaRPr>
          </a:p>
        </p:txBody>
      </p:sp>
      <p:sp>
        <p:nvSpPr>
          <p:cNvPr id="152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24" name="CustomShape 3"/>
          <p:cNvSpPr/>
          <p:nvPr/>
        </p:nvSpPr>
        <p:spPr>
          <a:xfrm>
            <a:off x="455760" y="726840"/>
            <a:ext cx="8191440" cy="209340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2200" b="0" strike="noStrike" spc="-1">
                <a:solidFill>
                  <a:srgbClr val="0066B3"/>
                </a:solidFill>
                <a:latin typeface="Georgia"/>
                <a:ea typeface="Georgia"/>
              </a:rPr>
              <a:t>3#</a:t>
            </a:r>
            <a:r>
              <a:rPr lang="en-US" sz="2200" b="0" strike="noStrike" spc="-1">
                <a:solidFill>
                  <a:srgbClr val="000000"/>
                </a:solidFill>
                <a:latin typeface="Georgia"/>
                <a:ea typeface="Georgia"/>
              </a:rPr>
              <a:t> Sintagmas nominais… sem nomes</a:t>
            </a:r>
            <a:endParaRPr lang="en-US" sz="2200" b="0" strike="noStrike" spc="-1">
              <a:latin typeface="Cambria"/>
            </a:endParaRPr>
          </a:p>
          <a:p>
            <a:pPr algn="ctr">
              <a:lnSpc>
                <a:spcPct val="100000"/>
              </a:lnSpc>
            </a:pP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Exemplo </a:t>
            </a:r>
            <a:r>
              <a:rPr lang="en-US" sz="2200" b="0" strike="noStrike" spc="-1">
                <a:solidFill>
                  <a:srgbClr val="0066B3"/>
                </a:solidFill>
                <a:latin typeface="Georgia"/>
                <a:ea typeface="Georgia"/>
              </a:rPr>
              <a:t>(a)</a:t>
            </a:r>
            <a:r>
              <a:rPr lang="en-US" sz="2200" b="0" strike="noStrike" spc="-1">
                <a:solidFill>
                  <a:srgbClr val="000000"/>
                </a:solidFill>
                <a:latin typeface="Georgia"/>
                <a:ea typeface="Georgia"/>
              </a:rPr>
              <a:t>: </a:t>
            </a: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a:t>
            </a:r>
            <a:r>
              <a:rPr lang="en-US" sz="2200" b="0" i="1" strike="noStrike" spc="-1">
                <a:solidFill>
                  <a:srgbClr val="000000"/>
                </a:solidFill>
                <a:latin typeface="Georgia"/>
                <a:ea typeface="Georgia"/>
              </a:rPr>
              <a:t>a do Sul</a:t>
            </a:r>
            <a:r>
              <a:rPr lang="en-US" sz="2200" b="0" strike="noStrike" spc="-1">
                <a:solidFill>
                  <a:srgbClr val="000000"/>
                </a:solidFill>
                <a:latin typeface="Georgia"/>
                <a:ea typeface="Georgia"/>
              </a:rPr>
              <a:t>’</a:t>
            </a: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a:t>
            </a:r>
            <a:r>
              <a:rPr lang="en-US" sz="2200" b="0" i="1" strike="noStrike" spc="-1">
                <a:solidFill>
                  <a:srgbClr val="000000"/>
                </a:solidFill>
                <a:latin typeface="Georgia"/>
                <a:ea typeface="Georgia"/>
              </a:rPr>
              <a:t>a do Oriente</a:t>
            </a:r>
            <a:r>
              <a:rPr lang="en-US" sz="2200" b="0" strike="noStrike" spc="-1">
                <a:solidFill>
                  <a:srgbClr val="000000"/>
                </a:solidFill>
                <a:latin typeface="Georgia"/>
                <a:ea typeface="Georgia"/>
              </a:rPr>
              <a:t>’</a:t>
            </a: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a:t>
            </a:r>
            <a:r>
              <a:rPr lang="en-US" sz="2200" b="0" i="1" strike="noStrike" spc="-1">
                <a:solidFill>
                  <a:srgbClr val="000000"/>
                </a:solidFill>
                <a:latin typeface="Georgia"/>
                <a:ea typeface="Georgia"/>
              </a:rPr>
              <a:t>a do Ocidente</a:t>
            </a:r>
            <a:r>
              <a:rPr lang="en-US" sz="2200" b="0" strike="noStrike" spc="-1">
                <a:solidFill>
                  <a:srgbClr val="000000"/>
                </a:solidFill>
                <a:latin typeface="Georgia"/>
                <a:ea typeface="Georgia"/>
              </a:rPr>
              <a:t>’</a:t>
            </a:r>
            <a:endParaRPr lang="en-US" sz="2200" b="0" strike="noStrike" spc="-1">
              <a:latin typeface="Cambria"/>
            </a:endParaRPr>
          </a:p>
        </p:txBody>
      </p:sp>
      <p:sp>
        <p:nvSpPr>
          <p:cNvPr id="1525"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99438C17-2A4C-404D-829B-2D9C968E77ED}" type="slidenum">
              <a:rPr lang="en-US" sz="1800" b="0" strike="noStrike" spc="-1">
                <a:latin typeface="Cambria"/>
              </a:rPr>
              <a:t>227</a:t>
            </a:fld>
            <a:endParaRPr lang="en-US" sz="1800" b="0" strike="noStrike" spc="-1">
              <a:latin typeface="Cambria"/>
            </a:endParaRPr>
          </a:p>
        </p:txBody>
      </p:sp>
      <p:sp>
        <p:nvSpPr>
          <p:cNvPr id="1527"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28" name="CustomShape 3"/>
          <p:cNvSpPr/>
          <p:nvPr/>
        </p:nvSpPr>
        <p:spPr>
          <a:xfrm>
            <a:off x="475920" y="804960"/>
            <a:ext cx="8191440" cy="39243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200" b="0" strike="noStrike" spc="-1">
                <a:solidFill>
                  <a:srgbClr val="000000"/>
                </a:solidFill>
                <a:latin typeface="Georgia"/>
                <a:ea typeface="Georgia"/>
              </a:rPr>
              <a:t>Contextos das cadeias ID 5099, 5005, 5508:</a:t>
            </a:r>
            <a:endParaRPr lang="en-US" sz="2200" b="0" strike="noStrike" spc="-1">
              <a:latin typeface="Cambria"/>
            </a:endParaRPr>
          </a:p>
          <a:p>
            <a:pPr>
              <a:lnSpc>
                <a:spcPct val="100000"/>
              </a:lnSpc>
            </a:pPr>
            <a:endParaRPr lang="en-US" sz="2200" b="0" strike="noStrike" spc="-1">
              <a:latin typeface="Cambria"/>
            </a:endParaRPr>
          </a:p>
          <a:p>
            <a:pPr>
              <a:lnSpc>
                <a:spcPct val="100000"/>
              </a:lnSpc>
            </a:pPr>
            <a:r>
              <a:rPr lang="en-US" sz="2100" b="0" strike="noStrike" spc="-1">
                <a:solidFill>
                  <a:srgbClr val="000000"/>
                </a:solidFill>
                <a:latin typeface="Georgia"/>
                <a:ea typeface="Georgia"/>
              </a:rPr>
              <a:t>“Está formada esta província à maneira de uma harpa : cuja costa pel</a:t>
            </a:r>
            <a:r>
              <a:rPr lang="en-US" sz="2100" b="1" strike="noStrike" spc="-1">
                <a:solidFill>
                  <a:srgbClr val="0066B3"/>
                </a:solidFill>
                <a:latin typeface="Georgia"/>
                <a:ea typeface="Georgia"/>
              </a:rPr>
              <a:t>a banda do Norte</a:t>
            </a:r>
            <a:r>
              <a:rPr lang="en-US" sz="2100" b="0" strike="noStrike" spc="-1">
                <a:solidFill>
                  <a:srgbClr val="000000"/>
                </a:solidFill>
                <a:latin typeface="Georgia"/>
                <a:ea typeface="Georgia"/>
              </a:rPr>
              <a:t> corre do Oriente ao Ocidente e está olhando direitamente a Equinocial . E pel</a:t>
            </a:r>
            <a:r>
              <a:rPr lang="en-US" sz="2100" b="1" strike="noStrike" spc="-1">
                <a:solidFill>
                  <a:srgbClr val="0066B3"/>
                </a:solidFill>
                <a:latin typeface="Georgia"/>
                <a:ea typeface="Georgia"/>
              </a:rPr>
              <a:t>a do Sul</a:t>
            </a:r>
            <a:r>
              <a:rPr lang="en-US" sz="2100" b="1" strike="noStrike" spc="-1">
                <a:solidFill>
                  <a:srgbClr val="000000"/>
                </a:solidFill>
                <a:latin typeface="Georgia"/>
                <a:ea typeface="Georgia"/>
              </a:rPr>
              <a:t> </a:t>
            </a:r>
            <a:r>
              <a:rPr lang="en-US" sz="2100" b="0" strike="noStrike" spc="-1">
                <a:solidFill>
                  <a:srgbClr val="000000"/>
                </a:solidFill>
                <a:latin typeface="Georgia"/>
                <a:ea typeface="Georgia"/>
              </a:rPr>
              <a:t>confina com outras províncias da mesma América povoadas e possuídas de povo gentílico com que  ainda não temos comunicação . E pel</a:t>
            </a:r>
            <a:r>
              <a:rPr lang="en-US" sz="2100" b="1" strike="noStrike" spc="-1">
                <a:solidFill>
                  <a:srgbClr val="0066B3"/>
                </a:solidFill>
                <a:latin typeface="Georgia"/>
                <a:ea typeface="Georgia"/>
              </a:rPr>
              <a:t>a do Oriente</a:t>
            </a:r>
            <a:r>
              <a:rPr lang="en-US" sz="2100" b="0" strike="noStrike" spc="-1">
                <a:solidFill>
                  <a:srgbClr val="000000"/>
                </a:solidFill>
                <a:latin typeface="Georgia"/>
                <a:ea typeface="Georgia"/>
              </a:rPr>
              <a:t> confina com o mar Oceano Áfrico , e olha direitamente os Reinos de Congo e Angola até o cabo de Boa Esperança que é o seu oposto . E pel</a:t>
            </a:r>
            <a:r>
              <a:rPr lang="en-US" sz="2100" b="1" strike="noStrike" spc="-1">
                <a:solidFill>
                  <a:srgbClr val="0066B3"/>
                </a:solidFill>
                <a:latin typeface="Georgia"/>
                <a:ea typeface="Georgia"/>
              </a:rPr>
              <a:t>a do Ocidente</a:t>
            </a:r>
            <a:r>
              <a:rPr lang="en-US" sz="2100" b="0" strike="noStrike" spc="-1">
                <a:solidFill>
                  <a:srgbClr val="000000"/>
                </a:solidFill>
                <a:latin typeface="Georgia"/>
                <a:ea typeface="Georgia"/>
              </a:rPr>
              <a:t> confina com as altíssimas serras dos Andes e fraldas do Peru , as quais são tão soberbas em cima da terra , que se diz terem as aves trabalho em as passar”, </a:t>
            </a:r>
            <a:r>
              <a:rPr lang="en-US" sz="2000" b="0" strike="noStrike" spc="-1">
                <a:solidFill>
                  <a:srgbClr val="797979"/>
                </a:solidFill>
                <a:latin typeface="Georgia"/>
                <a:ea typeface="Georgia"/>
              </a:rPr>
              <a:t>G_008,8.22</a:t>
            </a:r>
            <a:endParaRPr lang="en-US" sz="2000" b="0" strike="noStrike" spc="-1">
              <a:latin typeface="Cambria"/>
            </a:endParaRPr>
          </a:p>
        </p:txBody>
      </p:sp>
      <p:sp>
        <p:nvSpPr>
          <p:cNvPr id="1529"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EA8F9040-DAE6-44A1-8CAC-2DC9F74A0DE8}" type="slidenum">
              <a:rPr lang="en-US" sz="1800" b="0" strike="noStrike" spc="-1">
                <a:latin typeface="Cambria"/>
              </a:rPr>
              <a:t>228</a:t>
            </a:fld>
            <a:endParaRPr lang="en-US" sz="1800" b="0" strike="noStrike" spc="-1">
              <a:latin typeface="Cambria"/>
            </a:endParaRPr>
          </a:p>
        </p:txBody>
      </p:sp>
      <p:sp>
        <p:nvSpPr>
          <p:cNvPr id="1531"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32" name="CustomShape 3"/>
          <p:cNvSpPr/>
          <p:nvPr/>
        </p:nvSpPr>
        <p:spPr>
          <a:xfrm>
            <a:off x="405000" y="873360"/>
            <a:ext cx="8657640" cy="36831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marL="291960" indent="-139320">
              <a:lnSpc>
                <a:spcPct val="100000"/>
              </a:lnSpc>
            </a:pPr>
            <a:r>
              <a:rPr lang="en-US" sz="1300" b="0" strike="noStrike" spc="-1">
                <a:solidFill>
                  <a:srgbClr val="000000"/>
                </a:solidFill>
                <a:latin typeface="Consolas"/>
                <a:ea typeface="Consolas"/>
              </a:rPr>
              <a:t>Categoria -EC-</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banda do Norte’,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Sul’;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Oriente’;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Ocidente’, G_008,8.22)</a:t>
            </a:r>
            <a:endParaRPr lang="en-US" sz="1300" b="0" strike="noStrike" spc="-1">
              <a:latin typeface="Cambria"/>
            </a:endParaRPr>
          </a:p>
          <a:p>
            <a:pPr marL="291960" indent="-139320">
              <a:lnSpc>
                <a:spcPct val="100000"/>
              </a:lnSpc>
            </a:pPr>
            <a:endParaRPr lang="en-US" sz="1300" b="0" strike="noStrike" spc="-1">
              <a:latin typeface="Cambria"/>
            </a:endParaRPr>
          </a:p>
          <a:p>
            <a:pPr>
              <a:lnSpc>
                <a:spcPct val="100000"/>
              </a:lnSpc>
            </a:pPr>
            <a:r>
              <a:rPr lang="en-US" sz="1300" b="0" strike="noStrike" spc="-1">
                <a:solidFill>
                  <a:srgbClr val="000000"/>
                </a:solidFill>
                <a:latin typeface="Consolas"/>
                <a:ea typeface="Consolas"/>
              </a:rPr>
              <a:t>(a)	</a:t>
            </a:r>
            <a:r>
              <a:rPr lang="en-US" sz="1300" b="0" strike="noStrike" spc="-1">
                <a:solidFill>
                  <a:srgbClr val="0066B3"/>
                </a:solidFill>
                <a:latin typeface="Consolas"/>
                <a:ea typeface="Consolas"/>
              </a:rPr>
              <a:t>(ID H-RC-DNC=</a:t>
            </a:r>
            <a:r>
              <a:rPr lang="en-US" sz="1300" b="1" strike="noStrike" spc="-1">
                <a:solidFill>
                  <a:srgbClr val="EF413D"/>
                </a:solidFill>
                <a:latin typeface="Consolas"/>
                <a:ea typeface="Consolas"/>
              </a:rPr>
              <a:t>5012</a:t>
            </a:r>
            <a:r>
              <a:rPr lang="en-US" sz="1300" b="1" strike="noStrike" spc="-1">
                <a:solidFill>
                  <a:srgbClr val="0066B3"/>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(N</a:t>
            </a:r>
            <a:r>
              <a:rPr lang="en-US" sz="1300" b="0" strike="noStrike" spc="-1">
                <a:solidFill>
                  <a:srgbClr val="0066B3"/>
                </a:solidFill>
                <a:latin typeface="Consolas"/>
                <a:ea typeface="Consolas"/>
              </a:rPr>
              <a:t>=0218:0206/001</a:t>
            </a:r>
            <a:r>
              <a:rPr lang="en-US" sz="1300" b="0" strike="noStrike" spc="-1">
                <a:solidFill>
                  <a:srgbClr val="000000"/>
                </a:solidFill>
                <a:latin typeface="Consolas"/>
                <a:ea typeface="Consolas"/>
              </a:rPr>
              <a:t> banda) do Norte </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(b)	</a:t>
            </a:r>
            <a:r>
              <a:rPr lang="en-US" sz="1300" b="0" strike="noStrike" spc="-1">
                <a:solidFill>
                  <a:srgbClr val="0066B3"/>
                </a:solidFill>
                <a:latin typeface="Consolas"/>
                <a:ea typeface="Consolas"/>
              </a:rPr>
              <a:t>(ID H-EC-DCC=</a:t>
            </a:r>
            <a:r>
              <a:rPr lang="en-US" sz="1300" b="1" strike="noStrike" spc="-1">
                <a:solidFill>
                  <a:srgbClr val="EF413D"/>
                </a:solidFill>
                <a:latin typeface="Consolas"/>
                <a:ea typeface="Consolas"/>
              </a:rPr>
              <a:t>5099</a:t>
            </a:r>
            <a:r>
              <a:rPr lang="en-US" sz="1300" b="1" strike="noStrike" spc="-1">
                <a:solidFill>
                  <a:srgbClr val="0066B3"/>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do (NPR</a:t>
            </a:r>
            <a:r>
              <a:rPr lang="en-US" sz="1300" b="0" strike="noStrike" spc="-1">
                <a:solidFill>
                  <a:srgbClr val="0066B3"/>
                </a:solidFill>
                <a:latin typeface="Consolas"/>
                <a:ea typeface="Consolas"/>
              </a:rPr>
              <a:t>=0222:0207/002</a:t>
            </a:r>
            <a:r>
              <a:rPr lang="en-US" sz="1300" b="0" strike="noStrike" spc="-1">
                <a:solidFill>
                  <a:srgbClr val="000000"/>
                </a:solidFill>
                <a:latin typeface="Consolas"/>
                <a:ea typeface="Consolas"/>
              </a:rPr>
              <a:t> Sul)</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(c)	</a:t>
            </a:r>
            <a:r>
              <a:rPr lang="en-US" sz="1300" b="0" strike="noStrike" spc="-1">
                <a:solidFill>
                  <a:srgbClr val="0066B3"/>
                </a:solidFill>
                <a:latin typeface="Consolas"/>
                <a:ea typeface="Consolas"/>
              </a:rPr>
              <a:t>(ID H-EC-DCC=</a:t>
            </a:r>
            <a:r>
              <a:rPr lang="en-US" sz="1300" b="1" strike="noStrike" spc="-1">
                <a:solidFill>
                  <a:srgbClr val="EF413D"/>
                </a:solidFill>
                <a:latin typeface="Consolas"/>
                <a:ea typeface="Consolas"/>
              </a:rPr>
              <a:t>5005</a:t>
            </a:r>
            <a:r>
              <a:rPr lang="en-US" sz="1300" b="1" strike="noStrike" spc="-1">
                <a:solidFill>
                  <a:srgbClr val="0066B3"/>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do (NPR</a:t>
            </a:r>
            <a:r>
              <a:rPr lang="en-US" sz="1300" b="0" strike="noStrike" spc="-1">
                <a:solidFill>
                  <a:srgbClr val="0066B3"/>
                </a:solidFill>
                <a:latin typeface="Consolas"/>
                <a:ea typeface="Consolas"/>
              </a:rPr>
              <a:t>=0227:0014/002</a:t>
            </a:r>
            <a:r>
              <a:rPr lang="en-US" sz="1300" b="0" strike="noStrike" spc="-1">
                <a:solidFill>
                  <a:srgbClr val="000000"/>
                </a:solidFill>
                <a:latin typeface="Consolas"/>
                <a:ea typeface="Consolas"/>
              </a:rPr>
              <a:t> Oriente)</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(d)	</a:t>
            </a:r>
            <a:r>
              <a:rPr lang="en-US" sz="1300" b="0" strike="noStrike" spc="-1">
                <a:solidFill>
                  <a:srgbClr val="0066B3"/>
                </a:solidFill>
                <a:latin typeface="Consolas"/>
                <a:ea typeface="Consolas"/>
              </a:rPr>
              <a:t>(ID H-EC-DCC=</a:t>
            </a:r>
            <a:r>
              <a:rPr lang="en-US" sz="1300" b="1" strike="noStrike" spc="-1">
                <a:solidFill>
                  <a:srgbClr val="EF413D"/>
                </a:solidFill>
                <a:latin typeface="Consolas"/>
                <a:ea typeface="Consolas"/>
              </a:rPr>
              <a:t>5508</a:t>
            </a:r>
            <a:r>
              <a:rPr lang="en-US" sz="1300" b="1" strike="noStrike" spc="-1">
                <a:solidFill>
                  <a:srgbClr val="0066B3"/>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do (NPR</a:t>
            </a:r>
            <a:r>
              <a:rPr lang="en-US" sz="1300" b="0" strike="noStrike" spc="-1">
                <a:solidFill>
                  <a:srgbClr val="0066B3"/>
                </a:solidFill>
                <a:latin typeface="Consolas"/>
                <a:ea typeface="Consolas"/>
              </a:rPr>
              <a:t>=0236:0221/001</a:t>
            </a:r>
            <a:r>
              <a:rPr lang="en-US" sz="1300" b="0" strike="noStrike" spc="-1">
                <a:solidFill>
                  <a:srgbClr val="000000"/>
                </a:solidFill>
                <a:latin typeface="Consolas"/>
                <a:ea typeface="Consolas"/>
              </a:rPr>
              <a:t> Ocidente)</a:t>
            </a:r>
            <a:endParaRPr lang="en-US" sz="1300" b="0" strike="noStrike" spc="-1">
              <a:latin typeface="Cambria"/>
            </a:endParaRPr>
          </a:p>
        </p:txBody>
      </p:sp>
      <p:sp>
        <p:nvSpPr>
          <p:cNvPr id="1533"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4"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62F3172-0D10-4C63-84AC-2424AF065FEC}" type="slidenum">
              <a:rPr lang="en-US" sz="1800" b="0" strike="noStrike" spc="-1">
                <a:latin typeface="Cambria"/>
              </a:rPr>
              <a:t>229</a:t>
            </a:fld>
            <a:endParaRPr lang="en-US" sz="1800" b="0" strike="noStrike" spc="-1">
              <a:latin typeface="Cambria"/>
            </a:endParaRPr>
          </a:p>
        </p:txBody>
      </p:sp>
      <p:sp>
        <p:nvSpPr>
          <p:cNvPr id="1535"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36" name="CustomShape 3"/>
          <p:cNvSpPr/>
          <p:nvPr/>
        </p:nvSpPr>
        <p:spPr>
          <a:xfrm>
            <a:off x="405000" y="873360"/>
            <a:ext cx="8657640" cy="36831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marL="291960" indent="-139320">
              <a:lnSpc>
                <a:spcPct val="100000"/>
              </a:lnSpc>
            </a:pPr>
            <a:r>
              <a:rPr lang="en-US" sz="1300" b="0" strike="noStrike" spc="-1">
                <a:solidFill>
                  <a:srgbClr val="000000"/>
                </a:solidFill>
                <a:latin typeface="Consolas"/>
                <a:ea typeface="Consolas"/>
              </a:rPr>
              <a:t>Exemplos da categoria -EC-</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banda do Norte’,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Sul’;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Oriente’;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Ocidente’, G_008,8.22)</a:t>
            </a:r>
            <a:endParaRPr lang="en-US" sz="1300" b="0" strike="noStrike" spc="-1">
              <a:latin typeface="Cambria"/>
            </a:endParaRPr>
          </a:p>
          <a:p>
            <a:pPr marL="291960" indent="-139320">
              <a:lnSpc>
                <a:spcPct val="100000"/>
              </a:lnSpc>
            </a:pPr>
            <a:endParaRPr lang="en-US" sz="1300" b="0" strike="noStrike" spc="-1">
              <a:latin typeface="Cambria"/>
            </a:endParaRPr>
          </a:p>
          <a:p>
            <a:pPr>
              <a:lnSpc>
                <a:spcPct val="100000"/>
              </a:lnSpc>
            </a:pPr>
            <a:r>
              <a:rPr lang="en-US" sz="1300" b="0" strike="noStrike" spc="-1">
                <a:solidFill>
                  <a:srgbClr val="000000"/>
                </a:solidFill>
                <a:latin typeface="Consolas"/>
                <a:ea typeface="Consolas"/>
              </a:rPr>
              <a:t>(a)	</a:t>
            </a:r>
            <a:r>
              <a:rPr lang="en-US" sz="1300" b="0" strike="noStrike" spc="-1">
                <a:solidFill>
                  <a:srgbClr val="0066B3"/>
                </a:solidFill>
                <a:latin typeface="Consolas"/>
                <a:ea typeface="Consolas"/>
              </a:rPr>
              <a:t>(ID H-RC-DNC=</a:t>
            </a:r>
            <a:r>
              <a:rPr lang="en-US" sz="1300" b="1" strike="noStrike" spc="-1">
                <a:solidFill>
                  <a:srgbClr val="0066B3"/>
                </a:solidFill>
                <a:latin typeface="Consolas"/>
                <a:ea typeface="Consolas"/>
              </a:rPr>
              <a:t>5012.</a:t>
            </a:r>
            <a:r>
              <a:rPr lang="en-US" sz="1300" b="1" strike="noStrike" spc="-1">
                <a:solidFill>
                  <a:srgbClr val="EF413D"/>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(N</a:t>
            </a:r>
            <a:r>
              <a:rPr lang="en-US" sz="1300" b="0" strike="noStrike" spc="-1">
                <a:solidFill>
                  <a:srgbClr val="0066B3"/>
                </a:solidFill>
                <a:latin typeface="Consolas"/>
                <a:ea typeface="Consolas"/>
              </a:rPr>
              <a:t>=0218:</a:t>
            </a:r>
            <a:r>
              <a:rPr lang="en-US" sz="1300" b="0" strike="noStrike" spc="-1">
                <a:solidFill>
                  <a:srgbClr val="EF413D"/>
                </a:solidFill>
                <a:latin typeface="Consolas"/>
                <a:ea typeface="Consolas"/>
              </a:rPr>
              <a:t>0206</a:t>
            </a:r>
            <a:r>
              <a:rPr lang="en-US" sz="1300" b="0" strike="noStrike" spc="-1">
                <a:solidFill>
                  <a:srgbClr val="0066B3"/>
                </a:solidFill>
                <a:latin typeface="Consolas"/>
                <a:ea typeface="Consolas"/>
              </a:rPr>
              <a:t>/001</a:t>
            </a:r>
            <a:r>
              <a:rPr lang="en-US" sz="1300" b="0" strike="noStrike" spc="-1">
                <a:solidFill>
                  <a:srgbClr val="000000"/>
                </a:solidFill>
                <a:latin typeface="Consolas"/>
                <a:ea typeface="Consolas"/>
              </a:rPr>
              <a:t> banda) do Norte </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(b)	</a:t>
            </a:r>
            <a:r>
              <a:rPr lang="en-US" sz="1300" b="0" strike="noStrike" spc="-1">
                <a:solidFill>
                  <a:srgbClr val="0066B3"/>
                </a:solidFill>
                <a:latin typeface="Consolas"/>
                <a:ea typeface="Consolas"/>
              </a:rPr>
              <a:t>(ID H-EC-DCC=</a:t>
            </a:r>
            <a:r>
              <a:rPr lang="en-US" sz="1300" b="1" strike="noStrike" spc="-1">
                <a:solidFill>
                  <a:srgbClr val="0066B3"/>
                </a:solidFill>
                <a:latin typeface="Consolas"/>
                <a:ea typeface="Consolas"/>
              </a:rPr>
              <a:t>5099#</a:t>
            </a:r>
            <a:r>
              <a:rPr lang="en-US" sz="1300" b="1" strike="noStrike" spc="-1">
                <a:solidFill>
                  <a:srgbClr val="EF413D"/>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do (NPR</a:t>
            </a:r>
            <a:r>
              <a:rPr lang="en-US" sz="1300" b="0" strike="noStrike" spc="-1">
                <a:solidFill>
                  <a:srgbClr val="0066B3"/>
                </a:solidFill>
                <a:latin typeface="Consolas"/>
                <a:ea typeface="Consolas"/>
              </a:rPr>
              <a:t>=0222:</a:t>
            </a:r>
            <a:r>
              <a:rPr lang="en-US" sz="1300" b="0" strike="noStrike" spc="-1">
                <a:solidFill>
                  <a:srgbClr val="00A65D"/>
                </a:solidFill>
                <a:latin typeface="Consolas"/>
                <a:ea typeface="Consolas"/>
              </a:rPr>
              <a:t>0207</a:t>
            </a:r>
            <a:r>
              <a:rPr lang="en-US" sz="1300" b="0" strike="noStrike" spc="-1">
                <a:solidFill>
                  <a:srgbClr val="0066B3"/>
                </a:solidFill>
                <a:latin typeface="Consolas"/>
                <a:ea typeface="Consolas"/>
              </a:rPr>
              <a:t>/002</a:t>
            </a:r>
            <a:r>
              <a:rPr lang="en-US" sz="1300" b="0" strike="noStrike" spc="-1">
                <a:solidFill>
                  <a:srgbClr val="000000"/>
                </a:solidFill>
                <a:latin typeface="Consolas"/>
                <a:ea typeface="Consolas"/>
              </a:rPr>
              <a:t> Sul)</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(c)	</a:t>
            </a:r>
            <a:r>
              <a:rPr lang="en-US" sz="1300" b="0" strike="noStrike" spc="-1">
                <a:solidFill>
                  <a:srgbClr val="0066B3"/>
                </a:solidFill>
                <a:latin typeface="Consolas"/>
                <a:ea typeface="Consolas"/>
              </a:rPr>
              <a:t>(ID H-EC-DCC=</a:t>
            </a:r>
            <a:r>
              <a:rPr lang="en-US" sz="1300" b="1" strike="noStrike" spc="-1">
                <a:solidFill>
                  <a:srgbClr val="0066B3"/>
                </a:solidFill>
                <a:latin typeface="Consolas"/>
                <a:ea typeface="Consolas"/>
              </a:rPr>
              <a:t>5005#</a:t>
            </a:r>
            <a:r>
              <a:rPr lang="en-US" sz="1300" b="1" strike="noStrike" spc="-1">
                <a:solidFill>
                  <a:srgbClr val="EF413D"/>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do (NPR</a:t>
            </a:r>
            <a:r>
              <a:rPr lang="en-US" sz="1300" b="0" strike="noStrike" spc="-1">
                <a:solidFill>
                  <a:srgbClr val="0066B3"/>
                </a:solidFill>
                <a:latin typeface="Consolas"/>
                <a:ea typeface="Consolas"/>
              </a:rPr>
              <a:t>=0227:</a:t>
            </a:r>
            <a:r>
              <a:rPr lang="en-US" sz="1300" b="0" strike="noStrike" spc="-1">
                <a:solidFill>
                  <a:srgbClr val="00A65D"/>
                </a:solidFill>
                <a:latin typeface="Consolas"/>
                <a:ea typeface="Consolas"/>
              </a:rPr>
              <a:t>0014</a:t>
            </a:r>
            <a:r>
              <a:rPr lang="en-US" sz="1300" b="0" strike="noStrike" spc="-1">
                <a:solidFill>
                  <a:srgbClr val="0066B3"/>
                </a:solidFill>
                <a:latin typeface="Consolas"/>
                <a:ea typeface="Consolas"/>
              </a:rPr>
              <a:t>/002</a:t>
            </a:r>
            <a:r>
              <a:rPr lang="en-US" sz="1300" b="0" strike="noStrike" spc="-1">
                <a:solidFill>
                  <a:srgbClr val="000000"/>
                </a:solidFill>
                <a:latin typeface="Consolas"/>
                <a:ea typeface="Consolas"/>
              </a:rPr>
              <a:t> Oriente)</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(d)	</a:t>
            </a:r>
            <a:r>
              <a:rPr lang="en-US" sz="1300" b="0" strike="noStrike" spc="-1">
                <a:solidFill>
                  <a:srgbClr val="0066B3"/>
                </a:solidFill>
                <a:latin typeface="Consolas"/>
                <a:ea typeface="Consolas"/>
              </a:rPr>
              <a:t>(ID H-EC-DCC=</a:t>
            </a:r>
            <a:r>
              <a:rPr lang="en-US" sz="1300" b="1" strike="noStrike" spc="-1">
                <a:solidFill>
                  <a:srgbClr val="0066B3"/>
                </a:solidFill>
                <a:latin typeface="Consolas"/>
                <a:ea typeface="Consolas"/>
              </a:rPr>
              <a:t>5508#</a:t>
            </a:r>
            <a:r>
              <a:rPr lang="en-US" sz="1300" b="1" strike="noStrike" spc="-1">
                <a:solidFill>
                  <a:srgbClr val="EF413D"/>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do (NPR</a:t>
            </a:r>
            <a:r>
              <a:rPr lang="en-US" sz="1300" b="0" strike="noStrike" spc="-1">
                <a:solidFill>
                  <a:srgbClr val="0066B3"/>
                </a:solidFill>
                <a:latin typeface="Consolas"/>
                <a:ea typeface="Consolas"/>
              </a:rPr>
              <a:t>=0236:</a:t>
            </a:r>
            <a:r>
              <a:rPr lang="en-US" sz="1300" b="0" strike="noStrike" spc="-1">
                <a:solidFill>
                  <a:srgbClr val="00A65D"/>
                </a:solidFill>
                <a:latin typeface="Consolas"/>
                <a:ea typeface="Consolas"/>
              </a:rPr>
              <a:t>0221</a:t>
            </a:r>
            <a:r>
              <a:rPr lang="en-US" sz="1300" b="0" strike="noStrike" spc="-1">
                <a:solidFill>
                  <a:srgbClr val="0066B3"/>
                </a:solidFill>
                <a:latin typeface="Consolas"/>
                <a:ea typeface="Consolas"/>
              </a:rPr>
              <a:t>/001</a:t>
            </a:r>
            <a:r>
              <a:rPr lang="en-US" sz="1300" b="0" strike="noStrike" spc="-1">
                <a:solidFill>
                  <a:srgbClr val="000000"/>
                </a:solidFill>
                <a:latin typeface="Consolas"/>
                <a:ea typeface="Consolas"/>
              </a:rPr>
              <a:t> Ocidente)</a:t>
            </a:r>
            <a:endParaRPr lang="en-US" sz="1300" b="0" strike="noStrike" spc="-1">
              <a:latin typeface="Cambria"/>
            </a:endParaRPr>
          </a:p>
        </p:txBody>
      </p:sp>
      <p:sp>
        <p:nvSpPr>
          <p:cNvPr id="1537"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BCBFEC80-E008-49DF-8A0C-3AAE6420ED2D}"/>
              </a:ext>
            </a:extLst>
          </p:cNvPr>
          <p:cNvSpPr>
            <a:spLocks noGrp="1"/>
          </p:cNvSpPr>
          <p:nvPr>
            <p:ph type="body" sz="quarter" idx="10"/>
          </p:nvPr>
        </p:nvSpPr>
        <p:spPr/>
        <p:txBody>
          <a:bodyPr/>
          <a:lstStyle/>
          <a:p>
            <a:r>
              <a:rPr lang="en-US" spc="-1" dirty="0">
                <a:solidFill>
                  <a:srgbClr val="000000"/>
                </a:solidFill>
                <a:ea typeface="Georgia"/>
              </a:rPr>
              <a:t>É a </a:t>
            </a:r>
            <a:r>
              <a:rPr lang="en-US" spc="-1" dirty="0" err="1">
                <a:solidFill>
                  <a:srgbClr val="000000"/>
                </a:solidFill>
                <a:ea typeface="Georgia"/>
              </a:rPr>
              <a:t>este</a:t>
            </a:r>
            <a:r>
              <a:rPr lang="en-US" spc="-1" dirty="0">
                <a:solidFill>
                  <a:srgbClr val="000000"/>
                </a:solidFill>
                <a:ea typeface="Georgia"/>
              </a:rPr>
              <a:t> </a:t>
            </a:r>
            <a:r>
              <a:rPr lang="en-US" spc="-1" dirty="0" err="1">
                <a:solidFill>
                  <a:srgbClr val="000000"/>
                </a:solidFill>
                <a:ea typeface="Georgia"/>
              </a:rPr>
              <a:t>objetivo</a:t>
            </a:r>
            <a:r>
              <a:rPr lang="en-US" spc="-1" dirty="0">
                <a:solidFill>
                  <a:srgbClr val="000000"/>
                </a:solidFill>
                <a:ea typeface="Georgia"/>
              </a:rPr>
              <a:t> que o </a:t>
            </a:r>
            <a:r>
              <a:rPr lang="en-US" spc="-1" dirty="0" err="1">
                <a:solidFill>
                  <a:srgbClr val="000000"/>
                </a:solidFill>
                <a:ea typeface="Georgia"/>
              </a:rPr>
              <a:t>experimento</a:t>
            </a:r>
            <a:r>
              <a:rPr lang="en-US" spc="-1" dirty="0">
                <a:solidFill>
                  <a:srgbClr val="000000"/>
                </a:solidFill>
                <a:ea typeface="Georgia"/>
              </a:rPr>
              <a:t> </a:t>
            </a:r>
            <a:r>
              <a:rPr lang="en-US" spc="-1" dirty="0" err="1">
                <a:solidFill>
                  <a:srgbClr val="000000"/>
                </a:solidFill>
                <a:ea typeface="Georgia"/>
              </a:rPr>
              <a:t>apresentado</a:t>
            </a:r>
            <a:r>
              <a:rPr lang="en-US" spc="-1" dirty="0">
                <a:solidFill>
                  <a:srgbClr val="000000"/>
                </a:solidFill>
                <a:ea typeface="Georgia"/>
              </a:rPr>
              <a:t> </a:t>
            </a:r>
            <a:r>
              <a:rPr lang="en-US" spc="-1" dirty="0" err="1">
                <a:solidFill>
                  <a:srgbClr val="000000"/>
                </a:solidFill>
                <a:ea typeface="Georgia"/>
              </a:rPr>
              <a:t>neste</a:t>
            </a:r>
            <a:r>
              <a:rPr lang="en-US" spc="-1" dirty="0">
                <a:solidFill>
                  <a:srgbClr val="000000"/>
                </a:solidFill>
                <a:ea typeface="Georgia"/>
              </a:rPr>
              <a:t> </a:t>
            </a:r>
            <a:r>
              <a:rPr lang="en-US" spc="-1" dirty="0" err="1">
                <a:solidFill>
                  <a:srgbClr val="000000"/>
                </a:solidFill>
                <a:ea typeface="Georgia"/>
              </a:rPr>
              <a:t>artigo</a:t>
            </a:r>
            <a:r>
              <a:rPr lang="en-US" spc="-1" dirty="0">
                <a:solidFill>
                  <a:srgbClr val="000000"/>
                </a:solidFill>
                <a:ea typeface="Georgia"/>
              </a:rPr>
              <a:t> se </a:t>
            </a:r>
            <a:r>
              <a:rPr lang="en-US" spc="-1" dirty="0" err="1">
                <a:solidFill>
                  <a:srgbClr val="000000"/>
                </a:solidFill>
                <a:ea typeface="Georgia"/>
              </a:rPr>
              <a:t>propôs</a:t>
            </a:r>
            <a:r>
              <a:rPr lang="en-US" spc="-1" dirty="0">
                <a:solidFill>
                  <a:srgbClr val="000000"/>
                </a:solidFill>
                <a:ea typeface="Georgia"/>
              </a:rPr>
              <a:t>. </a:t>
            </a:r>
            <a:endParaRPr lang="pt-BR"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3AE2A204-BFA8-4C53-91AB-48F5DC681D4A}" type="slidenum">
              <a:rPr lang="en-US" sz="1800" b="0" strike="noStrike" spc="-1">
                <a:latin typeface="Cambria"/>
              </a:rPr>
              <a:t>230</a:t>
            </a:fld>
            <a:endParaRPr lang="en-US" sz="1800" b="0" strike="noStrike" spc="-1">
              <a:latin typeface="Cambria"/>
            </a:endParaRPr>
          </a:p>
        </p:txBody>
      </p:sp>
      <p:sp>
        <p:nvSpPr>
          <p:cNvPr id="1539"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40" name="CustomShape 3"/>
          <p:cNvSpPr/>
          <p:nvPr/>
        </p:nvSpPr>
        <p:spPr>
          <a:xfrm>
            <a:off x="405000" y="873360"/>
            <a:ext cx="8657640" cy="36831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marL="291960" indent="-139320">
              <a:lnSpc>
                <a:spcPct val="100000"/>
              </a:lnSpc>
            </a:pPr>
            <a:r>
              <a:rPr lang="en-US" sz="1300" b="0" strike="noStrike" spc="-1">
                <a:solidFill>
                  <a:srgbClr val="000000"/>
                </a:solidFill>
                <a:latin typeface="Consolas"/>
                <a:ea typeface="Consolas"/>
              </a:rPr>
              <a:t>Exemplos da categoria -EC-</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banda do Norte’,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Sul’;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Oriente’;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Ocidente’, G_008,8.22)</a:t>
            </a:r>
            <a:endParaRPr lang="en-US" sz="1300" b="0" strike="noStrike" spc="-1">
              <a:latin typeface="Cambria"/>
            </a:endParaRPr>
          </a:p>
          <a:p>
            <a:pPr marL="291960" indent="-139320">
              <a:lnSpc>
                <a:spcPct val="100000"/>
              </a:lnSpc>
            </a:pPr>
            <a:endParaRPr lang="en-US" sz="1300" b="0" strike="noStrike" spc="-1">
              <a:latin typeface="Cambria"/>
            </a:endParaRPr>
          </a:p>
          <a:p>
            <a:pPr>
              <a:lnSpc>
                <a:spcPct val="100000"/>
              </a:lnSpc>
            </a:pPr>
            <a:r>
              <a:rPr lang="en-US" sz="1300" b="0" strike="noStrike" spc="-1">
                <a:solidFill>
                  <a:srgbClr val="000000"/>
                </a:solidFill>
                <a:latin typeface="Consolas"/>
                <a:ea typeface="Consolas"/>
              </a:rPr>
              <a:t>(a)	</a:t>
            </a:r>
            <a:r>
              <a:rPr lang="en-US" sz="1300" b="0" strike="noStrike" spc="-1">
                <a:solidFill>
                  <a:srgbClr val="0066B3"/>
                </a:solidFill>
                <a:latin typeface="Consolas"/>
                <a:ea typeface="Consolas"/>
              </a:rPr>
              <a:t>(ID H-RC-DNC=</a:t>
            </a:r>
            <a:r>
              <a:rPr lang="en-US" sz="1300" b="1" strike="noStrike" spc="-1">
                <a:solidFill>
                  <a:srgbClr val="0066B3"/>
                </a:solidFill>
                <a:latin typeface="Consolas"/>
                <a:ea typeface="Consolas"/>
              </a:rPr>
              <a:t>5012.</a:t>
            </a:r>
            <a:r>
              <a:rPr lang="en-US" sz="1300" b="1" strike="noStrike" spc="-1">
                <a:solidFill>
                  <a:srgbClr val="EF413D"/>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(N</a:t>
            </a:r>
            <a:r>
              <a:rPr lang="en-US" sz="1300" b="0" strike="noStrike" spc="-1">
                <a:solidFill>
                  <a:srgbClr val="0066B3"/>
                </a:solidFill>
                <a:latin typeface="Consolas"/>
                <a:ea typeface="Consolas"/>
              </a:rPr>
              <a:t>=0218:</a:t>
            </a:r>
            <a:r>
              <a:rPr lang="en-US" sz="1300" b="0" strike="noStrike" spc="-1">
                <a:solidFill>
                  <a:srgbClr val="EF413D"/>
                </a:solidFill>
                <a:latin typeface="Consolas"/>
                <a:ea typeface="Consolas"/>
              </a:rPr>
              <a:t>0206</a:t>
            </a:r>
            <a:r>
              <a:rPr lang="en-US" sz="1300" b="0" strike="noStrike" spc="-1">
                <a:solidFill>
                  <a:srgbClr val="0066B3"/>
                </a:solidFill>
                <a:latin typeface="Consolas"/>
                <a:ea typeface="Consolas"/>
              </a:rPr>
              <a:t>/001</a:t>
            </a:r>
            <a:r>
              <a:rPr lang="en-US" sz="1300" b="0" strike="noStrike" spc="-1">
                <a:solidFill>
                  <a:srgbClr val="000000"/>
                </a:solidFill>
                <a:latin typeface="Consolas"/>
                <a:ea typeface="Consolas"/>
              </a:rPr>
              <a:t> </a:t>
            </a:r>
            <a:r>
              <a:rPr lang="en-US" sz="1300" b="0" strike="noStrike" spc="-1">
                <a:solidFill>
                  <a:srgbClr val="EF413D"/>
                </a:solidFill>
                <a:latin typeface="Consolas"/>
                <a:ea typeface="Consolas"/>
              </a:rPr>
              <a:t>banda</a:t>
            </a:r>
            <a:r>
              <a:rPr lang="en-US" sz="1300" b="0" strike="noStrike" spc="-1">
                <a:solidFill>
                  <a:srgbClr val="000000"/>
                </a:solidFill>
                <a:latin typeface="Consolas"/>
                <a:ea typeface="Consolas"/>
              </a:rPr>
              <a:t>) do Norte </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(b)	</a:t>
            </a:r>
            <a:r>
              <a:rPr lang="en-US" sz="1300" b="0" strike="noStrike" spc="-1">
                <a:solidFill>
                  <a:srgbClr val="0066B3"/>
                </a:solidFill>
                <a:latin typeface="Consolas"/>
                <a:ea typeface="Consolas"/>
              </a:rPr>
              <a:t>(ID H-EC-DCC=</a:t>
            </a:r>
            <a:r>
              <a:rPr lang="en-US" sz="1300" b="1" strike="noStrike" spc="-1">
                <a:solidFill>
                  <a:srgbClr val="0066B3"/>
                </a:solidFill>
                <a:latin typeface="Consolas"/>
                <a:ea typeface="Consolas"/>
              </a:rPr>
              <a:t>5099#</a:t>
            </a:r>
            <a:r>
              <a:rPr lang="en-US" sz="1300" b="1" strike="noStrike" spc="-1">
                <a:solidFill>
                  <a:srgbClr val="EF413D"/>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a:t>
            </a:r>
            <a:r>
              <a:rPr lang="en-US" sz="1300" b="0" strike="noStrike" spc="-1">
                <a:solidFill>
                  <a:srgbClr val="EF413D"/>
                </a:solidFill>
                <a:latin typeface="Consolas"/>
                <a:ea typeface="Consolas"/>
              </a:rPr>
              <a:t>_____________________</a:t>
            </a:r>
            <a:r>
              <a:rPr lang="en-US" sz="1300" b="0" strike="noStrike" spc="-1">
                <a:solidFill>
                  <a:srgbClr val="000000"/>
                </a:solidFill>
                <a:latin typeface="Consolas"/>
                <a:ea typeface="Consolas"/>
              </a:rPr>
              <a:t> do (NPR</a:t>
            </a:r>
            <a:r>
              <a:rPr lang="en-US" sz="1300" b="0" strike="noStrike" spc="-1">
                <a:solidFill>
                  <a:srgbClr val="0066B3"/>
                </a:solidFill>
                <a:latin typeface="Consolas"/>
                <a:ea typeface="Consolas"/>
              </a:rPr>
              <a:t>=0222:0207/002</a:t>
            </a:r>
            <a:r>
              <a:rPr lang="en-US" sz="1300" b="0" strike="noStrike" spc="-1">
                <a:solidFill>
                  <a:srgbClr val="000000"/>
                </a:solidFill>
                <a:latin typeface="Consolas"/>
                <a:ea typeface="Consolas"/>
              </a:rPr>
              <a:t> Sul)</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(c)	</a:t>
            </a:r>
            <a:r>
              <a:rPr lang="en-US" sz="1300" b="0" strike="noStrike" spc="-1">
                <a:solidFill>
                  <a:srgbClr val="0066B3"/>
                </a:solidFill>
                <a:latin typeface="Consolas"/>
                <a:ea typeface="Consolas"/>
              </a:rPr>
              <a:t>(ID H-EC-DCC=</a:t>
            </a:r>
            <a:r>
              <a:rPr lang="en-US" sz="1300" b="1" strike="noStrike" spc="-1">
                <a:solidFill>
                  <a:srgbClr val="0066B3"/>
                </a:solidFill>
                <a:latin typeface="Consolas"/>
                <a:ea typeface="Consolas"/>
              </a:rPr>
              <a:t>5005#</a:t>
            </a:r>
            <a:r>
              <a:rPr lang="en-US" sz="1300" b="1" strike="noStrike" spc="-1">
                <a:solidFill>
                  <a:srgbClr val="EF413D"/>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a:t>
            </a:r>
            <a:r>
              <a:rPr lang="en-US" sz="1300" b="0" strike="noStrike" spc="-1">
                <a:solidFill>
                  <a:srgbClr val="EF413D"/>
                </a:solidFill>
                <a:latin typeface="Consolas"/>
                <a:ea typeface="Consolas"/>
              </a:rPr>
              <a:t>_____________________</a:t>
            </a:r>
            <a:r>
              <a:rPr lang="en-US" sz="1300" b="0" strike="noStrike" spc="-1">
                <a:solidFill>
                  <a:srgbClr val="000000"/>
                </a:solidFill>
                <a:latin typeface="Consolas"/>
                <a:ea typeface="Consolas"/>
              </a:rPr>
              <a:t> do (NPR</a:t>
            </a:r>
            <a:r>
              <a:rPr lang="en-US" sz="1300" b="0" strike="noStrike" spc="-1">
                <a:solidFill>
                  <a:srgbClr val="0066B3"/>
                </a:solidFill>
                <a:latin typeface="Consolas"/>
                <a:ea typeface="Consolas"/>
              </a:rPr>
              <a:t>=0227:0014/002</a:t>
            </a:r>
            <a:r>
              <a:rPr lang="en-US" sz="1300" b="0" strike="noStrike" spc="-1">
                <a:solidFill>
                  <a:srgbClr val="000000"/>
                </a:solidFill>
                <a:latin typeface="Consolas"/>
                <a:ea typeface="Consolas"/>
              </a:rPr>
              <a:t> Oriente)</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(d)	</a:t>
            </a:r>
            <a:r>
              <a:rPr lang="en-US" sz="1300" b="0" strike="noStrike" spc="-1">
                <a:solidFill>
                  <a:srgbClr val="0066B3"/>
                </a:solidFill>
                <a:latin typeface="Consolas"/>
                <a:ea typeface="Consolas"/>
              </a:rPr>
              <a:t>(ID H-EC-DCC=</a:t>
            </a:r>
            <a:r>
              <a:rPr lang="en-US" sz="1300" b="1" strike="noStrike" spc="-1">
                <a:solidFill>
                  <a:srgbClr val="0066B3"/>
                </a:solidFill>
                <a:latin typeface="Consolas"/>
                <a:ea typeface="Consolas"/>
              </a:rPr>
              <a:t>5508#</a:t>
            </a:r>
            <a:r>
              <a:rPr lang="en-US" sz="1300" b="1" strike="noStrike" spc="-1">
                <a:solidFill>
                  <a:srgbClr val="EF413D"/>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a:t>
            </a:r>
            <a:r>
              <a:rPr lang="en-US" sz="1300" b="0" strike="noStrike" spc="-1">
                <a:solidFill>
                  <a:srgbClr val="EF413D"/>
                </a:solidFill>
                <a:latin typeface="Consolas"/>
                <a:ea typeface="Consolas"/>
              </a:rPr>
              <a:t>_____________________ </a:t>
            </a:r>
            <a:r>
              <a:rPr lang="en-US" sz="1300" b="0" strike="noStrike" spc="-1">
                <a:solidFill>
                  <a:srgbClr val="000000"/>
                </a:solidFill>
                <a:latin typeface="Consolas"/>
                <a:ea typeface="Consolas"/>
              </a:rPr>
              <a:t>do (NPR</a:t>
            </a:r>
            <a:r>
              <a:rPr lang="en-US" sz="1300" b="0" strike="noStrike" spc="-1">
                <a:solidFill>
                  <a:srgbClr val="0066B3"/>
                </a:solidFill>
                <a:latin typeface="Consolas"/>
                <a:ea typeface="Consolas"/>
              </a:rPr>
              <a:t>=0236:0221/001</a:t>
            </a:r>
            <a:r>
              <a:rPr lang="en-US" sz="1300" b="0" strike="noStrike" spc="-1">
                <a:solidFill>
                  <a:srgbClr val="000000"/>
                </a:solidFill>
                <a:latin typeface="Consolas"/>
                <a:ea typeface="Consolas"/>
              </a:rPr>
              <a:t> Ocidente)</a:t>
            </a:r>
            <a:endParaRPr lang="en-US" sz="1300" b="0" strike="noStrike" spc="-1">
              <a:latin typeface="Cambria"/>
            </a:endParaRPr>
          </a:p>
        </p:txBody>
      </p:sp>
      <p:sp>
        <p:nvSpPr>
          <p:cNvPr id="1541"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64030C29-59B7-44FF-9E4B-FA70F3619675}" type="slidenum">
              <a:rPr lang="en-US" sz="1800" b="0" strike="noStrike" spc="-1">
                <a:latin typeface="Cambria"/>
              </a:rPr>
              <a:t>231</a:t>
            </a:fld>
            <a:endParaRPr lang="en-US" sz="1800" b="0" strike="noStrike" spc="-1">
              <a:latin typeface="Cambria"/>
            </a:endParaRPr>
          </a:p>
        </p:txBody>
      </p:sp>
      <p:sp>
        <p:nvSpPr>
          <p:cNvPr id="154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44" name="CustomShape 3"/>
          <p:cNvSpPr/>
          <p:nvPr/>
        </p:nvSpPr>
        <p:spPr>
          <a:xfrm>
            <a:off x="37152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85D0CEBD-69B4-4429-AB7F-5D6EDF882299}" type="slidenum">
              <a:rPr lang="en-US" sz="1800" b="0" strike="noStrike" spc="-1">
                <a:latin typeface="Cambria"/>
              </a:rPr>
              <a:t>232</a:t>
            </a:fld>
            <a:endParaRPr lang="en-US" sz="1800" b="0" strike="noStrike" spc="-1">
              <a:latin typeface="Cambria"/>
            </a:endParaRPr>
          </a:p>
        </p:txBody>
      </p:sp>
      <p:sp>
        <p:nvSpPr>
          <p:cNvPr id="154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47" name="CustomShape 3"/>
          <p:cNvSpPr/>
          <p:nvPr/>
        </p:nvSpPr>
        <p:spPr>
          <a:xfrm>
            <a:off x="37152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48" name="CustomShape 4"/>
          <p:cNvSpPr/>
          <p:nvPr/>
        </p:nvSpPr>
        <p:spPr>
          <a:xfrm>
            <a:off x="0" y="949320"/>
            <a:ext cx="9143640" cy="6440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3100" b="0" strike="noStrike" spc="-1">
                <a:solidFill>
                  <a:srgbClr val="000000"/>
                </a:solidFill>
                <a:latin typeface="Consolas"/>
                <a:ea typeface="Consolas"/>
              </a:rPr>
              <a:t>(ID ID.0000.A-BB-CCC=0000/000)</a:t>
            </a:r>
            <a:endParaRPr lang="en-US" sz="3100" b="0" strike="noStrike" spc="-1">
              <a:latin typeface="Cambria"/>
            </a:endParaRPr>
          </a:p>
          <a:p>
            <a:pPr>
              <a:lnSpc>
                <a:spcPct val="100000"/>
              </a:lnSpc>
            </a:pPr>
            <a:endParaRPr lang="en-US" sz="3100" b="0" strike="noStrike" spc="-1">
              <a:latin typeface="Cambria"/>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54BE061A-B84A-4473-974D-08F6A82455D7}" type="slidenum">
              <a:rPr lang="en-US" sz="1800" b="0" strike="noStrike" spc="-1">
                <a:latin typeface="Cambria"/>
              </a:rPr>
              <a:t>233</a:t>
            </a:fld>
            <a:endParaRPr lang="en-US" sz="1800" b="0" strike="noStrike" spc="-1">
              <a:latin typeface="Cambria"/>
            </a:endParaRPr>
          </a:p>
        </p:txBody>
      </p:sp>
      <p:sp>
        <p:nvSpPr>
          <p:cNvPr id="155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51" name="CustomShape 3"/>
          <p:cNvSpPr/>
          <p:nvPr/>
        </p:nvSpPr>
        <p:spPr>
          <a:xfrm>
            <a:off x="37152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52" name="CustomShape 4"/>
          <p:cNvSpPr/>
          <p:nvPr/>
        </p:nvSpPr>
        <p:spPr>
          <a:xfrm>
            <a:off x="0" y="949320"/>
            <a:ext cx="9143640" cy="6440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3100" b="0" strike="noStrike" spc="-1">
                <a:solidFill>
                  <a:srgbClr val="000000"/>
                </a:solidFill>
                <a:latin typeface="Consolas"/>
                <a:ea typeface="Consolas"/>
              </a:rPr>
              <a:t>(ID </a:t>
            </a:r>
            <a:r>
              <a:rPr lang="en-US" sz="3100" b="0" strike="noStrike" spc="-1">
                <a:solidFill>
                  <a:srgbClr val="999999"/>
                </a:solidFill>
                <a:latin typeface="Consolas"/>
                <a:ea typeface="Consolas"/>
              </a:rPr>
              <a:t>ID.0000</a:t>
            </a:r>
            <a:r>
              <a:rPr lang="en-US" sz="3100" b="0" strike="noStrike" spc="-1">
                <a:solidFill>
                  <a:srgbClr val="000000"/>
                </a:solidFill>
                <a:latin typeface="Consolas"/>
                <a:ea typeface="Consolas"/>
              </a:rPr>
              <a:t>.A-BB-CCC=0000/000)</a:t>
            </a:r>
            <a:endParaRPr lang="en-US" sz="3100" b="0" strike="noStrike" spc="-1">
              <a:latin typeface="Cambria"/>
            </a:endParaRPr>
          </a:p>
          <a:p>
            <a:pPr>
              <a:lnSpc>
                <a:spcPct val="100000"/>
              </a:lnSpc>
            </a:pPr>
            <a:endParaRPr lang="en-US" sz="3100" b="0" strike="noStrike" spc="-1">
              <a:latin typeface="Cambria"/>
            </a:endParaRPr>
          </a:p>
        </p:txBody>
      </p:sp>
      <p:sp>
        <p:nvSpPr>
          <p:cNvPr id="1553" name="CustomShape 5"/>
          <p:cNvSpPr/>
          <p:nvPr/>
        </p:nvSpPr>
        <p:spPr>
          <a:xfrm>
            <a:off x="1974600" y="1910160"/>
            <a:ext cx="6784200" cy="26812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0" strike="noStrike" spc="-1">
                <a:solidFill>
                  <a:srgbClr val="999999"/>
                </a:solidFill>
                <a:latin typeface="Consolas"/>
                <a:ea typeface="Consolas"/>
              </a:rPr>
              <a:t>ID.0000 	Identificador único</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i="1" strike="noStrike" spc="-1">
                <a:solidFill>
                  <a:srgbClr val="FFFFFF"/>
                </a:solidFill>
                <a:latin typeface="Consolas"/>
                <a:ea typeface="Consolas"/>
              </a:rPr>
              <a:t>Códigos mnemônicos:</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strike="noStrike" spc="-1">
                <a:solidFill>
                  <a:srgbClr val="FFFFFF"/>
                </a:solidFill>
                <a:latin typeface="Consolas"/>
                <a:ea typeface="Consolas"/>
              </a:rPr>
              <a:t>	A       	Cabeça de cadeia ou menção posterior</a:t>
            </a:r>
            <a:endParaRPr lang="en-US" sz="1800" b="0" strike="noStrike" spc="-1">
              <a:latin typeface="Cambria"/>
            </a:endParaRPr>
          </a:p>
          <a:p>
            <a:pPr>
              <a:lnSpc>
                <a:spcPct val="100000"/>
              </a:lnSpc>
            </a:pPr>
            <a:r>
              <a:rPr lang="en-US" sz="1800" b="0" strike="noStrike" spc="-1">
                <a:solidFill>
                  <a:srgbClr val="FFFFFF"/>
                </a:solidFill>
                <a:latin typeface="Consolas"/>
                <a:ea typeface="Consolas"/>
              </a:rPr>
              <a:t>	BB      	Estatuto do nome contido no NP</a:t>
            </a:r>
            <a:endParaRPr lang="en-US" sz="1800" b="0" strike="noStrike" spc="-1">
              <a:latin typeface="Cambria"/>
            </a:endParaRPr>
          </a:p>
          <a:p>
            <a:pPr>
              <a:lnSpc>
                <a:spcPct val="100000"/>
              </a:lnSpc>
            </a:pPr>
            <a:r>
              <a:rPr lang="en-US" sz="1800" b="0" strike="noStrike" spc="-1">
                <a:solidFill>
                  <a:srgbClr val="FFFFFF"/>
                </a:solidFill>
                <a:latin typeface="Consolas"/>
                <a:ea typeface="Consolas"/>
              </a:rPr>
              <a:t>	CCC     	Tipo de construção</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i="1" strike="noStrike" spc="-1">
                <a:solidFill>
                  <a:srgbClr val="FFFFFF"/>
                </a:solidFill>
                <a:latin typeface="Consolas"/>
                <a:ea typeface="Consolas"/>
              </a:rPr>
              <a:t>Contagem de referente:</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strike="noStrike" spc="-1">
                <a:solidFill>
                  <a:srgbClr val="FFFFFF"/>
                </a:solidFill>
                <a:latin typeface="Consolas"/>
                <a:ea typeface="Consolas"/>
              </a:rPr>
              <a:t>	0000    	Índice do referente</a:t>
            </a:r>
            <a:endParaRPr lang="en-US" sz="1800" b="0" strike="noStrike" spc="-1">
              <a:latin typeface="Cambria"/>
            </a:endParaRPr>
          </a:p>
          <a:p>
            <a:pPr>
              <a:lnSpc>
                <a:spcPct val="100000"/>
              </a:lnSpc>
            </a:pPr>
            <a:r>
              <a:rPr lang="en-US" sz="1800" b="0" strike="noStrike" spc="-1">
                <a:solidFill>
                  <a:srgbClr val="FFFFFF"/>
                </a:solidFill>
                <a:latin typeface="Consolas"/>
                <a:ea typeface="Consolas"/>
              </a:rPr>
              <a:t>	000     	Número da ocorrência</a:t>
            </a:r>
            <a:endParaRPr lang="en-US" sz="1800" b="0" strike="noStrike" spc="-1">
              <a:latin typeface="Cambria"/>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76128E0E-9C1D-466A-ABF7-C44E5526BCEE}" type="slidenum">
              <a:rPr lang="en-US" sz="1800" b="0" strike="noStrike" spc="-1">
                <a:latin typeface="Cambria"/>
              </a:rPr>
              <a:t>234</a:t>
            </a:fld>
            <a:endParaRPr lang="en-US" sz="1800" b="0" strike="noStrike" spc="-1">
              <a:latin typeface="Cambria"/>
            </a:endParaRPr>
          </a:p>
        </p:txBody>
      </p:sp>
      <p:sp>
        <p:nvSpPr>
          <p:cNvPr id="1555"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56" name="CustomShape 3"/>
          <p:cNvSpPr/>
          <p:nvPr/>
        </p:nvSpPr>
        <p:spPr>
          <a:xfrm>
            <a:off x="37152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57" name="CustomShape 4"/>
          <p:cNvSpPr/>
          <p:nvPr/>
        </p:nvSpPr>
        <p:spPr>
          <a:xfrm>
            <a:off x="0" y="949320"/>
            <a:ext cx="9143640" cy="6440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3100" b="0" strike="noStrike" spc="-1">
                <a:solidFill>
                  <a:srgbClr val="000000"/>
                </a:solidFill>
                <a:latin typeface="Consolas"/>
                <a:ea typeface="Consolas"/>
              </a:rPr>
              <a:t>(ID </a:t>
            </a:r>
            <a:r>
              <a:rPr lang="en-US" sz="3100" b="0" strike="noStrike" spc="-1">
                <a:solidFill>
                  <a:srgbClr val="999999"/>
                </a:solidFill>
                <a:latin typeface="Consolas"/>
                <a:ea typeface="Consolas"/>
              </a:rPr>
              <a:t>ID.0000</a:t>
            </a:r>
            <a:r>
              <a:rPr lang="en-US" sz="3100" b="0" strike="noStrike" spc="-1">
                <a:solidFill>
                  <a:srgbClr val="000000"/>
                </a:solidFill>
                <a:latin typeface="Consolas"/>
                <a:ea typeface="Consolas"/>
              </a:rPr>
              <a:t>.</a:t>
            </a:r>
            <a:r>
              <a:rPr lang="en-US" sz="3100" b="0" strike="noStrike" spc="-1">
                <a:solidFill>
                  <a:srgbClr val="00AAAD"/>
                </a:solidFill>
                <a:latin typeface="Consolas"/>
                <a:ea typeface="Consolas"/>
              </a:rPr>
              <a:t>A-BB-CCC</a:t>
            </a:r>
            <a:r>
              <a:rPr lang="en-US" sz="3100" b="0" strike="noStrike" spc="-1">
                <a:solidFill>
                  <a:srgbClr val="000000"/>
                </a:solidFill>
                <a:latin typeface="Consolas"/>
                <a:ea typeface="Consolas"/>
              </a:rPr>
              <a:t>=0000/000)</a:t>
            </a:r>
            <a:endParaRPr lang="en-US" sz="3100" b="0" strike="noStrike" spc="-1">
              <a:latin typeface="Cambria"/>
            </a:endParaRPr>
          </a:p>
          <a:p>
            <a:pPr>
              <a:lnSpc>
                <a:spcPct val="100000"/>
              </a:lnSpc>
            </a:pPr>
            <a:endParaRPr lang="en-US" sz="3100" b="0" strike="noStrike" spc="-1">
              <a:latin typeface="Cambria"/>
            </a:endParaRPr>
          </a:p>
        </p:txBody>
      </p:sp>
      <p:sp>
        <p:nvSpPr>
          <p:cNvPr id="1558" name="CustomShape 5"/>
          <p:cNvSpPr/>
          <p:nvPr/>
        </p:nvSpPr>
        <p:spPr>
          <a:xfrm>
            <a:off x="1974600" y="1910160"/>
            <a:ext cx="6784200" cy="26812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0" strike="noStrike" spc="-1">
                <a:solidFill>
                  <a:srgbClr val="999999"/>
                </a:solidFill>
                <a:latin typeface="Consolas"/>
                <a:ea typeface="Consolas"/>
              </a:rPr>
              <a:t>ID.0000 	Identificador único</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i="1" strike="noStrike" spc="-1">
                <a:solidFill>
                  <a:srgbClr val="00AAAD"/>
                </a:solidFill>
                <a:latin typeface="Consolas"/>
                <a:ea typeface="Consolas"/>
              </a:rPr>
              <a:t>Classificadores mnemônicos:</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strike="noStrike" spc="-1">
                <a:solidFill>
                  <a:srgbClr val="00AAAD"/>
                </a:solidFill>
                <a:latin typeface="Consolas"/>
                <a:ea typeface="Consolas"/>
              </a:rPr>
              <a:t>	A       	Cabeça de cadeia ou menção posterior</a:t>
            </a:r>
            <a:endParaRPr lang="en-US" sz="1800" b="0" strike="noStrike" spc="-1">
              <a:latin typeface="Cambria"/>
            </a:endParaRPr>
          </a:p>
          <a:p>
            <a:pPr>
              <a:lnSpc>
                <a:spcPct val="100000"/>
              </a:lnSpc>
            </a:pPr>
            <a:r>
              <a:rPr lang="en-US" sz="1800" b="0" strike="noStrike" spc="-1">
                <a:solidFill>
                  <a:srgbClr val="00AAAD"/>
                </a:solidFill>
                <a:latin typeface="Consolas"/>
                <a:ea typeface="Consolas"/>
              </a:rPr>
              <a:t>	BB      	Estatuto do nome contido no NP</a:t>
            </a:r>
            <a:endParaRPr lang="en-US" sz="1800" b="0" strike="noStrike" spc="-1">
              <a:latin typeface="Cambria"/>
            </a:endParaRPr>
          </a:p>
          <a:p>
            <a:pPr>
              <a:lnSpc>
                <a:spcPct val="100000"/>
              </a:lnSpc>
            </a:pPr>
            <a:r>
              <a:rPr lang="en-US" sz="1800" b="0" strike="noStrike" spc="-1">
                <a:solidFill>
                  <a:srgbClr val="00AAAD"/>
                </a:solidFill>
                <a:latin typeface="Consolas"/>
                <a:ea typeface="Consolas"/>
              </a:rPr>
              <a:t>	CCC     	Estrutura interna</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i="1" strike="noStrike" spc="-1">
                <a:solidFill>
                  <a:srgbClr val="FFFFFF"/>
                </a:solidFill>
                <a:latin typeface="Consolas"/>
                <a:ea typeface="Consolas"/>
              </a:rPr>
              <a:t>Contagem de referente:</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strike="noStrike" spc="-1">
                <a:solidFill>
                  <a:srgbClr val="FFFFFF"/>
                </a:solidFill>
                <a:latin typeface="Consolas"/>
                <a:ea typeface="Consolas"/>
              </a:rPr>
              <a:t>	0000    	Índice do referente</a:t>
            </a:r>
            <a:endParaRPr lang="en-US" sz="1800" b="0" strike="noStrike" spc="-1">
              <a:latin typeface="Cambria"/>
            </a:endParaRPr>
          </a:p>
          <a:p>
            <a:pPr>
              <a:lnSpc>
                <a:spcPct val="100000"/>
              </a:lnSpc>
            </a:pPr>
            <a:r>
              <a:rPr lang="en-US" sz="1800" b="0" strike="noStrike" spc="-1">
                <a:solidFill>
                  <a:srgbClr val="FFFFFF"/>
                </a:solidFill>
                <a:latin typeface="Consolas"/>
                <a:ea typeface="Consolas"/>
              </a:rPr>
              <a:t>	000     	Número da ocorrência</a:t>
            </a:r>
            <a:endParaRPr lang="en-US" sz="1800" b="0" strike="noStrike" spc="-1">
              <a:latin typeface="Cambria"/>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920A5D19-7381-4135-97FB-583797D6F8FD}" type="slidenum">
              <a:rPr lang="en-US" sz="1800" b="0" strike="noStrike" spc="-1">
                <a:latin typeface="Cambria"/>
              </a:rPr>
              <a:t>235</a:t>
            </a:fld>
            <a:endParaRPr lang="en-US" sz="1800" b="0" strike="noStrike" spc="-1">
              <a:latin typeface="Cambria"/>
            </a:endParaRPr>
          </a:p>
        </p:txBody>
      </p:sp>
      <p:sp>
        <p:nvSpPr>
          <p:cNvPr id="156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61" name="CustomShape 3"/>
          <p:cNvSpPr/>
          <p:nvPr/>
        </p:nvSpPr>
        <p:spPr>
          <a:xfrm>
            <a:off x="37152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62" name="CustomShape 4"/>
          <p:cNvSpPr/>
          <p:nvPr/>
        </p:nvSpPr>
        <p:spPr>
          <a:xfrm>
            <a:off x="0" y="949320"/>
            <a:ext cx="9143640" cy="6440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3100" b="0" strike="noStrike" spc="-1">
                <a:solidFill>
                  <a:srgbClr val="000000"/>
                </a:solidFill>
                <a:latin typeface="Consolas"/>
                <a:ea typeface="Consolas"/>
              </a:rPr>
              <a:t>(ID </a:t>
            </a:r>
            <a:r>
              <a:rPr lang="en-US" sz="3100" b="0" strike="noStrike" spc="-1">
                <a:solidFill>
                  <a:srgbClr val="999999"/>
                </a:solidFill>
                <a:latin typeface="Consolas"/>
                <a:ea typeface="Consolas"/>
              </a:rPr>
              <a:t>ID.0000</a:t>
            </a:r>
            <a:r>
              <a:rPr lang="en-US" sz="3100" b="0" strike="noStrike" spc="-1">
                <a:solidFill>
                  <a:srgbClr val="000000"/>
                </a:solidFill>
                <a:latin typeface="Consolas"/>
                <a:ea typeface="Consolas"/>
              </a:rPr>
              <a:t>.</a:t>
            </a:r>
            <a:r>
              <a:rPr lang="en-US" sz="3100" b="0" strike="noStrike" spc="-1">
                <a:solidFill>
                  <a:srgbClr val="00AAAD"/>
                </a:solidFill>
                <a:latin typeface="Consolas"/>
                <a:ea typeface="Consolas"/>
              </a:rPr>
              <a:t>A-BB-CCC</a:t>
            </a:r>
            <a:r>
              <a:rPr lang="en-US" sz="3100" b="0" strike="noStrike" spc="-1">
                <a:solidFill>
                  <a:srgbClr val="000000"/>
                </a:solidFill>
                <a:latin typeface="Consolas"/>
                <a:ea typeface="Consolas"/>
              </a:rPr>
              <a:t>=</a:t>
            </a:r>
            <a:r>
              <a:rPr lang="en-US" sz="3100" b="0" strike="noStrike" spc="-1">
                <a:solidFill>
                  <a:srgbClr val="EF413D"/>
                </a:solidFill>
                <a:latin typeface="Consolas"/>
                <a:ea typeface="Consolas"/>
              </a:rPr>
              <a:t>0000/000</a:t>
            </a:r>
            <a:r>
              <a:rPr lang="en-US" sz="3100" b="0" strike="noStrike" spc="-1">
                <a:solidFill>
                  <a:srgbClr val="000000"/>
                </a:solidFill>
                <a:latin typeface="Consolas"/>
                <a:ea typeface="Consolas"/>
              </a:rPr>
              <a:t>)</a:t>
            </a:r>
            <a:endParaRPr lang="en-US" sz="3100" b="0" strike="noStrike" spc="-1">
              <a:latin typeface="Cambria"/>
            </a:endParaRPr>
          </a:p>
          <a:p>
            <a:pPr>
              <a:lnSpc>
                <a:spcPct val="100000"/>
              </a:lnSpc>
            </a:pPr>
            <a:endParaRPr lang="en-US" sz="3100" b="0" strike="noStrike" spc="-1">
              <a:latin typeface="Cambria"/>
            </a:endParaRPr>
          </a:p>
        </p:txBody>
      </p:sp>
      <p:sp>
        <p:nvSpPr>
          <p:cNvPr id="1563" name="CustomShape 5"/>
          <p:cNvSpPr/>
          <p:nvPr/>
        </p:nvSpPr>
        <p:spPr>
          <a:xfrm>
            <a:off x="1974600" y="1910160"/>
            <a:ext cx="6784200" cy="26812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0" strike="noStrike" spc="-1">
                <a:solidFill>
                  <a:srgbClr val="999999"/>
                </a:solidFill>
                <a:latin typeface="Consolas"/>
                <a:ea typeface="Consolas"/>
              </a:rPr>
              <a:t>ID.0000 	Identificador único</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i="1" strike="noStrike" spc="-1">
                <a:solidFill>
                  <a:srgbClr val="00AAAD"/>
                </a:solidFill>
                <a:latin typeface="Consolas"/>
                <a:ea typeface="Consolas"/>
              </a:rPr>
              <a:t>Classificadores mnemônicos:</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strike="noStrike" spc="-1">
                <a:solidFill>
                  <a:srgbClr val="00AAAD"/>
                </a:solidFill>
                <a:latin typeface="Consolas"/>
                <a:ea typeface="Consolas"/>
              </a:rPr>
              <a:t>	A       	Cabeça de cadeia ou menção posterior</a:t>
            </a:r>
            <a:endParaRPr lang="en-US" sz="1800" b="0" strike="noStrike" spc="-1">
              <a:latin typeface="Cambria"/>
            </a:endParaRPr>
          </a:p>
          <a:p>
            <a:pPr>
              <a:lnSpc>
                <a:spcPct val="100000"/>
              </a:lnSpc>
            </a:pPr>
            <a:r>
              <a:rPr lang="en-US" sz="1800" b="0" strike="noStrike" spc="-1">
                <a:solidFill>
                  <a:srgbClr val="00AAAD"/>
                </a:solidFill>
                <a:latin typeface="Consolas"/>
                <a:ea typeface="Consolas"/>
              </a:rPr>
              <a:t>	BB      	Estatuto do nome contido no NP</a:t>
            </a:r>
            <a:endParaRPr lang="en-US" sz="1800" b="0" strike="noStrike" spc="-1">
              <a:latin typeface="Cambria"/>
            </a:endParaRPr>
          </a:p>
          <a:p>
            <a:pPr>
              <a:lnSpc>
                <a:spcPct val="100000"/>
              </a:lnSpc>
            </a:pPr>
            <a:r>
              <a:rPr lang="en-US" sz="1800" b="0" strike="noStrike" spc="-1">
                <a:solidFill>
                  <a:srgbClr val="00AAAD"/>
                </a:solidFill>
                <a:latin typeface="Consolas"/>
                <a:ea typeface="Consolas"/>
              </a:rPr>
              <a:t>	CCC     	Estrutura interna</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i="1" strike="noStrike" spc="-1">
                <a:solidFill>
                  <a:srgbClr val="EF413D"/>
                </a:solidFill>
                <a:latin typeface="Consolas"/>
                <a:ea typeface="Consolas"/>
              </a:rPr>
              <a:t>Índices de referência:</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strike="noStrike" spc="-1">
                <a:solidFill>
                  <a:srgbClr val="EF413D"/>
                </a:solidFill>
                <a:latin typeface="Consolas"/>
                <a:ea typeface="Consolas"/>
              </a:rPr>
              <a:t>	0000    	Índice do referente</a:t>
            </a:r>
            <a:endParaRPr lang="en-US" sz="1800" b="0" strike="noStrike" spc="-1">
              <a:latin typeface="Cambria"/>
            </a:endParaRPr>
          </a:p>
          <a:p>
            <a:pPr>
              <a:lnSpc>
                <a:spcPct val="100000"/>
              </a:lnSpc>
            </a:pPr>
            <a:r>
              <a:rPr lang="en-US" sz="1800" b="0" strike="noStrike" spc="-1">
                <a:solidFill>
                  <a:srgbClr val="EF413D"/>
                </a:solidFill>
                <a:latin typeface="Consolas"/>
                <a:ea typeface="Consolas"/>
              </a:rPr>
              <a:t>	000     	Número da ocorrência</a:t>
            </a:r>
            <a:endParaRPr lang="en-US" sz="1800" b="0" strike="noStrike" spc="-1">
              <a:latin typeface="Cambria"/>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4"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1BF23B5B-BDC0-46DC-8F87-81F18BBB23CA}" type="slidenum">
              <a:rPr lang="en-US" sz="1800" b="0" strike="noStrike" spc="-1">
                <a:latin typeface="Cambria"/>
              </a:rPr>
              <a:t>236</a:t>
            </a:fld>
            <a:endParaRPr lang="en-US" sz="1800" b="0" strike="noStrike" spc="-1">
              <a:latin typeface="Cambria"/>
            </a:endParaRPr>
          </a:p>
        </p:txBody>
      </p:sp>
      <p:sp>
        <p:nvSpPr>
          <p:cNvPr id="1565"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66" name="CustomShape 3"/>
          <p:cNvSpPr/>
          <p:nvPr/>
        </p:nvSpPr>
        <p:spPr>
          <a:xfrm>
            <a:off x="798480" y="807840"/>
            <a:ext cx="6834960" cy="33483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Classificadores básicos da estrutura interna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(com as etiquetas morfossintáticas correspondentes (*):</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 - Contém um nome                        (N; NPR)</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D - Contém um determinante definido       (D)</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U - Contém um determinante indefinido     (D-UM)</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E - Contém um demonstrativo               (DEM; D(**)) </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Q - Contém um quantificador               (Q; NUM)</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O - Contém ‘outro(s)/a(s)’                (OUTRO)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 Contém um complemento ou modificador  (PP; CP-REL; ADJ/ADJ-G/ADJ-S)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S - Contém um pronome possessivo          (PRO$)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P - Contém um pronome pessoal ou relativo (PRO, *pro*, CL, SE, WPRO) </a:t>
            </a:r>
            <a:endParaRPr lang="en-US" sz="1300" b="0" strike="noStrike" spc="-1">
              <a:latin typeface="Cambria"/>
            </a:endParaRPr>
          </a:p>
        </p:txBody>
      </p:sp>
      <p:sp>
        <p:nvSpPr>
          <p:cNvPr id="1567"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0FF46563-8363-469C-8A91-898D0197F24B}" type="slidenum">
              <a:rPr lang="en-US" sz="1800" b="0" strike="noStrike" spc="-1">
                <a:latin typeface="Cambria"/>
              </a:rPr>
              <a:t>237</a:t>
            </a:fld>
            <a:endParaRPr lang="en-US" sz="1800" b="0" strike="noStrike" spc="-1">
              <a:latin typeface="Cambria"/>
            </a:endParaRPr>
          </a:p>
        </p:txBody>
      </p:sp>
      <p:sp>
        <p:nvSpPr>
          <p:cNvPr id="1569"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70" name="CustomShape 3"/>
          <p:cNvSpPr/>
          <p:nvPr/>
        </p:nvSpPr>
        <p:spPr>
          <a:xfrm>
            <a:off x="12240" y="1374480"/>
            <a:ext cx="9043200" cy="2215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Exemplos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M-RR-</a:t>
            </a:r>
            <a:r>
              <a:rPr lang="en-US" sz="1400" b="1" strike="noStrike" spc="-1">
                <a:solidFill>
                  <a:srgbClr val="0066B3"/>
                </a:solidFill>
                <a:latin typeface="Consolas"/>
                <a:ea typeface="Consolas"/>
              </a:rPr>
              <a:t>NNN</a:t>
            </a:r>
            <a:r>
              <a:rPr lang="en-US" sz="1400" b="0" strike="noStrike" spc="-1">
                <a:solidFill>
                  <a:srgbClr val="0066B3"/>
                </a:solidFill>
                <a:latin typeface="Consolas"/>
                <a:ea typeface="Consolas"/>
              </a:rPr>
              <a:t>=0012/001) </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H-AA-</a:t>
            </a:r>
            <a:r>
              <a:rPr lang="en-US" sz="1400" b="1" strike="noStrike" spc="-1">
                <a:solidFill>
                  <a:srgbClr val="0066B3"/>
                </a:solidFill>
                <a:latin typeface="Consolas"/>
                <a:ea typeface="Consolas"/>
              </a:rPr>
              <a:t>DNN</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H-RR-</a:t>
            </a:r>
            <a:r>
              <a:rPr lang="en-US" sz="1400" b="1" strike="noStrike" spc="-1">
                <a:solidFill>
                  <a:srgbClr val="0066B3"/>
                </a:solidFill>
                <a:latin typeface="Consolas"/>
                <a:ea typeface="Consolas"/>
              </a:rPr>
              <a:t>UNN</a:t>
            </a:r>
            <a:r>
              <a:rPr lang="en-US" sz="1400" b="0" strike="noStrike" spc="-1">
                <a:solidFill>
                  <a:srgbClr val="0066B3"/>
                </a:solidFill>
                <a:latin typeface="Consolas"/>
                <a:ea typeface="Consolas"/>
              </a:rPr>
              <a:t>=6060.0006/000)</a:t>
            </a:r>
            <a:r>
              <a:rPr lang="en-US" sz="1400" b="0" strike="noStrike" spc="-1">
                <a:solidFill>
                  <a:srgbClr val="000000"/>
                </a:solidFill>
                <a:latin typeface="Consolas"/>
                <a:ea typeface="Consolas"/>
              </a:rPr>
              <a:t> 	(D-UM-F uma) (NPR</a:t>
            </a:r>
            <a:r>
              <a:rPr lang="en-US" sz="1400" b="0" strike="noStrike" spc="-1">
                <a:solidFill>
                  <a:srgbClr val="0066B3"/>
                </a:solidFill>
                <a:latin typeface="Consolas"/>
                <a:ea typeface="Consolas"/>
              </a:rPr>
              <a:t>=1187:0006/001</a:t>
            </a:r>
            <a:r>
              <a:rPr lang="en-US" sz="1400" b="0" strike="noStrike" spc="-1">
                <a:solidFill>
                  <a:srgbClr val="000000"/>
                </a:solidFill>
                <a:latin typeface="Consolas"/>
                <a:ea typeface="Consolas"/>
              </a:rPr>
              <a:t> 	Índia))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H-RC-</a:t>
            </a:r>
            <a:r>
              <a:rPr lang="en-US" sz="1400" b="1" strike="noStrike" spc="-1">
                <a:solidFill>
                  <a:srgbClr val="0066B3"/>
                </a:solidFill>
                <a:latin typeface="Consolas"/>
                <a:ea typeface="Consolas"/>
              </a:rPr>
              <a:t>UNC</a:t>
            </a:r>
            <a:r>
              <a:rPr lang="en-US" sz="1400" b="0" strike="noStrike" spc="-1">
                <a:solidFill>
                  <a:srgbClr val="0066B3"/>
                </a:solidFill>
                <a:latin typeface="Consolas"/>
                <a:ea typeface="Consolas"/>
              </a:rPr>
              <a:t>=6227.0006/000)</a:t>
            </a:r>
            <a:r>
              <a:rPr lang="en-US" sz="1400" b="0" strike="noStrike" spc="-1">
                <a:solidFill>
                  <a:srgbClr val="000000"/>
                </a:solidFill>
                <a:latin typeface="Consolas"/>
                <a:ea typeface="Consolas"/>
              </a:rPr>
              <a:t>	(D-UM-F uma)(NPR</a:t>
            </a:r>
            <a:r>
              <a:rPr lang="en-US" sz="1400" b="0" strike="noStrike" spc="-1">
                <a:solidFill>
                  <a:srgbClr val="0066B3"/>
                </a:solidFill>
                <a:latin typeface="Consolas"/>
                <a:ea typeface="Consolas"/>
              </a:rPr>
              <a:t>=3599:0006/007</a:t>
            </a:r>
            <a:r>
              <a:rPr lang="en-US" sz="1400" b="0" strike="noStrike" spc="-1">
                <a:solidFill>
                  <a:srgbClr val="000000"/>
                </a:solidFill>
                <a:latin typeface="Consolas"/>
                <a:ea typeface="Consolas"/>
              </a:rPr>
              <a:t> 	Índia)(ADJ-F velha)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M-EE-</a:t>
            </a:r>
            <a:r>
              <a:rPr lang="en-US" sz="1400" b="1" strike="noStrike" spc="-1">
                <a:solidFill>
                  <a:srgbClr val="0066B3"/>
                </a:solidFill>
                <a:latin typeface="Consolas"/>
                <a:ea typeface="Consolas"/>
              </a:rPr>
              <a:t>PPP</a:t>
            </a:r>
            <a:r>
              <a:rPr lang="en-US" sz="1400" b="0" strike="noStrike" spc="-1">
                <a:solidFill>
                  <a:srgbClr val="0066B3"/>
                </a:solidFill>
                <a:latin typeface="Consolas"/>
                <a:ea typeface="Consolas"/>
              </a:rPr>
              <a:t>=0012/004)</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endParaRPr lang="en-US" sz="1400" b="0" strike="noStrike" spc="-1">
              <a:latin typeface="Cambria"/>
            </a:endParaRPr>
          </a:p>
        </p:txBody>
      </p:sp>
      <p:sp>
        <p:nvSpPr>
          <p:cNvPr id="1571"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7989B6BB-CA3B-433A-8DBF-900BBE3DE789}" type="slidenum">
              <a:rPr lang="en-US" sz="1800" b="0" strike="noStrike" spc="-1">
                <a:latin typeface="Cambria"/>
              </a:rPr>
              <a:t>238</a:t>
            </a:fld>
            <a:endParaRPr lang="en-US" sz="1800" b="0" strike="noStrike" spc="-1">
              <a:latin typeface="Cambria"/>
            </a:endParaRPr>
          </a:p>
        </p:txBody>
      </p:sp>
      <p:sp>
        <p:nvSpPr>
          <p:cNvPr id="157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74" name="CustomShape 3"/>
          <p:cNvSpPr/>
          <p:nvPr/>
        </p:nvSpPr>
        <p:spPr>
          <a:xfrm>
            <a:off x="12240" y="1374480"/>
            <a:ext cx="9043200" cy="2215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Exemplos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M-RR-</a:t>
            </a:r>
            <a:r>
              <a:rPr lang="en-US" sz="1400" b="1" strike="noStrike" spc="-1">
                <a:solidFill>
                  <a:srgbClr val="EF413D"/>
                </a:solidFill>
                <a:latin typeface="Consolas"/>
                <a:ea typeface="Consolas"/>
              </a:rPr>
              <a:t>NNN</a:t>
            </a:r>
            <a:r>
              <a:rPr lang="en-US" sz="1400" b="0" strike="noStrike" spc="-1">
                <a:solidFill>
                  <a:srgbClr val="0066B3"/>
                </a:solidFill>
                <a:latin typeface="Consolas"/>
                <a:ea typeface="Consolas"/>
              </a:rPr>
              <a:t>=0012/001) </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NPR</a:t>
            </a:r>
            <a:r>
              <a:rPr lang="en-US" sz="1400" b="0" strike="noStrike" spc="-1">
                <a:solidFill>
                  <a:srgbClr val="000000"/>
                </a:solidFill>
                <a:latin typeface="Consolas"/>
                <a:ea typeface="Consolas"/>
              </a:rPr>
              <a:t>-P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H-AA-</a:t>
            </a:r>
            <a:r>
              <a:rPr lang="en-US" sz="1400" b="1" strike="noStrike" spc="-1">
                <a:solidFill>
                  <a:srgbClr val="EF413D"/>
                </a:solidFill>
                <a:latin typeface="Consolas"/>
                <a:ea typeface="Consolas"/>
              </a:rPr>
              <a:t>DNN</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D</a:t>
            </a:r>
            <a:r>
              <a:rPr lang="en-US" sz="1400" b="0" strike="noStrike" spc="-1">
                <a:solidFill>
                  <a:srgbClr val="000000"/>
                </a:solidFill>
                <a:latin typeface="Consolas"/>
                <a:ea typeface="Consolas"/>
              </a:rPr>
              <a:t>-P os)(</a:t>
            </a:r>
            <a:r>
              <a:rPr lang="en-US" sz="1400" b="1" strike="noStrike" spc="-1">
                <a:solidFill>
                  <a:srgbClr val="EF413D"/>
                </a:solidFill>
                <a:latin typeface="Consolas"/>
                <a:ea typeface="Consolas"/>
              </a:rPr>
              <a:t>NPR</a:t>
            </a:r>
            <a:r>
              <a:rPr lang="en-US" sz="1400" b="0" strike="noStrike" spc="-1">
                <a:solidFill>
                  <a:srgbClr val="000000"/>
                </a:solidFill>
                <a:latin typeface="Consolas"/>
                <a:ea typeface="Consolas"/>
              </a:rPr>
              <a:t>-P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H-RR-</a:t>
            </a:r>
            <a:r>
              <a:rPr lang="en-US" sz="1400" b="1" strike="noStrike" spc="-1">
                <a:solidFill>
                  <a:srgbClr val="EF413D"/>
                </a:solidFill>
                <a:latin typeface="Consolas"/>
                <a:ea typeface="Consolas"/>
              </a:rPr>
              <a:t>UNN</a:t>
            </a:r>
            <a:r>
              <a:rPr lang="en-US" sz="1400" b="0" strike="noStrike" spc="-1">
                <a:solidFill>
                  <a:srgbClr val="0066B3"/>
                </a:solidFill>
                <a:latin typeface="Consolas"/>
                <a:ea typeface="Consolas"/>
              </a:rPr>
              <a:t>=6060.0006/000)</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D-UM</a:t>
            </a:r>
            <a:r>
              <a:rPr lang="en-US" sz="1400" b="0" strike="noStrike" spc="-1">
                <a:solidFill>
                  <a:srgbClr val="000000"/>
                </a:solidFill>
                <a:latin typeface="Consolas"/>
                <a:ea typeface="Consolas"/>
              </a:rPr>
              <a:t>-F uma) (</a:t>
            </a:r>
            <a:r>
              <a:rPr lang="en-US" sz="1400" b="1" strike="noStrike" spc="-1">
                <a:solidFill>
                  <a:srgbClr val="EF413D"/>
                </a:solidFill>
                <a:latin typeface="Consolas"/>
                <a:ea typeface="Consolas"/>
              </a:rPr>
              <a:t>NPR</a:t>
            </a:r>
            <a:r>
              <a:rPr lang="en-US" sz="1400" b="0" strike="noStrike" spc="-1">
                <a:solidFill>
                  <a:srgbClr val="0066B3"/>
                </a:solidFill>
                <a:latin typeface="Consolas"/>
                <a:ea typeface="Consolas"/>
              </a:rPr>
              <a:t>=1187:0006/001</a:t>
            </a:r>
            <a:r>
              <a:rPr lang="en-US" sz="1400" b="0" strike="noStrike" spc="-1">
                <a:solidFill>
                  <a:srgbClr val="000000"/>
                </a:solidFill>
                <a:latin typeface="Consolas"/>
                <a:ea typeface="Consolas"/>
              </a:rPr>
              <a:t> 	Índia))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H-RC-</a:t>
            </a:r>
            <a:r>
              <a:rPr lang="en-US" sz="1400" b="1" strike="noStrike" spc="-1">
                <a:solidFill>
                  <a:srgbClr val="EF413D"/>
                </a:solidFill>
                <a:latin typeface="Consolas"/>
                <a:ea typeface="Consolas"/>
              </a:rPr>
              <a:t>UNC</a:t>
            </a:r>
            <a:r>
              <a:rPr lang="en-US" sz="1400" b="0" strike="noStrike" spc="-1">
                <a:solidFill>
                  <a:srgbClr val="0066B3"/>
                </a:solidFill>
                <a:latin typeface="Consolas"/>
                <a:ea typeface="Consolas"/>
              </a:rPr>
              <a:t>=6227.0006/000)</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D-UM</a:t>
            </a:r>
            <a:r>
              <a:rPr lang="en-US" sz="1400" b="0" strike="noStrike" spc="-1">
                <a:solidFill>
                  <a:srgbClr val="000000"/>
                </a:solidFill>
                <a:latin typeface="Consolas"/>
                <a:ea typeface="Consolas"/>
              </a:rPr>
              <a:t>-F uma)(</a:t>
            </a:r>
            <a:r>
              <a:rPr lang="en-US" sz="1400" b="1" strike="noStrike" spc="-1">
                <a:solidFill>
                  <a:srgbClr val="EF413D"/>
                </a:solidFill>
                <a:latin typeface="Consolas"/>
                <a:ea typeface="Consolas"/>
              </a:rPr>
              <a:t>NPR</a:t>
            </a:r>
            <a:r>
              <a:rPr lang="en-US" sz="1400" b="0" strike="noStrike" spc="-1">
                <a:solidFill>
                  <a:srgbClr val="0066B3"/>
                </a:solidFill>
                <a:latin typeface="Consolas"/>
                <a:ea typeface="Consolas"/>
              </a:rPr>
              <a:t>=3599:0006/007</a:t>
            </a:r>
            <a:r>
              <a:rPr lang="en-US" sz="1400" b="0" strike="noStrike" spc="-1">
                <a:solidFill>
                  <a:srgbClr val="000000"/>
                </a:solidFill>
                <a:latin typeface="Consolas"/>
                <a:ea typeface="Consolas"/>
              </a:rPr>
              <a:t> 	Índia)(</a:t>
            </a:r>
            <a:r>
              <a:rPr lang="en-US" sz="1400" b="1" strike="noStrike" spc="-1">
                <a:solidFill>
                  <a:srgbClr val="EF413D"/>
                </a:solidFill>
                <a:latin typeface="Consolas"/>
                <a:ea typeface="Consolas"/>
              </a:rPr>
              <a:t>ADJ</a:t>
            </a:r>
            <a:r>
              <a:rPr lang="en-US" sz="1400" b="0" strike="noStrike" spc="-1">
                <a:solidFill>
                  <a:srgbClr val="000000"/>
                </a:solidFill>
                <a:latin typeface="Consolas"/>
                <a:ea typeface="Consolas"/>
              </a:rPr>
              <a:t>-F velha)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M-EE-</a:t>
            </a:r>
            <a:r>
              <a:rPr lang="en-US" sz="1400" b="1" strike="noStrike" spc="-1">
                <a:solidFill>
                  <a:srgbClr val="EF413D"/>
                </a:solidFill>
                <a:latin typeface="Consolas"/>
                <a:ea typeface="Consolas"/>
              </a:rPr>
              <a:t>PPP</a:t>
            </a:r>
            <a:r>
              <a:rPr lang="en-US" sz="1400" b="0" strike="noStrike" spc="-1">
                <a:solidFill>
                  <a:srgbClr val="0066B3"/>
                </a:solidFill>
                <a:latin typeface="Consolas"/>
                <a:ea typeface="Consolas"/>
              </a:rPr>
              <a:t>=0012/004)</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PRO</a:t>
            </a:r>
            <a:r>
              <a:rPr lang="en-US" sz="1400" b="0" strike="noStrike" spc="-1">
                <a:solidFill>
                  <a:srgbClr val="000000"/>
                </a:solidFill>
                <a:latin typeface="Consolas"/>
                <a:ea typeface="Consolas"/>
              </a:rPr>
              <a:t> eles)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endParaRPr lang="en-US" sz="1400" b="0" strike="noStrike" spc="-1">
              <a:latin typeface="Cambria"/>
            </a:endParaRPr>
          </a:p>
        </p:txBody>
      </p:sp>
      <p:sp>
        <p:nvSpPr>
          <p:cNvPr id="1575"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76" name="CustomShape 5"/>
          <p:cNvSpPr/>
          <p:nvPr/>
        </p:nvSpPr>
        <p:spPr>
          <a:xfrm>
            <a:off x="354600" y="3531960"/>
            <a:ext cx="5858280" cy="4554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i="1" strike="noStrike" spc="-1">
                <a:solidFill>
                  <a:srgbClr val="000000"/>
                </a:solidFill>
                <a:latin typeface="Georgia"/>
                <a:ea typeface="Georgia"/>
              </a:rPr>
              <a:t>Note-se que  os classificadores BBB são </a:t>
            </a:r>
            <a:r>
              <a:rPr lang="en-US" sz="1700" b="1" i="1" strike="noStrike" spc="-1">
                <a:solidFill>
                  <a:srgbClr val="000000"/>
                </a:solidFill>
                <a:latin typeface="Georgia"/>
                <a:ea typeface="Georgia"/>
              </a:rPr>
              <a:t>redundantes </a:t>
            </a:r>
            <a:br/>
            <a:r>
              <a:rPr lang="en-US" sz="1700" b="0" i="1" strike="noStrike" spc="-1">
                <a:solidFill>
                  <a:srgbClr val="000000"/>
                </a:solidFill>
                <a:latin typeface="Georgia"/>
                <a:ea typeface="Georgia"/>
              </a:rPr>
              <a:t>frente à anotação da estrutura interna dos NPs</a:t>
            </a:r>
            <a:endParaRPr lang="en-US" sz="1700" b="0" strike="noStrike" spc="-1">
              <a:latin typeface="Cambria"/>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BA630AA0-4123-412E-8BE5-0D09B3E06CA3}" type="slidenum">
              <a:rPr lang="en-US" sz="1800" b="0" strike="noStrike" spc="-1">
                <a:latin typeface="Cambria"/>
              </a:rPr>
              <a:t>239</a:t>
            </a:fld>
            <a:endParaRPr lang="en-US" sz="1800" b="0" strike="noStrike" spc="-1">
              <a:latin typeface="Cambria"/>
            </a:endParaRPr>
          </a:p>
        </p:txBody>
      </p:sp>
      <p:sp>
        <p:nvSpPr>
          <p:cNvPr id="1578"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79" name="CustomShape 3"/>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80" name="CustomShape 4"/>
          <p:cNvSpPr/>
          <p:nvPr/>
        </p:nvSpPr>
        <p:spPr>
          <a:xfrm>
            <a:off x="354240" y="3531600"/>
            <a:ext cx="5437800" cy="6595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i="1" strike="noStrike" spc="-1">
                <a:solidFill>
                  <a:srgbClr val="000000"/>
                </a:solidFill>
                <a:latin typeface="Georgia"/>
                <a:ea typeface="Georgia"/>
              </a:rPr>
              <a:t>Os classificadores BB são </a:t>
            </a:r>
            <a:r>
              <a:rPr lang="en-US" sz="1700" b="1" i="1" strike="noStrike" spc="-1">
                <a:solidFill>
                  <a:srgbClr val="000000"/>
                </a:solidFill>
                <a:latin typeface="Georgia"/>
                <a:ea typeface="Georgia"/>
              </a:rPr>
              <a:t>redundantes </a:t>
            </a:r>
            <a:br/>
            <a:r>
              <a:rPr lang="en-US" sz="1700" b="0" i="1" strike="noStrike" spc="-1">
                <a:solidFill>
                  <a:srgbClr val="000000"/>
                </a:solidFill>
                <a:latin typeface="Georgia"/>
                <a:ea typeface="Georgia"/>
              </a:rPr>
              <a:t>frente à combinação entre os índices de referente </a:t>
            </a:r>
            <a:br/>
            <a:r>
              <a:rPr lang="en-US" sz="1700" b="0" i="1" strike="noStrike" spc="-1">
                <a:solidFill>
                  <a:srgbClr val="000000"/>
                </a:solidFill>
                <a:latin typeface="Georgia"/>
                <a:ea typeface="Georgia"/>
              </a:rPr>
              <a:t>e os índices de cada N ou NPR</a:t>
            </a:r>
            <a:endParaRPr lang="en-US" sz="1700" b="0" strike="noStrike" spc="-1">
              <a:latin typeface="Cambria"/>
            </a:endParaRPr>
          </a:p>
        </p:txBody>
      </p:sp>
      <p:sp>
        <p:nvSpPr>
          <p:cNvPr id="1581" name="CustomShape 5"/>
          <p:cNvSpPr/>
          <p:nvPr/>
        </p:nvSpPr>
        <p:spPr>
          <a:xfrm>
            <a:off x="12240" y="1374480"/>
            <a:ext cx="9043200" cy="2215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Exemplos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M</a:t>
            </a:r>
            <a:r>
              <a:rPr lang="en-US" sz="1400" b="0" strike="noStrike" spc="-1">
                <a:solidFill>
                  <a:srgbClr val="EF413D"/>
                </a:solidFill>
                <a:latin typeface="Consolas"/>
                <a:ea typeface="Consolas"/>
              </a:rPr>
              <a:t>-RR-</a:t>
            </a:r>
            <a:r>
              <a:rPr lang="en-US" sz="1400" b="0" strike="noStrike" spc="-1">
                <a:solidFill>
                  <a:srgbClr val="B2B2B2"/>
                </a:solidFill>
                <a:latin typeface="Consolas"/>
                <a:ea typeface="Consolas"/>
              </a:rPr>
              <a:t>NNN</a:t>
            </a:r>
            <a:r>
              <a:rPr lang="en-US" sz="1400" b="0" strike="noStrike" spc="-1">
                <a:solidFill>
                  <a:srgbClr val="0066B3"/>
                </a:solidFill>
                <a:latin typeface="Consolas"/>
                <a:ea typeface="Consolas"/>
              </a:rPr>
              <a:t>=0012/001) </a:t>
            </a:r>
            <a:r>
              <a:rPr lang="en-US" sz="1400" b="0" strike="noStrike" spc="-1">
                <a:solidFill>
                  <a:srgbClr val="000000"/>
                </a:solidFill>
                <a:latin typeface="Consolas"/>
                <a:ea typeface="Consolas"/>
              </a:rPr>
              <a:t> 		(</a:t>
            </a:r>
            <a:r>
              <a:rPr lang="en-US" sz="1400" b="1" strike="noStrike" spc="-1">
                <a:solidFill>
                  <a:srgbClr val="ED1C24"/>
                </a:solidFill>
                <a:latin typeface="Consolas"/>
                <a:ea typeface="Consolas"/>
              </a:rPr>
              <a:t>NPR</a:t>
            </a:r>
            <a:r>
              <a:rPr lang="en-US" sz="1400" b="0" strike="noStrike" spc="-1">
                <a:solidFill>
                  <a:srgbClr val="000000"/>
                </a:solidFill>
                <a:latin typeface="Consolas"/>
                <a:ea typeface="Consolas"/>
              </a:rPr>
              <a:t>-P</a:t>
            </a:r>
            <a:r>
              <a:rPr lang="en-US" sz="1400" b="0" strike="noStrike" spc="-1">
                <a:solidFill>
                  <a:srgbClr val="0066B3"/>
                </a:solidFill>
                <a:latin typeface="Consolas"/>
                <a:ea typeface="Consolas"/>
              </a:rPr>
              <a:t>=0151:0012/</a:t>
            </a:r>
            <a:r>
              <a:rPr lang="en-US" sz="1400" b="1" strike="noStrike" spc="-1">
                <a:solidFill>
                  <a:srgbClr val="ED1C24"/>
                </a:solidFill>
                <a:latin typeface="Consolas"/>
                <a:ea typeface="Consolas"/>
              </a:rPr>
              <a:t>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a:t>
            </a:r>
            <a:r>
              <a:rPr lang="en-US" sz="1400" b="0" strike="noStrike" spc="-1">
                <a:solidFill>
                  <a:srgbClr val="EF413D"/>
                </a:solidFill>
                <a:latin typeface="Consolas"/>
                <a:ea typeface="Consolas"/>
              </a:rPr>
              <a:t>-AA-</a:t>
            </a:r>
            <a:r>
              <a:rPr lang="en-US" sz="1400" b="0" strike="noStrike" spc="-1">
                <a:solidFill>
                  <a:srgbClr val="B2B2B2"/>
                </a:solidFill>
                <a:latin typeface="Consolas"/>
                <a:ea typeface="Consolas"/>
              </a:rPr>
              <a:t>DNN</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(D-P os)(</a:t>
            </a:r>
            <a:r>
              <a:rPr lang="en-US" sz="1400" b="1" strike="noStrike" spc="-1">
                <a:solidFill>
                  <a:srgbClr val="EF413D"/>
                </a:solidFill>
                <a:latin typeface="Consolas"/>
                <a:ea typeface="Consolas"/>
              </a:rPr>
              <a:t>NPR</a:t>
            </a:r>
            <a:r>
              <a:rPr lang="en-US" sz="1400" b="0" strike="noStrike" spc="-1">
                <a:solidFill>
                  <a:srgbClr val="000000"/>
                </a:solidFill>
                <a:latin typeface="Consolas"/>
                <a:ea typeface="Consolas"/>
              </a:rPr>
              <a:t>-P</a:t>
            </a:r>
            <a:r>
              <a:rPr lang="en-US" sz="1400" b="0" strike="noStrike" spc="-1">
                <a:solidFill>
                  <a:srgbClr val="0066B3"/>
                </a:solidFill>
                <a:latin typeface="Consolas"/>
                <a:ea typeface="Consolas"/>
              </a:rPr>
              <a:t>=0012/</a:t>
            </a:r>
            <a:r>
              <a:rPr lang="en-US" sz="1400" b="1" strike="noStrike" spc="-1">
                <a:solidFill>
                  <a:srgbClr val="ED1C24"/>
                </a:solidFill>
                <a:latin typeface="Consolas"/>
                <a:ea typeface="Consolas"/>
              </a:rPr>
              <a:t>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a:t>
            </a:r>
            <a:r>
              <a:rPr lang="en-US" sz="1400" b="0" strike="noStrike" spc="-1">
                <a:solidFill>
                  <a:srgbClr val="EF413D"/>
                </a:solidFill>
                <a:latin typeface="Consolas"/>
                <a:ea typeface="Consolas"/>
              </a:rPr>
              <a:t>-RR-</a:t>
            </a:r>
            <a:r>
              <a:rPr lang="en-US" sz="1400" b="0" strike="noStrike" spc="-1">
                <a:solidFill>
                  <a:srgbClr val="B2B2B2"/>
                </a:solidFill>
                <a:latin typeface="Consolas"/>
                <a:ea typeface="Consolas"/>
              </a:rPr>
              <a:t>UNN</a:t>
            </a:r>
            <a:r>
              <a:rPr lang="en-US" sz="1400" b="0" strike="noStrike" spc="-1">
                <a:solidFill>
                  <a:srgbClr val="0066B3"/>
                </a:solidFill>
                <a:latin typeface="Consolas"/>
                <a:ea typeface="Consolas"/>
              </a:rPr>
              <a:t>=6060.0006/000)</a:t>
            </a:r>
            <a:r>
              <a:rPr lang="en-US" sz="1400" b="0" strike="noStrike" spc="-1">
                <a:solidFill>
                  <a:srgbClr val="000000"/>
                </a:solidFill>
                <a:latin typeface="Consolas"/>
                <a:ea typeface="Consolas"/>
              </a:rPr>
              <a:t> 	(D-UM-F uma) (</a:t>
            </a:r>
            <a:r>
              <a:rPr lang="en-US" sz="1400" b="1" strike="noStrike" spc="-1">
                <a:solidFill>
                  <a:srgbClr val="EF413D"/>
                </a:solidFill>
                <a:latin typeface="Consolas"/>
                <a:ea typeface="Consolas"/>
              </a:rPr>
              <a:t>NPR</a:t>
            </a:r>
            <a:r>
              <a:rPr lang="en-US" sz="1400" b="0" strike="noStrike" spc="-1">
                <a:solidFill>
                  <a:srgbClr val="0066B3"/>
                </a:solidFill>
                <a:latin typeface="Consolas"/>
                <a:ea typeface="Consolas"/>
              </a:rPr>
              <a:t>=1187:0006/</a:t>
            </a:r>
            <a:r>
              <a:rPr lang="en-US" sz="1400" b="1" strike="noStrike" spc="-1">
                <a:solidFill>
                  <a:srgbClr val="ED1C24"/>
                </a:solidFill>
                <a:latin typeface="Consolas"/>
                <a:ea typeface="Consolas"/>
              </a:rPr>
              <a:t>001</a:t>
            </a:r>
            <a:r>
              <a:rPr lang="en-US" sz="1400" b="0" strike="noStrike" spc="-1">
                <a:solidFill>
                  <a:srgbClr val="000000"/>
                </a:solidFill>
                <a:latin typeface="Consolas"/>
                <a:ea typeface="Consolas"/>
              </a:rPr>
              <a:t> 	Índia))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a:t>
            </a:r>
            <a:r>
              <a:rPr lang="en-US" sz="1400" b="0" strike="noStrike" spc="-1">
                <a:solidFill>
                  <a:srgbClr val="EF413D"/>
                </a:solidFill>
                <a:latin typeface="Consolas"/>
                <a:ea typeface="Consolas"/>
              </a:rPr>
              <a:t>-RC-</a:t>
            </a:r>
            <a:r>
              <a:rPr lang="en-US" sz="1400" b="0" strike="noStrike" spc="-1">
                <a:solidFill>
                  <a:srgbClr val="B2B2B2"/>
                </a:solidFill>
                <a:latin typeface="Consolas"/>
                <a:ea typeface="Consolas"/>
              </a:rPr>
              <a:t>UNC</a:t>
            </a:r>
            <a:r>
              <a:rPr lang="en-US" sz="1400" b="0" strike="noStrike" spc="-1">
                <a:solidFill>
                  <a:srgbClr val="0066B3"/>
                </a:solidFill>
                <a:latin typeface="Consolas"/>
                <a:ea typeface="Consolas"/>
              </a:rPr>
              <a:t>=6227.0006/000)</a:t>
            </a:r>
            <a:r>
              <a:rPr lang="en-US" sz="1400" b="0" strike="noStrike" spc="-1">
                <a:solidFill>
                  <a:srgbClr val="000000"/>
                </a:solidFill>
                <a:latin typeface="Consolas"/>
                <a:ea typeface="Consolas"/>
              </a:rPr>
              <a:t>	(D-UM-F uma)(</a:t>
            </a:r>
            <a:r>
              <a:rPr lang="en-US" sz="1400" b="1" strike="noStrike" spc="-1">
                <a:solidFill>
                  <a:srgbClr val="EF413D"/>
                </a:solidFill>
                <a:latin typeface="Consolas"/>
                <a:ea typeface="Consolas"/>
              </a:rPr>
              <a:t>NPR</a:t>
            </a:r>
            <a:r>
              <a:rPr lang="en-US" sz="1400" b="0" strike="noStrike" spc="-1">
                <a:solidFill>
                  <a:srgbClr val="0066B3"/>
                </a:solidFill>
                <a:latin typeface="Consolas"/>
                <a:ea typeface="Consolas"/>
              </a:rPr>
              <a:t>=3599:0006/</a:t>
            </a:r>
            <a:r>
              <a:rPr lang="en-US" sz="1400" b="1" strike="noStrike" spc="-1">
                <a:solidFill>
                  <a:srgbClr val="ED1C24"/>
                </a:solidFill>
                <a:latin typeface="Consolas"/>
                <a:ea typeface="Consolas"/>
              </a:rPr>
              <a:t>007</a:t>
            </a:r>
            <a:r>
              <a:rPr lang="en-US" sz="1400" b="0" strike="noStrike" spc="-1">
                <a:solidFill>
                  <a:srgbClr val="000000"/>
                </a:solidFill>
                <a:latin typeface="Consolas"/>
                <a:ea typeface="Consolas"/>
              </a:rPr>
              <a:t> 	Índia)(ADJ-F velha)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M</a:t>
            </a:r>
            <a:r>
              <a:rPr lang="en-US" sz="1400" b="0" strike="noStrike" spc="-1">
                <a:solidFill>
                  <a:srgbClr val="EF413D"/>
                </a:solidFill>
                <a:latin typeface="Consolas"/>
                <a:ea typeface="Consolas"/>
              </a:rPr>
              <a:t>-EE-</a:t>
            </a:r>
            <a:r>
              <a:rPr lang="en-US" sz="1400" b="0" strike="noStrike" spc="-1">
                <a:solidFill>
                  <a:srgbClr val="B2B2B2"/>
                </a:solidFill>
                <a:latin typeface="Consolas"/>
                <a:ea typeface="Consolas"/>
              </a:rPr>
              <a:t>PPP</a:t>
            </a:r>
            <a:r>
              <a:rPr lang="en-US" sz="1400" b="0" strike="noStrike" spc="-1">
                <a:solidFill>
                  <a:srgbClr val="0066B3"/>
                </a:solidFill>
                <a:latin typeface="Consolas"/>
                <a:ea typeface="Consolas"/>
              </a:rPr>
              <a:t>=0012/004)</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PRO</a:t>
            </a:r>
            <a:r>
              <a:rPr lang="en-US" sz="1400" b="0" strike="noStrike" spc="-1">
                <a:solidFill>
                  <a:srgbClr val="000000"/>
                </a:solidFill>
                <a:latin typeface="Consolas"/>
                <a:ea typeface="Consolas"/>
              </a:rPr>
              <a:t> eles)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endParaRPr lang="en-US" sz="1400" b="0" strike="noStrike" spc="-1">
              <a:latin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4157D52D-D8B3-4F13-BB13-B8026DC30D94}"/>
              </a:ext>
            </a:extLst>
          </p:cNvPr>
          <p:cNvSpPr>
            <a:spLocks noGrp="1"/>
          </p:cNvSpPr>
          <p:nvPr>
            <p:ph type="body" sz="quarter" idx="10"/>
          </p:nvPr>
        </p:nvSpPr>
        <p:spPr/>
        <p:txBody>
          <a:bodyPr/>
          <a:lstStyle/>
          <a:p>
            <a:r>
              <a:rPr lang="en-US" spc="-1" dirty="0" err="1">
                <a:solidFill>
                  <a:srgbClr val="000000"/>
                </a:solidFill>
                <a:ea typeface="Georgia"/>
              </a:rPr>
              <a:t>Partindo</a:t>
            </a:r>
            <a:r>
              <a:rPr lang="en-US" spc="-1" dirty="0">
                <a:solidFill>
                  <a:srgbClr val="000000"/>
                </a:solidFill>
                <a:ea typeface="Georgia"/>
              </a:rPr>
              <a:t> da </a:t>
            </a:r>
            <a:r>
              <a:rPr lang="en-US" spc="-1" dirty="0" err="1">
                <a:solidFill>
                  <a:srgbClr val="000000"/>
                </a:solidFill>
                <a:ea typeface="Georgia"/>
              </a:rPr>
              <a:t>hipótese</a:t>
            </a:r>
            <a:r>
              <a:rPr lang="en-US" spc="-1" dirty="0">
                <a:solidFill>
                  <a:srgbClr val="000000"/>
                </a:solidFill>
                <a:ea typeface="Georgia"/>
              </a:rPr>
              <a:t> </a:t>
            </a:r>
            <a:r>
              <a:rPr lang="en-US" spc="-1" dirty="0" err="1">
                <a:solidFill>
                  <a:srgbClr val="000000"/>
                </a:solidFill>
                <a:ea typeface="Georgia"/>
              </a:rPr>
              <a:t>geral</a:t>
            </a:r>
            <a:r>
              <a:rPr lang="en-US" spc="-1" dirty="0">
                <a:solidFill>
                  <a:srgbClr val="000000"/>
                </a:solidFill>
                <a:ea typeface="Georgia"/>
              </a:rPr>
              <a:t> de </a:t>
            </a:r>
            <a:r>
              <a:rPr lang="en-US" spc="-1" dirty="0" err="1">
                <a:solidFill>
                  <a:srgbClr val="000000"/>
                </a:solidFill>
                <a:ea typeface="Georgia"/>
              </a:rPr>
              <a:t>Galves</a:t>
            </a:r>
            <a:r>
              <a:rPr lang="en-US" spc="-1" dirty="0">
                <a:solidFill>
                  <a:srgbClr val="000000"/>
                </a:solidFill>
                <a:ea typeface="Georgia"/>
              </a:rPr>
              <a:t> e </a:t>
            </a:r>
            <a:r>
              <a:rPr lang="en-US" spc="-1" dirty="0" err="1">
                <a:solidFill>
                  <a:srgbClr val="000000"/>
                </a:solidFill>
                <a:ea typeface="Georgia"/>
              </a:rPr>
              <a:t>Paixão</a:t>
            </a:r>
            <a:r>
              <a:rPr lang="en-US" spc="-1" dirty="0">
                <a:solidFill>
                  <a:srgbClr val="000000"/>
                </a:solidFill>
                <a:ea typeface="Georgia"/>
              </a:rPr>
              <a:t> de Sousa (2010, 2017) no </a:t>
            </a:r>
            <a:r>
              <a:rPr lang="en-US" spc="-1" dirty="0" err="1">
                <a:solidFill>
                  <a:srgbClr val="000000"/>
                </a:solidFill>
                <a:ea typeface="Georgia"/>
              </a:rPr>
              <a:t>sentido</a:t>
            </a:r>
            <a:r>
              <a:rPr lang="en-US" spc="-1" dirty="0">
                <a:solidFill>
                  <a:srgbClr val="000000"/>
                </a:solidFill>
                <a:ea typeface="Georgia"/>
              </a:rPr>
              <a:t> de que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constituintes</a:t>
            </a:r>
            <a:r>
              <a:rPr lang="en-US" spc="-1" dirty="0">
                <a:solidFill>
                  <a:srgbClr val="000000"/>
                </a:solidFill>
                <a:ea typeface="Georgia"/>
              </a:rPr>
              <a:t> </a:t>
            </a:r>
            <a:r>
              <a:rPr lang="en-US" spc="-1" dirty="0" err="1">
                <a:solidFill>
                  <a:srgbClr val="000000"/>
                </a:solidFill>
                <a:ea typeface="Georgia"/>
              </a:rPr>
              <a:t>argumentais</a:t>
            </a:r>
            <a:r>
              <a:rPr lang="en-US" spc="-1" dirty="0">
                <a:solidFill>
                  <a:srgbClr val="000000"/>
                </a:solidFill>
                <a:ea typeface="Georgia"/>
              </a:rPr>
              <a:t>, no </a:t>
            </a:r>
            <a:r>
              <a:rPr lang="en-US" spc="-1" dirty="0" err="1">
                <a:solidFill>
                  <a:srgbClr val="000000"/>
                </a:solidFill>
                <a:ea typeface="Georgia"/>
              </a:rPr>
              <a:t>Português</a:t>
            </a:r>
            <a:r>
              <a:rPr lang="en-US" spc="-1" dirty="0">
                <a:solidFill>
                  <a:srgbClr val="000000"/>
                </a:solidFill>
                <a:ea typeface="Georgia"/>
              </a:rPr>
              <a:t> </a:t>
            </a:r>
            <a:r>
              <a:rPr lang="en-US" spc="-1" dirty="0" err="1">
                <a:solidFill>
                  <a:srgbClr val="000000"/>
                </a:solidFill>
                <a:ea typeface="Georgia"/>
              </a:rPr>
              <a:t>Clássico</a:t>
            </a:r>
            <a:r>
              <a:rPr lang="en-US" spc="-1" dirty="0">
                <a:solidFill>
                  <a:srgbClr val="000000"/>
                </a:solidFill>
                <a:ea typeface="Georgia"/>
              </a:rPr>
              <a:t>, </a:t>
            </a:r>
            <a:r>
              <a:rPr lang="en-US" spc="-1" dirty="0" err="1">
                <a:solidFill>
                  <a:srgbClr val="000000"/>
                </a:solidFill>
                <a:ea typeface="Georgia"/>
              </a:rPr>
              <a:t>são</a:t>
            </a:r>
            <a:r>
              <a:rPr lang="en-US" spc="-1" dirty="0">
                <a:solidFill>
                  <a:srgbClr val="000000"/>
                </a:solidFill>
                <a:ea typeface="Georgia"/>
              </a:rPr>
              <a:t> </a:t>
            </a:r>
            <a:r>
              <a:rPr lang="en-US" spc="-1" dirty="0" err="1">
                <a:solidFill>
                  <a:srgbClr val="000000"/>
                </a:solidFill>
                <a:ea typeface="Georgia"/>
              </a:rPr>
              <a:t>fronteados</a:t>
            </a:r>
            <a:r>
              <a:rPr lang="en-US" spc="-1" dirty="0">
                <a:solidFill>
                  <a:srgbClr val="000000"/>
                </a:solidFill>
                <a:ea typeface="Georgia"/>
              </a:rPr>
              <a:t> de </a:t>
            </a:r>
            <a:r>
              <a:rPr lang="en-US" spc="-1" dirty="0" err="1">
                <a:solidFill>
                  <a:srgbClr val="000000"/>
                </a:solidFill>
                <a:ea typeface="Georgia"/>
              </a:rPr>
              <a:t>acordo</a:t>
            </a:r>
            <a:r>
              <a:rPr lang="en-US" spc="-1" dirty="0">
                <a:solidFill>
                  <a:srgbClr val="000000"/>
                </a:solidFill>
                <a:ea typeface="Georgia"/>
              </a:rPr>
              <a:t> com </a:t>
            </a:r>
            <a:r>
              <a:rPr lang="en-US" spc="-1" dirty="0" err="1">
                <a:solidFill>
                  <a:srgbClr val="000000"/>
                </a:solidFill>
                <a:ea typeface="Georgia"/>
              </a:rPr>
              <a:t>sua</a:t>
            </a:r>
            <a:r>
              <a:rPr lang="en-US" spc="-1" dirty="0">
                <a:solidFill>
                  <a:srgbClr val="000000"/>
                </a:solidFill>
                <a:ea typeface="Georgia"/>
              </a:rPr>
              <a:t> </a:t>
            </a:r>
            <a:r>
              <a:rPr lang="en-US" spc="-1" dirty="0" err="1">
                <a:solidFill>
                  <a:srgbClr val="000000"/>
                </a:solidFill>
                <a:ea typeface="Georgia"/>
              </a:rPr>
              <a:t>proeminência</a:t>
            </a:r>
            <a:r>
              <a:rPr lang="en-US" spc="-1" dirty="0">
                <a:solidFill>
                  <a:srgbClr val="000000"/>
                </a:solidFill>
                <a:ea typeface="Georgia"/>
              </a:rPr>
              <a:t> </a:t>
            </a:r>
            <a:r>
              <a:rPr lang="en-US" spc="-1" dirty="0" err="1">
                <a:solidFill>
                  <a:srgbClr val="000000"/>
                </a:solidFill>
                <a:ea typeface="Georgia"/>
              </a:rPr>
              <a:t>discursiva</a:t>
            </a:r>
            <a:r>
              <a:rPr lang="en-US" spc="-1" dirty="0">
                <a:solidFill>
                  <a:srgbClr val="000000"/>
                </a:solidFill>
                <a:ea typeface="Georgia"/>
              </a:rPr>
              <a:t>; e, </a:t>
            </a:r>
            <a:r>
              <a:rPr lang="en-US" spc="-1" dirty="0" err="1">
                <a:solidFill>
                  <a:srgbClr val="000000"/>
                </a:solidFill>
                <a:ea typeface="Georgia"/>
              </a:rPr>
              <a:t>mais</a:t>
            </a:r>
            <a:r>
              <a:rPr lang="en-US" spc="-1" dirty="0">
                <a:solidFill>
                  <a:srgbClr val="000000"/>
                </a:solidFill>
                <a:ea typeface="Georgia"/>
              </a:rPr>
              <a:t> </a:t>
            </a:r>
            <a:r>
              <a:rPr lang="en-US" spc="-1" dirty="0" err="1">
                <a:solidFill>
                  <a:srgbClr val="000000"/>
                </a:solidFill>
                <a:ea typeface="Georgia"/>
              </a:rPr>
              <a:t>particularmente</a:t>
            </a:r>
            <a:r>
              <a:rPr lang="en-US" spc="-1" dirty="0">
                <a:solidFill>
                  <a:srgbClr val="000000"/>
                </a:solidFill>
                <a:ea typeface="Georgia"/>
              </a:rPr>
              <a:t>, da </a:t>
            </a:r>
            <a:r>
              <a:rPr lang="en-US" spc="-1" dirty="0" err="1">
                <a:solidFill>
                  <a:srgbClr val="000000"/>
                </a:solidFill>
                <a:ea typeface="Georgia"/>
              </a:rPr>
              <a:t>ideia</a:t>
            </a:r>
            <a:r>
              <a:rPr lang="en-US" spc="-1" dirty="0">
                <a:solidFill>
                  <a:srgbClr val="000000"/>
                </a:solidFill>
                <a:ea typeface="Georgia"/>
              </a:rPr>
              <a:t> </a:t>
            </a:r>
            <a:r>
              <a:rPr lang="en-US" spc="-1" dirty="0" err="1">
                <a:solidFill>
                  <a:srgbClr val="000000"/>
                </a:solidFill>
                <a:ea typeface="Georgia"/>
              </a:rPr>
              <a:t>sugerida</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Paixão</a:t>
            </a:r>
            <a:r>
              <a:rPr lang="en-US" spc="-1" dirty="0">
                <a:solidFill>
                  <a:srgbClr val="000000"/>
                </a:solidFill>
                <a:ea typeface="Georgia"/>
              </a:rPr>
              <a:t> de Sousa (2009, 2012), de que </a:t>
            </a:r>
            <a:r>
              <a:rPr lang="en-US" spc="-1" dirty="0" err="1">
                <a:solidFill>
                  <a:srgbClr val="000000"/>
                </a:solidFill>
                <a:ea typeface="Georgia"/>
              </a:rPr>
              <a:t>essa</a:t>
            </a:r>
            <a:r>
              <a:rPr lang="en-US" spc="-1" dirty="0">
                <a:solidFill>
                  <a:srgbClr val="000000"/>
                </a:solidFill>
                <a:ea typeface="Georgia"/>
              </a:rPr>
              <a:t> </a:t>
            </a:r>
            <a:r>
              <a:rPr lang="en-US" spc="-1" dirty="0" err="1">
                <a:solidFill>
                  <a:srgbClr val="000000"/>
                </a:solidFill>
                <a:ea typeface="Georgia"/>
              </a:rPr>
              <a:t>propriedade</a:t>
            </a:r>
            <a:r>
              <a:rPr lang="en-US" spc="-1" dirty="0">
                <a:solidFill>
                  <a:srgbClr val="000000"/>
                </a:solidFill>
                <a:ea typeface="Georgia"/>
              </a:rPr>
              <a:t> de </a:t>
            </a:r>
            <a:r>
              <a:rPr lang="en-US" spc="-1" dirty="0" err="1">
                <a:solidFill>
                  <a:srgbClr val="000000"/>
                </a:solidFill>
                <a:ea typeface="Georgia"/>
              </a:rPr>
              <a:t>proeminência</a:t>
            </a:r>
            <a:r>
              <a:rPr lang="en-US" spc="-1" dirty="0">
                <a:solidFill>
                  <a:srgbClr val="000000"/>
                </a:solidFill>
                <a:ea typeface="Georgia"/>
              </a:rPr>
              <a:t> </a:t>
            </a:r>
            <a:r>
              <a:rPr lang="en-US" spc="-1" dirty="0" err="1">
                <a:solidFill>
                  <a:srgbClr val="000000"/>
                </a:solidFill>
                <a:ea typeface="Georgia"/>
              </a:rPr>
              <a:t>pode</a:t>
            </a:r>
            <a:r>
              <a:rPr lang="en-US" spc="-1" dirty="0">
                <a:solidFill>
                  <a:srgbClr val="000000"/>
                </a:solidFill>
                <a:ea typeface="Georgia"/>
              </a:rPr>
              <a:t> ser </a:t>
            </a:r>
            <a:r>
              <a:rPr lang="en-US" spc="-1" dirty="0" err="1">
                <a:solidFill>
                  <a:srgbClr val="000000"/>
                </a:solidFill>
                <a:ea typeface="Georgia"/>
              </a:rPr>
              <a:t>analisada</a:t>
            </a:r>
            <a:r>
              <a:rPr lang="en-US" spc="-1" dirty="0">
                <a:solidFill>
                  <a:srgbClr val="000000"/>
                </a:solidFill>
                <a:ea typeface="Georgia"/>
              </a:rPr>
              <a:t> </a:t>
            </a:r>
            <a:r>
              <a:rPr lang="en-US" spc="-1" dirty="0" err="1">
                <a:solidFill>
                  <a:srgbClr val="000000"/>
                </a:solidFill>
                <a:ea typeface="Georgia"/>
              </a:rPr>
              <a:t>obervando</a:t>
            </a:r>
            <a:r>
              <a:rPr lang="en-US" spc="-1" dirty="0">
                <a:solidFill>
                  <a:srgbClr val="000000"/>
                </a:solidFill>
                <a:ea typeface="Georgia"/>
              </a:rPr>
              <a:t>-se a </a:t>
            </a:r>
            <a:r>
              <a:rPr lang="en-US" spc="-1" dirty="0" err="1">
                <a:solidFill>
                  <a:srgbClr val="000000"/>
                </a:solidFill>
                <a:ea typeface="Georgia"/>
              </a:rPr>
              <a:t>alternância</a:t>
            </a:r>
            <a:r>
              <a:rPr lang="en-US" spc="-1" dirty="0">
                <a:solidFill>
                  <a:srgbClr val="000000"/>
                </a:solidFill>
                <a:ea typeface="Georgia"/>
              </a:rPr>
              <a:t> de </a:t>
            </a:r>
            <a:r>
              <a:rPr lang="en-US" spc="-1" dirty="0" err="1">
                <a:solidFill>
                  <a:srgbClr val="000000"/>
                </a:solidFill>
                <a:ea typeface="Georgia"/>
              </a:rPr>
              <a:t>referentes</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sequências</a:t>
            </a:r>
            <a:r>
              <a:rPr lang="en-US" spc="-1" dirty="0">
                <a:solidFill>
                  <a:srgbClr val="000000"/>
                </a:solidFill>
                <a:ea typeface="Georgia"/>
              </a:rPr>
              <a:t> </a:t>
            </a:r>
            <a:r>
              <a:rPr lang="en-US" spc="-1" dirty="0" err="1">
                <a:solidFill>
                  <a:srgbClr val="000000"/>
                </a:solidFill>
                <a:ea typeface="Georgia"/>
              </a:rPr>
              <a:t>narrativas</a:t>
            </a:r>
            <a:r>
              <a:rPr lang="en-US" spc="-1" dirty="0">
                <a:solidFill>
                  <a:srgbClr val="000000"/>
                </a:solidFill>
                <a:ea typeface="Georgia"/>
              </a:rPr>
              <a:t> e </a:t>
            </a:r>
            <a:r>
              <a:rPr lang="en-US" spc="-1" dirty="0" err="1">
                <a:solidFill>
                  <a:srgbClr val="000000"/>
                </a:solidFill>
                <a:ea typeface="Georgia"/>
              </a:rPr>
              <a:t>descritivas</a:t>
            </a:r>
            <a:r>
              <a:rPr lang="en-US" spc="-1" dirty="0">
                <a:solidFill>
                  <a:srgbClr val="000000"/>
                </a:solidFill>
                <a:ea typeface="Georgia"/>
              </a:rPr>
              <a:t> dos </a:t>
            </a:r>
            <a:r>
              <a:rPr lang="en-US" spc="-1" dirty="0" err="1">
                <a:solidFill>
                  <a:srgbClr val="000000"/>
                </a:solidFill>
                <a:ea typeface="Georgia"/>
              </a:rPr>
              <a:t>textos</a:t>
            </a:r>
            <a:r>
              <a:rPr lang="en-US" spc="-1" dirty="0">
                <a:solidFill>
                  <a:srgbClr val="000000"/>
                </a:solidFill>
                <a:ea typeface="Georgia"/>
              </a:rPr>
              <a:t>, </a:t>
            </a:r>
            <a:r>
              <a:rPr lang="en-US" spc="-1" dirty="0" err="1">
                <a:solidFill>
                  <a:srgbClr val="000000"/>
                </a:solidFill>
                <a:ea typeface="Georgia"/>
              </a:rPr>
              <a:t>desenvolvi</a:t>
            </a:r>
            <a:r>
              <a:rPr lang="en-US" spc="-1" dirty="0">
                <a:solidFill>
                  <a:srgbClr val="000000"/>
                </a:solidFill>
                <a:ea typeface="Georgia"/>
              </a:rPr>
              <a:t> </a:t>
            </a:r>
            <a:r>
              <a:rPr lang="en-US" spc="-1" dirty="0" err="1">
                <a:solidFill>
                  <a:srgbClr val="000000"/>
                </a:solidFill>
                <a:ea typeface="Georgia"/>
              </a:rPr>
              <a:t>uma</a:t>
            </a:r>
            <a:r>
              <a:rPr lang="en-US" spc="-1" dirty="0">
                <a:solidFill>
                  <a:srgbClr val="000000"/>
                </a:solidFill>
                <a:ea typeface="Georgia"/>
              </a:rPr>
              <a:t> </a:t>
            </a:r>
            <a:r>
              <a:rPr lang="en-US" spc="-1" dirty="0" err="1">
                <a:solidFill>
                  <a:srgbClr val="000000"/>
                </a:solidFill>
                <a:ea typeface="Georgia"/>
              </a:rPr>
              <a:t>anotação</a:t>
            </a:r>
            <a:r>
              <a:rPr lang="en-US" spc="-1" dirty="0">
                <a:solidFill>
                  <a:srgbClr val="000000"/>
                </a:solidFill>
                <a:ea typeface="Georgia"/>
              </a:rPr>
              <a:t> experimental que, </a:t>
            </a:r>
            <a:r>
              <a:rPr lang="en-US" spc="-1" dirty="0" err="1">
                <a:solidFill>
                  <a:srgbClr val="000000"/>
                </a:solidFill>
                <a:ea typeface="Georgia"/>
              </a:rPr>
              <a:t>basicamente</a:t>
            </a:r>
            <a:r>
              <a:rPr lang="en-US" spc="-1" dirty="0">
                <a:solidFill>
                  <a:srgbClr val="000000"/>
                </a:solidFill>
                <a:ea typeface="Georgia"/>
              </a:rPr>
              <a:t>, </a:t>
            </a:r>
            <a:r>
              <a:rPr lang="en-US" spc="-1" dirty="0" err="1">
                <a:solidFill>
                  <a:srgbClr val="F68E76"/>
                </a:solidFill>
                <a:ea typeface="Georgia"/>
              </a:rPr>
              <a:t>explicita</a:t>
            </a:r>
            <a:r>
              <a:rPr lang="en-US" spc="-1" dirty="0">
                <a:solidFill>
                  <a:srgbClr val="F68E76"/>
                </a:solidFill>
                <a:ea typeface="Georgia"/>
              </a:rPr>
              <a:t> a </a:t>
            </a:r>
            <a:r>
              <a:rPr lang="en-US" spc="-1" dirty="0" err="1">
                <a:solidFill>
                  <a:srgbClr val="F68E76"/>
                </a:solidFill>
                <a:ea typeface="Georgia"/>
              </a:rPr>
              <a:t>cadeia</a:t>
            </a:r>
            <a:r>
              <a:rPr lang="en-US" spc="-1" dirty="0">
                <a:solidFill>
                  <a:srgbClr val="F68E76"/>
                </a:solidFill>
                <a:ea typeface="Georgia"/>
              </a:rPr>
              <a:t> de </a:t>
            </a:r>
            <a:r>
              <a:rPr lang="en-US" spc="-1" dirty="0" err="1">
                <a:solidFill>
                  <a:srgbClr val="F68E76"/>
                </a:solidFill>
                <a:ea typeface="Georgia"/>
              </a:rPr>
              <a:t>referentes</a:t>
            </a:r>
            <a:r>
              <a:rPr lang="en-US" spc="-1" dirty="0">
                <a:solidFill>
                  <a:srgbClr val="F68E76"/>
                </a:solidFill>
                <a:ea typeface="Georgia"/>
              </a:rPr>
              <a:t> </a:t>
            </a:r>
            <a:r>
              <a:rPr lang="en-US" spc="-1" dirty="0" err="1">
                <a:solidFill>
                  <a:srgbClr val="F68E76"/>
                </a:solidFill>
                <a:ea typeface="Georgia"/>
              </a:rPr>
              <a:t>formada</a:t>
            </a:r>
            <a:r>
              <a:rPr lang="en-US" spc="-1" dirty="0">
                <a:solidFill>
                  <a:srgbClr val="F68E76"/>
                </a:solidFill>
                <a:ea typeface="Georgia"/>
              </a:rPr>
              <a:t> </a:t>
            </a:r>
            <a:r>
              <a:rPr lang="en-US" spc="-1" dirty="0" err="1">
                <a:solidFill>
                  <a:srgbClr val="F68E76"/>
                </a:solidFill>
                <a:ea typeface="Georgia"/>
              </a:rPr>
              <a:t>pelos</a:t>
            </a:r>
            <a:r>
              <a:rPr lang="en-US" spc="-1" dirty="0">
                <a:solidFill>
                  <a:srgbClr val="F68E76"/>
                </a:solidFill>
                <a:ea typeface="Georgia"/>
              </a:rPr>
              <a:t> </a:t>
            </a:r>
            <a:r>
              <a:rPr lang="en-US" spc="-1" dirty="0" err="1">
                <a:solidFill>
                  <a:srgbClr val="F68E76"/>
                </a:solidFill>
                <a:ea typeface="Georgia"/>
              </a:rPr>
              <a:t>constituintes</a:t>
            </a:r>
            <a:r>
              <a:rPr lang="en-US" spc="-1" dirty="0">
                <a:solidFill>
                  <a:srgbClr val="F68E76"/>
                </a:solidFill>
                <a:ea typeface="Georgia"/>
              </a:rPr>
              <a:t> num </a:t>
            </a:r>
            <a:r>
              <a:rPr lang="en-US" spc="-1" dirty="0" err="1">
                <a:solidFill>
                  <a:srgbClr val="F68E76"/>
                </a:solidFill>
                <a:ea typeface="Georgia"/>
              </a:rPr>
              <a:t>texto</a:t>
            </a:r>
            <a:r>
              <a:rPr lang="en-US" spc="-1" dirty="0">
                <a:solidFill>
                  <a:srgbClr val="000000"/>
                </a:solidFill>
                <a:ea typeface="Georgia"/>
              </a:rPr>
              <a:t>. </a:t>
            </a:r>
            <a:endParaRPr lang="en-US" spc="-1" dirty="0">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4F408C8-BE8E-4A48-94E2-E4D61D0BC658}" type="slidenum">
              <a:rPr lang="en-US" sz="1800" b="0" strike="noStrike" spc="-1">
                <a:latin typeface="Cambria"/>
              </a:rPr>
              <a:t>240</a:t>
            </a:fld>
            <a:endParaRPr lang="en-US" sz="1800" b="0" strike="noStrike" spc="-1">
              <a:latin typeface="Cambria"/>
            </a:endParaRPr>
          </a:p>
        </p:txBody>
      </p:sp>
      <p:sp>
        <p:nvSpPr>
          <p:cNvPr id="158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84" name="CustomShape 3"/>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85" name="CustomShape 4"/>
          <p:cNvSpPr/>
          <p:nvPr/>
        </p:nvSpPr>
        <p:spPr>
          <a:xfrm>
            <a:off x="354600" y="3531960"/>
            <a:ext cx="5437800" cy="6595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i="1" strike="noStrike" spc="-1">
                <a:solidFill>
                  <a:srgbClr val="000000"/>
                </a:solidFill>
                <a:latin typeface="Georgia"/>
                <a:ea typeface="Georgia"/>
              </a:rPr>
              <a:t>Os classificadores A são </a:t>
            </a:r>
            <a:r>
              <a:rPr lang="en-US" sz="1700" b="1" i="1" strike="noStrike" spc="-1">
                <a:solidFill>
                  <a:srgbClr val="000000"/>
                </a:solidFill>
                <a:latin typeface="Georgia"/>
                <a:ea typeface="Georgia"/>
              </a:rPr>
              <a:t>redundantes </a:t>
            </a:r>
            <a:br/>
            <a:r>
              <a:rPr lang="en-US" sz="1700" b="0" i="1" strike="noStrike" spc="-1">
                <a:solidFill>
                  <a:srgbClr val="000000"/>
                </a:solidFill>
                <a:latin typeface="Georgia"/>
                <a:ea typeface="Georgia"/>
              </a:rPr>
              <a:t>frente à combinação entre os índices de referente </a:t>
            </a:r>
            <a:br/>
            <a:r>
              <a:rPr lang="en-US" sz="1700" b="0" i="1" strike="noStrike" spc="-1">
                <a:solidFill>
                  <a:srgbClr val="000000"/>
                </a:solidFill>
                <a:latin typeface="Georgia"/>
                <a:ea typeface="Georgia"/>
              </a:rPr>
              <a:t>e o número da ocorrência</a:t>
            </a:r>
            <a:endParaRPr lang="en-US" sz="1700" b="0" strike="noStrike" spc="-1">
              <a:latin typeface="Cambria"/>
            </a:endParaRPr>
          </a:p>
        </p:txBody>
      </p:sp>
      <p:sp>
        <p:nvSpPr>
          <p:cNvPr id="1586" name="CustomShape 5"/>
          <p:cNvSpPr/>
          <p:nvPr/>
        </p:nvSpPr>
        <p:spPr>
          <a:xfrm>
            <a:off x="12240" y="1374480"/>
            <a:ext cx="9043200" cy="2215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Exemplos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1" strike="noStrike" spc="-1">
                <a:solidFill>
                  <a:srgbClr val="CE181E"/>
                </a:solidFill>
                <a:latin typeface="Consolas"/>
                <a:ea typeface="Consolas"/>
              </a:rPr>
              <a:t>M</a:t>
            </a:r>
            <a:r>
              <a:rPr lang="en-US" sz="1400" b="0" strike="noStrike" spc="-1">
                <a:solidFill>
                  <a:srgbClr val="0066B3"/>
                </a:solidFill>
                <a:latin typeface="Consolas"/>
                <a:ea typeface="Consolas"/>
              </a:rPr>
              <a:t>-RR-NNN=0012/001) </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a:t>
            </a:r>
            <a:r>
              <a:rPr lang="en-US" sz="1400" b="1" strike="noStrike" spc="-1">
                <a:solidFill>
                  <a:srgbClr val="CE181E"/>
                </a:solidFill>
                <a:latin typeface="Consolas"/>
                <a:ea typeface="Consolas"/>
              </a:rPr>
              <a:t>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1" strike="noStrike" spc="-1">
                <a:solidFill>
                  <a:srgbClr val="CE181E"/>
                </a:solidFill>
                <a:latin typeface="Consolas"/>
                <a:ea typeface="Consolas"/>
              </a:rPr>
              <a:t>H</a:t>
            </a:r>
            <a:r>
              <a:rPr lang="en-US" sz="1400" b="0" strike="noStrike" spc="-1">
                <a:solidFill>
                  <a:srgbClr val="0066B3"/>
                </a:solidFill>
                <a:latin typeface="Consolas"/>
                <a:ea typeface="Consolas"/>
              </a:rPr>
              <a:t>-AA-DNN=0012/000)</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a:t>
            </a:r>
            <a:r>
              <a:rPr lang="en-US" sz="1400" b="1" strike="noStrike" spc="-1">
                <a:solidFill>
                  <a:srgbClr val="CE181E"/>
                </a:solidFill>
                <a:latin typeface="Consolas"/>
                <a:ea typeface="Consolas"/>
              </a:rPr>
              <a:t>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1" strike="noStrike" spc="-1">
                <a:solidFill>
                  <a:srgbClr val="CE181E"/>
                </a:solidFill>
                <a:latin typeface="Consolas"/>
                <a:ea typeface="Consolas"/>
              </a:rPr>
              <a:t>H</a:t>
            </a:r>
            <a:r>
              <a:rPr lang="en-US" sz="1400" b="0" strike="noStrike" spc="-1">
                <a:solidFill>
                  <a:srgbClr val="0066B3"/>
                </a:solidFill>
                <a:latin typeface="Consolas"/>
                <a:ea typeface="Consolas"/>
              </a:rPr>
              <a:t>-RR-UNN=6060.0006/000)</a:t>
            </a:r>
            <a:r>
              <a:rPr lang="en-US" sz="1400" b="0" strike="noStrike" spc="-1">
                <a:solidFill>
                  <a:srgbClr val="000000"/>
                </a:solidFill>
                <a:latin typeface="Consolas"/>
                <a:ea typeface="Consolas"/>
              </a:rPr>
              <a:t> 	(D-UM-F uma) (NPR</a:t>
            </a:r>
            <a:r>
              <a:rPr lang="en-US" sz="1400" b="0" strike="noStrike" spc="-1">
                <a:solidFill>
                  <a:srgbClr val="0066B3"/>
                </a:solidFill>
                <a:latin typeface="Consolas"/>
                <a:ea typeface="Consolas"/>
              </a:rPr>
              <a:t>=1187:0006/</a:t>
            </a:r>
            <a:r>
              <a:rPr lang="en-US" sz="1400" b="1" strike="noStrike" spc="-1">
                <a:solidFill>
                  <a:srgbClr val="CE181E"/>
                </a:solidFill>
                <a:latin typeface="Consolas"/>
                <a:ea typeface="Consolas"/>
              </a:rPr>
              <a:t>001</a:t>
            </a:r>
            <a:r>
              <a:rPr lang="en-US" sz="1400" b="0" strike="noStrike" spc="-1">
                <a:solidFill>
                  <a:srgbClr val="000000"/>
                </a:solidFill>
                <a:latin typeface="Consolas"/>
                <a:ea typeface="Consolas"/>
              </a:rPr>
              <a:t> 	Índia))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1" strike="noStrike" spc="-1">
                <a:solidFill>
                  <a:srgbClr val="CE181E"/>
                </a:solidFill>
                <a:latin typeface="Consolas"/>
                <a:ea typeface="Consolas"/>
              </a:rPr>
              <a:t>H</a:t>
            </a:r>
            <a:r>
              <a:rPr lang="en-US" sz="1400" b="0" strike="noStrike" spc="-1">
                <a:solidFill>
                  <a:srgbClr val="0066B3"/>
                </a:solidFill>
                <a:latin typeface="Consolas"/>
                <a:ea typeface="Consolas"/>
              </a:rPr>
              <a:t>-RC-UNC=6227.0006/000)</a:t>
            </a:r>
            <a:r>
              <a:rPr lang="en-US" sz="1400" b="0" strike="noStrike" spc="-1">
                <a:solidFill>
                  <a:srgbClr val="000000"/>
                </a:solidFill>
                <a:latin typeface="Consolas"/>
                <a:ea typeface="Consolas"/>
              </a:rPr>
              <a:t>	(D-UM-F uma)(NPR</a:t>
            </a:r>
            <a:r>
              <a:rPr lang="en-US" sz="1400" b="0" strike="noStrike" spc="-1">
                <a:solidFill>
                  <a:srgbClr val="0066B3"/>
                </a:solidFill>
                <a:latin typeface="Consolas"/>
                <a:ea typeface="Consolas"/>
              </a:rPr>
              <a:t>=3599:0006/</a:t>
            </a:r>
            <a:r>
              <a:rPr lang="en-US" sz="1400" b="1" strike="noStrike" spc="-1">
                <a:solidFill>
                  <a:srgbClr val="CE181E"/>
                </a:solidFill>
                <a:latin typeface="Consolas"/>
                <a:ea typeface="Consolas"/>
              </a:rPr>
              <a:t>007</a:t>
            </a:r>
            <a:r>
              <a:rPr lang="en-US" sz="1400" b="0" strike="noStrike" spc="-1">
                <a:solidFill>
                  <a:srgbClr val="000000"/>
                </a:solidFill>
                <a:latin typeface="Consolas"/>
                <a:ea typeface="Consolas"/>
              </a:rPr>
              <a:t> 	Índia)(ADJ-F velha)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1" strike="noStrike" spc="-1">
                <a:solidFill>
                  <a:srgbClr val="CE181E"/>
                </a:solidFill>
                <a:latin typeface="Consolas"/>
                <a:ea typeface="Consolas"/>
              </a:rPr>
              <a:t>M</a:t>
            </a:r>
            <a:r>
              <a:rPr lang="en-US" sz="1400" b="0" strike="noStrike" spc="-1">
                <a:solidFill>
                  <a:srgbClr val="0066B3"/>
                </a:solidFill>
                <a:latin typeface="Consolas"/>
                <a:ea typeface="Consolas"/>
              </a:rPr>
              <a:t>-EE-PPP=0012/004)</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endParaRPr lang="en-US" sz="1400" b="0" strike="noStrike" spc="-1">
              <a:latin typeface="Cambria"/>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46E98A8-6A91-490A-8A2E-FF37FF456B1C}" type="slidenum">
              <a:rPr lang="en-US" sz="1800" b="0" strike="noStrike" spc="-1">
                <a:latin typeface="Cambria"/>
              </a:rPr>
              <a:t>241</a:t>
            </a:fld>
            <a:endParaRPr lang="en-US" sz="1800" b="0" strike="noStrike" spc="-1">
              <a:latin typeface="Cambria"/>
            </a:endParaRPr>
          </a:p>
        </p:txBody>
      </p:sp>
      <p:sp>
        <p:nvSpPr>
          <p:cNvPr id="1588"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89" name="CustomShape 3"/>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90" name="CustomShape 4"/>
          <p:cNvSpPr/>
          <p:nvPr/>
        </p:nvSpPr>
        <p:spPr>
          <a:xfrm>
            <a:off x="354240" y="3531600"/>
            <a:ext cx="5769360" cy="10677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i="1" strike="noStrike" spc="-1">
                <a:solidFill>
                  <a:srgbClr val="000000"/>
                </a:solidFill>
                <a:latin typeface="Georgia"/>
                <a:ea typeface="Georgia"/>
              </a:rPr>
              <a:t>Ou seja, os classificadores mnemônicos A-BB-CCC são</a:t>
            </a:r>
            <a:endParaRPr lang="en-US" sz="1700" b="0" strike="noStrike" spc="-1">
              <a:latin typeface="Cambria"/>
            </a:endParaRPr>
          </a:p>
          <a:p>
            <a:pPr>
              <a:lnSpc>
                <a:spcPct val="100000"/>
              </a:lnSpc>
            </a:pPr>
            <a:r>
              <a:rPr lang="en-US" sz="1700" b="1" i="1" strike="noStrike" spc="-1">
                <a:solidFill>
                  <a:srgbClr val="000000"/>
                </a:solidFill>
                <a:latin typeface="Georgia"/>
                <a:ea typeface="Georgia"/>
              </a:rPr>
              <a:t>inteiramente dispensáveis na anotação.</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700" b="0" i="1" strike="noStrike" spc="-1">
                <a:solidFill>
                  <a:srgbClr val="000000"/>
                </a:solidFill>
                <a:latin typeface="Georgia"/>
                <a:ea typeface="Georgia"/>
              </a:rPr>
              <a:t>Seu objetivo é apenas facilitar as buscas </a:t>
            </a:r>
            <a:br/>
            <a:r>
              <a:rPr lang="en-US" sz="1700" b="0" i="1" strike="noStrike" spc="-1">
                <a:solidFill>
                  <a:srgbClr val="000000"/>
                </a:solidFill>
                <a:latin typeface="Georgia"/>
                <a:ea typeface="Georgia"/>
              </a:rPr>
              <a:t>caso não se deseje usar o Corpus Search.</a:t>
            </a:r>
            <a:endParaRPr lang="en-US" sz="1700" b="0" strike="noStrike" spc="-1">
              <a:latin typeface="Cambria"/>
            </a:endParaRPr>
          </a:p>
        </p:txBody>
      </p:sp>
      <p:sp>
        <p:nvSpPr>
          <p:cNvPr id="1591" name="CustomShape 5"/>
          <p:cNvSpPr/>
          <p:nvPr/>
        </p:nvSpPr>
        <p:spPr>
          <a:xfrm>
            <a:off x="12240" y="1374480"/>
            <a:ext cx="9043200" cy="2215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Exemplos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B2B2B2"/>
                </a:solidFill>
                <a:latin typeface="Consolas"/>
                <a:ea typeface="Consolas"/>
              </a:rPr>
              <a:t>M-RR-NNN=</a:t>
            </a:r>
            <a:r>
              <a:rPr lang="en-US" sz="1400" b="0" strike="noStrike" spc="-1">
                <a:solidFill>
                  <a:srgbClr val="0066B3"/>
                </a:solidFill>
                <a:latin typeface="Consolas"/>
                <a:ea typeface="Consolas"/>
              </a:rPr>
              <a:t>0012/001) </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B2B2B2"/>
                </a:solidFill>
                <a:latin typeface="Consolas"/>
                <a:ea typeface="Consolas"/>
              </a:rPr>
              <a:t>H-AA-DNN=</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B2B2B2"/>
                </a:solidFill>
                <a:latin typeface="Consolas"/>
                <a:ea typeface="Consolas"/>
              </a:rPr>
              <a:t>H-RR-UNN=</a:t>
            </a:r>
            <a:r>
              <a:rPr lang="en-US" sz="1400" b="0" strike="noStrike" spc="-1">
                <a:solidFill>
                  <a:srgbClr val="0066B3"/>
                </a:solidFill>
                <a:latin typeface="Consolas"/>
                <a:ea typeface="Consolas"/>
              </a:rPr>
              <a:t>6060.0006/000)</a:t>
            </a:r>
            <a:r>
              <a:rPr lang="en-US" sz="1400" b="0" strike="noStrike" spc="-1">
                <a:solidFill>
                  <a:srgbClr val="000000"/>
                </a:solidFill>
                <a:latin typeface="Consolas"/>
                <a:ea typeface="Consolas"/>
              </a:rPr>
              <a:t> 	(D-UM-F uma) (NPR</a:t>
            </a:r>
            <a:r>
              <a:rPr lang="en-US" sz="1400" b="0" strike="noStrike" spc="-1">
                <a:solidFill>
                  <a:srgbClr val="0066B3"/>
                </a:solidFill>
                <a:latin typeface="Consolas"/>
                <a:ea typeface="Consolas"/>
              </a:rPr>
              <a:t>=1187:0006/001</a:t>
            </a:r>
            <a:r>
              <a:rPr lang="en-US" sz="1400" b="0" strike="noStrike" spc="-1">
                <a:solidFill>
                  <a:srgbClr val="000000"/>
                </a:solidFill>
                <a:latin typeface="Consolas"/>
                <a:ea typeface="Consolas"/>
              </a:rPr>
              <a:t> Índia))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B2B2B2"/>
                </a:solidFill>
                <a:latin typeface="Consolas"/>
                <a:ea typeface="Consolas"/>
              </a:rPr>
              <a:t>H-RC-UNC=</a:t>
            </a:r>
            <a:r>
              <a:rPr lang="en-US" sz="1400" b="0" strike="noStrike" spc="-1">
                <a:solidFill>
                  <a:srgbClr val="0066B3"/>
                </a:solidFill>
                <a:latin typeface="Consolas"/>
                <a:ea typeface="Consolas"/>
              </a:rPr>
              <a:t>6227.0006/000)</a:t>
            </a:r>
            <a:r>
              <a:rPr lang="en-US" sz="1400" b="0" strike="noStrike" spc="-1">
                <a:solidFill>
                  <a:srgbClr val="000000"/>
                </a:solidFill>
                <a:latin typeface="Consolas"/>
                <a:ea typeface="Consolas"/>
              </a:rPr>
              <a:t>	(D-UM-F uma)(NPR</a:t>
            </a:r>
            <a:r>
              <a:rPr lang="en-US" sz="1400" b="0" strike="noStrike" spc="-1">
                <a:solidFill>
                  <a:srgbClr val="0066B3"/>
                </a:solidFill>
                <a:latin typeface="Consolas"/>
                <a:ea typeface="Consolas"/>
              </a:rPr>
              <a:t>=3599:0006/007</a:t>
            </a:r>
            <a:r>
              <a:rPr lang="en-US" sz="1400" b="0" strike="noStrike" spc="-1">
                <a:solidFill>
                  <a:srgbClr val="000000"/>
                </a:solidFill>
                <a:latin typeface="Consolas"/>
                <a:ea typeface="Consolas"/>
              </a:rPr>
              <a:t> Índia)(ADJ-F velha)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B2B2B2"/>
                </a:solidFill>
                <a:latin typeface="Consolas"/>
                <a:ea typeface="Consolas"/>
              </a:rPr>
              <a:t>M-EE-PPP=</a:t>
            </a:r>
            <a:r>
              <a:rPr lang="en-US" sz="1400" b="0" strike="noStrike" spc="-1">
                <a:solidFill>
                  <a:srgbClr val="0066B3"/>
                </a:solidFill>
                <a:latin typeface="Consolas"/>
                <a:ea typeface="Consolas"/>
              </a:rPr>
              <a:t>0012/004)</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endParaRPr lang="en-US" sz="1400" b="0" strike="noStrike" spc="-1">
              <a:latin typeface="Cambria"/>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089AB1DB-A7F6-407B-8AC7-8D21DD3EEB21}" type="slidenum">
              <a:rPr lang="en-US" sz="1800" b="0" strike="noStrike" spc="-1">
                <a:latin typeface="Cambria"/>
              </a:rPr>
              <a:t>242</a:t>
            </a:fld>
            <a:endParaRPr lang="en-US" sz="1800" b="0" strike="noStrike" spc="-1">
              <a:latin typeface="Cambria"/>
            </a:endParaRPr>
          </a:p>
        </p:txBody>
      </p:sp>
      <p:sp>
        <p:nvSpPr>
          <p:cNvPr id="159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94" name="CustomShape 3"/>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95" name="CustomShape 4"/>
          <p:cNvSpPr/>
          <p:nvPr/>
        </p:nvSpPr>
        <p:spPr>
          <a:xfrm>
            <a:off x="354240" y="3531600"/>
            <a:ext cx="6373440" cy="6595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i="1" strike="noStrike" spc="-1">
                <a:solidFill>
                  <a:srgbClr val="000000"/>
                </a:solidFill>
                <a:latin typeface="Georgia"/>
                <a:ea typeface="Georgia"/>
              </a:rPr>
              <a:t>Um sistema final mais limpo poderia ser composto</a:t>
            </a:r>
            <a:endParaRPr lang="en-US" sz="1700" b="0" strike="noStrike" spc="-1">
              <a:latin typeface="Cambria"/>
            </a:endParaRPr>
          </a:p>
          <a:p>
            <a:pPr>
              <a:lnSpc>
                <a:spcPct val="100000"/>
              </a:lnSpc>
            </a:pPr>
            <a:r>
              <a:rPr lang="en-US" sz="1700" b="1" i="1" strike="noStrike" spc="-1">
                <a:solidFill>
                  <a:srgbClr val="EF413D"/>
                </a:solidFill>
                <a:latin typeface="Georgia"/>
                <a:ea typeface="Georgia"/>
              </a:rPr>
              <a:t>exclusivamente dos índices de referentes</a:t>
            </a:r>
            <a:br/>
            <a:r>
              <a:rPr lang="en-US" sz="1700" b="0" i="1" strike="noStrike" spc="-1">
                <a:solidFill>
                  <a:srgbClr val="000000"/>
                </a:solidFill>
                <a:latin typeface="Georgia"/>
                <a:ea typeface="Georgia"/>
              </a:rPr>
              <a:t>(no limite, excluíndo-se também os índices dos NP – NPRs).</a:t>
            </a:r>
            <a:endParaRPr lang="en-US" sz="1700" b="0" strike="noStrike" spc="-1">
              <a:latin typeface="Cambria"/>
            </a:endParaRPr>
          </a:p>
        </p:txBody>
      </p:sp>
      <p:sp>
        <p:nvSpPr>
          <p:cNvPr id="1596" name="CustomShape 5"/>
          <p:cNvSpPr/>
          <p:nvPr/>
        </p:nvSpPr>
        <p:spPr>
          <a:xfrm>
            <a:off x="12240" y="1374480"/>
            <a:ext cx="9043200" cy="2215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Exemplos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FFFFFF"/>
                </a:solidFill>
                <a:latin typeface="Consolas"/>
                <a:ea typeface="Consolas"/>
              </a:rPr>
              <a:t>M-RR-NNN=</a:t>
            </a:r>
            <a:r>
              <a:rPr lang="en-US" sz="1400" b="0" strike="noStrike" spc="-1">
                <a:solidFill>
                  <a:srgbClr val="0066B3"/>
                </a:solidFill>
                <a:latin typeface="Consolas"/>
                <a:ea typeface="Consolas"/>
              </a:rPr>
              <a:t>0012/001) </a:t>
            </a:r>
            <a:r>
              <a:rPr lang="en-US" sz="1400" b="0" strike="noStrike" spc="-1">
                <a:solidFill>
                  <a:srgbClr val="000000"/>
                </a:solidFill>
                <a:latin typeface="Consolas"/>
                <a:ea typeface="Consolas"/>
              </a:rPr>
              <a:t> 		(NPR-P</a:t>
            </a:r>
            <a:r>
              <a:rPr lang="en-US" sz="1400" b="0" strike="noStrike" spc="-1">
                <a:solidFill>
                  <a:srgbClr val="FFFFFF"/>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FFFFFF"/>
                </a:solidFill>
                <a:latin typeface="Consolas"/>
                <a:ea typeface="Consolas"/>
              </a:rPr>
              <a:t>H-AA-DNN=</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(D-P os)(NPR-P</a:t>
            </a:r>
            <a:r>
              <a:rPr lang="en-US" sz="1400" b="0" strike="noStrike" spc="-1">
                <a:solidFill>
                  <a:srgbClr val="FFFFFF"/>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FFFFFF"/>
                </a:solidFill>
                <a:latin typeface="Consolas"/>
                <a:ea typeface="Consolas"/>
              </a:rPr>
              <a:t>H-RR-UNN=</a:t>
            </a:r>
            <a:r>
              <a:rPr lang="en-US" sz="1400" b="0" strike="noStrike" spc="-1">
                <a:solidFill>
                  <a:srgbClr val="0066B3"/>
                </a:solidFill>
                <a:latin typeface="Consolas"/>
                <a:ea typeface="Consolas"/>
              </a:rPr>
              <a:t>6060.0006/000)</a:t>
            </a:r>
            <a:r>
              <a:rPr lang="en-US" sz="1400" b="0" strike="noStrike" spc="-1">
                <a:solidFill>
                  <a:srgbClr val="000000"/>
                </a:solidFill>
                <a:latin typeface="Consolas"/>
                <a:ea typeface="Consolas"/>
              </a:rPr>
              <a:t> 	(D-UM-F uma) (NPR</a:t>
            </a:r>
            <a:r>
              <a:rPr lang="en-US" sz="1400" b="0" strike="noStrike" spc="-1">
                <a:solidFill>
                  <a:srgbClr val="FFFFFF"/>
                </a:solidFill>
                <a:latin typeface="Consolas"/>
                <a:ea typeface="Consolas"/>
              </a:rPr>
              <a:t>=1187:0006/001</a:t>
            </a:r>
            <a:r>
              <a:rPr lang="en-US" sz="1400" b="0" strike="noStrike" spc="-1">
                <a:solidFill>
                  <a:srgbClr val="000000"/>
                </a:solidFill>
                <a:latin typeface="Consolas"/>
                <a:ea typeface="Consolas"/>
              </a:rPr>
              <a:t> 	Índia))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FFFFFF"/>
                </a:solidFill>
                <a:latin typeface="Consolas"/>
                <a:ea typeface="Consolas"/>
              </a:rPr>
              <a:t>H-RC-UNC=</a:t>
            </a:r>
            <a:r>
              <a:rPr lang="en-US" sz="1400" b="0" strike="noStrike" spc="-1">
                <a:solidFill>
                  <a:srgbClr val="0066B3"/>
                </a:solidFill>
                <a:latin typeface="Consolas"/>
                <a:ea typeface="Consolas"/>
              </a:rPr>
              <a:t>6227.0006/000)</a:t>
            </a:r>
            <a:r>
              <a:rPr lang="en-US" sz="1400" b="0" strike="noStrike" spc="-1">
                <a:solidFill>
                  <a:srgbClr val="000000"/>
                </a:solidFill>
                <a:latin typeface="Consolas"/>
                <a:ea typeface="Consolas"/>
              </a:rPr>
              <a:t>	(D-UM-F uma)(NPR</a:t>
            </a:r>
            <a:r>
              <a:rPr lang="en-US" sz="1400" b="0" strike="noStrike" spc="-1">
                <a:solidFill>
                  <a:srgbClr val="FFFFFF"/>
                </a:solidFill>
                <a:latin typeface="Consolas"/>
                <a:ea typeface="Consolas"/>
              </a:rPr>
              <a:t>=3599:0006/007</a:t>
            </a:r>
            <a:r>
              <a:rPr lang="en-US" sz="1400" b="0" strike="noStrike" spc="-1">
                <a:solidFill>
                  <a:srgbClr val="000000"/>
                </a:solidFill>
                <a:latin typeface="Consolas"/>
                <a:ea typeface="Consolas"/>
              </a:rPr>
              <a:t> 	Índia)(ADJ-F velha)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FFFFFF"/>
                </a:solidFill>
                <a:latin typeface="Consolas"/>
                <a:ea typeface="Consolas"/>
              </a:rPr>
              <a:t>M-EE-PPP=</a:t>
            </a:r>
            <a:r>
              <a:rPr lang="en-US" sz="1400" b="0" strike="noStrike" spc="-1">
                <a:solidFill>
                  <a:srgbClr val="0066B3"/>
                </a:solidFill>
                <a:latin typeface="Consolas"/>
                <a:ea typeface="Consolas"/>
              </a:rPr>
              <a:t>0012/004)</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endParaRPr lang="en-US" sz="1400" b="0" strike="noStrike" spc="-1">
              <a:latin typeface="Cambria"/>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D92AF521-FA6C-4F5C-82CC-E076C4F244FD}" type="slidenum">
              <a:rPr lang="en-US" sz="1800" b="0" strike="noStrike" spc="-1">
                <a:latin typeface="Cambria"/>
              </a:rPr>
              <a:t>243</a:t>
            </a:fld>
            <a:endParaRPr lang="en-US" sz="1800" b="0" strike="noStrike" spc="-1">
              <a:latin typeface="Cambria"/>
            </a:endParaRPr>
          </a:p>
        </p:txBody>
      </p:sp>
      <p:sp>
        <p:nvSpPr>
          <p:cNvPr id="1598"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sp>
      <p:sp>
        <p:nvSpPr>
          <p:cNvPr id="1599"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600" name="CustomShape 4"/>
          <p:cNvSpPr/>
          <p:nvPr/>
        </p:nvSpPr>
        <p:spPr>
          <a:xfrm>
            <a:off x="646200" y="1098360"/>
            <a:ext cx="7936920" cy="27367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200" b="0" strike="noStrike" spc="-1">
                <a:solidFill>
                  <a:srgbClr val="000000"/>
                </a:solidFill>
                <a:latin typeface="Georgia"/>
                <a:ea typeface="Georgia"/>
              </a:rPr>
              <a:t>(i)	Indexação das instâncias individuais de ‘nomes’: N, N-P, NPR, NPR-P (=xxxx)</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(ii)	Adição do índice da primeira ocorrência a casos de nomes idênticos subsequentes (yyyy:xxxx)</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(iii)	Numeração de cada ocorrência de palavras idênticas (/zzz)</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(iv)	Identificação de NPs com referentes inéditos;</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	Indexação dos referentes inéditos, derivada dos nomes(=xxxx) ou aleatória (=wwww.xxxx).</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(vi)	Identificação de NPs com referentes repetidos; </a:t>
            </a:r>
            <a:b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(vii)	 Co-indexação dos referentes repetidos com o índice da cadeia (=xxxx ou =wwww)</a:t>
            </a:r>
            <a:b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(viii) Numeração de cada sintagma em uma cadeia (/zzz)</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(ix)	 Aplicação do código de letras inicial para estatuto do referente ( H-/M-)</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(x)	 Aplicação do índice medial para estatuto do nome (-AA-/-AC-/-RR-/-RC-/-EE-/-EC-/-BB-)</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(xi)	 Aplicação do código de letras final para estrutura interna (-NNN/-NNC/-DNN/-DNC/…)</a:t>
            </a:r>
            <a:endParaRPr lang="en-US" sz="1200" b="0" strike="noStrike" spc="-1">
              <a:latin typeface="Cambria"/>
            </a:endParaRPr>
          </a:p>
        </p:txBody>
      </p:sp>
      <p:sp>
        <p:nvSpPr>
          <p:cNvPr id="1601"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968C3043-C09C-44C5-8C06-7D58DCE53F89}" type="slidenum">
              <a:rPr lang="en-US" sz="1800" b="0" strike="noStrike" spc="-1">
                <a:latin typeface="Cambria"/>
              </a:rPr>
              <a:t>244</a:t>
            </a:fld>
            <a:endParaRPr lang="en-US" sz="1800" b="0" strike="noStrike" spc="-1">
              <a:latin typeface="Cambria"/>
            </a:endParaRPr>
          </a:p>
        </p:txBody>
      </p:sp>
      <p:sp>
        <p:nvSpPr>
          <p:cNvPr id="160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604" name="CustomShape 3"/>
          <p:cNvSpPr/>
          <p:nvPr/>
        </p:nvSpPr>
        <p:spPr>
          <a:xfrm>
            <a:off x="646200" y="1098360"/>
            <a:ext cx="7936920" cy="27367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200" b="0" strike="noStrike" spc="-1">
                <a:solidFill>
                  <a:srgbClr val="0066B3"/>
                </a:solidFill>
                <a:latin typeface="Georgia"/>
                <a:ea typeface="Georgia"/>
              </a:rPr>
              <a:t>(i)	Indexação das instâncias individuais de ‘nomes’: N, N-P, NPR, NPR-P (=xxxx)</a:t>
            </a:r>
            <a:endParaRPr lang="en-US" sz="1200" b="0" strike="noStrike" spc="-1">
              <a:latin typeface="Cambria"/>
            </a:endParaRPr>
          </a:p>
          <a:p>
            <a:pPr marL="291960" indent="-139320">
              <a:lnSpc>
                <a:spcPct val="100000"/>
              </a:lnSpc>
            </a:pPr>
            <a:r>
              <a:rPr lang="en-US" sz="1200" b="0" strike="noStrike" spc="-1">
                <a:solidFill>
                  <a:srgbClr val="0066B3"/>
                </a:solidFill>
                <a:latin typeface="Georgia"/>
                <a:ea typeface="Georgia"/>
              </a:rPr>
              <a:t>(ii)	Adição do índice da primeira ocorrência a casos de nomes idênticos subsequentes (yyyy:xxxx)</a:t>
            </a:r>
            <a:endParaRPr lang="en-US" sz="1200" b="0" strike="noStrike" spc="-1">
              <a:latin typeface="Cambria"/>
            </a:endParaRPr>
          </a:p>
          <a:p>
            <a:pPr marL="291960" indent="-139320">
              <a:lnSpc>
                <a:spcPct val="100000"/>
              </a:lnSpc>
            </a:pPr>
            <a:r>
              <a:rPr lang="en-US" sz="1200" b="0" strike="noStrike" spc="-1">
                <a:solidFill>
                  <a:srgbClr val="0066B3"/>
                </a:solidFill>
                <a:latin typeface="Georgia"/>
                <a:ea typeface="Georgia"/>
              </a:rPr>
              <a:t>(iii)	Numeração de cada ocorrência de palavras idênticas (/zzz)</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(iv)	Identificação de NPs com referentes inéditos;</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	Indexação dos referentes inéditos, derivada dos nomes(=xxxx) ou aleatória (=wwww.xxxx).</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(vi)	Identificação de NPs com referentes repetidos; </a:t>
            </a:r>
            <a:b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(vii)	 Co-indexação dos referentes repetidos com o índice da cadeia (=xxxx ou =wwww)</a:t>
            </a:r>
            <a:b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(viii) Numeração de cada sintagma em uma cadeia (/zzz)</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(ix)	 Aplicação do código de letras inicial para estatuto do referente ( H-/M-)</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(x)	 Aplicação do índice medial para estatuto do nome (-AA-/-AC-/-RR-/-RC-/-EE-/-EC-/-BB-)</a:t>
            </a:r>
            <a:endParaRPr lang="en-US" sz="1200" b="0" strike="noStrike" spc="-1">
              <a:latin typeface="Cambria"/>
            </a:endParaRPr>
          </a:p>
          <a:p>
            <a:pPr marL="291960" indent="-139320">
              <a:lnSpc>
                <a:spcPct val="100000"/>
              </a:lnSpc>
            </a:pPr>
            <a:r>
              <a:rPr lang="en-US" sz="1200" b="0" strike="noStrike" spc="-1">
                <a:solidFill>
                  <a:srgbClr val="0066B3"/>
                </a:solidFill>
                <a:latin typeface="Georgia"/>
                <a:ea typeface="Georgia"/>
              </a:rPr>
              <a:t>(xi)	 Aplicação do código de letras final para estrutura interna (-NNN/-NNC/-DNN/-DNC/…)</a:t>
            </a:r>
            <a:endParaRPr lang="en-US" sz="1200" b="0" strike="noStrike" spc="-1">
              <a:latin typeface="Cambria"/>
            </a:endParaRPr>
          </a:p>
        </p:txBody>
      </p:sp>
      <p:sp>
        <p:nvSpPr>
          <p:cNvPr id="1605" name="CustomShape 4"/>
          <p:cNvSpPr/>
          <p:nvPr/>
        </p:nvSpPr>
        <p:spPr>
          <a:xfrm>
            <a:off x="2329200" y="4177080"/>
            <a:ext cx="4068360" cy="5497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a:solidFill>
                  <a:srgbClr val="0066B3"/>
                </a:solidFill>
                <a:latin typeface="Georgia"/>
                <a:ea typeface="Georgia"/>
              </a:rPr>
              <a:t>Etapas preparatórias, </a:t>
            </a:r>
            <a:r>
              <a:rPr lang="en-US" sz="2300" b="1" strike="noStrike" spc="-1">
                <a:solidFill>
                  <a:srgbClr val="0066B3"/>
                </a:solidFill>
                <a:latin typeface="Georgia"/>
                <a:ea typeface="Georgia"/>
              </a:rPr>
              <a:t>automatizadas</a:t>
            </a:r>
            <a:endParaRPr lang="en-US" sz="2300" b="0" strike="noStrike" spc="-1">
              <a:latin typeface="Cambria"/>
            </a:endParaRPr>
          </a:p>
        </p:txBody>
      </p:sp>
      <p:sp>
        <p:nvSpPr>
          <p:cNvPr id="1606"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9E3B0B55-DCAE-4357-AD11-72E6E3DAD7CE}" type="slidenum">
              <a:rPr lang="en-US" sz="1800" b="0" strike="noStrike" spc="-1">
                <a:latin typeface="Cambria"/>
              </a:rPr>
              <a:t>245</a:t>
            </a:fld>
            <a:endParaRPr lang="en-US" sz="1800" b="0" strike="noStrike" spc="-1">
              <a:latin typeface="Cambria"/>
            </a:endParaRPr>
          </a:p>
        </p:txBody>
      </p:sp>
      <p:sp>
        <p:nvSpPr>
          <p:cNvPr id="1608"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600" b="0" strike="noStrike" spc="-1">
                <a:solidFill>
                  <a:srgbClr val="A9A9A9"/>
                </a:solidFill>
                <a:latin typeface="Georgia"/>
                <a:ea typeface="Georgia"/>
              </a:rPr>
              <a:t>A anotação </a:t>
            </a:r>
            <a:br/>
            <a:r>
              <a:rPr lang="en-US" sz="2600" b="0" strike="noStrike" spc="-1">
                <a:solidFill>
                  <a:srgbClr val="808080"/>
                </a:solidFill>
                <a:latin typeface="Georgia"/>
                <a:ea typeface="Georgia"/>
              </a:rPr>
              <a:t>(etapas resumidas)</a:t>
            </a:r>
            <a:endParaRPr lang="en-US" sz="2600" b="0" strike="noStrike" spc="-1">
              <a:latin typeface="Cambria"/>
            </a:endParaRPr>
          </a:p>
        </p:txBody>
      </p:sp>
      <p:sp>
        <p:nvSpPr>
          <p:cNvPr id="1609"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610" name="CustomShape 4"/>
          <p:cNvSpPr/>
          <p:nvPr/>
        </p:nvSpPr>
        <p:spPr>
          <a:xfrm>
            <a:off x="646200" y="1098360"/>
            <a:ext cx="7936920" cy="27367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200" b="0" strike="noStrike" spc="-1">
                <a:solidFill>
                  <a:srgbClr val="B2B2B2"/>
                </a:solidFill>
                <a:latin typeface="Georgia"/>
                <a:ea typeface="Georgia"/>
              </a:rPr>
              <a:t>(i)	Indexação das instâncias individuais de ‘nomes’: N, N-P, NPR, NPR-P (=xxxx)</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(ii)	Adição do índice da primeira ocorrência a casos de nomes idênticos subsequentes (yyyy:xxxx)</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(iii)	Numeração de cada ocorrência de palavras idênticas (/zzz)</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(iv)	Identificação de NPs com referentes inéditos;</a:t>
            </a:r>
            <a:endParaRPr lang="en-US" sz="1200" b="0" strike="noStrike" spc="-1">
              <a:latin typeface="Cambria"/>
            </a:endParaRPr>
          </a:p>
          <a:p>
            <a:pPr marL="291960" indent="-139320">
              <a:lnSpc>
                <a:spcPct val="100000"/>
              </a:lnSpc>
            </a:pPr>
            <a:r>
              <a:rPr lang="en-US" sz="1200" b="0" strike="noStrike" spc="-1">
                <a:solidFill>
                  <a:srgbClr val="F58220"/>
                </a:solidFill>
                <a:latin typeface="Georgia"/>
                <a:ea typeface="Georgia"/>
              </a:rPr>
              <a:t>(v)	Indexação dos referentes inéditos, derivada dos nomes(=xxxx) ou aleatória (=wwww.xxxx).</a:t>
            </a:r>
            <a:endParaRPr lang="en-US" sz="1200" b="0" strike="noStrike" spc="-1">
              <a:latin typeface="Cambria"/>
            </a:endParaRPr>
          </a:p>
          <a:p>
            <a:pPr marL="291960" indent="-139320">
              <a:lnSpc>
                <a:spcPct val="100000"/>
              </a:lnSpc>
            </a:pPr>
            <a:r>
              <a:rPr lang="en-US" sz="1200" b="0" strike="noStrike" spc="-1">
                <a:solidFill>
                  <a:srgbClr val="F58220"/>
                </a:solidFill>
                <a:latin typeface="Georgia"/>
                <a:ea typeface="Georgia"/>
              </a:rPr>
              <a:t>(vi)	Identificação de NPs com referentes repetidos; </a:t>
            </a:r>
            <a:b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(vii)	 Co-indexação dos referentes repetidos com o índice da cadeia (=xxxx ou =wwww)</a:t>
            </a:r>
            <a:br/>
            <a:endParaRPr lang="en-US" sz="1200" b="0" strike="noStrike" spc="-1">
              <a:latin typeface="Cambria"/>
            </a:endParaRPr>
          </a:p>
          <a:p>
            <a:pPr marL="291960" indent="-139320">
              <a:lnSpc>
                <a:spcPct val="100000"/>
              </a:lnSpc>
            </a:pPr>
            <a:r>
              <a:rPr lang="en-US" sz="1200" b="0" strike="noStrike" spc="-1">
                <a:solidFill>
                  <a:srgbClr val="F58220"/>
                </a:solidFill>
                <a:latin typeface="Georgia"/>
                <a:ea typeface="Georgia"/>
              </a:rPr>
              <a:t>(viii) Numeração de cada sintagma em uma cadeia (/zzz)</a:t>
            </a:r>
            <a:endParaRPr lang="en-US" sz="1200" b="0" strike="noStrike" spc="-1">
              <a:latin typeface="Cambria"/>
            </a:endParaRPr>
          </a:p>
          <a:p>
            <a:pPr marL="291960" indent="-139320">
              <a:lnSpc>
                <a:spcPct val="100000"/>
              </a:lnSpc>
            </a:pPr>
            <a:r>
              <a:rPr lang="en-US" sz="1200" b="0" strike="noStrike" spc="-1">
                <a:solidFill>
                  <a:srgbClr val="F58220"/>
                </a:solidFill>
                <a:latin typeface="Georgia"/>
                <a:ea typeface="Georgia"/>
              </a:rPr>
              <a:t>(ix)	 Aplicação do código de letras inicial para estatuto do referente ( H-/M-)</a:t>
            </a:r>
            <a:endParaRPr lang="en-US" sz="1200" b="0" strike="noStrike" spc="-1">
              <a:latin typeface="Cambria"/>
            </a:endParaRPr>
          </a:p>
          <a:p>
            <a:pPr marL="291960" indent="-139320">
              <a:lnSpc>
                <a:spcPct val="100000"/>
              </a:lnSpc>
            </a:pPr>
            <a:r>
              <a:rPr lang="en-US" sz="1200" b="0" strike="noStrike" spc="-1">
                <a:solidFill>
                  <a:srgbClr val="F58220"/>
                </a:solidFill>
                <a:latin typeface="Georgia"/>
                <a:ea typeface="Georgia"/>
              </a:rPr>
              <a:t>(x)	 Aplicação do índice medial para estatuto do nome (-AA-/-AC-/-RR-/-RC-/-EE-/-EC-/-BB-)</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(xi)	 Aplicação do código de letras final para estrutura interna (-NNN/-NNC/-DNN/-DNC/…)</a:t>
            </a:r>
            <a:endParaRPr lang="en-US" sz="1200" b="0" strike="noStrike" spc="-1">
              <a:latin typeface="Cambria"/>
            </a:endParaRPr>
          </a:p>
        </p:txBody>
      </p:sp>
      <p:sp>
        <p:nvSpPr>
          <p:cNvPr id="1611" name="CustomShape 5"/>
          <p:cNvSpPr/>
          <p:nvPr/>
        </p:nvSpPr>
        <p:spPr>
          <a:xfrm>
            <a:off x="2329200" y="4177080"/>
            <a:ext cx="4068360" cy="4734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a:solidFill>
                  <a:srgbClr val="F58220"/>
                </a:solidFill>
                <a:latin typeface="Georgia"/>
                <a:ea typeface="Georgia"/>
              </a:rPr>
              <a:t>Etapas automatiz</a:t>
            </a:r>
            <a:r>
              <a:rPr lang="en-US" sz="2300" b="1" i="1" strike="noStrike" spc="-1">
                <a:solidFill>
                  <a:srgbClr val="F58220"/>
                </a:solidFill>
                <a:latin typeface="Georgia"/>
                <a:ea typeface="Georgia"/>
              </a:rPr>
              <a:t>áveis</a:t>
            </a:r>
            <a:r>
              <a:rPr lang="en-US" sz="1800" b="1" i="1" strike="noStrike" spc="-1">
                <a:solidFill>
                  <a:srgbClr val="F58220"/>
                </a:solidFill>
                <a:latin typeface="Georgia"/>
                <a:ea typeface="Georgia"/>
              </a:rPr>
              <a:t>?</a:t>
            </a:r>
            <a:endParaRPr lang="en-US" sz="1800" b="0" strike="noStrike" spc="-1">
              <a:latin typeface="Cambria"/>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23D6927-A7CF-40BD-952E-4F969B089671}" type="slidenum">
              <a:rPr lang="en-US" sz="1800" b="0" strike="noStrike" spc="-1">
                <a:latin typeface="Cambria"/>
              </a:rPr>
              <a:t>246</a:t>
            </a:fld>
            <a:endParaRPr lang="en-US" sz="1800" b="0" strike="noStrike" spc="-1">
              <a:latin typeface="Cambria"/>
            </a:endParaRPr>
          </a:p>
        </p:txBody>
      </p:sp>
      <p:sp>
        <p:nvSpPr>
          <p:cNvPr id="1613"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sp>
      <p:sp>
        <p:nvSpPr>
          <p:cNvPr id="1614"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615" name="CustomShape 4"/>
          <p:cNvSpPr/>
          <p:nvPr/>
        </p:nvSpPr>
        <p:spPr>
          <a:xfrm>
            <a:off x="646200" y="1098360"/>
            <a:ext cx="7936920" cy="27367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200" b="0" strike="noStrike" spc="-1">
                <a:solidFill>
                  <a:srgbClr val="B2B2B2"/>
                </a:solidFill>
                <a:latin typeface="Georgia"/>
                <a:ea typeface="Georgia"/>
              </a:rPr>
              <a:t>(i)	Indexação das instâncias individuais de ‘nomes’: N, N-P, NPR, NPR-P (=xxxx)</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(ii)	Adição do índice da primeira ocorrência a casos de nomes idênticos subsequentes (yyyy:xxxx)</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(iii)	Numeração de cada ocorrência de palavras idênticas (/zzz)</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(iv)	Identificação de NPs com referentes inéditos;</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(v)	Indexação dos referentes inéditos, derivada dos nomes(=xxxx) ou aleatória (=wwww.xxxx).</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(vi)	Identificação de NPs com referentes repetidos; </a:t>
            </a:r>
            <a:b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(vii)	 Co-indexação dos referentes repetidos com o índice da cadeia (=xxxx ou =wwww)</a:t>
            </a:r>
            <a:b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(viii) Numeração de cada sintagma em uma cadeia (/zzz)</a:t>
            </a:r>
            <a:endParaRPr lang="en-US" sz="1200" b="0" strike="noStrike" spc="-1">
              <a:latin typeface="Cambria"/>
            </a:endParaRPr>
          </a:p>
          <a:p>
            <a:pPr marL="291960" indent="-139320">
              <a:lnSpc>
                <a:spcPct val="100000"/>
              </a:lnSpc>
            </a:pPr>
            <a:r>
              <a:rPr lang="en-US" sz="1200" b="0" i="1" strike="noStrike" spc="-1">
                <a:solidFill>
                  <a:srgbClr val="00A65D"/>
                </a:solidFill>
                <a:latin typeface="Georgia"/>
                <a:ea typeface="Georgia"/>
              </a:rPr>
              <a:t>(ix)	 Aplicação do código de letras inicial para estatuto do referente ( H-/M-)</a:t>
            </a:r>
            <a:endParaRPr lang="en-US" sz="1200" b="0" strike="noStrike" spc="-1">
              <a:latin typeface="Cambria"/>
            </a:endParaRPr>
          </a:p>
          <a:p>
            <a:pPr marL="291960" indent="-139320">
              <a:lnSpc>
                <a:spcPct val="100000"/>
              </a:lnSpc>
            </a:pPr>
            <a:r>
              <a:rPr lang="en-US" sz="1200" b="0" i="1" strike="noStrike" spc="-1">
                <a:solidFill>
                  <a:srgbClr val="00A65D"/>
                </a:solidFill>
                <a:latin typeface="Georgia"/>
                <a:ea typeface="Georgia"/>
              </a:rPr>
              <a:t>(x)	 Aplicação do índice medial para estatuto do nome (-AA-/-AC-/-RR-/-RC-/-EE-/-EC-/-BB-)</a:t>
            </a:r>
            <a:endParaRPr lang="en-US" sz="1200" b="0" strike="noStrike" spc="-1">
              <a:latin typeface="Cambria"/>
            </a:endParaRPr>
          </a:p>
          <a:p>
            <a:pPr marL="291960" indent="-139320">
              <a:lnSpc>
                <a:spcPct val="100000"/>
              </a:lnSpc>
            </a:pPr>
            <a:r>
              <a:rPr lang="en-US" sz="1200" b="0" i="1" strike="noStrike" spc="-1">
                <a:solidFill>
                  <a:srgbClr val="00A65D"/>
                </a:solidFill>
                <a:latin typeface="Georgia"/>
                <a:ea typeface="Georgia"/>
              </a:rPr>
              <a:t>(xi)	 Aplicação do código de letras final para estrutura interna (-NNN/-NNC/-DNN/-DNC/…)</a:t>
            </a:r>
            <a:endParaRPr lang="en-US" sz="1200" b="0" strike="noStrike" spc="-1">
              <a:latin typeface="Cambria"/>
            </a:endParaRPr>
          </a:p>
        </p:txBody>
      </p:sp>
      <p:sp>
        <p:nvSpPr>
          <p:cNvPr id="1616" name="CustomShape 5"/>
          <p:cNvSpPr/>
          <p:nvPr/>
        </p:nvSpPr>
        <p:spPr>
          <a:xfrm>
            <a:off x="2329200" y="4177080"/>
            <a:ext cx="4068360" cy="4734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a:solidFill>
                  <a:srgbClr val="00A65D"/>
                </a:solidFill>
                <a:latin typeface="Georgia"/>
                <a:ea typeface="Georgia"/>
              </a:rPr>
              <a:t>Etapas talvez dispensáveis</a:t>
            </a:r>
            <a:endParaRPr lang="en-US" sz="1800" b="0" strike="noStrike" spc="-1">
              <a:latin typeface="Cambria"/>
            </a:endParaRPr>
          </a:p>
        </p:txBody>
      </p:sp>
      <p:sp>
        <p:nvSpPr>
          <p:cNvPr id="1617" name="CustomShape 6"/>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B49293A7-A4BB-4EF7-A28C-C3F2D3DD049E}" type="slidenum">
              <a:rPr lang="en-US" sz="1800" b="0" strike="noStrike" spc="-1">
                <a:latin typeface="Cambria"/>
              </a:rPr>
              <a:t>247</a:t>
            </a:fld>
            <a:endParaRPr lang="en-US" sz="1800" b="0" strike="noStrike" spc="-1">
              <a:latin typeface="Cambria"/>
            </a:endParaRPr>
          </a:p>
        </p:txBody>
      </p:sp>
      <p:sp>
        <p:nvSpPr>
          <p:cNvPr id="1619"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sp>
      <p:sp>
        <p:nvSpPr>
          <p:cNvPr id="1620"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621" name="CustomShape 4"/>
          <p:cNvSpPr/>
          <p:nvPr/>
        </p:nvSpPr>
        <p:spPr>
          <a:xfrm>
            <a:off x="646200" y="1098360"/>
            <a:ext cx="7936920" cy="27367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200" b="0" strike="noStrike" spc="-1">
                <a:solidFill>
                  <a:srgbClr val="B2B2B2"/>
                </a:solidFill>
                <a:latin typeface="Georgia"/>
                <a:ea typeface="Georgia"/>
              </a:rPr>
              <a:t>(i)	Indexação das instâncias individuais de ‘nomes’: N, N-P, NPR, NPR-P (=xxxx)</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(ii)	Adição do índice da primeira ocorrência a casos de nomes idênticos subsequentes (yyyy:xxxx)</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(iii)	Numeração de cada ocorrência de palavras idênticas (/zzz)</a:t>
            </a:r>
            <a:endParaRPr lang="en-US" sz="1200" b="0" strike="noStrike" spc="-1">
              <a:latin typeface="Cambria"/>
            </a:endParaRPr>
          </a:p>
          <a:p>
            <a:pPr marL="291960" indent="-139320">
              <a:lnSpc>
                <a:spcPct val="100000"/>
              </a:lnSpc>
            </a:pPr>
            <a:r>
              <a:rPr lang="en-US" sz="1200" b="1" strike="noStrike" spc="-1">
                <a:solidFill>
                  <a:srgbClr val="EF413D"/>
                </a:solidFill>
                <a:latin typeface="Georgia"/>
                <a:ea typeface="Georgia"/>
              </a:rPr>
              <a:t>(iv)	Identificação de NPs com referentes inéditos;</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(v)	Indexação dos referentes inéditos, derivada dos nomes(=xxxx) ou aleatória (=wwww.xxxx).</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(vi)	Identificação de NPs com referentes repetidos;</a:t>
            </a:r>
            <a:r>
              <a:rPr lang="en-US" sz="1200" b="0" strike="noStrike" spc="-1">
                <a:solidFill>
                  <a:srgbClr val="F58220"/>
                </a:solidFill>
                <a:latin typeface="Georgia"/>
                <a:ea typeface="Georgia"/>
              </a:rPr>
              <a:t> </a:t>
            </a:r>
            <a:br/>
            <a:endParaRPr lang="en-US" sz="1200" b="0" strike="noStrike" spc="-1">
              <a:latin typeface="Cambria"/>
            </a:endParaRPr>
          </a:p>
          <a:p>
            <a:pPr marL="291960" indent="-139320">
              <a:lnSpc>
                <a:spcPct val="100000"/>
              </a:lnSpc>
            </a:pPr>
            <a:r>
              <a:rPr lang="en-US" sz="1200" b="1" strike="noStrike" spc="-1">
                <a:solidFill>
                  <a:srgbClr val="EF413D"/>
                </a:solidFill>
                <a:latin typeface="Georgia"/>
                <a:ea typeface="Georgia"/>
              </a:rPr>
              <a:t>(vii)	 Co-indexação dos referentes repetidos com o índice da cadeia (=xxxx ou =wwww)</a:t>
            </a:r>
            <a:b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(viii) Numeração de cada sintagma em uma cadeia (/zzz)</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(ix)	 Aplicação do código de letras inicial para estatuto do referente ( H-/M-)</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(x)	 Aplicação do índice medial para estatuto do nome (-AA-/-AC-/-RR-/-RC-/-EE-/-EC-/-BB-)</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(xi)	 Aplicação do código de letras final para estrutura interna (-NNN/-NNC/-DNN/-DNC/…)</a:t>
            </a:r>
            <a:endParaRPr lang="en-US" sz="1200" b="0" strike="noStrike" spc="-1">
              <a:latin typeface="Cambria"/>
            </a:endParaRPr>
          </a:p>
        </p:txBody>
      </p:sp>
      <p:sp>
        <p:nvSpPr>
          <p:cNvPr id="1622" name="CustomShape 5"/>
          <p:cNvSpPr/>
          <p:nvPr/>
        </p:nvSpPr>
        <p:spPr>
          <a:xfrm>
            <a:off x="2329200" y="4177080"/>
            <a:ext cx="4068360" cy="4863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a:solidFill>
                  <a:srgbClr val="EF413D"/>
                </a:solidFill>
                <a:latin typeface="Georgia"/>
                <a:ea typeface="Georgia"/>
              </a:rPr>
              <a:t>Etapas centrais</a:t>
            </a:r>
            <a:endParaRPr lang="en-US" sz="1800" b="0" strike="noStrike" spc="-1">
              <a:latin typeface="Cambria"/>
            </a:endParaRPr>
          </a:p>
          <a:p>
            <a:pPr>
              <a:lnSpc>
                <a:spcPct val="100000"/>
              </a:lnSpc>
            </a:pPr>
            <a:r>
              <a:rPr lang="en-US" sz="1800" b="1" strike="noStrike" spc="-1">
                <a:solidFill>
                  <a:srgbClr val="EF413D"/>
                </a:solidFill>
                <a:latin typeface="Georgia"/>
                <a:ea typeface="Georgia"/>
              </a:rPr>
              <a:t>e não-automatizáveis</a:t>
            </a:r>
            <a:endParaRPr lang="en-US" sz="1800" b="0" strike="noStrike" spc="-1">
              <a:latin typeface="Cambria"/>
            </a:endParaRPr>
          </a:p>
        </p:txBody>
      </p:sp>
      <p:sp>
        <p:nvSpPr>
          <p:cNvPr id="1623" name="CustomShape 6"/>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6"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3083C45A-225F-4257-91E1-19911CD76F4A}" type="slidenum">
              <a:rPr lang="en-US" sz="1800" b="0" strike="noStrike" spc="-1">
                <a:latin typeface="Cambria"/>
              </a:rPr>
              <a:t>248</a:t>
            </a:fld>
            <a:endParaRPr lang="en-US" sz="1800" b="0" strike="noStrike" spc="-1">
              <a:latin typeface="Cambria"/>
            </a:endParaRPr>
          </a:p>
        </p:txBody>
      </p:sp>
      <p:sp>
        <p:nvSpPr>
          <p:cNvPr id="1647" name="CustomShape 2"/>
          <p:cNvSpPr/>
          <p:nvPr/>
        </p:nvSpPr>
        <p:spPr>
          <a:xfrm>
            <a:off x="1064880" y="1732680"/>
            <a:ext cx="7021800" cy="15433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6800" b="0" strike="noStrike" spc="-1">
                <a:solidFill>
                  <a:srgbClr val="000000"/>
                </a:solidFill>
                <a:latin typeface="Georgia"/>
                <a:ea typeface="Georgia"/>
              </a:rPr>
              <a:t>Perspectivas</a:t>
            </a:r>
            <a:endParaRPr lang="en-US" sz="6800" b="0" strike="noStrike" spc="-1">
              <a:latin typeface="Cambria"/>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937D9AF3-E7F9-4907-AA20-6A469B1B256A}" type="slidenum">
              <a:rPr lang="en-US" sz="1800" b="0" strike="noStrike" spc="-1">
                <a:latin typeface="Cambria"/>
              </a:rPr>
              <a:t>249</a:t>
            </a:fld>
            <a:endParaRPr lang="en-US" sz="1800" b="0" strike="noStrike" spc="-1">
              <a:latin typeface="Cambria"/>
            </a:endParaRPr>
          </a:p>
        </p:txBody>
      </p:sp>
      <p:sp>
        <p:nvSpPr>
          <p:cNvPr id="1649"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Perspectivas</a:t>
            </a:r>
            <a:br/>
            <a:r>
              <a:rPr lang="en-US" sz="2800" b="0" strike="noStrike" spc="-1">
                <a:solidFill>
                  <a:srgbClr val="000000"/>
                </a:solidFill>
                <a:latin typeface="Georgia"/>
                <a:ea typeface="Georgia"/>
              </a:rPr>
              <a:t>(algumas perguntas prementes)</a:t>
            </a:r>
            <a:endParaRPr lang="en-US" sz="2800" b="0" strike="noStrike" spc="-1">
              <a:latin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6272C68-15F9-433E-92B4-C5EED3F998AB}"/>
              </a:ext>
            </a:extLst>
          </p:cNvPr>
          <p:cNvSpPr>
            <a:spLocks noGrp="1"/>
          </p:cNvSpPr>
          <p:nvPr>
            <p:ph type="body" sz="quarter" idx="10"/>
          </p:nvPr>
        </p:nvSpPr>
        <p:spPr/>
        <p:txBody>
          <a:bodyPr/>
          <a:lstStyle/>
          <a:p>
            <a:pPr marL="279360">
              <a:lnSpc>
                <a:spcPct val="100000"/>
              </a:lnSpc>
            </a:pPr>
            <a:r>
              <a:rPr lang="en-US" spc="-1" dirty="0">
                <a:solidFill>
                  <a:srgbClr val="000000"/>
                </a:solidFill>
                <a:ea typeface="Georgia"/>
              </a:rPr>
              <a:t>Para </a:t>
            </a:r>
            <a:r>
              <a:rPr lang="en-US" spc="-1" dirty="0" err="1">
                <a:solidFill>
                  <a:srgbClr val="000000"/>
                </a:solidFill>
                <a:ea typeface="Georgia"/>
              </a:rPr>
              <a:t>isso</a:t>
            </a:r>
            <a:r>
              <a:rPr lang="en-US" spc="-1" dirty="0">
                <a:solidFill>
                  <a:srgbClr val="000000"/>
                </a:solidFill>
                <a:ea typeface="Georgia"/>
              </a:rPr>
              <a:t>, a </a:t>
            </a:r>
            <a:r>
              <a:rPr lang="en-US" spc="-1" dirty="0" err="1">
                <a:solidFill>
                  <a:srgbClr val="000000"/>
                </a:solidFill>
                <a:ea typeface="Georgia"/>
              </a:rPr>
              <a:t>anotação</a:t>
            </a:r>
            <a:r>
              <a:rPr lang="en-US" spc="-1" dirty="0">
                <a:solidFill>
                  <a:srgbClr val="000000"/>
                </a:solidFill>
                <a:ea typeface="Georgia"/>
              </a:rPr>
              <a:t> </a:t>
            </a:r>
            <a:r>
              <a:rPr lang="en-US" spc="-1" dirty="0" err="1">
                <a:solidFill>
                  <a:srgbClr val="000000"/>
                </a:solidFill>
                <a:ea typeface="Georgia"/>
              </a:rPr>
              <a:t>codifica</a:t>
            </a:r>
            <a:r>
              <a:rPr lang="en-US" spc="-1" dirty="0">
                <a:solidFill>
                  <a:srgbClr val="000000"/>
                </a:solidFill>
                <a:ea typeface="Georgia"/>
              </a:rPr>
              <a:t>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diferentes</a:t>
            </a:r>
            <a:r>
              <a:rPr lang="en-US" spc="-1" dirty="0">
                <a:solidFill>
                  <a:srgbClr val="000000"/>
                </a:solidFill>
                <a:ea typeface="Georgia"/>
              </a:rPr>
              <a:t> </a:t>
            </a:r>
            <a:r>
              <a:rPr lang="en-US" spc="-1" dirty="0" err="1">
                <a:solidFill>
                  <a:srgbClr val="000000"/>
                </a:solidFill>
                <a:ea typeface="Georgia"/>
              </a:rPr>
              <a:t>referentes</a:t>
            </a:r>
            <a:r>
              <a:rPr lang="en-US" spc="-1" dirty="0">
                <a:solidFill>
                  <a:srgbClr val="000000"/>
                </a:solidFill>
                <a:ea typeface="Georgia"/>
              </a:rPr>
              <a:t> expressos por </a:t>
            </a:r>
            <a:r>
              <a:rPr lang="en-US" spc="-1" dirty="0" err="1">
                <a:solidFill>
                  <a:srgbClr val="000000"/>
                </a:solidFill>
                <a:ea typeface="Georgia"/>
              </a:rPr>
              <a:t>cada</a:t>
            </a:r>
            <a:r>
              <a:rPr lang="en-US" spc="-1" dirty="0">
                <a:solidFill>
                  <a:srgbClr val="000000"/>
                </a:solidFill>
                <a:ea typeface="Georgia"/>
              </a:rPr>
              <a:t> </a:t>
            </a:r>
            <a:r>
              <a:rPr lang="en-US" spc="-1" dirty="0" err="1">
                <a:solidFill>
                  <a:srgbClr val="000000"/>
                </a:solidFill>
                <a:ea typeface="Georgia"/>
              </a:rPr>
              <a:t>sintagma</a:t>
            </a:r>
            <a:r>
              <a:rPr lang="en-US" spc="-1" dirty="0">
                <a:solidFill>
                  <a:srgbClr val="000000"/>
                </a:solidFill>
                <a:ea typeface="Georgia"/>
              </a:rPr>
              <a:t> nominal de um </a:t>
            </a:r>
            <a:r>
              <a:rPr lang="en-US" spc="-1" dirty="0" err="1">
                <a:solidFill>
                  <a:srgbClr val="000000"/>
                </a:solidFill>
                <a:ea typeface="Georgia"/>
              </a:rPr>
              <a:t>texto</a:t>
            </a:r>
            <a:r>
              <a:rPr lang="en-US" spc="-1" dirty="0">
                <a:solidFill>
                  <a:srgbClr val="000000"/>
                </a:solidFill>
                <a:ea typeface="Georgia"/>
              </a:rPr>
              <a:t>, e </a:t>
            </a:r>
            <a:r>
              <a:rPr lang="en-US" spc="-1" dirty="0" err="1">
                <a:solidFill>
                  <a:srgbClr val="F37B70"/>
                </a:solidFill>
                <a:ea typeface="Georgia"/>
              </a:rPr>
              <a:t>indexa</a:t>
            </a:r>
            <a:r>
              <a:rPr lang="en-US" spc="-1" dirty="0">
                <a:solidFill>
                  <a:srgbClr val="F37B70"/>
                </a:solidFill>
                <a:ea typeface="Georgia"/>
              </a:rPr>
              <a:t> as co-</a:t>
            </a:r>
            <a:r>
              <a:rPr lang="en-US" spc="-1" dirty="0" err="1">
                <a:solidFill>
                  <a:srgbClr val="F37B70"/>
                </a:solidFill>
                <a:ea typeface="Georgia"/>
              </a:rPr>
              <a:t>referências</a:t>
            </a:r>
            <a:r>
              <a:rPr lang="en-US" spc="-1" dirty="0">
                <a:solidFill>
                  <a:srgbClr val="F68E76"/>
                </a:solidFill>
                <a:ea typeface="Georgia"/>
              </a:rPr>
              <a:t> </a:t>
            </a:r>
            <a:r>
              <a:rPr lang="en-US" spc="-1" dirty="0" err="1">
                <a:solidFill>
                  <a:srgbClr val="000000"/>
                </a:solidFill>
                <a:ea typeface="Georgia"/>
              </a:rPr>
              <a:t>formadas</a:t>
            </a:r>
            <a:r>
              <a:rPr lang="en-US" spc="-1" dirty="0">
                <a:solidFill>
                  <a:srgbClr val="000000"/>
                </a:solidFill>
                <a:ea typeface="Georgia"/>
              </a:rPr>
              <a:t> entre </a:t>
            </a:r>
            <a:r>
              <a:rPr lang="en-US" spc="-1" dirty="0" err="1">
                <a:solidFill>
                  <a:srgbClr val="000000"/>
                </a:solidFill>
                <a:ea typeface="Georgia"/>
              </a:rPr>
              <a:t>eles</a:t>
            </a:r>
            <a:r>
              <a:rPr lang="en-US" spc="-1" dirty="0">
                <a:solidFill>
                  <a:srgbClr val="000000"/>
                </a:solidFill>
                <a:ea typeface="Georgia"/>
              </a:rPr>
              <a:t> – </a:t>
            </a:r>
            <a:r>
              <a:rPr lang="en-US" spc="-1" dirty="0" err="1">
                <a:solidFill>
                  <a:srgbClr val="000000"/>
                </a:solidFill>
                <a:ea typeface="Georgia"/>
              </a:rPr>
              <a:t>sejam</a:t>
            </a:r>
            <a:r>
              <a:rPr lang="en-US" spc="-1" dirty="0">
                <a:solidFill>
                  <a:srgbClr val="000000"/>
                </a:solidFill>
                <a:ea typeface="Georgia"/>
              </a:rPr>
              <a:t> </a:t>
            </a:r>
            <a:r>
              <a:rPr lang="en-US" spc="-1" dirty="0" err="1">
                <a:solidFill>
                  <a:srgbClr val="000000"/>
                </a:solidFill>
                <a:ea typeface="Georgia"/>
              </a:rPr>
              <a:t>lexicais</a:t>
            </a:r>
            <a:r>
              <a:rPr lang="en-US" spc="-1" dirty="0">
                <a:solidFill>
                  <a:srgbClr val="000000"/>
                </a:solidFill>
                <a:ea typeface="Georgia"/>
              </a:rPr>
              <a:t> </a:t>
            </a:r>
            <a:r>
              <a:rPr lang="en-US" spc="-1" dirty="0" err="1">
                <a:solidFill>
                  <a:srgbClr val="000000"/>
                </a:solidFill>
                <a:ea typeface="Georgia"/>
              </a:rPr>
              <a:t>ou</a:t>
            </a:r>
            <a:r>
              <a:rPr lang="en-US" spc="-1" dirty="0">
                <a:solidFill>
                  <a:srgbClr val="000000"/>
                </a:solidFill>
                <a:ea typeface="Georgia"/>
              </a:rPr>
              <a:t> </a:t>
            </a:r>
            <a:r>
              <a:rPr lang="en-US" spc="-1" dirty="0" err="1">
                <a:solidFill>
                  <a:srgbClr val="000000"/>
                </a:solidFill>
                <a:ea typeface="Georgia"/>
              </a:rPr>
              <a:t>nulos</a:t>
            </a:r>
            <a:r>
              <a:rPr lang="en-US" spc="-1" dirty="0">
                <a:solidFill>
                  <a:srgbClr val="000000"/>
                </a:solidFill>
                <a:ea typeface="Georgia"/>
              </a:rPr>
              <a:t>.</a:t>
            </a:r>
            <a:endParaRPr lang="en-US" spc="-1" dirty="0">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AB07C221-C5DC-4519-A6E8-DDD127441228}" type="slidenum">
              <a:rPr lang="en-US" sz="1800" b="0" strike="noStrike" spc="-1">
                <a:latin typeface="Cambria"/>
              </a:rPr>
              <a:t>250</a:t>
            </a:fld>
            <a:endParaRPr lang="en-US" sz="1800" b="0" strike="noStrike" spc="-1">
              <a:latin typeface="Cambria"/>
            </a:endParaRPr>
          </a:p>
        </p:txBody>
      </p:sp>
      <p:sp>
        <p:nvSpPr>
          <p:cNvPr id="1651"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Perspectivas</a:t>
            </a:r>
            <a:br/>
            <a:r>
              <a:rPr lang="en-US" sz="2800" b="0" strike="noStrike" spc="-1">
                <a:solidFill>
                  <a:srgbClr val="808080"/>
                </a:solidFill>
                <a:latin typeface="Georgia"/>
                <a:ea typeface="Georgia"/>
              </a:rPr>
              <a:t>(algumas perguntas prementes)</a:t>
            </a:r>
            <a:endParaRPr lang="en-US" sz="2800" b="0" strike="noStrike" spc="-1">
              <a:latin typeface="Cambria"/>
            </a:endParaRPr>
          </a:p>
        </p:txBody>
      </p:sp>
      <p:sp>
        <p:nvSpPr>
          <p:cNvPr id="1652" name="CustomShape 3"/>
          <p:cNvSpPr/>
          <p:nvPr/>
        </p:nvSpPr>
        <p:spPr>
          <a:xfrm>
            <a:off x="662400" y="1010880"/>
            <a:ext cx="7550640" cy="18529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330120" indent="-336240">
              <a:lnSpc>
                <a:spcPct val="100000"/>
              </a:lnSpc>
              <a:buClr>
                <a:srgbClr val="000000"/>
              </a:buClr>
              <a:buFont typeface="StarSymbol"/>
              <a:buAutoNum type="arabicPeriod"/>
            </a:pPr>
            <a:r>
              <a:rPr lang="en-US" sz="2100" b="0" strike="noStrike" spc="-1">
                <a:solidFill>
                  <a:srgbClr val="000000"/>
                </a:solidFill>
                <a:latin typeface="Georgia"/>
                <a:ea typeface="Georgia"/>
              </a:rPr>
              <a:t>Os padrões de relação entre a expressão argumental e </a:t>
            </a:r>
            <a:br/>
            <a:r>
              <a:rPr lang="en-US" sz="2100" b="0" strike="noStrike" spc="-1">
                <a:solidFill>
                  <a:srgbClr val="000000"/>
                </a:solidFill>
                <a:latin typeface="Georgia"/>
                <a:ea typeface="Georgia"/>
              </a:rPr>
              <a:t>a estrutura informacional se repetirão </a:t>
            </a:r>
            <a:br/>
            <a:r>
              <a:rPr lang="en-US" sz="2100" b="0" strike="noStrike" spc="-1">
                <a:solidFill>
                  <a:srgbClr val="000000"/>
                </a:solidFill>
                <a:latin typeface="Georgia"/>
                <a:ea typeface="Georgia"/>
              </a:rPr>
              <a:t>em textos portugueses coetâneos?</a:t>
            </a:r>
            <a:endParaRPr lang="en-US" sz="2100" b="0" strike="noStrike" spc="-1">
              <a:latin typeface="Cambria"/>
            </a:endParaRPr>
          </a:p>
          <a:p>
            <a:pPr>
              <a:lnSpc>
                <a:spcPct val="100000"/>
              </a:lnSpc>
            </a:pPr>
            <a:endParaRPr lang="en-US" sz="2100" b="0" strike="noStrike" spc="-1">
              <a:latin typeface="Cambria"/>
            </a:endParaRPr>
          </a:p>
          <a:p>
            <a:pPr marL="330120" indent="-336240">
              <a:lnSpc>
                <a:spcPct val="100000"/>
              </a:lnSpc>
              <a:buClr>
                <a:srgbClr val="000000"/>
              </a:buClr>
              <a:buFont typeface="StarSymbol"/>
              <a:buAutoNum type="arabicPeriod"/>
            </a:pPr>
            <a:r>
              <a:rPr lang="en-US" sz="2100" b="0" strike="noStrike" spc="-1">
                <a:solidFill>
                  <a:srgbClr val="000000"/>
                </a:solidFill>
                <a:latin typeface="Georgia"/>
                <a:ea typeface="Georgia"/>
              </a:rPr>
              <a:t>Os padrões de relação entre a expressão argumental e </a:t>
            </a:r>
            <a:br/>
            <a:r>
              <a:rPr lang="en-US" sz="2100" b="0" strike="noStrike" spc="-1">
                <a:solidFill>
                  <a:srgbClr val="000000"/>
                </a:solidFill>
                <a:latin typeface="Georgia"/>
                <a:ea typeface="Georgia"/>
              </a:rPr>
              <a:t>a estrutura informacional se repetirão </a:t>
            </a:r>
            <a:br/>
            <a:r>
              <a:rPr lang="en-US" sz="2100" b="0" strike="noStrike" spc="-1">
                <a:solidFill>
                  <a:srgbClr val="000000"/>
                </a:solidFill>
                <a:latin typeface="Georgia"/>
                <a:ea typeface="Georgia"/>
              </a:rPr>
              <a:t>em textos brasileiros coetâneos?</a:t>
            </a:r>
            <a:endParaRPr lang="en-US" sz="2100" b="0" strike="noStrike" spc="-1">
              <a:latin typeface="Cambria"/>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3"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3B04515C-92DE-4203-9406-CB5CA95C0624}" type="slidenum">
              <a:rPr lang="en-US" sz="1800" b="0" strike="noStrike" spc="-1">
                <a:latin typeface="Cambria"/>
              </a:rPr>
              <a:t>251</a:t>
            </a:fld>
            <a:endParaRPr lang="en-US" sz="1800" b="0" strike="noStrike" spc="-1">
              <a:latin typeface="Cambria"/>
            </a:endParaRPr>
          </a:p>
        </p:txBody>
      </p:sp>
      <p:sp>
        <p:nvSpPr>
          <p:cNvPr id="1654"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Perspectivas</a:t>
            </a:r>
            <a:br/>
            <a:r>
              <a:rPr lang="en-US" sz="2800" b="0" strike="noStrike" spc="-1">
                <a:solidFill>
                  <a:srgbClr val="808080"/>
                </a:solidFill>
                <a:latin typeface="Georgia"/>
                <a:ea typeface="Georgia"/>
              </a:rPr>
              <a:t>(algumas perguntas prementes)</a:t>
            </a:r>
            <a:endParaRPr lang="en-US" sz="2800" b="0" strike="noStrike" spc="-1">
              <a:latin typeface="Cambria"/>
            </a:endParaRPr>
          </a:p>
        </p:txBody>
      </p:sp>
      <p:sp>
        <p:nvSpPr>
          <p:cNvPr id="1655" name="CustomShape 3"/>
          <p:cNvSpPr/>
          <p:nvPr/>
        </p:nvSpPr>
        <p:spPr>
          <a:xfrm>
            <a:off x="649440" y="1146960"/>
            <a:ext cx="8316360" cy="18529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100" b="0" strike="noStrike" spc="-1">
                <a:solidFill>
                  <a:srgbClr val="000000"/>
                </a:solidFill>
                <a:latin typeface="Georgia"/>
                <a:ea typeface="Georgia"/>
              </a:rPr>
              <a:t>3. Será possível analisar, com esta metodologia, a relação entre </a:t>
            </a:r>
            <a:br/>
            <a:r>
              <a:rPr lang="en-US" sz="2100" b="0" strike="noStrike" spc="-1">
                <a:solidFill>
                  <a:srgbClr val="000000"/>
                </a:solidFill>
                <a:latin typeface="Georgia"/>
                <a:ea typeface="Georgia"/>
              </a:rPr>
              <a:t>os padrões de expressão argumental, </a:t>
            </a:r>
            <a:br/>
            <a:r>
              <a:rPr lang="en-US" sz="2100" b="0" strike="noStrike" spc="-1">
                <a:solidFill>
                  <a:srgbClr val="000000"/>
                </a:solidFill>
                <a:latin typeface="Georgia"/>
                <a:ea typeface="Georgia"/>
              </a:rPr>
              <a:t>a estrutura informacional, </a:t>
            </a:r>
            <a:r>
              <a:rPr lang="en-US" sz="2100" b="1" strike="noStrike" spc="-1">
                <a:solidFill>
                  <a:srgbClr val="000000"/>
                </a:solidFill>
                <a:latin typeface="Georgia"/>
                <a:ea typeface="Georgia"/>
              </a:rPr>
              <a:t>e a estrutura dos documentos</a:t>
            </a:r>
            <a:r>
              <a:rPr lang="en-US" sz="2100" b="0" strike="noStrike" spc="-1">
                <a:solidFill>
                  <a:srgbClr val="000000"/>
                </a:solidFill>
                <a:latin typeface="Georgia"/>
                <a:ea typeface="Georgia"/>
              </a:rPr>
              <a:t>?</a:t>
            </a:r>
            <a:endParaRPr lang="en-US" sz="2100" b="0" strike="noStrike" spc="-1">
              <a:latin typeface="Cambria"/>
            </a:endParaRPr>
          </a:p>
          <a:p>
            <a:pPr>
              <a:lnSpc>
                <a:spcPct val="100000"/>
              </a:lnSpc>
            </a:pPr>
            <a:endParaRPr lang="en-US" sz="2100" b="0" strike="noStrike" spc="-1">
              <a:latin typeface="Cambria"/>
            </a:endParaRPr>
          </a:p>
          <a:p>
            <a:pPr>
              <a:lnSpc>
                <a:spcPct val="100000"/>
              </a:lnSpc>
            </a:pPr>
            <a:r>
              <a:rPr lang="en-US" sz="2100" b="0" strike="noStrike" spc="-1">
                <a:solidFill>
                  <a:srgbClr val="000000"/>
                </a:solidFill>
                <a:latin typeface="Georgia"/>
                <a:ea typeface="Georgia"/>
              </a:rPr>
              <a:t>4. Qual os impactos dessa análise para o nosso objetivo </a:t>
            </a:r>
            <a:br/>
            <a:r>
              <a:rPr lang="en-US" sz="2100" b="0" strike="noStrike" spc="-1">
                <a:solidFill>
                  <a:srgbClr val="000000"/>
                </a:solidFill>
                <a:latin typeface="Georgia"/>
                <a:ea typeface="Georgia"/>
              </a:rPr>
              <a:t>de formar uma agenda para os estudos sintáticos </a:t>
            </a:r>
            <a:br/>
            <a:r>
              <a:rPr lang="en-US" sz="2100" b="0" strike="noStrike" spc="-1">
                <a:solidFill>
                  <a:srgbClr val="000000"/>
                </a:solidFill>
                <a:latin typeface="Georgia"/>
                <a:ea typeface="Georgia"/>
              </a:rPr>
              <a:t>nas </a:t>
            </a:r>
            <a:r>
              <a:rPr lang="en-US" sz="2100" b="0" i="1" strike="noStrike" spc="-1">
                <a:solidFill>
                  <a:srgbClr val="000000"/>
                </a:solidFill>
                <a:latin typeface="Georgia"/>
                <a:ea typeface="Georgia"/>
              </a:rPr>
              <a:t>Vésperas Brasilianas</a:t>
            </a:r>
            <a:r>
              <a:rPr lang="en-US" sz="2100" b="0" strike="noStrike" spc="-1">
                <a:solidFill>
                  <a:srgbClr val="000000"/>
                </a:solidFill>
                <a:latin typeface="Georgia"/>
                <a:ea typeface="Georgia"/>
              </a:rPr>
              <a:t>?</a:t>
            </a:r>
            <a:endParaRPr lang="en-US" sz="2100" b="0" strike="noStrike" spc="-1">
              <a:latin typeface="Cambria"/>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9AD07EE1-A471-482D-A8CB-6195CFAA2F43}" type="slidenum">
              <a:rPr lang="en-US" sz="1800" b="0" strike="noStrike" spc="-1">
                <a:latin typeface="Cambria"/>
              </a:rPr>
              <a:t>252</a:t>
            </a:fld>
            <a:endParaRPr lang="en-US" sz="1800" b="0" strike="noStrike" spc="-1">
              <a:latin typeface="Cambria"/>
            </a:endParaRPr>
          </a:p>
        </p:txBody>
      </p:sp>
      <p:sp>
        <p:nvSpPr>
          <p:cNvPr id="1657"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Perspectivas</a:t>
            </a:r>
            <a:br/>
            <a:r>
              <a:rPr lang="en-US" sz="2800" b="0" strike="noStrike" spc="-1">
                <a:solidFill>
                  <a:srgbClr val="000000"/>
                </a:solidFill>
                <a:latin typeface="Georgia"/>
                <a:ea typeface="Georgia"/>
              </a:rPr>
              <a:t>(alguns caminhos para as respostas)</a:t>
            </a:r>
            <a:endParaRPr lang="en-US" sz="2800" b="0" strike="noStrike" spc="-1">
              <a:latin typeface="Cambria"/>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9F66BFDC-7744-4BF4-9CFD-A49835E35FDD}" type="slidenum">
              <a:rPr lang="en-US" sz="1800" b="0" strike="noStrike" spc="-1">
                <a:latin typeface="Cambria"/>
              </a:rPr>
              <a:t>253</a:t>
            </a:fld>
            <a:endParaRPr lang="en-US" sz="1800" b="0" strike="noStrike" spc="-1">
              <a:latin typeface="Cambria"/>
            </a:endParaRPr>
          </a:p>
        </p:txBody>
      </p:sp>
      <p:sp>
        <p:nvSpPr>
          <p:cNvPr id="1659"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Perspectivas</a:t>
            </a:r>
            <a:br/>
            <a:r>
              <a:rPr lang="en-US" sz="2800" b="0" strike="noStrike" spc="-1">
                <a:solidFill>
                  <a:srgbClr val="808080"/>
                </a:solidFill>
                <a:latin typeface="Georgia"/>
                <a:ea typeface="Georgia"/>
              </a:rPr>
              <a:t>(alguns caminhos para as respostas, </a:t>
            </a:r>
            <a:r>
              <a:rPr lang="en-US" sz="2800" b="0" strike="noStrike" spc="-1">
                <a:solidFill>
                  <a:srgbClr val="595959"/>
                </a:solidFill>
                <a:latin typeface="Georgia"/>
                <a:ea typeface="Georgia"/>
              </a:rPr>
              <a:t>no longo prazo</a:t>
            </a:r>
            <a:r>
              <a:rPr lang="en-US" sz="2800" b="0" strike="noStrike" spc="-1">
                <a:solidFill>
                  <a:srgbClr val="808080"/>
                </a:solidFill>
                <a:latin typeface="Georgia"/>
                <a:ea typeface="Georgia"/>
              </a:rPr>
              <a:t>)</a:t>
            </a:r>
            <a:endParaRPr lang="en-US" sz="2800" b="0" strike="noStrike" spc="-1">
              <a:latin typeface="Cambria"/>
            </a:endParaRPr>
          </a:p>
        </p:txBody>
      </p:sp>
      <p:sp>
        <p:nvSpPr>
          <p:cNvPr id="1660" name="CustomShape 3"/>
          <p:cNvSpPr/>
          <p:nvPr/>
        </p:nvSpPr>
        <p:spPr>
          <a:xfrm>
            <a:off x="756000" y="1017000"/>
            <a:ext cx="7587360" cy="23673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100" b="0" strike="noStrike" spc="-1">
                <a:solidFill>
                  <a:srgbClr val="000000"/>
                </a:solidFill>
                <a:latin typeface="Georgia"/>
                <a:ea typeface="Georgia"/>
              </a:rPr>
              <a:t>Consolidação do experimento inicial e </a:t>
            </a:r>
            <a:br/>
            <a:r>
              <a:rPr lang="en-US" sz="2100" b="0" strike="noStrike" spc="-1">
                <a:solidFill>
                  <a:srgbClr val="000000"/>
                </a:solidFill>
                <a:latin typeface="Georgia"/>
                <a:ea typeface="Georgia"/>
              </a:rPr>
              <a:t>aprofundamento da análise: </a:t>
            </a:r>
            <a:endParaRPr lang="en-US" sz="2100" b="0" strike="noStrike" spc="-1">
              <a:latin typeface="Cambria"/>
            </a:endParaRPr>
          </a:p>
          <a:p>
            <a:pPr>
              <a:lnSpc>
                <a:spcPct val="100000"/>
              </a:lnSpc>
            </a:pPr>
            <a:br/>
            <a:r>
              <a:rPr lang="en-US" sz="2100" b="0" strike="noStrike" spc="-1">
                <a:solidFill>
                  <a:srgbClr val="000000"/>
                </a:solidFill>
                <a:latin typeface="Georgia"/>
                <a:ea typeface="Georgia"/>
              </a:rPr>
              <a:t>- Replicação da anotação de cadeias de referentes </a:t>
            </a:r>
            <a:br/>
            <a:r>
              <a:rPr lang="en-US" sz="2100" b="0" strike="noStrike" spc="-1">
                <a:solidFill>
                  <a:srgbClr val="000000"/>
                </a:solidFill>
                <a:latin typeface="Georgia"/>
                <a:ea typeface="Georgia"/>
              </a:rPr>
              <a:t>em textos portugueses coetâneos e </a:t>
            </a:r>
            <a:br/>
            <a:r>
              <a:rPr lang="en-US" sz="2100" b="0" strike="noStrike" spc="-1">
                <a:solidFill>
                  <a:srgbClr val="000000"/>
                </a:solidFill>
                <a:latin typeface="Georgia"/>
                <a:ea typeface="Georgia"/>
              </a:rPr>
              <a:t>em textos brasileiros coetâneos;</a:t>
            </a:r>
            <a:endParaRPr lang="en-US" sz="2100" b="0" strike="noStrike" spc="-1">
              <a:latin typeface="Cambria"/>
            </a:endParaRPr>
          </a:p>
          <a:p>
            <a:pPr>
              <a:lnSpc>
                <a:spcPct val="100000"/>
              </a:lnSpc>
            </a:pPr>
            <a:endParaRPr lang="en-US" sz="2100" b="0" strike="noStrike" spc="-1">
              <a:latin typeface="Cambria"/>
            </a:endParaRPr>
          </a:p>
          <a:p>
            <a:pPr>
              <a:lnSpc>
                <a:spcPct val="100000"/>
              </a:lnSpc>
            </a:pPr>
            <a:r>
              <a:rPr lang="en-US" sz="2100" b="0" strike="noStrike" spc="-1">
                <a:solidFill>
                  <a:srgbClr val="000000"/>
                </a:solidFill>
                <a:latin typeface="Georgia"/>
                <a:ea typeface="Georgia"/>
              </a:rPr>
              <a:t>- Aprofundamento das análises a partir dos novos textos anotados com a metodologia consolidada</a:t>
            </a:r>
            <a:endParaRPr lang="en-US" sz="2100" b="0" strike="noStrike" spc="-1">
              <a:latin typeface="Cambria"/>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0D2C16CD-2898-4849-A962-25048CFD654D}" type="slidenum">
              <a:rPr lang="en-US" sz="1800" b="0" strike="noStrike" spc="-1">
                <a:latin typeface="Cambria"/>
              </a:rPr>
              <a:t>254</a:t>
            </a:fld>
            <a:endParaRPr lang="en-US" sz="1800" b="0" strike="noStrike" spc="-1">
              <a:latin typeface="Cambria"/>
            </a:endParaRPr>
          </a:p>
        </p:txBody>
      </p:sp>
      <p:sp>
        <p:nvSpPr>
          <p:cNvPr id="1662"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Perspectivas</a:t>
            </a:r>
            <a:br/>
            <a:r>
              <a:rPr lang="en-US" sz="2800" b="0" strike="noStrike" spc="-1">
                <a:solidFill>
                  <a:srgbClr val="808080"/>
                </a:solidFill>
                <a:latin typeface="Georgia"/>
                <a:ea typeface="Georgia"/>
              </a:rPr>
              <a:t>(alguns caminhos para as respostas, </a:t>
            </a:r>
            <a:r>
              <a:rPr lang="en-US" sz="2800" b="0" strike="noStrike" spc="-1">
                <a:solidFill>
                  <a:srgbClr val="595959"/>
                </a:solidFill>
                <a:latin typeface="Georgia"/>
                <a:ea typeface="Georgia"/>
              </a:rPr>
              <a:t>no curto prazo</a:t>
            </a:r>
            <a:r>
              <a:rPr lang="en-US" sz="2800" b="0" strike="noStrike" spc="-1">
                <a:solidFill>
                  <a:srgbClr val="808080"/>
                </a:solidFill>
                <a:latin typeface="Georgia"/>
                <a:ea typeface="Georgia"/>
              </a:rPr>
              <a:t>)</a:t>
            </a:r>
            <a:endParaRPr lang="en-US" sz="2800" b="0" strike="noStrike" spc="-1">
              <a:latin typeface="Cambria"/>
            </a:endParaRPr>
          </a:p>
        </p:txBody>
      </p:sp>
      <p:sp>
        <p:nvSpPr>
          <p:cNvPr id="1663" name="CustomShape 3"/>
          <p:cNvSpPr/>
          <p:nvPr/>
        </p:nvSpPr>
        <p:spPr>
          <a:xfrm>
            <a:off x="756000" y="759960"/>
            <a:ext cx="7587360" cy="28810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100" b="0" strike="noStrike" spc="-1">
                <a:solidFill>
                  <a:srgbClr val="000000"/>
                </a:solidFill>
                <a:latin typeface="Georgia"/>
                <a:ea typeface="Georgia"/>
              </a:rPr>
              <a:t>Ampliação do experimento inicial: </a:t>
            </a:r>
            <a:endParaRPr lang="en-US" sz="2100" b="0" strike="noStrike" spc="-1">
              <a:latin typeface="Cambria"/>
            </a:endParaRPr>
          </a:p>
          <a:p>
            <a:pPr>
              <a:lnSpc>
                <a:spcPct val="100000"/>
              </a:lnSpc>
            </a:pPr>
            <a:br/>
            <a:r>
              <a:rPr lang="en-US" sz="2100" b="0" strike="noStrike" spc="-1">
                <a:solidFill>
                  <a:srgbClr val="000000"/>
                </a:solidFill>
                <a:latin typeface="Georgia"/>
                <a:ea typeface="Georgia"/>
              </a:rPr>
              <a:t>- Análise preliminar comparada entre o texto português quinhentista já estudado e um texto português coetâneo, a partir dos caminhos já possibilitados pelo experimento até este ponto.</a:t>
            </a:r>
            <a:endParaRPr lang="en-US" sz="2100" b="0" strike="noStrike" spc="-1">
              <a:latin typeface="Cambria"/>
            </a:endParaRPr>
          </a:p>
          <a:p>
            <a:pPr>
              <a:lnSpc>
                <a:spcPct val="100000"/>
              </a:lnSpc>
            </a:pPr>
            <a:endParaRPr lang="en-US" sz="2100" b="0" strike="noStrike" spc="-1">
              <a:latin typeface="Cambria"/>
            </a:endParaRPr>
          </a:p>
          <a:p>
            <a:pPr>
              <a:lnSpc>
                <a:spcPct val="100000"/>
              </a:lnSpc>
            </a:pPr>
            <a:r>
              <a:rPr lang="en-US" sz="2100" b="0" strike="noStrike" spc="-1">
                <a:solidFill>
                  <a:srgbClr val="000000"/>
                </a:solidFill>
                <a:latin typeface="Georgia"/>
                <a:ea typeface="Georgia"/>
              </a:rPr>
              <a:t>- Análise preliminar comparada entre o texto português quinhentista já estudado e um texto brasileiro seiscentista, a partir dos caminhos já possibilitados pelo experimento até este ponto.</a:t>
            </a:r>
            <a:endParaRPr lang="en-US" sz="2100" b="0" strike="noStrike" spc="-1">
              <a:latin typeface="Cambria"/>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4"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FB0E6192-554F-4BD4-9A62-121CDE6266A7}" type="slidenum">
              <a:rPr lang="en-US" sz="1800" b="0" strike="noStrike" spc="-1">
                <a:latin typeface="Cambria"/>
              </a:rPr>
              <a:t>255</a:t>
            </a:fld>
            <a:endParaRPr lang="en-US" sz="1800" b="0" strike="noStrike" spc="-1">
              <a:latin typeface="Cambria"/>
            </a:endParaRPr>
          </a:p>
        </p:txBody>
      </p:sp>
      <p:sp>
        <p:nvSpPr>
          <p:cNvPr id="1665"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Perspectivas</a:t>
            </a:r>
            <a:br/>
            <a:r>
              <a:rPr lang="en-US" sz="2800" b="0" strike="noStrike" spc="-1">
                <a:solidFill>
                  <a:srgbClr val="808080"/>
                </a:solidFill>
                <a:latin typeface="Georgia"/>
                <a:ea typeface="Georgia"/>
              </a:rPr>
              <a:t>(alguns caminhos para as respostas, no curto prazo)</a:t>
            </a:r>
            <a:endParaRPr lang="en-US" sz="2800" b="0" strike="noStrike" spc="-1">
              <a:latin typeface="Cambria"/>
            </a:endParaRPr>
          </a:p>
        </p:txBody>
      </p:sp>
      <p:sp>
        <p:nvSpPr>
          <p:cNvPr id="1666" name="CustomShape 3"/>
          <p:cNvSpPr/>
          <p:nvPr/>
        </p:nvSpPr>
        <p:spPr>
          <a:xfrm>
            <a:off x="644040" y="736560"/>
            <a:ext cx="7587360" cy="210960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100" b="0" strike="noStrike" spc="-1">
                <a:solidFill>
                  <a:srgbClr val="000000"/>
                </a:solidFill>
                <a:latin typeface="Georgia"/>
                <a:ea typeface="Georgia"/>
              </a:rPr>
              <a:t>- Esta ampliação do experimento inicial na forma de análises comparadas preliminares pode ter como consequência, para o sub-projeto </a:t>
            </a:r>
            <a:r>
              <a:rPr lang="en-US" sz="2100" b="0" i="1" strike="noStrike" spc="-1">
                <a:solidFill>
                  <a:srgbClr val="000000"/>
                </a:solidFill>
                <a:latin typeface="Georgia"/>
                <a:ea typeface="Georgia"/>
              </a:rPr>
              <a:t>Vésperas Brasilianas</a:t>
            </a:r>
            <a:r>
              <a:rPr lang="en-US" sz="2100" b="0" strike="noStrike" spc="-1">
                <a:solidFill>
                  <a:srgbClr val="000000"/>
                </a:solidFill>
                <a:latin typeface="Georgia"/>
                <a:ea typeface="Georgia"/>
              </a:rPr>
              <a:t>, a consolidação de um dos aspectos sintáticos relevantes para a análise dos textos brasileiros dos primeiros séculos – justamente, os padrões de co-referência dos sujeitos nulos nos textos. Este pode ser um dos pontos da nossa </a:t>
            </a:r>
            <a:r>
              <a:rPr lang="en-US" sz="2100" b="0" i="1" strike="noStrike" spc="-1">
                <a:solidFill>
                  <a:srgbClr val="000000"/>
                </a:solidFill>
                <a:latin typeface="Georgia"/>
                <a:ea typeface="Georgia"/>
              </a:rPr>
              <a:t>agenda</a:t>
            </a:r>
            <a:r>
              <a:rPr lang="en-US" sz="2100" b="0" strike="noStrike" spc="-1">
                <a:solidFill>
                  <a:srgbClr val="000000"/>
                </a:solidFill>
                <a:latin typeface="Georgia"/>
                <a:ea typeface="Georgia"/>
              </a:rPr>
              <a:t>.</a:t>
            </a:r>
            <a:endParaRPr lang="en-US" sz="2100" b="0" strike="noStrike" spc="-1">
              <a:latin typeface="Cambria"/>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7"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p:txBody>
      </p:sp>
      <p:sp>
        <p:nvSpPr>
          <p:cNvPr id="1668" name="CustomShape 2"/>
          <p:cNvSpPr/>
          <p:nvPr/>
        </p:nvSpPr>
        <p:spPr>
          <a:xfrm>
            <a:off x="385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600" b="0" strike="noStrike" spc="-1">
                <a:solidFill>
                  <a:srgbClr val="808080"/>
                </a:solidFill>
                <a:latin typeface="Georgia"/>
                <a:ea typeface="Georgia"/>
              </a:rPr>
              <a:t>    conclusão parcial</a:t>
            </a:r>
            <a:endParaRPr lang="en-US" sz="2600" b="0" strike="noStrike" spc="-1">
              <a:latin typeface="Cambria"/>
            </a:endParaRPr>
          </a:p>
        </p:txBody>
      </p:sp>
      <p:sp>
        <p:nvSpPr>
          <p:cNvPr id="1669" name="CustomShape 3"/>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pic>
        <p:nvPicPr>
          <p:cNvPr id="1670" name="Shape 2645"/>
          <p:cNvPicPr/>
          <p:nvPr/>
        </p:nvPicPr>
        <p:blipFill>
          <a:blip r:embed="rId2"/>
          <a:stretch/>
        </p:blipFill>
        <p:spPr>
          <a:xfrm>
            <a:off x="6293880" y="2618280"/>
            <a:ext cx="2097360" cy="2192400"/>
          </a:xfrm>
          <a:prstGeom prst="rect">
            <a:avLst/>
          </a:prstGeom>
          <a:ln>
            <a:noFill/>
          </a:ln>
        </p:spPr>
      </p:pic>
      <p:sp>
        <p:nvSpPr>
          <p:cNvPr id="1671" name="CustomShape 4"/>
          <p:cNvSpPr/>
          <p:nvPr/>
        </p:nvSpPr>
        <p:spPr>
          <a:xfrm>
            <a:off x="435600" y="759960"/>
            <a:ext cx="8555400" cy="26398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4300" b="0" strike="noStrike" spc="-1">
                <a:solidFill>
                  <a:srgbClr val="000000"/>
                </a:solidFill>
                <a:latin typeface="Georgia"/>
                <a:ea typeface="Georgia"/>
              </a:rPr>
              <a:t>A única conclusão interessante até agora não parece depender do estatuto referencial dos sujeitos quanto a sua menção anterior no texto</a:t>
            </a:r>
            <a:endParaRPr lang="en-US" sz="4300" b="0" strike="noStrike" spc="-1">
              <a:latin typeface="Cambria"/>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 name="CustomShape 1"/>
          <p:cNvSpPr/>
          <p:nvPr/>
        </p:nvSpPr>
        <p:spPr>
          <a:xfrm>
            <a:off x="404640" y="70920"/>
            <a:ext cx="2403720" cy="14094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600" b="0" strike="noStrike" spc="-1" dirty="0">
                <a:solidFill>
                  <a:srgbClr val="FFFFFF"/>
                </a:solidFill>
                <a:latin typeface="+mj-lt"/>
                <a:ea typeface="Arial"/>
              </a:rPr>
              <a:t>RASCUNHOS</a:t>
            </a:r>
            <a:endParaRPr lang="en-US" sz="2600" b="0" strike="noStrike" spc="-1" dirty="0">
              <a:latin typeface="+mj-lt"/>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4" name="CustomShape 1"/>
          <p:cNvSpPr/>
          <p:nvPr/>
        </p:nvSpPr>
        <p:spPr>
          <a:xfrm>
            <a:off x="4284000" y="170100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25" name="CustomShape 2"/>
          <p:cNvSpPr/>
          <p:nvPr/>
        </p:nvSpPr>
        <p:spPr>
          <a:xfrm>
            <a:off x="4399560" y="178740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26" name="CustomShape 3"/>
          <p:cNvSpPr/>
          <p:nvPr/>
        </p:nvSpPr>
        <p:spPr>
          <a:xfrm>
            <a:off x="4341960" y="245304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27" name="CustomShape 4"/>
          <p:cNvSpPr/>
          <p:nvPr/>
        </p:nvSpPr>
        <p:spPr>
          <a:xfrm>
            <a:off x="109800" y="745920"/>
            <a:ext cx="8935920" cy="371808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lIns="38160" tIns="38160" rIns="38160" bIns="38160"/>
          <a:lstStyle/>
          <a:p>
            <a:pPr>
              <a:lnSpc>
                <a:spcPct val="90000"/>
              </a:lnSpc>
            </a:pPr>
            <a:r>
              <a:rPr lang="en-US" sz="1200" b="0" strike="noStrike" spc="-1">
                <a:solidFill>
                  <a:srgbClr val="000000"/>
                </a:solidFill>
                <a:latin typeface="Courier New"/>
                <a:ea typeface="Courier New"/>
              </a:rPr>
              <a:t>( (IP-MAT   (IP-GER (VB-G REINANDO)</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(NP-SBJ=001=9000 (D aquele)</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(ADJP 	(Q muito)</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(ADJ católico)</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(CONJP	(CONJ e)</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(ADJX 	(ADJ-S sereníssimo))))</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(NPR=0001/0/0001 Príncipe)</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(NP-PRN=001=9000 (NPR=0002/0/0002 el-Rei)</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(NPR=0003/0/0003 Dom)</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(NPR=0004/0/0004 MANUEL))))(, ,)</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(VB-D fez-)</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(NP-SE-4 (CL -se))</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(NP-SBJ-4=001=0005	(D-UM-F uma)</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(N=0005/0/0005 frota)</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(PP (P para)</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(NP=001=0006 (D-F a) </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(NPR=0006/0/0006 Índia)))</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(CP-REL (WPP-2 	 (P de)</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(NP=002=0005 (WPRO que)))</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(IP-SUB	 (VB-D ia)</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(PP (P por)</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(NP=001=0007 (N=0007/0/0007 capitão)</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(ADJ mór)</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(NP-GEN=002=0005 *T*-2)))</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(NP-SBJ=001=9001 (NPR=001=9001	</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(NPR=0008/0/0008 Pedro)</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(NPR=0009/0/0009 Álvares)</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(NPR=0010/0/0010 Cabral)))))</a:t>
            </a:r>
            <a:endParaRPr lang="en-US" sz="1200" b="0" strike="noStrike" spc="-1">
              <a:latin typeface="Cambria"/>
            </a:endParaRPr>
          </a:p>
        </p:txBody>
      </p:sp>
      <p:sp>
        <p:nvSpPr>
          <p:cNvPr id="1628" name="CustomShape 5"/>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EE68F437-6729-4509-9648-D3DE1D7018FB}" type="slidenum">
              <a:rPr lang="en-US" sz="1800" b="0" strike="noStrike" spc="-1">
                <a:latin typeface="Cambria"/>
              </a:rPr>
              <a:t>258</a:t>
            </a:fld>
            <a:endParaRPr lang="en-US" sz="1800" b="0" strike="noStrike" spc="-1">
              <a:latin typeface="Cambria"/>
            </a:endParaRPr>
          </a:p>
        </p:txBody>
      </p:sp>
      <p:sp>
        <p:nvSpPr>
          <p:cNvPr id="1629" name="CustomShape 6"/>
          <p:cNvSpPr/>
          <p:nvPr/>
        </p:nvSpPr>
        <p:spPr>
          <a:xfrm>
            <a:off x="108000" y="748080"/>
            <a:ext cx="8940600" cy="371808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txBody>
          <a:bodyPr lIns="38160" tIns="38160" rIns="38160" bIns="38160"/>
          <a:lstStyle/>
          <a:p>
            <a:pPr>
              <a:lnSpc>
                <a:spcPct val="90000"/>
              </a:lnSpc>
            </a:pPr>
            <a:r>
              <a:rPr lang="en-US" sz="1200" b="0" strike="noStrike" spc="-1">
                <a:solidFill>
                  <a:srgbClr val="FFFFFF"/>
                </a:solidFill>
                <a:latin typeface="Courier New"/>
                <a:ea typeface="Courier New"/>
              </a:rPr>
              <a:t>( (IP-MAT   (IP-GER (VB-G</a:t>
            </a:r>
            <a:r>
              <a:rPr lang="en-US" sz="1200" b="0" strike="noStrike" spc="-1">
                <a:solidFill>
                  <a:srgbClr val="FF7D41"/>
                </a:solidFill>
                <a:latin typeface="Courier New"/>
                <a:ea typeface="Courier New"/>
              </a:rPr>
              <a:t> </a:t>
            </a:r>
            <a:r>
              <a:rPr lang="en-US" sz="1200" b="0" strike="noStrike" spc="-1">
                <a:solidFill>
                  <a:srgbClr val="000000"/>
                </a:solidFill>
                <a:latin typeface="Courier New"/>
                <a:ea typeface="Courier New"/>
              </a:rPr>
              <a:t>REINANDO</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(NP-SBJ=001=9000 (D </a:t>
            </a:r>
            <a:r>
              <a:rPr lang="en-US" sz="1200" b="0" strike="noStrike" spc="-1">
                <a:solidFill>
                  <a:srgbClr val="000000"/>
                </a:solidFill>
                <a:latin typeface="Courier New"/>
                <a:ea typeface="Courier New"/>
              </a:rPr>
              <a:t>aquele</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(ADJP 	(Q </a:t>
            </a:r>
            <a:r>
              <a:rPr lang="en-US" sz="1200" b="0" strike="noStrike" spc="-1">
                <a:solidFill>
                  <a:srgbClr val="000000"/>
                </a:solidFill>
                <a:latin typeface="Courier New"/>
                <a:ea typeface="Courier New"/>
              </a:rPr>
              <a:t>muito</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(ADJ </a:t>
            </a:r>
            <a:r>
              <a:rPr lang="en-US" sz="1200" b="0" strike="noStrike" spc="-1">
                <a:solidFill>
                  <a:srgbClr val="000000"/>
                </a:solidFill>
                <a:latin typeface="Courier New"/>
                <a:ea typeface="Courier New"/>
              </a:rPr>
              <a:t>católico</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(CONJP	(CONJ </a:t>
            </a:r>
            <a:r>
              <a:rPr lang="en-US" sz="1200" b="0" strike="noStrike" spc="-1">
                <a:solidFill>
                  <a:srgbClr val="000000"/>
                </a:solidFill>
                <a:latin typeface="Courier New"/>
                <a:ea typeface="Courier New"/>
              </a:rPr>
              <a:t>e</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(ADJX 	(ADJ-S</a:t>
            </a:r>
            <a:r>
              <a:rPr lang="en-US" sz="1200" b="0" strike="noStrike" spc="-1">
                <a:solidFill>
                  <a:srgbClr val="000000"/>
                </a:solidFill>
                <a:latin typeface="Courier New"/>
                <a:ea typeface="Courier New"/>
              </a:rPr>
              <a:t> sereníssimo</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(NPR=0001/0/0001</a:t>
            </a:r>
            <a:r>
              <a:rPr lang="en-US" sz="1200" b="0" strike="noStrike" spc="-1">
                <a:solidFill>
                  <a:srgbClr val="000000"/>
                </a:solidFill>
                <a:latin typeface="Courier New"/>
                <a:ea typeface="Courier New"/>
              </a:rPr>
              <a:t> Príncipe</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(NP-PRN=001=9000 (NPR=0002/0/0002</a:t>
            </a:r>
            <a:r>
              <a:rPr lang="en-US" sz="1200" b="0" strike="noStrike" spc="-1">
                <a:solidFill>
                  <a:srgbClr val="000000"/>
                </a:solidFill>
                <a:latin typeface="Courier New"/>
                <a:ea typeface="Courier New"/>
              </a:rPr>
              <a:t> el-Rei</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(NPR=0003/0/0003</a:t>
            </a:r>
            <a:r>
              <a:rPr lang="en-US" sz="1200" b="0" strike="noStrike" spc="-1">
                <a:solidFill>
                  <a:srgbClr val="000000"/>
                </a:solidFill>
                <a:latin typeface="Courier New"/>
                <a:ea typeface="Courier New"/>
              </a:rPr>
              <a:t> Dom</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(NPR=0004/0/0004</a:t>
            </a:r>
            <a:r>
              <a:rPr lang="en-US" sz="1200" b="0" strike="noStrike" spc="-1">
                <a:solidFill>
                  <a:srgbClr val="000000"/>
                </a:solidFill>
                <a:latin typeface="Courier New"/>
                <a:ea typeface="Courier New"/>
              </a:rPr>
              <a:t> MANUEL</a:t>
            </a:r>
            <a:r>
              <a:rPr lang="en-US" sz="1200" b="0" strike="noStrike" spc="-1">
                <a:solidFill>
                  <a:srgbClr val="FFFFFF"/>
                </a:solidFill>
                <a:latin typeface="Courier New"/>
                <a:ea typeface="Courier New"/>
              </a:rPr>
              <a:t>))))(,</a:t>
            </a:r>
            <a:r>
              <a:rPr lang="en-US" sz="1200" b="0" strike="noStrike" spc="-1">
                <a:solidFill>
                  <a:srgbClr val="FF7D41"/>
                </a:solidFill>
                <a:latin typeface="Courier New"/>
                <a:ea typeface="Courier New"/>
              </a:rPr>
              <a:t> </a:t>
            </a:r>
            <a:r>
              <a:rPr lang="en-US" sz="1200" b="0" strike="noStrike" spc="-1">
                <a:solidFill>
                  <a:srgbClr val="000000"/>
                </a:solidFill>
                <a:latin typeface="Courier New"/>
                <a:ea typeface="Courier New"/>
              </a:rPr>
              <a:t>,</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(VB-D</a:t>
            </a:r>
            <a:r>
              <a:rPr lang="en-US" sz="1200" b="0" strike="noStrike" spc="-1">
                <a:solidFill>
                  <a:srgbClr val="000000"/>
                </a:solidFill>
                <a:latin typeface="Courier New"/>
                <a:ea typeface="Courier New"/>
              </a:rPr>
              <a:t> fez</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(NP-SE-4 (CL</a:t>
            </a:r>
            <a:r>
              <a:rPr lang="en-US" sz="1200" b="0" strike="noStrike" spc="-1">
                <a:solidFill>
                  <a:srgbClr val="000000"/>
                </a:solidFill>
                <a:latin typeface="Courier New"/>
                <a:ea typeface="Courier New"/>
              </a:rPr>
              <a:t> -se</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(NP-SBJ-4=001=0005	(D-UM-F</a:t>
            </a:r>
            <a:r>
              <a:rPr lang="en-US" sz="1200" b="0" strike="noStrike" spc="-1">
                <a:solidFill>
                  <a:srgbClr val="000000"/>
                </a:solidFill>
                <a:latin typeface="Courier New"/>
                <a:ea typeface="Courier New"/>
              </a:rPr>
              <a:t> uma</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(N=0005/0/0005</a:t>
            </a:r>
            <a:r>
              <a:rPr lang="en-US" sz="1200" b="0" strike="noStrike" spc="-1">
                <a:solidFill>
                  <a:srgbClr val="000000"/>
                </a:solidFill>
                <a:latin typeface="Courier New"/>
                <a:ea typeface="Courier New"/>
              </a:rPr>
              <a:t> frota</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(PP (P </a:t>
            </a:r>
            <a:r>
              <a:rPr lang="en-US" sz="1200" b="0" strike="noStrike" spc="-1">
                <a:solidFill>
                  <a:srgbClr val="000000"/>
                </a:solidFill>
                <a:latin typeface="Courier New"/>
                <a:ea typeface="Courier New"/>
              </a:rPr>
              <a:t>para</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(NP=001=0006 (D-F</a:t>
            </a:r>
            <a:r>
              <a:rPr lang="en-US" sz="1200" b="0" strike="noStrike" spc="-1">
                <a:solidFill>
                  <a:srgbClr val="FF7D41"/>
                </a:solidFill>
                <a:latin typeface="Courier New"/>
                <a:ea typeface="Courier New"/>
              </a:rPr>
              <a:t> </a:t>
            </a:r>
            <a:r>
              <a:rPr lang="en-US" sz="1200" b="0" strike="noStrike" spc="-1">
                <a:solidFill>
                  <a:srgbClr val="000000"/>
                </a:solidFill>
                <a:latin typeface="Courier New"/>
                <a:ea typeface="Courier New"/>
              </a:rPr>
              <a:t>a</a:t>
            </a:r>
            <a:r>
              <a:rPr lang="en-US" sz="1200" b="0" strike="noStrike" spc="-1">
                <a:solidFill>
                  <a:srgbClr val="FFFFFF"/>
                </a:solidFill>
                <a:latin typeface="Courier New"/>
                <a:ea typeface="Courier New"/>
              </a:rPr>
              <a:t>) </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(NPR=0006/0/0006</a:t>
            </a:r>
            <a:r>
              <a:rPr lang="en-US" sz="1200" b="0" strike="noStrike" spc="-1">
                <a:solidFill>
                  <a:srgbClr val="000000"/>
                </a:solidFill>
                <a:latin typeface="Courier New"/>
                <a:ea typeface="Courier New"/>
              </a:rPr>
              <a:t> Índia</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(CP-REL (WPP-2 	 (P </a:t>
            </a:r>
            <a:r>
              <a:rPr lang="en-US" sz="1200" b="0" strike="noStrike" spc="-1">
                <a:solidFill>
                  <a:srgbClr val="000000"/>
                </a:solidFill>
                <a:latin typeface="Courier New"/>
                <a:ea typeface="Courier New"/>
              </a:rPr>
              <a:t>de</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(NP=002=0005 (WPRO</a:t>
            </a:r>
            <a:r>
              <a:rPr lang="en-US" sz="1200" b="0" strike="noStrike" spc="-1">
                <a:solidFill>
                  <a:srgbClr val="000000"/>
                </a:solidFill>
                <a:latin typeface="Courier New"/>
                <a:ea typeface="Courier New"/>
              </a:rPr>
              <a:t> que</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(IP-SUB	 (VB-D</a:t>
            </a:r>
            <a:r>
              <a:rPr lang="en-US" sz="1200" b="0" strike="noStrike" spc="-1">
                <a:solidFill>
                  <a:srgbClr val="000000"/>
                </a:solidFill>
                <a:latin typeface="Courier New"/>
                <a:ea typeface="Courier New"/>
              </a:rPr>
              <a:t> ia</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(PP (P</a:t>
            </a:r>
            <a:r>
              <a:rPr lang="en-US" sz="1200" b="0" strike="noStrike" spc="-1">
                <a:solidFill>
                  <a:srgbClr val="000000"/>
                </a:solidFill>
                <a:latin typeface="Courier New"/>
                <a:ea typeface="Courier New"/>
              </a:rPr>
              <a:t> por</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(NP=001=0007 (N=0007/0/0007</a:t>
            </a:r>
            <a:r>
              <a:rPr lang="en-US" sz="1200" b="0" strike="noStrike" spc="-1">
                <a:solidFill>
                  <a:srgbClr val="000000"/>
                </a:solidFill>
                <a:latin typeface="Courier New"/>
                <a:ea typeface="Courier New"/>
              </a:rPr>
              <a:t> capitão</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(ADJ</a:t>
            </a:r>
            <a:r>
              <a:rPr lang="en-US" sz="1200" b="0" strike="noStrike" spc="-1">
                <a:solidFill>
                  <a:srgbClr val="000000"/>
                </a:solidFill>
                <a:latin typeface="Courier New"/>
                <a:ea typeface="Courier New"/>
              </a:rPr>
              <a:t> mór</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(NP-GEN=002=0005 *T*-2)))</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(NP-SBJ=001=9001 (NPR=001=9001</a:t>
            </a:r>
            <a:r>
              <a:rPr lang="en-US" sz="1200" b="0" strike="noStrike" spc="-1">
                <a:solidFill>
                  <a:srgbClr val="FF7D41"/>
                </a:solidFill>
                <a:latin typeface="Courier New"/>
                <a:ea typeface="Courier New"/>
              </a:rPr>
              <a:t>	</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a:t>
            </a:r>
            <a:r>
              <a:rPr lang="en-US" sz="1200" b="0" strike="noStrike" spc="-1">
                <a:solidFill>
                  <a:srgbClr val="FFFFFF"/>
                </a:solidFill>
                <a:latin typeface="Courier New"/>
                <a:ea typeface="Courier New"/>
              </a:rPr>
              <a:t>(NPR=0008/0/0008</a:t>
            </a:r>
            <a:r>
              <a:rPr lang="en-US" sz="1200" b="0" strike="noStrike" spc="-1">
                <a:solidFill>
                  <a:srgbClr val="000000"/>
                </a:solidFill>
                <a:latin typeface="Courier New"/>
                <a:ea typeface="Courier New"/>
              </a:rPr>
              <a:t> Pedro</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(NPR=0009/0/0009</a:t>
            </a:r>
            <a:r>
              <a:rPr lang="en-US" sz="1200" b="0" strike="noStrike" spc="-1">
                <a:solidFill>
                  <a:srgbClr val="000000"/>
                </a:solidFill>
                <a:latin typeface="Courier New"/>
                <a:ea typeface="Courier New"/>
              </a:rPr>
              <a:t> Álvares</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(NPR=0010/0/0010</a:t>
            </a:r>
            <a:r>
              <a:rPr lang="en-US" sz="1200" b="0" strike="noStrike" spc="-1">
                <a:solidFill>
                  <a:srgbClr val="000000"/>
                </a:solidFill>
                <a:latin typeface="Courier New"/>
                <a:ea typeface="Courier New"/>
              </a:rPr>
              <a:t> Cabral</a:t>
            </a:r>
            <a:r>
              <a:rPr lang="en-US" sz="1200" b="0" strike="noStrike" spc="-1">
                <a:solidFill>
                  <a:srgbClr val="FFFFFF"/>
                </a:solidFill>
                <a:latin typeface="Courier New"/>
                <a:ea typeface="Courier New"/>
              </a:rPr>
              <a:t>)))))</a:t>
            </a:r>
            <a:endParaRPr lang="en-US" sz="1200" b="0" strike="noStrike" spc="-1">
              <a:latin typeface="Cambria"/>
            </a:endParaRPr>
          </a:p>
        </p:txBody>
      </p:sp>
      <p:sp>
        <p:nvSpPr>
          <p:cNvPr id="1630" name="CustomShape 7"/>
          <p:cNvSpPr/>
          <p:nvPr/>
        </p:nvSpPr>
        <p:spPr>
          <a:xfrm>
            <a:off x="108000" y="748080"/>
            <a:ext cx="8927280" cy="3848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38160" tIns="38160" rIns="38160" bIns="38160"/>
          <a:lstStyle/>
          <a:p>
            <a:pPr>
              <a:lnSpc>
                <a:spcPct val="90000"/>
              </a:lnSpc>
            </a:pPr>
            <a:r>
              <a:rPr lang="en-US" sz="1200" b="0" strike="noStrike" spc="-1">
                <a:solidFill>
                  <a:srgbClr val="FF7D41"/>
                </a:solidFill>
                <a:latin typeface="Courier New"/>
                <a:ea typeface="Courier New"/>
              </a:rPr>
              <a:t>( (IP-MAT   (IP-GER (VB-G </a:t>
            </a:r>
            <a:r>
              <a:rPr lang="en-US" sz="1200" b="0" strike="noStrike" spc="-1">
                <a:solidFill>
                  <a:srgbClr val="000000"/>
                </a:solidFill>
                <a:latin typeface="Courier New"/>
                <a:ea typeface="Courier New"/>
              </a:rPr>
              <a:t>REINANDO</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(NP-SBJ</a:t>
            </a:r>
            <a:r>
              <a:rPr lang="en-US" sz="1200" b="0" strike="noStrike" spc="-1">
                <a:solidFill>
                  <a:srgbClr val="FFFFFF"/>
                </a:solidFill>
                <a:latin typeface="Courier New"/>
                <a:ea typeface="Courier New"/>
              </a:rPr>
              <a:t>=001=9000</a:t>
            </a:r>
            <a:r>
              <a:rPr lang="en-US" sz="1200" b="0" strike="noStrike" spc="-1">
                <a:solidFill>
                  <a:srgbClr val="FF7D41"/>
                </a:solidFill>
                <a:latin typeface="Courier New"/>
                <a:ea typeface="Courier New"/>
              </a:rPr>
              <a:t> (D </a:t>
            </a:r>
            <a:r>
              <a:rPr lang="en-US" sz="1200" b="0" strike="noStrike" spc="-1">
                <a:solidFill>
                  <a:srgbClr val="000000"/>
                </a:solidFill>
                <a:latin typeface="Courier New"/>
                <a:ea typeface="Courier New"/>
              </a:rPr>
              <a:t>aquele</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(ADJP 	(Q</a:t>
            </a:r>
            <a:r>
              <a:rPr lang="en-US" sz="1200" b="0" strike="noStrike" spc="-1">
                <a:solidFill>
                  <a:srgbClr val="000000"/>
                </a:solidFill>
                <a:latin typeface="Courier New"/>
                <a:ea typeface="Courier New"/>
              </a:rPr>
              <a:t> muito</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(ADJ </a:t>
            </a:r>
            <a:r>
              <a:rPr lang="en-US" sz="1200" b="0" strike="noStrike" spc="-1">
                <a:solidFill>
                  <a:srgbClr val="000000"/>
                </a:solidFill>
                <a:latin typeface="Courier New"/>
                <a:ea typeface="Courier New"/>
              </a:rPr>
              <a:t>católico</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(CONJP	(CONJ</a:t>
            </a:r>
            <a:r>
              <a:rPr lang="en-US" sz="1200" b="0" strike="noStrike" spc="-1">
                <a:solidFill>
                  <a:srgbClr val="000000"/>
                </a:solidFill>
                <a:latin typeface="Courier New"/>
                <a:ea typeface="Courier New"/>
              </a:rPr>
              <a:t> e</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(ADJX 	(ADJ-S</a:t>
            </a:r>
            <a:r>
              <a:rPr lang="en-US" sz="1200" b="0" strike="noStrike" spc="-1">
                <a:solidFill>
                  <a:srgbClr val="000000"/>
                </a:solidFill>
                <a:latin typeface="Courier New"/>
                <a:ea typeface="Courier New"/>
              </a:rPr>
              <a:t> sereníssimo</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(NPR</a:t>
            </a:r>
            <a:r>
              <a:rPr lang="en-US" sz="1200" b="0" strike="noStrike" spc="-1">
                <a:solidFill>
                  <a:srgbClr val="FFFFFF"/>
                </a:solidFill>
                <a:latin typeface="Courier New"/>
                <a:ea typeface="Courier New"/>
              </a:rPr>
              <a:t>=0001/0/0001</a:t>
            </a:r>
            <a:r>
              <a:rPr lang="en-US" sz="1200" b="0" strike="noStrike" spc="-1">
                <a:solidFill>
                  <a:srgbClr val="000000"/>
                </a:solidFill>
                <a:latin typeface="Courier New"/>
                <a:ea typeface="Courier New"/>
              </a:rPr>
              <a:t> Príncipe</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(NP-PRN</a:t>
            </a:r>
            <a:r>
              <a:rPr lang="en-US" sz="1200" b="0" strike="noStrike" spc="-1">
                <a:solidFill>
                  <a:srgbClr val="FFFFFF"/>
                </a:solidFill>
                <a:latin typeface="Courier New"/>
                <a:ea typeface="Courier New"/>
              </a:rPr>
              <a:t>=001=9000</a:t>
            </a:r>
            <a:r>
              <a:rPr lang="en-US" sz="1200" b="0" strike="noStrike" spc="-1">
                <a:solidFill>
                  <a:srgbClr val="000000"/>
                </a:solidFill>
                <a:latin typeface="Courier New"/>
                <a:ea typeface="Courier New"/>
              </a:rPr>
              <a:t> </a:t>
            </a:r>
            <a:r>
              <a:rPr lang="en-US" sz="1200" b="0" strike="noStrike" spc="-1">
                <a:solidFill>
                  <a:srgbClr val="FF7D41"/>
                </a:solidFill>
                <a:latin typeface="Courier New"/>
                <a:ea typeface="Courier New"/>
              </a:rPr>
              <a:t>(NPR</a:t>
            </a:r>
            <a:r>
              <a:rPr lang="en-US" sz="1200" b="0" strike="noStrike" spc="-1">
                <a:solidFill>
                  <a:srgbClr val="FFFFFF"/>
                </a:solidFill>
                <a:latin typeface="Courier New"/>
                <a:ea typeface="Courier New"/>
              </a:rPr>
              <a:t>=0002/0/0002</a:t>
            </a:r>
            <a:r>
              <a:rPr lang="en-US" sz="1200" b="0" strike="noStrike" spc="-1">
                <a:solidFill>
                  <a:srgbClr val="000000"/>
                </a:solidFill>
                <a:latin typeface="Courier New"/>
                <a:ea typeface="Courier New"/>
              </a:rPr>
              <a:t> el-Rei</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(NPR</a:t>
            </a:r>
            <a:r>
              <a:rPr lang="en-US" sz="1200" b="0" strike="noStrike" spc="-1">
                <a:solidFill>
                  <a:srgbClr val="FFFFFF"/>
                </a:solidFill>
                <a:latin typeface="Courier New"/>
                <a:ea typeface="Courier New"/>
              </a:rPr>
              <a:t>=0003/0/0003</a:t>
            </a:r>
            <a:r>
              <a:rPr lang="en-US" sz="1200" b="0" strike="noStrike" spc="-1">
                <a:solidFill>
                  <a:srgbClr val="000000"/>
                </a:solidFill>
                <a:latin typeface="Courier New"/>
                <a:ea typeface="Courier New"/>
              </a:rPr>
              <a:t> Dom</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(NPR</a:t>
            </a:r>
            <a:r>
              <a:rPr lang="en-US" sz="1200" b="0" strike="noStrike" spc="-1">
                <a:solidFill>
                  <a:srgbClr val="FFFFFF"/>
                </a:solidFill>
                <a:latin typeface="Courier New"/>
                <a:ea typeface="Courier New"/>
              </a:rPr>
              <a:t>=0004/0/0004</a:t>
            </a:r>
            <a:r>
              <a:rPr lang="en-US" sz="1200" b="0" strike="noStrike" spc="-1">
                <a:solidFill>
                  <a:srgbClr val="000000"/>
                </a:solidFill>
                <a:latin typeface="Courier New"/>
                <a:ea typeface="Courier New"/>
              </a:rPr>
              <a:t> MANUEL</a:t>
            </a:r>
            <a:r>
              <a:rPr lang="en-US" sz="1200" b="0" strike="noStrike" spc="-1">
                <a:solidFill>
                  <a:srgbClr val="FF7D41"/>
                </a:solidFill>
                <a:latin typeface="Courier New"/>
                <a:ea typeface="Courier New"/>
              </a:rPr>
              <a:t>))))(, </a:t>
            </a:r>
            <a:r>
              <a:rPr lang="en-US" sz="1200" b="0" strike="noStrike" spc="-1">
                <a:solidFill>
                  <a:srgbClr val="000000"/>
                </a:solidFill>
                <a:latin typeface="Courier New"/>
                <a:ea typeface="Courier New"/>
              </a:rPr>
              <a:t>,</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(VB-D</a:t>
            </a:r>
            <a:r>
              <a:rPr lang="en-US" sz="1200" b="0" strike="noStrike" spc="-1">
                <a:solidFill>
                  <a:srgbClr val="000000"/>
                </a:solidFill>
                <a:latin typeface="Courier New"/>
                <a:ea typeface="Courier New"/>
              </a:rPr>
              <a:t> fez-</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(NP-SE-4 (CL</a:t>
            </a:r>
            <a:r>
              <a:rPr lang="en-US" sz="1200" b="0" strike="noStrike" spc="-1">
                <a:solidFill>
                  <a:srgbClr val="000000"/>
                </a:solidFill>
                <a:latin typeface="Courier New"/>
                <a:ea typeface="Courier New"/>
              </a:rPr>
              <a:t> -se</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(NP-SBJ-4</a:t>
            </a:r>
            <a:r>
              <a:rPr lang="en-US" sz="1200" b="0" strike="noStrike" spc="-1">
                <a:solidFill>
                  <a:srgbClr val="FFFFFF"/>
                </a:solidFill>
                <a:latin typeface="Courier New"/>
                <a:ea typeface="Courier New"/>
              </a:rPr>
              <a:t>=001=0005</a:t>
            </a:r>
            <a:r>
              <a:rPr lang="en-US" sz="1200" b="0" strike="noStrike" spc="-1">
                <a:solidFill>
                  <a:srgbClr val="FF7D41"/>
                </a:solidFill>
                <a:latin typeface="Courier New"/>
                <a:ea typeface="Courier New"/>
              </a:rPr>
              <a:t>	(D-UM-F</a:t>
            </a:r>
            <a:r>
              <a:rPr lang="en-US" sz="1200" b="0" strike="noStrike" spc="-1">
                <a:solidFill>
                  <a:srgbClr val="000000"/>
                </a:solidFill>
                <a:latin typeface="Courier New"/>
                <a:ea typeface="Courier New"/>
              </a:rPr>
              <a:t> uma</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a:t>
            </a:r>
            <a:r>
              <a:rPr lang="en-US" sz="1200" b="0" strike="noStrike" spc="-1">
                <a:solidFill>
                  <a:srgbClr val="FFFFFF"/>
                </a:solidFill>
                <a:latin typeface="Courier New"/>
                <a:ea typeface="Courier New"/>
              </a:rPr>
              <a:t>=0005/0/0005</a:t>
            </a:r>
            <a:r>
              <a:rPr lang="en-US" sz="1200" b="0" strike="noStrike" spc="-1">
                <a:solidFill>
                  <a:srgbClr val="000000"/>
                </a:solidFill>
                <a:latin typeface="Courier New"/>
                <a:ea typeface="Courier New"/>
              </a:rPr>
              <a:t> frota</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(PP (P </a:t>
            </a:r>
            <a:r>
              <a:rPr lang="en-US" sz="1200" b="0" strike="noStrike" spc="-1">
                <a:solidFill>
                  <a:srgbClr val="000000"/>
                </a:solidFill>
                <a:latin typeface="Courier New"/>
                <a:ea typeface="Courier New"/>
              </a:rPr>
              <a:t>para</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a:t>
            </a:r>
            <a:r>
              <a:rPr lang="en-US" sz="1200" b="0" strike="noStrike" spc="-1">
                <a:solidFill>
                  <a:srgbClr val="FFFFFF"/>
                </a:solidFill>
                <a:latin typeface="Courier New"/>
                <a:ea typeface="Courier New"/>
              </a:rPr>
              <a:t>=001=0006</a:t>
            </a:r>
            <a:r>
              <a:rPr lang="en-US" sz="1200" b="0" strike="noStrike" spc="-1">
                <a:solidFill>
                  <a:srgbClr val="FF7D41"/>
                </a:solidFill>
                <a:latin typeface="Courier New"/>
                <a:ea typeface="Courier New"/>
              </a:rPr>
              <a:t> (D-F </a:t>
            </a:r>
            <a:r>
              <a:rPr lang="en-US" sz="1200" b="0" strike="noStrike" spc="-1">
                <a:solidFill>
                  <a:srgbClr val="000000"/>
                </a:solidFill>
                <a:latin typeface="Courier New"/>
                <a:ea typeface="Courier New"/>
              </a:rPr>
              <a:t>a</a:t>
            </a:r>
            <a:r>
              <a:rPr lang="en-US" sz="1200" b="0" strike="noStrike" spc="-1">
                <a:solidFill>
                  <a:srgbClr val="FF7D41"/>
                </a:solidFill>
                <a:latin typeface="Courier New"/>
                <a:ea typeface="Courier New"/>
              </a:rPr>
              <a:t>) </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(NPR</a:t>
            </a:r>
            <a:r>
              <a:rPr lang="en-US" sz="1200" b="0" strike="noStrike" spc="-1">
                <a:solidFill>
                  <a:srgbClr val="FFFFFF"/>
                </a:solidFill>
                <a:latin typeface="Courier New"/>
                <a:ea typeface="Courier New"/>
              </a:rPr>
              <a:t>=0006/0/0006</a:t>
            </a:r>
            <a:r>
              <a:rPr lang="en-US" sz="1200" b="0" strike="noStrike" spc="-1">
                <a:solidFill>
                  <a:srgbClr val="000000"/>
                </a:solidFill>
                <a:latin typeface="Courier New"/>
                <a:ea typeface="Courier New"/>
              </a:rPr>
              <a:t> Índia</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(CP-REL (WPP-2 	 (P</a:t>
            </a:r>
            <a:r>
              <a:rPr lang="en-US" sz="1200" b="0" strike="noStrike" spc="-1">
                <a:solidFill>
                  <a:srgbClr val="000000"/>
                </a:solidFill>
                <a:latin typeface="Courier New"/>
                <a:ea typeface="Courier New"/>
              </a:rPr>
              <a:t> de</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a:t>
            </a:r>
            <a:r>
              <a:rPr lang="en-US" sz="1200" b="0" strike="noStrike" spc="-1">
                <a:solidFill>
                  <a:srgbClr val="FFFFFF"/>
                </a:solidFill>
                <a:latin typeface="Courier New"/>
                <a:ea typeface="Courier New"/>
              </a:rPr>
              <a:t>=002=0005</a:t>
            </a:r>
            <a:r>
              <a:rPr lang="en-US" sz="1200" b="0" strike="noStrike" spc="-1">
                <a:solidFill>
                  <a:srgbClr val="FF7D41"/>
                </a:solidFill>
                <a:latin typeface="Courier New"/>
                <a:ea typeface="Courier New"/>
              </a:rPr>
              <a:t> (WPRO</a:t>
            </a:r>
            <a:r>
              <a:rPr lang="en-US" sz="1200" b="0" strike="noStrike" spc="-1">
                <a:solidFill>
                  <a:srgbClr val="000000"/>
                </a:solidFill>
                <a:latin typeface="Courier New"/>
                <a:ea typeface="Courier New"/>
              </a:rPr>
              <a:t> que</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(IP-SUB	 (VB-D</a:t>
            </a:r>
            <a:r>
              <a:rPr lang="en-US" sz="1200" b="0" strike="noStrike" spc="-1">
                <a:solidFill>
                  <a:srgbClr val="000000"/>
                </a:solidFill>
                <a:latin typeface="Courier New"/>
                <a:ea typeface="Courier New"/>
              </a:rPr>
              <a:t> ia</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(PP (P</a:t>
            </a:r>
            <a:r>
              <a:rPr lang="en-US" sz="1200" b="0" strike="noStrike" spc="-1">
                <a:solidFill>
                  <a:srgbClr val="000000"/>
                </a:solidFill>
                <a:latin typeface="Courier New"/>
                <a:ea typeface="Courier New"/>
              </a:rPr>
              <a:t> por</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a:t>
            </a:r>
            <a:r>
              <a:rPr lang="en-US" sz="1200" b="0" strike="noStrike" spc="-1">
                <a:solidFill>
                  <a:srgbClr val="FFFFFF"/>
                </a:solidFill>
                <a:latin typeface="Courier New"/>
                <a:ea typeface="Courier New"/>
              </a:rPr>
              <a:t>=001=0007</a:t>
            </a:r>
            <a:r>
              <a:rPr lang="en-US" sz="1200" b="0" strike="noStrike" spc="-1">
                <a:solidFill>
                  <a:srgbClr val="FF7D41"/>
                </a:solidFill>
                <a:latin typeface="Courier New"/>
                <a:ea typeface="Courier New"/>
              </a:rPr>
              <a:t> (N</a:t>
            </a:r>
            <a:r>
              <a:rPr lang="en-US" sz="1200" b="0" strike="noStrike" spc="-1">
                <a:solidFill>
                  <a:srgbClr val="FFFFFF"/>
                </a:solidFill>
                <a:latin typeface="Courier New"/>
                <a:ea typeface="Courier New"/>
              </a:rPr>
              <a:t>=0007/0/0007</a:t>
            </a:r>
            <a:r>
              <a:rPr lang="en-US" sz="1200" b="0" strike="noStrike" spc="-1">
                <a:solidFill>
                  <a:srgbClr val="000000"/>
                </a:solidFill>
                <a:latin typeface="Courier New"/>
                <a:ea typeface="Courier New"/>
              </a:rPr>
              <a:t> capitão</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(ADJ</a:t>
            </a:r>
            <a:r>
              <a:rPr lang="en-US" sz="1200" b="0" strike="noStrike" spc="-1">
                <a:solidFill>
                  <a:srgbClr val="000000"/>
                </a:solidFill>
                <a:latin typeface="Courier New"/>
                <a:ea typeface="Courier New"/>
              </a:rPr>
              <a:t> mór</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(NP-GEN</a:t>
            </a:r>
            <a:r>
              <a:rPr lang="en-US" sz="1200" b="0" strike="noStrike" spc="-1">
                <a:solidFill>
                  <a:srgbClr val="FFFFFF"/>
                </a:solidFill>
                <a:latin typeface="Courier New"/>
                <a:ea typeface="Courier New"/>
              </a:rPr>
              <a:t>=002=0005</a:t>
            </a:r>
            <a:r>
              <a:rPr lang="en-US" sz="1200" b="0" strike="noStrike" spc="-1">
                <a:solidFill>
                  <a:srgbClr val="FF7D41"/>
                </a:solidFill>
                <a:latin typeface="Courier New"/>
                <a:ea typeface="Courier New"/>
              </a:rPr>
              <a:t> *T*-2)))</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(NP-SBJ</a:t>
            </a:r>
            <a:r>
              <a:rPr lang="en-US" sz="1200" b="0" strike="noStrike" spc="-1">
                <a:solidFill>
                  <a:srgbClr val="FFFFFF"/>
                </a:solidFill>
                <a:latin typeface="Courier New"/>
                <a:ea typeface="Courier New"/>
              </a:rPr>
              <a:t>=001=9001</a:t>
            </a:r>
            <a:r>
              <a:rPr lang="en-US" sz="1200" b="0" strike="noStrike" spc="-1">
                <a:solidFill>
                  <a:srgbClr val="FF7D41"/>
                </a:solidFill>
                <a:latin typeface="Courier New"/>
                <a:ea typeface="Courier New"/>
              </a:rPr>
              <a:t> (NPR</a:t>
            </a:r>
            <a:r>
              <a:rPr lang="en-US" sz="1200" b="0" strike="noStrike" spc="-1">
                <a:solidFill>
                  <a:srgbClr val="FFFFFF"/>
                </a:solidFill>
                <a:latin typeface="Courier New"/>
                <a:ea typeface="Courier New"/>
              </a:rPr>
              <a:t>=001=9001</a:t>
            </a:r>
            <a:r>
              <a:rPr lang="en-US" sz="1200" b="0" strike="noStrike" spc="-1">
                <a:solidFill>
                  <a:srgbClr val="FF7D41"/>
                </a:solidFill>
                <a:latin typeface="Courier New"/>
                <a:ea typeface="Courier New"/>
              </a:rPr>
              <a:t>	</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(NPR</a:t>
            </a:r>
            <a:r>
              <a:rPr lang="en-US" sz="1200" b="0" strike="noStrike" spc="-1">
                <a:solidFill>
                  <a:srgbClr val="FFFFFF"/>
                </a:solidFill>
                <a:latin typeface="Courier New"/>
                <a:ea typeface="Courier New"/>
              </a:rPr>
              <a:t>=0008/0/0008</a:t>
            </a:r>
            <a:r>
              <a:rPr lang="en-US" sz="1200" b="0" strike="noStrike" spc="-1">
                <a:solidFill>
                  <a:srgbClr val="000000"/>
                </a:solidFill>
                <a:latin typeface="Courier New"/>
                <a:ea typeface="Courier New"/>
              </a:rPr>
              <a:t> Pedro</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(NPR</a:t>
            </a:r>
            <a:r>
              <a:rPr lang="en-US" sz="1200" b="0" strike="noStrike" spc="-1">
                <a:solidFill>
                  <a:srgbClr val="FFFFFF"/>
                </a:solidFill>
                <a:latin typeface="Courier New"/>
                <a:ea typeface="Courier New"/>
              </a:rPr>
              <a:t>=0009/0/0009</a:t>
            </a:r>
            <a:r>
              <a:rPr lang="en-US" sz="1200" b="0" strike="noStrike" spc="-1">
                <a:solidFill>
                  <a:srgbClr val="000000"/>
                </a:solidFill>
                <a:latin typeface="Courier New"/>
                <a:ea typeface="Courier New"/>
              </a:rPr>
              <a:t> Álvares</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(NPR</a:t>
            </a:r>
            <a:r>
              <a:rPr lang="en-US" sz="1200" b="0" strike="noStrike" spc="-1">
                <a:solidFill>
                  <a:srgbClr val="FFFFFF"/>
                </a:solidFill>
                <a:latin typeface="Courier New"/>
                <a:ea typeface="Courier New"/>
              </a:rPr>
              <a:t>=0010/0/0010</a:t>
            </a:r>
            <a:r>
              <a:rPr lang="en-US" sz="1200" b="0" strike="noStrike" spc="-1">
                <a:solidFill>
                  <a:srgbClr val="000000"/>
                </a:solidFill>
                <a:latin typeface="Courier New"/>
                <a:ea typeface="Courier New"/>
              </a:rPr>
              <a:t> Cabral</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a:t>
            </a:r>
            <a:endParaRPr lang="en-US" sz="1200" b="0" strike="noStrike" spc="-1">
              <a:latin typeface="Cambria"/>
            </a:endParaRPr>
          </a:p>
        </p:txBody>
      </p:sp>
      <p:sp>
        <p:nvSpPr>
          <p:cNvPr id="1631" name="CustomShape 8"/>
          <p:cNvSpPr/>
          <p:nvPr/>
        </p:nvSpPr>
        <p:spPr>
          <a:xfrm>
            <a:off x="109800" y="748080"/>
            <a:ext cx="8923320" cy="384804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txBody>
          <a:bodyPr lIns="38160" tIns="38160" rIns="38160" bIns="38160"/>
          <a:lstStyle/>
          <a:p>
            <a:pPr>
              <a:lnSpc>
                <a:spcPct val="90000"/>
              </a:lnSpc>
            </a:pPr>
            <a:r>
              <a:rPr lang="en-US" sz="1200" b="0" strike="noStrike" spc="-1">
                <a:solidFill>
                  <a:srgbClr val="000000"/>
                </a:solidFill>
                <a:latin typeface="Consolas"/>
                <a:ea typeface="Consolas"/>
              </a:rPr>
              <a:t>( (IP-MAT (IP-GER (VB-G REINANDO)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(NP-SBJ  </a:t>
            </a:r>
            <a:r>
              <a:rPr lang="en-US" sz="1200" b="0" strike="noStrike" spc="-1">
                <a:solidFill>
                  <a:srgbClr val="0066B3"/>
                </a:solidFill>
                <a:latin typeface="Consolas"/>
                <a:ea typeface="Consolas"/>
              </a:rPr>
              <a:t>(ID ID.0001.M-AC-ENC=5000.0001/000)</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(D aquele)</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(ADJP (Q muito)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(ADJ católico)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(CONJP (CONJ e)</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(ADJX (ADJ-S sereníssimo))))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(NPR</a:t>
            </a:r>
            <a:r>
              <a:rPr lang="en-US" sz="1200" b="0" strike="noStrike" spc="-1">
                <a:solidFill>
                  <a:srgbClr val="0066B3"/>
                </a:solidFill>
                <a:latin typeface="Consolas"/>
                <a:ea typeface="Consolas"/>
              </a:rPr>
              <a:t>=0001/000</a:t>
            </a:r>
            <a:r>
              <a:rPr lang="en-US" sz="1200" b="0" strike="noStrike" spc="-1">
                <a:solidFill>
                  <a:srgbClr val="000000"/>
                </a:solidFill>
                <a:latin typeface="Consolas"/>
                <a:ea typeface="Consolas"/>
              </a:rPr>
              <a:t> Príncipe)</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(NP-PRN </a:t>
            </a:r>
            <a:r>
              <a:rPr lang="en-US" sz="1200" b="0" strike="noStrike" spc="-1">
                <a:solidFill>
                  <a:srgbClr val="0066B3"/>
                </a:solidFill>
                <a:latin typeface="Consolas"/>
                <a:ea typeface="Consolas"/>
              </a:rPr>
              <a:t>(ID ID.0002.H-BB-NOM=9000/000)</a:t>
            </a:r>
            <a:r>
              <a:rPr lang="en-US" sz="1200" b="0" strike="noStrike" spc="-1">
                <a:solidFill>
                  <a:srgbClr val="000000"/>
                </a:solidFill>
                <a:latin typeface="Consolas"/>
                <a:ea typeface="Consolas"/>
              </a:rPr>
              <a:t> (NPR  </a:t>
            </a:r>
            <a:r>
              <a:rPr lang="en-US" sz="1200" b="0" strike="noStrike" spc="-1">
                <a:solidFill>
                  <a:srgbClr val="0066B3"/>
                </a:solidFill>
                <a:latin typeface="Consolas"/>
                <a:ea typeface="Consolas"/>
              </a:rPr>
              <a:t>(ID ID.NPR.0001.H-BB-NOM=9000/000)</a:t>
            </a:r>
            <a:r>
              <a:rPr lang="en-US" sz="1200" b="0" strike="noStrike" spc="-1">
                <a:solidFill>
                  <a:srgbClr val="000000"/>
                </a:solidFill>
                <a:latin typeface="Consolas"/>
                <a:ea typeface="Consolas"/>
              </a:rPr>
              <a:t>  (NPR</a:t>
            </a:r>
            <a:r>
              <a:rPr lang="en-US" sz="1200" b="0" strike="noStrike" spc="-1">
                <a:solidFill>
                  <a:srgbClr val="0066B3"/>
                </a:solidFill>
                <a:latin typeface="Consolas"/>
                <a:ea typeface="Consolas"/>
              </a:rPr>
              <a:t>=0002/000</a:t>
            </a:r>
            <a:r>
              <a:rPr lang="en-US" sz="1200" b="0" strike="noStrike" spc="-1">
                <a:solidFill>
                  <a:srgbClr val="000000"/>
                </a:solidFill>
                <a:latin typeface="Consolas"/>
                <a:ea typeface="Consolas"/>
              </a:rPr>
              <a:t> elRei) (NPR</a:t>
            </a:r>
            <a:r>
              <a:rPr lang="en-US" sz="1200" b="0" strike="noStrike" spc="-1">
                <a:solidFill>
                  <a:srgbClr val="0066B3"/>
                </a:solidFill>
                <a:latin typeface="Consolas"/>
                <a:ea typeface="Consolas"/>
              </a:rPr>
              <a:t>=0003/000</a:t>
            </a:r>
            <a:r>
              <a:rPr lang="en-US" sz="1200" b="0" strike="noStrike" spc="-1">
                <a:solidFill>
                  <a:srgbClr val="000000"/>
                </a:solidFill>
                <a:latin typeface="Consolas"/>
                <a:ea typeface="Consolas"/>
              </a:rPr>
              <a:t> Dom) (NPR</a:t>
            </a:r>
            <a:r>
              <a:rPr lang="en-US" sz="1200" b="0" strike="noStrike" spc="-1">
                <a:solidFill>
                  <a:srgbClr val="0066B3"/>
                </a:solidFill>
                <a:latin typeface="Consolas"/>
                <a:ea typeface="Consolas"/>
              </a:rPr>
              <a:t>=0004/000</a:t>
            </a:r>
            <a:r>
              <a:rPr lang="en-US" sz="1200" b="0" strike="noStrike" spc="-1">
                <a:solidFill>
                  <a:srgbClr val="000000"/>
                </a:solidFill>
                <a:latin typeface="Consolas"/>
                <a:ea typeface="Consolas"/>
              </a:rPr>
              <a:t> MANUEL)))))</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 ,)</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(VB-D fez-)</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(NP-SE-4 </a:t>
            </a:r>
            <a:r>
              <a:rPr lang="en-US" sz="1200" b="0" strike="noStrike" spc="-1">
                <a:solidFill>
                  <a:srgbClr val="0066B3"/>
                </a:solidFill>
                <a:latin typeface="Consolas"/>
                <a:ea typeface="Consolas"/>
              </a:rPr>
              <a:t>(ID COSE)</a:t>
            </a:r>
            <a:r>
              <a:rPr lang="en-US" sz="1200" b="0" strike="noStrike" spc="-1">
                <a:solidFill>
                  <a:srgbClr val="000000"/>
                </a:solidFill>
                <a:latin typeface="Consolas"/>
                <a:ea typeface="Consolas"/>
              </a:rPr>
              <a:t> (CL -se))</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(NP-SBJ-4 </a:t>
            </a:r>
            <a:r>
              <a:rPr lang="en-US" sz="1200" b="0" strike="noStrike" spc="-1">
                <a:solidFill>
                  <a:srgbClr val="0066B3"/>
                </a:solidFill>
                <a:latin typeface="Consolas"/>
                <a:ea typeface="Consolas"/>
              </a:rPr>
              <a:t>(ID ID.0003.H-AC-UNC=6000.0005/000)</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(D-UM-F uma)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a:t>
            </a:r>
            <a:r>
              <a:rPr lang="en-US" sz="1200" b="0" strike="noStrike" spc="-1">
                <a:solidFill>
                  <a:srgbClr val="0066B3"/>
                </a:solidFill>
                <a:latin typeface="Consolas"/>
                <a:ea typeface="Consolas"/>
              </a:rPr>
              <a:t>=0005/000</a:t>
            </a:r>
            <a:r>
              <a:rPr lang="en-US" sz="1200" b="0" strike="noStrike" spc="-1">
                <a:solidFill>
                  <a:srgbClr val="000000"/>
                </a:solidFill>
                <a:latin typeface="Consolas"/>
                <a:ea typeface="Consolas"/>
              </a:rPr>
              <a:t> frota)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(PP (P para)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  </a:t>
            </a:r>
            <a:r>
              <a:rPr lang="en-US" sz="1200" b="0" strike="noStrike" spc="-1">
                <a:solidFill>
                  <a:srgbClr val="0066B3"/>
                </a:solidFill>
                <a:latin typeface="Consolas"/>
                <a:ea typeface="Consolas"/>
              </a:rPr>
              <a:t>(ID ID.0004.H-AA-DNN=0006/000)</a:t>
            </a:r>
            <a:r>
              <a:rPr lang="en-US" sz="1200" b="0" strike="noStrike" spc="-1">
                <a:solidFill>
                  <a:srgbClr val="000000"/>
                </a:solidFill>
                <a:latin typeface="Consolas"/>
                <a:ea typeface="Consolas"/>
              </a:rPr>
              <a:t>  (D-F a) (NPR</a:t>
            </a:r>
            <a:r>
              <a:rPr lang="en-US" sz="1200" b="0" strike="noStrike" spc="-1">
                <a:solidFill>
                  <a:srgbClr val="0066B3"/>
                </a:solidFill>
                <a:latin typeface="Consolas"/>
                <a:ea typeface="Consolas"/>
              </a:rPr>
              <a:t>=0006/000</a:t>
            </a:r>
            <a:r>
              <a:rPr lang="en-US" sz="1200" b="0" strike="noStrike" spc="-1">
                <a:solidFill>
                  <a:srgbClr val="000000"/>
                </a:solidFill>
                <a:latin typeface="Consolas"/>
                <a:ea typeface="Consolas"/>
              </a:rPr>
              <a:t> Índia)))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(CP-REL (WPP-2 (P de)</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  </a:t>
            </a:r>
            <a:r>
              <a:rPr lang="en-US" sz="1200" b="0" strike="noStrike" spc="-1">
                <a:solidFill>
                  <a:srgbClr val="0066B3"/>
                </a:solidFill>
                <a:latin typeface="Consolas"/>
                <a:ea typeface="Consolas"/>
              </a:rPr>
              <a:t>(ID ID.0005.M-EE-PPP=6000/001)</a:t>
            </a:r>
            <a:r>
              <a:rPr lang="en-US" sz="1200" b="0" strike="noStrike" spc="-1">
                <a:solidFill>
                  <a:srgbClr val="000000"/>
                </a:solidFill>
                <a:latin typeface="Consolas"/>
                <a:ea typeface="Consolas"/>
              </a:rPr>
              <a:t>  (WPRO que)))</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(IP-SUB (VB-D ia)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(PP (P por)</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 </a:t>
            </a:r>
            <a:r>
              <a:rPr lang="en-US" sz="1200" b="0" strike="noStrike" spc="-1">
                <a:solidFill>
                  <a:srgbClr val="0066B3"/>
                </a:solidFill>
                <a:latin typeface="Consolas"/>
                <a:ea typeface="Consolas"/>
              </a:rPr>
              <a:t>(ID ID.0006.H-AC-NNC=5002.0007/000)</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(N=0007/000 capitão)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(ADJ mór)</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(NP-GEN *T*-2)))</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(NP-SBJ 	</a:t>
            </a:r>
            <a:r>
              <a:rPr lang="en-US" sz="1200" b="0" strike="noStrike" spc="-1">
                <a:solidFill>
                  <a:srgbClr val="0066B3"/>
                </a:solidFill>
                <a:latin typeface="Consolas"/>
                <a:ea typeface="Consolas"/>
              </a:rPr>
              <a:t>(ID ID.0007.H-BB-NOM=9001/000)</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(NPR  	</a:t>
            </a:r>
            <a:r>
              <a:rPr lang="en-US" sz="1200" b="0" strike="noStrike" spc="-1">
                <a:solidFill>
                  <a:srgbClr val="0066B3"/>
                </a:solidFill>
                <a:latin typeface="Consolas"/>
                <a:ea typeface="Consolas"/>
              </a:rPr>
              <a:t>(ID ID.NPR.0002.H-BB-NOM=9001/000)</a:t>
            </a:r>
            <a:r>
              <a:rPr lang="en-US" sz="1200" b="0" strike="noStrike" spc="-1">
                <a:solidFill>
                  <a:srgbClr val="000000"/>
                </a:solidFill>
                <a:latin typeface="Consolas"/>
                <a:ea typeface="Consolas"/>
              </a:rPr>
              <a:t>  </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(NPR=00</a:t>
            </a:r>
            <a:r>
              <a:rPr lang="en-US" sz="1200" b="0" strike="noStrike" spc="-1">
                <a:solidFill>
                  <a:srgbClr val="0066B3"/>
                </a:solidFill>
                <a:latin typeface="Consolas"/>
                <a:ea typeface="Consolas"/>
              </a:rPr>
              <a:t>08/000 </a:t>
            </a:r>
            <a:r>
              <a:rPr lang="en-US" sz="1200" b="0" strike="noStrike" spc="-1">
                <a:solidFill>
                  <a:srgbClr val="000000"/>
                </a:solidFill>
                <a:latin typeface="Consolas"/>
                <a:ea typeface="Consolas"/>
              </a:rPr>
              <a:t>Pedro) (NPR</a:t>
            </a:r>
            <a:r>
              <a:rPr lang="en-US" sz="1200" b="0" strike="noStrike" spc="-1">
                <a:solidFill>
                  <a:srgbClr val="0066B3"/>
                </a:solidFill>
                <a:latin typeface="Consolas"/>
                <a:ea typeface="Consolas"/>
              </a:rPr>
              <a:t>=0009/000</a:t>
            </a:r>
            <a:r>
              <a:rPr lang="en-US" sz="1200" b="0" strike="noStrike" spc="-1">
                <a:solidFill>
                  <a:srgbClr val="000000"/>
                </a:solidFill>
                <a:latin typeface="Consolas"/>
                <a:ea typeface="Consolas"/>
              </a:rPr>
              <a:t> Álvares) (NPR</a:t>
            </a:r>
            <a:r>
              <a:rPr lang="en-US" sz="1200" b="0" strike="noStrike" spc="-1">
                <a:solidFill>
                  <a:srgbClr val="0066B3"/>
                </a:solidFill>
                <a:latin typeface="Consolas"/>
                <a:ea typeface="Consolas"/>
              </a:rPr>
              <a:t>=0010/000</a:t>
            </a:r>
            <a:r>
              <a:rPr lang="en-US" sz="1200" b="0" strike="noStrike" spc="-1">
                <a:solidFill>
                  <a:srgbClr val="000000"/>
                </a:solidFill>
                <a:latin typeface="Consolas"/>
                <a:ea typeface="Consolas"/>
              </a:rPr>
              <a:t> Cabral))))))</a:t>
            </a:r>
            <a:endParaRPr lang="en-US" sz="1200" b="0" strike="noStrike" spc="-1">
              <a:latin typeface="Cambria"/>
            </a:endParaRPr>
          </a:p>
        </p:txBody>
      </p:sp>
      <p:sp>
        <p:nvSpPr>
          <p:cNvPr id="1632" name="CustomShape 9"/>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600" b="0" strike="noStrike" spc="-1">
                <a:solidFill>
                  <a:srgbClr val="797979"/>
                </a:solidFill>
                <a:latin typeface="Georgia"/>
                <a:ea typeface="Georgia"/>
              </a:rPr>
              <a:t>Primeiros experimentos</a:t>
            </a:r>
            <a:br/>
            <a:r>
              <a:rPr lang="en-US" sz="2600" b="0" strike="noStrike" spc="-1">
                <a:solidFill>
                  <a:srgbClr val="808080"/>
                </a:solidFill>
                <a:latin typeface="Georgia"/>
                <a:ea typeface="Georgia"/>
              </a:rPr>
              <a:t>(visão geral da anotação de cadeias)</a:t>
            </a:r>
            <a:endParaRPr lang="en-US" sz="2600" b="0" strike="noStrike" spc="-1">
              <a:latin typeface="Cambria"/>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3" name="CustomShape 1"/>
          <p:cNvSpPr/>
          <p:nvPr/>
        </p:nvSpPr>
        <p:spPr>
          <a:xfrm>
            <a:off x="4284000" y="170100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34" name="CustomShape 2"/>
          <p:cNvSpPr/>
          <p:nvPr/>
        </p:nvSpPr>
        <p:spPr>
          <a:xfrm>
            <a:off x="4399560" y="178740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35" name="CustomShape 3"/>
          <p:cNvSpPr/>
          <p:nvPr/>
        </p:nvSpPr>
        <p:spPr>
          <a:xfrm>
            <a:off x="4341960" y="245304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36" name="CustomShape 4"/>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9AF8D086-AAC5-4F01-B212-878F9C405CF4}" type="slidenum">
              <a:rPr lang="en-US" sz="1800" b="0" strike="noStrike" spc="-1">
                <a:latin typeface="Cambria"/>
              </a:rPr>
              <a:t>259</a:t>
            </a:fld>
            <a:endParaRPr lang="en-US" sz="1800" b="0" strike="noStrike" spc="-1">
              <a:latin typeface="Cambria"/>
            </a:endParaRPr>
          </a:p>
        </p:txBody>
      </p:sp>
      <p:sp>
        <p:nvSpPr>
          <p:cNvPr id="1637" name="CustomShape 5"/>
          <p:cNvSpPr/>
          <p:nvPr/>
        </p:nvSpPr>
        <p:spPr>
          <a:xfrm>
            <a:off x="88920" y="1329120"/>
            <a:ext cx="8923320" cy="189720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txBody>
          <a:bodyPr lIns="38160" tIns="38160" rIns="38160" bIns="38160"/>
          <a:lstStyle/>
          <a:p>
            <a:pPr>
              <a:lnSpc>
                <a:spcPct val="90000"/>
              </a:lnSpc>
            </a:pPr>
            <a:r>
              <a:rPr lang="en-US" sz="1200" b="0" strike="noStrike" spc="-1">
                <a:solidFill>
                  <a:srgbClr val="000000"/>
                </a:solidFill>
                <a:latin typeface="Consolas"/>
                <a:ea typeface="Consolas"/>
              </a:rPr>
              <a:t>( (IP-MAT	(NP-SBJ </a:t>
            </a:r>
            <a:r>
              <a:rPr lang="en-US" sz="1200" b="0" strike="noStrike" spc="-1">
                <a:solidFill>
                  <a:srgbClr val="0066B3"/>
                </a:solidFill>
                <a:latin typeface="Consolas"/>
                <a:ea typeface="Consolas"/>
              </a:rPr>
              <a:t>(ID </a:t>
            </a:r>
            <a:r>
              <a:rPr lang="en-US" sz="1200" b="0" strike="noStrike" spc="-1">
                <a:solidFill>
                  <a:srgbClr val="EF413D"/>
                </a:solidFill>
                <a:latin typeface="Consolas"/>
                <a:ea typeface="Consolas"/>
              </a:rPr>
              <a:t>5706.</a:t>
            </a:r>
            <a:r>
              <a:rPr lang="en-US" sz="1200" b="0" strike="noStrike" spc="-1">
                <a:solidFill>
                  <a:srgbClr val="0066B3"/>
                </a:solidFill>
                <a:latin typeface="Consolas"/>
                <a:ea typeface="Consolas"/>
              </a:rPr>
              <a:t>0282/</a:t>
            </a:r>
            <a:r>
              <a:rPr lang="en-US" sz="1200" b="0" strike="noStrike" spc="-1">
                <a:solidFill>
                  <a:srgbClr val="EF413D"/>
                </a:solidFill>
                <a:latin typeface="Consolas"/>
                <a:ea typeface="Consolas"/>
              </a:rPr>
              <a:t>000</a:t>
            </a:r>
            <a:r>
              <a:rPr lang="en-US" sz="1200" b="0" strike="noStrike" spc="-1">
                <a:solidFill>
                  <a:srgbClr val="0066B3"/>
                </a:solidFill>
                <a:latin typeface="Consolas"/>
                <a:ea typeface="Consolas"/>
              </a:rPr>
              <a:t>)</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(D-F 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a:t>
            </a:r>
            <a:r>
              <a:rPr lang="en-US" sz="1200" b="0" strike="noStrike" spc="-1">
                <a:solidFill>
                  <a:srgbClr val="0066B3"/>
                </a:solidFill>
                <a:latin typeface="Consolas"/>
                <a:ea typeface="Consolas"/>
              </a:rPr>
              <a:t>=0282/000</a:t>
            </a:r>
            <a:r>
              <a:rPr lang="en-US" sz="1200" b="0" strike="noStrike" spc="-1">
                <a:solidFill>
                  <a:srgbClr val="000000"/>
                </a:solidFill>
                <a:latin typeface="Consolas"/>
                <a:ea typeface="Consolas"/>
              </a:rPr>
              <a:t> viração)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(PP 	(P d@)</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  </a:t>
            </a:r>
            <a:r>
              <a:rPr lang="en-US" sz="1200" b="0" strike="noStrike" spc="-1">
                <a:solidFill>
                  <a:srgbClr val="0066B3"/>
                </a:solidFill>
                <a:latin typeface="Consolas"/>
                <a:ea typeface="Consolas"/>
              </a:rPr>
              <a:t>(ID </a:t>
            </a:r>
            <a:r>
              <a:rPr lang="en-US" sz="1200" b="0" strike="noStrike" spc="-1">
                <a:solidFill>
                  <a:srgbClr val="EF413D"/>
                </a:solidFill>
                <a:latin typeface="Consolas"/>
                <a:ea typeface="Consolas"/>
              </a:rPr>
              <a:t>5066</a:t>
            </a:r>
            <a:r>
              <a:rPr lang="en-US" sz="1200" b="0" strike="noStrike" spc="-1">
                <a:solidFill>
                  <a:srgbClr val="0066B3"/>
                </a:solidFill>
                <a:latin typeface="Consolas"/>
                <a:ea typeface="Consolas"/>
              </a:rPr>
              <a:t>/</a:t>
            </a:r>
            <a:r>
              <a:rPr lang="en-US" sz="1200" b="1" strike="noStrike" spc="-1">
                <a:solidFill>
                  <a:srgbClr val="EF413D"/>
                </a:solidFill>
                <a:latin typeface="Consolas"/>
                <a:ea typeface="Consolas"/>
              </a:rPr>
              <a:t>007</a:t>
            </a:r>
            <a:r>
              <a:rPr lang="en-US" sz="1200" b="0" strike="noStrike" spc="-1">
                <a:solidFill>
                  <a:srgbClr val="0066B3"/>
                </a:solidFill>
                <a:latin typeface="Consolas"/>
                <a:ea typeface="Consolas"/>
              </a:rPr>
              <a:t>)</a:t>
            </a:r>
            <a:r>
              <a:rPr lang="en-US" sz="1200" b="0" strike="noStrike" spc="-1">
                <a:solidFill>
                  <a:srgbClr val="000000"/>
                </a:solidFill>
                <a:latin typeface="Consolas"/>
                <a:ea typeface="Consolas"/>
              </a:rPr>
              <a:t>  (D-P @estes) (N-P</a:t>
            </a:r>
            <a:r>
              <a:rPr lang="en-US" sz="1200" b="0" strike="noStrike" spc="-1">
                <a:solidFill>
                  <a:srgbClr val="0066B3"/>
                </a:solidFill>
                <a:latin typeface="Consolas"/>
                <a:ea typeface="Consolas"/>
              </a:rPr>
              <a:t>=0283:0272/001</a:t>
            </a:r>
            <a:r>
              <a:rPr lang="en-US" sz="1200" b="0" strike="noStrike" spc="-1">
                <a:solidFill>
                  <a:srgbClr val="000000"/>
                </a:solidFill>
                <a:latin typeface="Consolas"/>
                <a:ea typeface="Consolas"/>
              </a:rPr>
              <a:t> ventos))))</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(VB-P entra)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(PP (P 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  </a:t>
            </a:r>
            <a:r>
              <a:rPr lang="en-US" sz="1200" b="0" strike="noStrike" spc="-1">
                <a:solidFill>
                  <a:srgbClr val="0066B3"/>
                </a:solidFill>
                <a:latin typeface="Consolas"/>
                <a:ea typeface="Consolas"/>
              </a:rPr>
              <a:t>(ID </a:t>
            </a:r>
            <a:r>
              <a:rPr lang="en-US" sz="1200" b="0" strike="noStrike" spc="-1">
                <a:solidFill>
                  <a:srgbClr val="EF413D"/>
                </a:solidFill>
                <a:latin typeface="Consolas"/>
                <a:ea typeface="Consolas"/>
              </a:rPr>
              <a:t>5127.</a:t>
            </a:r>
            <a:r>
              <a:rPr lang="en-US" sz="1200" b="0" strike="noStrike" spc="-1">
                <a:solidFill>
                  <a:srgbClr val="0066B3"/>
                </a:solidFill>
                <a:latin typeface="Consolas"/>
                <a:ea typeface="Consolas"/>
              </a:rPr>
              <a:t>0041/</a:t>
            </a:r>
            <a:r>
              <a:rPr lang="en-US" sz="1200" b="0" strike="noStrike" spc="-1">
                <a:solidFill>
                  <a:srgbClr val="EF413D"/>
                </a:solidFill>
                <a:latin typeface="Consolas"/>
                <a:ea typeface="Consolas"/>
              </a:rPr>
              <a:t>000</a:t>
            </a:r>
            <a:r>
              <a:rPr lang="en-US" sz="1200" b="0" strike="noStrike" spc="-1">
                <a:solidFill>
                  <a:srgbClr val="0066B3"/>
                </a:solidFill>
                <a:latin typeface="Consolas"/>
                <a:ea typeface="Consolas"/>
              </a:rPr>
              <a:t>)</a:t>
            </a:r>
            <a:r>
              <a:rPr lang="en-US" sz="1200" b="0" strike="noStrike" spc="-1">
                <a:solidFill>
                  <a:srgbClr val="000000"/>
                </a:solidFill>
                <a:latin typeface="Consolas"/>
                <a:ea typeface="Consolas"/>
              </a:rPr>
              <a:t>  (D @o) (ADJ meio) (N</a:t>
            </a:r>
            <a:r>
              <a:rPr lang="en-US" sz="1200" b="0" strike="noStrike" spc="-1">
                <a:solidFill>
                  <a:srgbClr val="0066B3"/>
                </a:solidFill>
                <a:latin typeface="Consolas"/>
                <a:ea typeface="Consolas"/>
              </a:rPr>
              <a:t>=0284:0041/005</a:t>
            </a:r>
            <a:r>
              <a:rPr lang="en-US" sz="1200" b="0" strike="noStrike" spc="-1">
                <a:solidFill>
                  <a:srgbClr val="000000"/>
                </a:solidFill>
                <a:latin typeface="Consolas"/>
                <a:ea typeface="Consolas"/>
              </a:rPr>
              <a:t> dia)))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(ADVP (Q pouco)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(ADV-R mais)</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(CONJP (CONJ ou)</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(ADVX (ADV-R menos))))</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 ,))</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(ID G_008,8.28))</a:t>
            </a:r>
            <a:endParaRPr lang="en-US" sz="1200" b="0" strike="noStrike" spc="-1">
              <a:latin typeface="Cambria"/>
            </a:endParaRPr>
          </a:p>
        </p:txBody>
      </p:sp>
      <p:sp>
        <p:nvSpPr>
          <p:cNvPr id="1638" name="CustomShape 6"/>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600" b="0" strike="noStrike" spc="-1">
                <a:solidFill>
                  <a:srgbClr val="797979"/>
                </a:solidFill>
                <a:latin typeface="Georgia"/>
                <a:ea typeface="Georgia"/>
              </a:rPr>
              <a:t>Primeiros experimentos</a:t>
            </a:r>
            <a:br/>
            <a:r>
              <a:rPr lang="en-US" sz="2600" b="0" strike="noStrike" spc="-1">
                <a:solidFill>
                  <a:srgbClr val="808080"/>
                </a:solidFill>
                <a:latin typeface="Georgia"/>
                <a:ea typeface="Georgia"/>
              </a:rPr>
              <a:t>(visão geral da anotação de cadeias)</a:t>
            </a:r>
            <a:endParaRPr lang="en-US" sz="2600" b="0" strike="noStrike" spc="-1">
              <a:latin typeface="Cambr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29A3316F-045B-409A-8C35-2612CE6990E1}"/>
              </a:ext>
            </a:extLst>
          </p:cNvPr>
          <p:cNvSpPr>
            <a:spLocks noGrp="1"/>
          </p:cNvSpPr>
          <p:nvPr>
            <p:ph type="body" sz="quarter" idx="10"/>
          </p:nvPr>
        </p:nvSpPr>
        <p:spPr/>
        <p:txBody>
          <a:bodyPr/>
          <a:lstStyle/>
          <a:p>
            <a:pPr marL="279360">
              <a:lnSpc>
                <a:spcPct val="100000"/>
              </a:lnSpc>
            </a:pPr>
            <a:r>
              <a:rPr lang="en-US" spc="-1" dirty="0" err="1">
                <a:solidFill>
                  <a:srgbClr val="000000"/>
                </a:solidFill>
                <a:ea typeface="Georgia"/>
              </a:rPr>
              <a:t>Esta</a:t>
            </a:r>
            <a:r>
              <a:rPr lang="en-US" spc="-1" dirty="0">
                <a:solidFill>
                  <a:srgbClr val="000000"/>
                </a:solidFill>
                <a:ea typeface="Georgia"/>
              </a:rPr>
              <a:t> </a:t>
            </a:r>
            <a:r>
              <a:rPr lang="en-US" spc="-1" dirty="0" err="1">
                <a:solidFill>
                  <a:srgbClr val="000000"/>
                </a:solidFill>
                <a:ea typeface="Georgia"/>
              </a:rPr>
              <a:t>anotação</a:t>
            </a:r>
            <a:r>
              <a:rPr lang="en-US" spc="-1" dirty="0">
                <a:solidFill>
                  <a:srgbClr val="000000"/>
                </a:solidFill>
                <a:ea typeface="Georgia"/>
              </a:rPr>
              <a:t> é </a:t>
            </a:r>
            <a:r>
              <a:rPr lang="en-US" spc="-1" dirty="0" err="1">
                <a:solidFill>
                  <a:srgbClr val="000000"/>
                </a:solidFill>
                <a:ea typeface="Georgia"/>
              </a:rPr>
              <a:t>ainda</a:t>
            </a:r>
            <a:r>
              <a:rPr lang="en-US" spc="-1" dirty="0">
                <a:solidFill>
                  <a:srgbClr val="000000"/>
                </a:solidFill>
                <a:ea typeface="Georgia"/>
              </a:rPr>
              <a:t> </a:t>
            </a:r>
            <a:r>
              <a:rPr lang="en-US" spc="-1" dirty="0" err="1">
                <a:solidFill>
                  <a:srgbClr val="000000"/>
                </a:solidFill>
                <a:ea typeface="Georgia"/>
              </a:rPr>
              <a:t>bastante</a:t>
            </a:r>
            <a:r>
              <a:rPr lang="en-US" spc="-1" dirty="0">
                <a:solidFill>
                  <a:srgbClr val="000000"/>
                </a:solidFill>
                <a:ea typeface="Georgia"/>
              </a:rPr>
              <a:t> </a:t>
            </a:r>
            <a:r>
              <a:rPr lang="en-US" spc="-1" dirty="0" err="1">
                <a:solidFill>
                  <a:srgbClr val="000000"/>
                </a:solidFill>
                <a:ea typeface="Georgia"/>
              </a:rPr>
              <a:t>rudimentar</a:t>
            </a:r>
            <a:r>
              <a:rPr lang="en-US" spc="-1" dirty="0">
                <a:solidFill>
                  <a:srgbClr val="000000"/>
                </a:solidFill>
                <a:ea typeface="Georgia"/>
              </a:rPr>
              <a:t>, e </a:t>
            </a:r>
            <a:r>
              <a:rPr lang="en-US" spc="-1" dirty="0" err="1">
                <a:solidFill>
                  <a:srgbClr val="000000"/>
                </a:solidFill>
                <a:ea typeface="Georgia"/>
              </a:rPr>
              <a:t>não</a:t>
            </a:r>
            <a:r>
              <a:rPr lang="en-US" spc="-1" dirty="0">
                <a:solidFill>
                  <a:srgbClr val="000000"/>
                </a:solidFill>
                <a:ea typeface="Georgia"/>
              </a:rPr>
              <a:t> </a:t>
            </a:r>
            <a:r>
              <a:rPr lang="en-US" spc="-1" dirty="0" err="1">
                <a:solidFill>
                  <a:srgbClr val="000000"/>
                </a:solidFill>
                <a:ea typeface="Georgia"/>
              </a:rPr>
              <a:t>consititui</a:t>
            </a:r>
            <a:r>
              <a:rPr lang="en-US" spc="-1" dirty="0">
                <a:solidFill>
                  <a:srgbClr val="000000"/>
                </a:solidFill>
                <a:ea typeface="Georgia"/>
              </a:rPr>
              <a:t> </a:t>
            </a:r>
            <a:r>
              <a:rPr lang="en-US" spc="-1" dirty="0" err="1">
                <a:solidFill>
                  <a:srgbClr val="000000"/>
                </a:solidFill>
                <a:ea typeface="Georgia"/>
              </a:rPr>
              <a:t>uma</a:t>
            </a:r>
            <a:r>
              <a:rPr lang="en-US" spc="-1" dirty="0">
                <a:solidFill>
                  <a:srgbClr val="000000"/>
                </a:solidFill>
                <a:ea typeface="Georgia"/>
              </a:rPr>
              <a:t> </a:t>
            </a:r>
            <a:r>
              <a:rPr lang="en-US" spc="-1" dirty="0" err="1">
                <a:solidFill>
                  <a:srgbClr val="000000"/>
                </a:solidFill>
                <a:ea typeface="Georgia"/>
              </a:rPr>
              <a:t>anotação</a:t>
            </a:r>
            <a:r>
              <a:rPr lang="en-US" spc="-1" dirty="0">
                <a:solidFill>
                  <a:srgbClr val="000000"/>
                </a:solidFill>
                <a:ea typeface="Georgia"/>
              </a:rPr>
              <a:t> de </a:t>
            </a:r>
            <a:r>
              <a:rPr lang="en-US" spc="-1" dirty="0" err="1">
                <a:solidFill>
                  <a:srgbClr val="000000"/>
                </a:solidFill>
                <a:ea typeface="Georgia"/>
              </a:rPr>
              <a:t>estrutura</a:t>
            </a:r>
            <a:r>
              <a:rPr lang="en-US" spc="-1" dirty="0">
                <a:solidFill>
                  <a:srgbClr val="000000"/>
                </a:solidFill>
                <a:ea typeface="Georgia"/>
              </a:rPr>
              <a:t> </a:t>
            </a:r>
            <a:r>
              <a:rPr lang="en-US" spc="-1" dirty="0" err="1">
                <a:solidFill>
                  <a:srgbClr val="000000"/>
                </a:solidFill>
                <a:ea typeface="Georgia"/>
              </a:rPr>
              <a:t>informacional</a:t>
            </a:r>
            <a:r>
              <a:rPr lang="en-US" spc="-1" dirty="0">
                <a:solidFill>
                  <a:srgbClr val="000000"/>
                </a:solidFill>
                <a:ea typeface="Georgia"/>
              </a:rPr>
              <a:t>, </a:t>
            </a:r>
            <a:r>
              <a:rPr lang="en-US" spc="-1" dirty="0" err="1">
                <a:solidFill>
                  <a:srgbClr val="000000"/>
                </a:solidFill>
                <a:ea typeface="Georgia"/>
              </a:rPr>
              <a:t>nem</a:t>
            </a:r>
            <a:r>
              <a:rPr lang="en-US" spc="-1" dirty="0">
                <a:solidFill>
                  <a:srgbClr val="000000"/>
                </a:solidFill>
                <a:ea typeface="Georgia"/>
              </a:rPr>
              <a:t> </a:t>
            </a:r>
            <a:r>
              <a:rPr lang="en-US" spc="-1" dirty="0" err="1">
                <a:solidFill>
                  <a:srgbClr val="000000"/>
                </a:solidFill>
                <a:ea typeface="Georgia"/>
              </a:rPr>
              <a:t>uma</a:t>
            </a:r>
            <a:r>
              <a:rPr lang="en-US" spc="-1" dirty="0">
                <a:solidFill>
                  <a:srgbClr val="000000"/>
                </a:solidFill>
                <a:ea typeface="Georgia"/>
              </a:rPr>
              <a:t> </a:t>
            </a:r>
            <a:r>
              <a:rPr lang="en-US" spc="-1" dirty="0" err="1">
                <a:solidFill>
                  <a:srgbClr val="000000"/>
                </a:solidFill>
                <a:ea typeface="Georgia"/>
              </a:rPr>
              <a:t>anotação</a:t>
            </a:r>
            <a:r>
              <a:rPr lang="en-US" spc="-1" dirty="0">
                <a:solidFill>
                  <a:srgbClr val="000000"/>
                </a:solidFill>
                <a:ea typeface="Georgia"/>
              </a:rPr>
              <a:t> </a:t>
            </a:r>
            <a:r>
              <a:rPr lang="en-US" spc="-1" dirty="0" err="1">
                <a:solidFill>
                  <a:srgbClr val="000000"/>
                </a:solidFill>
                <a:ea typeface="Georgia"/>
              </a:rPr>
              <a:t>semântica</a:t>
            </a:r>
            <a:r>
              <a:rPr lang="en-US" spc="-1" dirty="0">
                <a:solidFill>
                  <a:srgbClr val="000000"/>
                </a:solidFill>
                <a:ea typeface="Georgia"/>
              </a:rPr>
              <a:t>: </a:t>
            </a:r>
            <a:r>
              <a:rPr lang="en-US" spc="-1" dirty="0" err="1">
                <a:solidFill>
                  <a:srgbClr val="000000"/>
                </a:solidFill>
                <a:ea typeface="Georgia"/>
              </a:rPr>
              <a:t>trata</a:t>
            </a:r>
            <a:r>
              <a:rPr lang="en-US" spc="-1" dirty="0">
                <a:solidFill>
                  <a:srgbClr val="000000"/>
                </a:solidFill>
                <a:ea typeface="Georgia"/>
              </a:rPr>
              <a:t>-se </a:t>
            </a:r>
            <a:r>
              <a:rPr lang="en-US" spc="-1" dirty="0" err="1">
                <a:solidFill>
                  <a:srgbClr val="000000"/>
                </a:solidFill>
                <a:ea typeface="Georgia"/>
              </a:rPr>
              <a:t>ainda</a:t>
            </a:r>
            <a:r>
              <a:rPr lang="en-US" spc="-1" dirty="0">
                <a:solidFill>
                  <a:srgbClr val="000000"/>
                </a:solidFill>
                <a:ea typeface="Georgia"/>
              </a:rPr>
              <a:t>, e de forma </a:t>
            </a:r>
            <a:r>
              <a:rPr lang="en-US" spc="-1" dirty="0" err="1">
                <a:solidFill>
                  <a:srgbClr val="000000"/>
                </a:solidFill>
                <a:ea typeface="Georgia"/>
              </a:rPr>
              <a:t>incipiente</a:t>
            </a:r>
            <a:r>
              <a:rPr lang="en-US" spc="-1" dirty="0">
                <a:solidFill>
                  <a:srgbClr val="000000"/>
                </a:solidFill>
                <a:ea typeface="Georgia"/>
              </a:rPr>
              <a:t>, </a:t>
            </a:r>
            <a:r>
              <a:rPr lang="en-US" spc="-1" dirty="0" err="1">
                <a:solidFill>
                  <a:srgbClr val="000000"/>
                </a:solidFill>
                <a:ea typeface="Georgia"/>
              </a:rPr>
              <a:t>simplesmente</a:t>
            </a:r>
            <a:r>
              <a:rPr lang="en-US" spc="-1" dirty="0">
                <a:solidFill>
                  <a:srgbClr val="000000"/>
                </a:solidFill>
                <a:ea typeface="Georgia"/>
              </a:rPr>
              <a:t> de </a:t>
            </a:r>
            <a:r>
              <a:rPr lang="en-US" spc="-1" dirty="0" err="1">
                <a:solidFill>
                  <a:srgbClr val="000000"/>
                </a:solidFill>
                <a:ea typeface="Georgia"/>
              </a:rPr>
              <a:t>uma</a:t>
            </a:r>
            <a:r>
              <a:rPr lang="en-US" spc="-1" dirty="0">
                <a:solidFill>
                  <a:srgbClr val="000000"/>
                </a:solidFill>
                <a:ea typeface="Georgia"/>
              </a:rPr>
              <a:t> </a:t>
            </a:r>
            <a:r>
              <a:rPr lang="en-US" spc="-1" dirty="0" err="1">
                <a:solidFill>
                  <a:srgbClr val="F37B70"/>
                </a:solidFill>
                <a:ea typeface="Georgia"/>
              </a:rPr>
              <a:t>anotação</a:t>
            </a:r>
            <a:r>
              <a:rPr lang="en-US" spc="-1" dirty="0">
                <a:solidFill>
                  <a:srgbClr val="F37B70"/>
                </a:solidFill>
                <a:ea typeface="Georgia"/>
              </a:rPr>
              <a:t> de </a:t>
            </a:r>
            <a:r>
              <a:rPr lang="en-US" spc="-1" dirty="0" err="1">
                <a:solidFill>
                  <a:srgbClr val="F37B70"/>
                </a:solidFill>
                <a:ea typeface="Georgia"/>
              </a:rPr>
              <a:t>cadeias</a:t>
            </a:r>
            <a:r>
              <a:rPr lang="en-US" spc="-1" dirty="0">
                <a:solidFill>
                  <a:srgbClr val="F37B70"/>
                </a:solidFill>
                <a:ea typeface="Georgia"/>
              </a:rPr>
              <a:t> </a:t>
            </a:r>
            <a:r>
              <a:rPr lang="en-US" spc="-1" dirty="0" err="1">
                <a:solidFill>
                  <a:srgbClr val="F37B70"/>
                </a:solidFill>
                <a:ea typeface="Georgia"/>
              </a:rPr>
              <a:t>referenciais</a:t>
            </a:r>
            <a:r>
              <a:rPr lang="en-US" spc="-1" dirty="0">
                <a:solidFill>
                  <a:srgbClr val="000000"/>
                </a:solidFill>
                <a:ea typeface="Georgia"/>
              </a:rPr>
              <a:t>. </a:t>
            </a:r>
            <a:endParaRPr lang="en-US" spc="-1" dirty="0">
              <a:latin typeface="Cambria"/>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 name="CustomShape 1"/>
          <p:cNvSpPr/>
          <p:nvPr/>
        </p:nvSpPr>
        <p:spPr>
          <a:xfrm>
            <a:off x="4284000" y="170100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40" name="CustomShape 2"/>
          <p:cNvSpPr/>
          <p:nvPr/>
        </p:nvSpPr>
        <p:spPr>
          <a:xfrm>
            <a:off x="4399560" y="178740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41" name="CustomShape 3"/>
          <p:cNvSpPr/>
          <p:nvPr/>
        </p:nvSpPr>
        <p:spPr>
          <a:xfrm>
            <a:off x="4341960" y="245304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42" name="CustomShape 4"/>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060C89AE-55A8-495C-B569-9102CBC2B08E}" type="slidenum">
              <a:rPr lang="en-US" sz="1800" b="0" strike="noStrike" spc="-1">
                <a:latin typeface="Cambria"/>
              </a:rPr>
              <a:t>260</a:t>
            </a:fld>
            <a:endParaRPr lang="en-US" sz="1800" b="0" strike="noStrike" spc="-1">
              <a:latin typeface="Cambria"/>
            </a:endParaRPr>
          </a:p>
        </p:txBody>
      </p:sp>
      <p:sp>
        <p:nvSpPr>
          <p:cNvPr id="1643" name="CustomShape 5"/>
          <p:cNvSpPr/>
          <p:nvPr/>
        </p:nvSpPr>
        <p:spPr>
          <a:xfrm>
            <a:off x="88920" y="1329120"/>
            <a:ext cx="8923320" cy="189720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txBody>
          <a:bodyPr lIns="38160" tIns="38160" rIns="38160" bIns="38160"/>
          <a:lstStyle/>
          <a:p>
            <a:pPr>
              <a:lnSpc>
                <a:spcPct val="90000"/>
              </a:lnSpc>
            </a:pPr>
            <a:r>
              <a:rPr lang="en-US" sz="1200" b="0" strike="noStrike" spc="-1">
                <a:solidFill>
                  <a:srgbClr val="000000"/>
                </a:solidFill>
                <a:latin typeface="Consolas"/>
                <a:ea typeface="Consolas"/>
              </a:rPr>
              <a:t>( (IP-MAT	(NP-SBJ </a:t>
            </a:r>
            <a:r>
              <a:rPr lang="en-US" sz="1200" b="0" strike="noStrike" spc="-1">
                <a:solidFill>
                  <a:srgbClr val="0066B3"/>
                </a:solidFill>
                <a:latin typeface="Consolas"/>
                <a:ea typeface="Consolas"/>
              </a:rPr>
              <a:t>(ID ID.0429.H-AC-DNC=5706.0282/000)</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(D-F 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a:t>
            </a:r>
            <a:r>
              <a:rPr lang="en-US" sz="1200" b="0" strike="noStrike" spc="-1">
                <a:solidFill>
                  <a:srgbClr val="0066B3"/>
                </a:solidFill>
                <a:latin typeface="Consolas"/>
                <a:ea typeface="Consolas"/>
              </a:rPr>
              <a:t>=0282/000</a:t>
            </a:r>
            <a:r>
              <a:rPr lang="en-US" sz="1200" b="0" strike="noStrike" spc="-1">
                <a:solidFill>
                  <a:srgbClr val="000000"/>
                </a:solidFill>
                <a:latin typeface="Consolas"/>
                <a:ea typeface="Consolas"/>
              </a:rPr>
              <a:t> viração)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(PP 	(P d@)</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  </a:t>
            </a:r>
            <a:r>
              <a:rPr lang="en-US" sz="1200" b="0" strike="noStrike" spc="-1">
                <a:solidFill>
                  <a:srgbClr val="0066B3"/>
                </a:solidFill>
                <a:latin typeface="Consolas"/>
                <a:ea typeface="Consolas"/>
              </a:rPr>
              <a:t>(ID ID.0430.M-RR-ENN=</a:t>
            </a:r>
            <a:r>
              <a:rPr lang="en-US" sz="1200" b="0" strike="noStrike" spc="-1">
                <a:solidFill>
                  <a:srgbClr val="EF413D"/>
                </a:solidFill>
                <a:latin typeface="Consolas"/>
                <a:ea typeface="Consolas"/>
              </a:rPr>
              <a:t>5066/007</a:t>
            </a:r>
            <a:r>
              <a:rPr lang="en-US" sz="1200" b="0" strike="noStrike" spc="-1">
                <a:solidFill>
                  <a:srgbClr val="0066B3"/>
                </a:solidFill>
                <a:latin typeface="Consolas"/>
                <a:ea typeface="Consolas"/>
              </a:rPr>
              <a:t>)</a:t>
            </a:r>
            <a:r>
              <a:rPr lang="en-US" sz="1200" b="0" strike="noStrike" spc="-1">
                <a:solidFill>
                  <a:srgbClr val="000000"/>
                </a:solidFill>
                <a:latin typeface="Consolas"/>
                <a:ea typeface="Consolas"/>
              </a:rPr>
              <a:t>  (D-P @estes) (N-P</a:t>
            </a:r>
            <a:r>
              <a:rPr lang="en-US" sz="1200" b="0" strike="noStrike" spc="-1">
                <a:solidFill>
                  <a:srgbClr val="0066B3"/>
                </a:solidFill>
                <a:latin typeface="Consolas"/>
                <a:ea typeface="Consolas"/>
              </a:rPr>
              <a:t>=0283:0272/001</a:t>
            </a:r>
            <a:r>
              <a:rPr lang="en-US" sz="1200" b="0" strike="noStrike" spc="-1">
                <a:solidFill>
                  <a:srgbClr val="000000"/>
                </a:solidFill>
                <a:latin typeface="Consolas"/>
                <a:ea typeface="Consolas"/>
              </a:rPr>
              <a:t> ventos))))</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(VB-P entra)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(PP (P 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  </a:t>
            </a:r>
            <a:r>
              <a:rPr lang="en-US" sz="1200" b="0" strike="noStrike" spc="-1">
                <a:solidFill>
                  <a:srgbClr val="0066B3"/>
                </a:solidFill>
                <a:latin typeface="Consolas"/>
                <a:ea typeface="Consolas"/>
              </a:rPr>
              <a:t>(ID ID.0431.H-RC-DNC=5127.0041/000)</a:t>
            </a:r>
            <a:r>
              <a:rPr lang="en-US" sz="1200" b="0" strike="noStrike" spc="-1">
                <a:solidFill>
                  <a:srgbClr val="000000"/>
                </a:solidFill>
                <a:latin typeface="Consolas"/>
                <a:ea typeface="Consolas"/>
              </a:rPr>
              <a:t>  (D @o) (ADJ meio) (N</a:t>
            </a:r>
            <a:r>
              <a:rPr lang="en-US" sz="1200" b="0" strike="noStrike" spc="-1">
                <a:solidFill>
                  <a:srgbClr val="0066B3"/>
                </a:solidFill>
                <a:latin typeface="Consolas"/>
                <a:ea typeface="Consolas"/>
              </a:rPr>
              <a:t>=0284:0041/005</a:t>
            </a:r>
            <a:r>
              <a:rPr lang="en-US" sz="1200" b="0" strike="noStrike" spc="-1">
                <a:solidFill>
                  <a:srgbClr val="000000"/>
                </a:solidFill>
                <a:latin typeface="Consolas"/>
                <a:ea typeface="Consolas"/>
              </a:rPr>
              <a:t> dia)))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(ADVP (Q pouco)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(ADV-R mais)</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(CONJP (CONJ ou)</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(ADVX (ADV-R menos))))</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 ,))</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(ID G_008,8.28))</a:t>
            </a:r>
            <a:endParaRPr lang="en-US" sz="1200" b="0" strike="noStrike" spc="-1">
              <a:latin typeface="Cambria"/>
            </a:endParaRPr>
          </a:p>
        </p:txBody>
      </p:sp>
      <p:sp>
        <p:nvSpPr>
          <p:cNvPr id="1644" name="CustomShape 6"/>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600" b="0" strike="noStrike" spc="-1">
                <a:solidFill>
                  <a:srgbClr val="797979"/>
                </a:solidFill>
                <a:latin typeface="Georgia"/>
                <a:ea typeface="Georgia"/>
              </a:rPr>
              <a:t>Primeiros experimentos</a:t>
            </a:r>
            <a:br/>
            <a:r>
              <a:rPr lang="en-US" sz="2600" b="0" strike="noStrike" spc="-1">
                <a:solidFill>
                  <a:srgbClr val="808080"/>
                </a:solidFill>
                <a:latin typeface="Georgia"/>
                <a:ea typeface="Georgia"/>
              </a:rPr>
              <a:t>(visão geral da anotação de cadeias)</a:t>
            </a:r>
            <a:endParaRPr lang="en-US" sz="2600" b="0" strike="noStrike" spc="-1">
              <a:latin typeface="Cambria"/>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4043B3EA-415F-4032-9D26-B93A83421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23" y="1026542"/>
            <a:ext cx="6333220" cy="3090416"/>
          </a:xfrm>
          <a:prstGeom prst="rect">
            <a:avLst/>
          </a:prstGeom>
        </p:spPr>
      </p:pic>
      <p:sp>
        <p:nvSpPr>
          <p:cNvPr id="6" name="CaixaDeTexto 5">
            <a:extLst>
              <a:ext uri="{FF2B5EF4-FFF2-40B4-BE49-F238E27FC236}">
                <a16:creationId xmlns:a16="http://schemas.microsoft.com/office/drawing/2014/main" id="{328ECE68-777C-4401-ADA8-9F4E9DFECFFE}"/>
              </a:ext>
            </a:extLst>
          </p:cNvPr>
          <p:cNvSpPr txBox="1"/>
          <p:nvPr/>
        </p:nvSpPr>
        <p:spPr>
          <a:xfrm>
            <a:off x="337694" y="4204"/>
            <a:ext cx="7135287" cy="923330"/>
          </a:xfrm>
          <a:prstGeom prst="rect">
            <a:avLst/>
          </a:prstGeom>
          <a:noFill/>
        </p:spPr>
        <p:txBody>
          <a:bodyPr wrap="none" rtlCol="0">
            <a:spAutoFit/>
          </a:bodyPr>
          <a:lstStyle/>
          <a:p>
            <a:r>
              <a:rPr lang="pt-BR" dirty="0">
                <a:solidFill>
                  <a:srgbClr val="E45150"/>
                </a:solidFill>
              </a:rPr>
              <a:t>75% </a:t>
            </a:r>
            <a:r>
              <a:rPr lang="pt-BR" dirty="0"/>
              <a:t>de sujeitos pré-verbais, </a:t>
            </a:r>
            <a:br>
              <a:rPr lang="pt-BR" dirty="0"/>
            </a:br>
            <a:r>
              <a:rPr lang="pt-BR" dirty="0"/>
              <a:t>        se o sujeito remete a um referente já mencionado antes no texto</a:t>
            </a:r>
            <a:br>
              <a:rPr lang="pt-BR" dirty="0"/>
            </a:br>
            <a:r>
              <a:rPr lang="pt-BR" dirty="0"/>
              <a:t>        e é um NP ‘modificado’</a:t>
            </a:r>
          </a:p>
        </p:txBody>
      </p:sp>
      <p:sp>
        <p:nvSpPr>
          <p:cNvPr id="7" name="Retângulo 6">
            <a:extLst>
              <a:ext uri="{FF2B5EF4-FFF2-40B4-BE49-F238E27FC236}">
                <a16:creationId xmlns:a16="http://schemas.microsoft.com/office/drawing/2014/main" id="{327C60CD-581F-439A-8692-5928EFECD9AD}"/>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4525837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328ECE68-777C-4401-ADA8-9F4E9DFECFFE}"/>
              </a:ext>
            </a:extLst>
          </p:cNvPr>
          <p:cNvSpPr txBox="1"/>
          <p:nvPr/>
        </p:nvSpPr>
        <p:spPr>
          <a:xfrm>
            <a:off x="337694" y="4204"/>
            <a:ext cx="7135287" cy="923330"/>
          </a:xfrm>
          <a:prstGeom prst="rect">
            <a:avLst/>
          </a:prstGeom>
          <a:noFill/>
        </p:spPr>
        <p:txBody>
          <a:bodyPr wrap="none" rtlCol="0">
            <a:spAutoFit/>
          </a:bodyPr>
          <a:lstStyle/>
          <a:p>
            <a:r>
              <a:rPr lang="pt-BR" dirty="0">
                <a:solidFill>
                  <a:srgbClr val="E45150"/>
                </a:solidFill>
              </a:rPr>
              <a:t>75% </a:t>
            </a:r>
            <a:r>
              <a:rPr lang="pt-BR" dirty="0"/>
              <a:t>de sujeitos pré-verbais, </a:t>
            </a:r>
            <a:br>
              <a:rPr lang="pt-BR" dirty="0"/>
            </a:br>
            <a:r>
              <a:rPr lang="pt-BR" dirty="0"/>
              <a:t>        se o sujeito remete a um referente já mencionado antes no texto</a:t>
            </a:r>
            <a:br>
              <a:rPr lang="pt-BR" dirty="0"/>
            </a:br>
            <a:r>
              <a:rPr lang="pt-BR" dirty="0"/>
              <a:t>        e é um NP ‘modificado’</a:t>
            </a:r>
          </a:p>
        </p:txBody>
      </p:sp>
      <p:sp>
        <p:nvSpPr>
          <p:cNvPr id="7" name="Retângulo 6">
            <a:extLst>
              <a:ext uri="{FF2B5EF4-FFF2-40B4-BE49-F238E27FC236}">
                <a16:creationId xmlns:a16="http://schemas.microsoft.com/office/drawing/2014/main" id="{327C60CD-581F-439A-8692-5928EFECD9AD}"/>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3EC82038-59C2-40F7-9FF7-FC40525CFBDF}"/>
              </a:ext>
            </a:extLst>
          </p:cNvPr>
          <p:cNvSpPr txBox="1"/>
          <p:nvPr/>
        </p:nvSpPr>
        <p:spPr>
          <a:xfrm>
            <a:off x="813684" y="1134009"/>
            <a:ext cx="7615013" cy="3600986"/>
          </a:xfrm>
          <a:prstGeom prst="rect">
            <a:avLst/>
          </a:prstGeom>
          <a:noFill/>
        </p:spPr>
        <p:txBody>
          <a:bodyPr wrap="square" rtlCol="0">
            <a:spAutoFit/>
          </a:bodyPr>
          <a:lstStyle/>
          <a:p>
            <a:r>
              <a:rPr lang="pt-BR" sz="1200" dirty="0">
                <a:solidFill>
                  <a:schemeClr val="bg1">
                    <a:lumMod val="65000"/>
                  </a:schemeClr>
                </a:solidFill>
              </a:rPr>
              <a:t>As águias são muito grandes e forçosas (25.395)</a:t>
            </a:r>
          </a:p>
          <a:p>
            <a:r>
              <a:rPr lang="pt-BR" sz="1200" dirty="0">
                <a:solidFill>
                  <a:schemeClr val="bg1">
                    <a:lumMod val="65000"/>
                  </a:schemeClr>
                </a:solidFill>
              </a:rPr>
              <a:t>Os Açores são como os de cá, ... (25.400)</a:t>
            </a:r>
          </a:p>
          <a:p>
            <a:r>
              <a:rPr lang="pt-BR" sz="1200" dirty="0">
                <a:solidFill>
                  <a:schemeClr val="bg1">
                    <a:lumMod val="65000"/>
                  </a:schemeClr>
                </a:solidFill>
              </a:rPr>
              <a:t>Os Gaviões também são muito destros e forçosos (25.403)</a:t>
            </a:r>
          </a:p>
          <a:p>
            <a:r>
              <a:rPr lang="pt-BR" sz="1200" dirty="0">
                <a:solidFill>
                  <a:schemeClr val="bg1">
                    <a:lumMod val="65000"/>
                  </a:schemeClr>
                </a:solidFill>
              </a:rPr>
              <a:t>e assim os moradores as tem em muita estima ... (25.409)</a:t>
            </a:r>
          </a:p>
          <a:p>
            <a:r>
              <a:rPr lang="pt-BR" sz="1200" dirty="0">
                <a:solidFill>
                  <a:schemeClr val="bg1">
                    <a:lumMod val="65000"/>
                  </a:schemeClr>
                </a:solidFill>
              </a:rPr>
              <a:t>A fresca é mais mimosa e de melhor gosto (16.188)</a:t>
            </a:r>
          </a:p>
          <a:p>
            <a:r>
              <a:rPr lang="pt-BR" sz="1200" dirty="0">
                <a:solidFill>
                  <a:schemeClr val="bg1">
                    <a:lumMod val="65000"/>
                  </a:schemeClr>
                </a:solidFill>
              </a:rPr>
              <a:t>Os louros tem um cabelo muito fino (23.371)</a:t>
            </a:r>
          </a:p>
          <a:p>
            <a:r>
              <a:rPr lang="pt-BR" sz="1200" dirty="0">
                <a:solidFill>
                  <a:srgbClr val="E45150"/>
                </a:solidFill>
              </a:rPr>
              <a:t>Os Índios </a:t>
            </a:r>
            <a:r>
              <a:rPr lang="pt-BR" sz="1200" b="1" dirty="0">
                <a:solidFill>
                  <a:srgbClr val="E45150"/>
                </a:solidFill>
              </a:rPr>
              <a:t>da terra</a:t>
            </a:r>
            <a:r>
              <a:rPr lang="pt-BR" sz="1200" dirty="0">
                <a:solidFill>
                  <a:srgbClr val="E45150"/>
                </a:solidFill>
              </a:rPr>
              <a:t> </a:t>
            </a:r>
            <a:r>
              <a:rPr lang="pt-BR" sz="1200" dirty="0"/>
              <a:t>lhe chamam em sua língua </a:t>
            </a:r>
            <a:r>
              <a:rPr lang="pt-BR" sz="1200" dirty="0" err="1"/>
              <a:t>Hipupiára</a:t>
            </a:r>
            <a:r>
              <a:rPr lang="pt-BR" sz="1200" dirty="0"/>
              <a:t>, que quer dizer demônio d’água (32.565)</a:t>
            </a:r>
          </a:p>
          <a:p>
            <a:endParaRPr lang="pt-BR" sz="1200" dirty="0"/>
          </a:p>
          <a:p>
            <a:r>
              <a:rPr lang="pt-BR" sz="1200" dirty="0">
                <a:solidFill>
                  <a:schemeClr val="bg1">
                    <a:lumMod val="65000"/>
                  </a:schemeClr>
                </a:solidFill>
              </a:rPr>
              <a:t>Esta província Santa Cruz está situada naquela grande América, uma das quatro partes do </a:t>
            </a:r>
            <a:r>
              <a:rPr lang="pt-BR" sz="1200" dirty="0" err="1">
                <a:solidFill>
                  <a:schemeClr val="bg1">
                    <a:lumMod val="65000"/>
                  </a:schemeClr>
                </a:solidFill>
              </a:rPr>
              <a:t>munto</a:t>
            </a:r>
            <a:r>
              <a:rPr lang="pt-BR" sz="1200" dirty="0">
                <a:solidFill>
                  <a:schemeClr val="bg1">
                    <a:lumMod val="65000"/>
                  </a:schemeClr>
                </a:solidFill>
              </a:rPr>
              <a:t> (7.19)</a:t>
            </a:r>
          </a:p>
          <a:p>
            <a:r>
              <a:rPr lang="pt-BR" sz="1200" dirty="0">
                <a:solidFill>
                  <a:schemeClr val="bg1">
                    <a:lumMod val="65000"/>
                  </a:schemeClr>
                </a:solidFill>
              </a:rPr>
              <a:t>Este rio tem na entrada muitas ilhas que o dividem em diversas partes (9.41)</a:t>
            </a:r>
          </a:p>
          <a:p>
            <a:r>
              <a:rPr lang="pt-BR" sz="1200" dirty="0">
                <a:solidFill>
                  <a:srgbClr val="E45150"/>
                </a:solidFill>
              </a:rPr>
              <a:t>Esta ilha </a:t>
            </a:r>
            <a:r>
              <a:rPr lang="pt-BR" sz="1200" b="1" dirty="0">
                <a:solidFill>
                  <a:srgbClr val="E45150"/>
                </a:solidFill>
              </a:rPr>
              <a:t>em que os moradores habitam </a:t>
            </a:r>
            <a:r>
              <a:rPr lang="pt-BR" sz="1200" dirty="0"/>
              <a:t>divide da terra firme um braço de mar que a rodeia... (11.80)</a:t>
            </a:r>
          </a:p>
          <a:p>
            <a:endParaRPr lang="pt-BR" sz="1200" dirty="0">
              <a:solidFill>
                <a:schemeClr val="bg1">
                  <a:lumMod val="65000"/>
                </a:schemeClr>
              </a:solidFill>
            </a:endParaRPr>
          </a:p>
          <a:p>
            <a:r>
              <a:rPr lang="pt-BR" sz="1200" dirty="0">
                <a:solidFill>
                  <a:schemeClr val="bg1">
                    <a:lumMod val="65000"/>
                  </a:schemeClr>
                </a:solidFill>
              </a:rPr>
              <a:t>Esta é uma das melhores terras, e que mais tem realçado os moradores ... (11.89)</a:t>
            </a:r>
          </a:p>
          <a:p>
            <a:r>
              <a:rPr lang="pt-BR" sz="1200" dirty="0">
                <a:solidFill>
                  <a:schemeClr val="bg1">
                    <a:lumMod val="65000"/>
                  </a:schemeClr>
                </a:solidFill>
              </a:rPr>
              <a:t>Este é o mantimento a que chamam farinha de pau, com que os moradores e gentio desta província se mantém (16.183)</a:t>
            </a:r>
          </a:p>
          <a:p>
            <a:r>
              <a:rPr lang="pt-BR" sz="1200" dirty="0">
                <a:solidFill>
                  <a:schemeClr val="bg1">
                    <a:lumMod val="65000"/>
                  </a:schemeClr>
                </a:solidFill>
              </a:rPr>
              <a:t>uma se chama de guerra, e outra fresca (16.185)</a:t>
            </a:r>
          </a:p>
          <a:p>
            <a:r>
              <a:rPr lang="pt-BR" sz="1200" dirty="0">
                <a:solidFill>
                  <a:schemeClr val="bg1">
                    <a:lumMod val="65000"/>
                  </a:schemeClr>
                </a:solidFill>
              </a:rPr>
              <a:t>e isto causa não haver lá frios, nem ruínas de inverno que ofendam a suas plantas, como cá ofendem as nossas (8.37)</a:t>
            </a:r>
          </a:p>
          <a:p>
            <a:r>
              <a:rPr lang="pt-BR" sz="1200" dirty="0">
                <a:solidFill>
                  <a:schemeClr val="bg1">
                    <a:lumMod val="65000"/>
                  </a:schemeClr>
                </a:solidFill>
              </a:rPr>
              <a:t>Isto nasce de elas terem em muita conta os pais de seus filhos e ... (36.661)</a:t>
            </a:r>
          </a:p>
        </p:txBody>
      </p:sp>
    </p:spTree>
    <p:extLst>
      <p:ext uri="{BB962C8B-B14F-4D97-AF65-F5344CB8AC3E}">
        <p14:creationId xmlns:p14="http://schemas.microsoft.com/office/powerpoint/2010/main" val="325419675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0B2621F-240C-490E-BABF-5A1EB57410EC}"/>
              </a:ext>
            </a:extLst>
          </p:cNvPr>
          <p:cNvSpPr>
            <a:spLocks noGrp="1"/>
          </p:cNvSpPr>
          <p:nvPr>
            <p:ph type="title"/>
          </p:nvPr>
        </p:nvSpPr>
        <p:spPr>
          <a:xfrm>
            <a:off x="351755" y="0"/>
            <a:ext cx="7886700" cy="626883"/>
          </a:xfrm>
        </p:spPr>
        <p:txBody>
          <a:bodyPr/>
          <a:lstStyle/>
          <a:p>
            <a:r>
              <a:rPr lang="pt-BR" sz="2800" spc="-1" dirty="0">
                <a:solidFill>
                  <a:srgbClr val="808080"/>
                </a:solidFill>
                <a:ea typeface="Georgia"/>
              </a:rPr>
              <a:t>alguns padrões encontrados:</a:t>
            </a:r>
            <a:br>
              <a:rPr lang="pt-BR" sz="2800" spc="-1" dirty="0">
                <a:solidFill>
                  <a:srgbClr val="808080"/>
                </a:solidFill>
                <a:ea typeface="Georgia"/>
              </a:rPr>
            </a:br>
            <a:r>
              <a:rPr lang="pt-BR" sz="2800" spc="-1" dirty="0">
                <a:solidFill>
                  <a:srgbClr val="808080"/>
                </a:solidFill>
                <a:ea typeface="Georgia"/>
              </a:rPr>
              <a:t>padrão de determinação x posição do sujeito</a:t>
            </a:r>
            <a:endParaRPr lang="pt-BR" sz="2800" dirty="0"/>
          </a:p>
        </p:txBody>
      </p:sp>
    </p:spTree>
    <p:extLst>
      <p:ext uri="{BB962C8B-B14F-4D97-AF65-F5344CB8AC3E}">
        <p14:creationId xmlns:p14="http://schemas.microsoft.com/office/powerpoint/2010/main" val="271110576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F0293F-9CA1-4B0B-A20B-F4E17A2E9A05}"/>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F0D11EC4-1DF4-497F-A748-1DE4110240B8}"/>
              </a:ext>
            </a:extLst>
          </p:cNvPr>
          <p:cNvSpPr txBox="1"/>
          <p:nvPr/>
        </p:nvSpPr>
        <p:spPr>
          <a:xfrm>
            <a:off x="402889" y="0"/>
            <a:ext cx="6775070" cy="1107996"/>
          </a:xfrm>
          <a:prstGeom prst="rect">
            <a:avLst/>
          </a:prstGeom>
          <a:noFill/>
        </p:spPr>
        <p:txBody>
          <a:bodyPr wrap="square" rtlCol="0">
            <a:spAutoFit/>
          </a:bodyPr>
          <a:lstStyle/>
          <a:p>
            <a:r>
              <a:rPr lang="pt-BR" sz="1200" dirty="0">
                <a:solidFill>
                  <a:schemeClr val="accent6">
                    <a:lumMod val="75000"/>
                  </a:schemeClr>
                </a:solidFill>
              </a:rPr>
              <a:t> 22% </a:t>
            </a:r>
            <a:r>
              <a:rPr lang="pt-BR" sz="1200" dirty="0"/>
              <a:t>dos sujeitos não são determinados;</a:t>
            </a:r>
          </a:p>
          <a:p>
            <a:r>
              <a:rPr lang="pt-BR" sz="1200" dirty="0">
                <a:solidFill>
                  <a:schemeClr val="accent6">
                    <a:lumMod val="75000"/>
                  </a:schemeClr>
                </a:solidFill>
              </a:rPr>
              <a:t> 10% </a:t>
            </a:r>
            <a:r>
              <a:rPr lang="pt-BR" sz="1200" dirty="0"/>
              <a:t>dos sujeitos são um NP com um determinante indefinido;</a:t>
            </a:r>
          </a:p>
          <a:p>
            <a:r>
              <a:rPr lang="pt-BR" sz="1200" dirty="0">
                <a:solidFill>
                  <a:schemeClr val="accent6">
                    <a:lumMod val="75000"/>
                  </a:schemeClr>
                </a:solidFill>
              </a:rPr>
              <a:t> </a:t>
            </a:r>
            <a:r>
              <a:rPr lang="pt-BR" sz="1200" b="1" dirty="0">
                <a:solidFill>
                  <a:schemeClr val="accent6">
                    <a:lumMod val="75000"/>
                  </a:schemeClr>
                </a:solidFill>
              </a:rPr>
              <a:t>41% </a:t>
            </a:r>
            <a:r>
              <a:rPr lang="pt-BR" sz="1200" dirty="0"/>
              <a:t>dos sujeitos são um NP com um determinante definido;</a:t>
            </a:r>
          </a:p>
          <a:p>
            <a:r>
              <a:rPr lang="pt-BR" sz="1200" dirty="0">
                <a:solidFill>
                  <a:schemeClr val="accent6">
                    <a:lumMod val="75000"/>
                  </a:schemeClr>
                </a:solidFill>
              </a:rPr>
              <a:t> 27% </a:t>
            </a:r>
            <a:r>
              <a:rPr lang="pt-BR" sz="1200" dirty="0"/>
              <a:t>dos sujeitos são um NP com um demonstrativo</a:t>
            </a:r>
          </a:p>
          <a:p>
            <a:endParaRPr lang="pt-BR" dirty="0"/>
          </a:p>
        </p:txBody>
      </p:sp>
      <p:pic>
        <p:nvPicPr>
          <p:cNvPr id="3" name="Imagem 2">
            <a:extLst>
              <a:ext uri="{FF2B5EF4-FFF2-40B4-BE49-F238E27FC236}">
                <a16:creationId xmlns:a16="http://schemas.microsoft.com/office/drawing/2014/main" id="{199622D9-60C2-4973-9602-1BC4CC25F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564" y="1268703"/>
            <a:ext cx="6229350" cy="3790950"/>
          </a:xfrm>
          <a:prstGeom prst="rect">
            <a:avLst/>
          </a:prstGeom>
        </p:spPr>
      </p:pic>
    </p:spTree>
    <p:extLst>
      <p:ext uri="{BB962C8B-B14F-4D97-AF65-F5344CB8AC3E}">
        <p14:creationId xmlns:p14="http://schemas.microsoft.com/office/powerpoint/2010/main" val="419973641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3C0B9273-A356-4EC7-B217-4E41493F9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609" y="1349670"/>
            <a:ext cx="6229350" cy="3790950"/>
          </a:xfrm>
          <a:prstGeom prst="rect">
            <a:avLst/>
          </a:prstGeom>
        </p:spPr>
      </p:pic>
      <p:sp>
        <p:nvSpPr>
          <p:cNvPr id="5" name="Retângulo 4">
            <a:extLst>
              <a:ext uri="{FF2B5EF4-FFF2-40B4-BE49-F238E27FC236}">
                <a16:creationId xmlns:a16="http://schemas.microsoft.com/office/drawing/2014/main" id="{CDE85A07-7FF6-4488-9BE6-BE24C2DECBCD}"/>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FCC9BD4-D3B2-42B4-A67C-72BF001D31A3}"/>
              </a:ext>
            </a:extLst>
          </p:cNvPr>
          <p:cNvSpPr txBox="1"/>
          <p:nvPr/>
        </p:nvSpPr>
        <p:spPr>
          <a:xfrm>
            <a:off x="402889" y="0"/>
            <a:ext cx="6775070" cy="1107996"/>
          </a:xfrm>
          <a:prstGeom prst="rect">
            <a:avLst/>
          </a:prstGeom>
          <a:noFill/>
        </p:spPr>
        <p:txBody>
          <a:bodyPr wrap="square" rtlCol="0">
            <a:spAutoFit/>
          </a:bodyPr>
          <a:lstStyle/>
          <a:p>
            <a:r>
              <a:rPr lang="pt-BR" sz="1200" dirty="0">
                <a:solidFill>
                  <a:schemeClr val="accent6">
                    <a:lumMod val="75000"/>
                  </a:schemeClr>
                </a:solidFill>
              </a:rPr>
              <a:t>18% </a:t>
            </a:r>
            <a:r>
              <a:rPr lang="pt-BR" sz="1200" dirty="0"/>
              <a:t>dos sujeitos pré-verbais x </a:t>
            </a:r>
            <a:r>
              <a:rPr lang="pt-BR" sz="1200" dirty="0">
                <a:solidFill>
                  <a:schemeClr val="accent6">
                    <a:lumMod val="75000"/>
                  </a:schemeClr>
                </a:solidFill>
              </a:rPr>
              <a:t>31% </a:t>
            </a:r>
            <a:r>
              <a:rPr lang="pt-BR" sz="1200" dirty="0"/>
              <a:t>dos pós-verbais não são determinados;</a:t>
            </a:r>
          </a:p>
          <a:p>
            <a:r>
              <a:rPr lang="pt-BR" sz="1200" dirty="0">
                <a:solidFill>
                  <a:schemeClr val="accent6">
                    <a:lumMod val="75000"/>
                  </a:schemeClr>
                </a:solidFill>
              </a:rPr>
              <a:t>  8% </a:t>
            </a:r>
            <a:r>
              <a:rPr lang="pt-BR" sz="1200" dirty="0"/>
              <a:t>dos sujeitos pré-verbais x </a:t>
            </a:r>
            <a:r>
              <a:rPr lang="pt-BR" sz="1200" dirty="0">
                <a:solidFill>
                  <a:schemeClr val="accent6">
                    <a:lumMod val="75000"/>
                  </a:schemeClr>
                </a:solidFill>
              </a:rPr>
              <a:t>16% </a:t>
            </a:r>
            <a:r>
              <a:rPr lang="pt-BR" sz="1200" dirty="0"/>
              <a:t>dos pós-verbais são um NP com um determinante indefinido;</a:t>
            </a:r>
          </a:p>
          <a:p>
            <a:r>
              <a:rPr lang="pt-BR" sz="1200" dirty="0">
                <a:solidFill>
                  <a:schemeClr val="accent6">
                    <a:lumMod val="75000"/>
                  </a:schemeClr>
                </a:solidFill>
              </a:rPr>
              <a:t>43% </a:t>
            </a:r>
            <a:r>
              <a:rPr lang="pt-BR" sz="1200" dirty="0"/>
              <a:t>dos sujeitos pré-verbais x </a:t>
            </a:r>
            <a:r>
              <a:rPr lang="pt-BR" sz="1200" dirty="0">
                <a:solidFill>
                  <a:schemeClr val="accent6">
                    <a:lumMod val="75000"/>
                  </a:schemeClr>
                </a:solidFill>
              </a:rPr>
              <a:t>36% </a:t>
            </a:r>
            <a:r>
              <a:rPr lang="pt-BR" sz="1200" dirty="0"/>
              <a:t>dos pós-verbais são um NP com um determinante definido;</a:t>
            </a:r>
          </a:p>
          <a:p>
            <a:r>
              <a:rPr lang="pt-BR" sz="1200" b="1" dirty="0">
                <a:solidFill>
                  <a:schemeClr val="accent6">
                    <a:lumMod val="75000"/>
                  </a:schemeClr>
                </a:solidFill>
              </a:rPr>
              <a:t>32% </a:t>
            </a:r>
            <a:r>
              <a:rPr lang="pt-BR" sz="1200" dirty="0"/>
              <a:t>dos sujeitos pré-verbais x </a:t>
            </a:r>
            <a:r>
              <a:rPr lang="pt-BR" sz="1200" b="1" dirty="0">
                <a:solidFill>
                  <a:schemeClr val="accent6">
                    <a:lumMod val="75000"/>
                  </a:schemeClr>
                </a:solidFill>
              </a:rPr>
              <a:t>17% </a:t>
            </a:r>
            <a:r>
              <a:rPr lang="pt-BR" sz="1200" dirty="0"/>
              <a:t>dos pós-verbais são um NP com um demonstrativo</a:t>
            </a:r>
          </a:p>
          <a:p>
            <a:endParaRPr lang="pt-BR" dirty="0"/>
          </a:p>
        </p:txBody>
      </p:sp>
    </p:spTree>
    <p:extLst>
      <p:ext uri="{BB962C8B-B14F-4D97-AF65-F5344CB8AC3E}">
        <p14:creationId xmlns:p14="http://schemas.microsoft.com/office/powerpoint/2010/main" val="315147329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6DAE2C6-AD6A-4B29-BB3B-576F02988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068" y="1095375"/>
            <a:ext cx="6211310" cy="3754825"/>
          </a:xfrm>
          <a:prstGeom prst="rect">
            <a:avLst/>
          </a:prstGeom>
        </p:spPr>
      </p:pic>
      <p:sp>
        <p:nvSpPr>
          <p:cNvPr id="7" name="Retângulo 6">
            <a:extLst>
              <a:ext uri="{FF2B5EF4-FFF2-40B4-BE49-F238E27FC236}">
                <a16:creationId xmlns:a16="http://schemas.microsoft.com/office/drawing/2014/main" id="{41F0293F-9CA1-4B0B-A20B-F4E17A2E9A05}"/>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F0D11EC4-1DF4-497F-A748-1DE4110240B8}"/>
              </a:ext>
            </a:extLst>
          </p:cNvPr>
          <p:cNvSpPr txBox="1"/>
          <p:nvPr/>
        </p:nvSpPr>
        <p:spPr>
          <a:xfrm>
            <a:off x="402888" y="0"/>
            <a:ext cx="8328987" cy="1107996"/>
          </a:xfrm>
          <a:prstGeom prst="rect">
            <a:avLst/>
          </a:prstGeom>
          <a:noFill/>
        </p:spPr>
        <p:txBody>
          <a:bodyPr wrap="square" rtlCol="0">
            <a:spAutoFit/>
          </a:bodyPr>
          <a:lstStyle/>
          <a:p>
            <a:r>
              <a:rPr lang="pt-BR" sz="1200" dirty="0">
                <a:solidFill>
                  <a:schemeClr val="accent6">
                    <a:lumMod val="75000"/>
                  </a:schemeClr>
                </a:solidFill>
              </a:rPr>
              <a:t>  2% </a:t>
            </a:r>
            <a:r>
              <a:rPr lang="pt-BR" sz="1200" dirty="0"/>
              <a:t>dos sujeitos pré-verbais ‘velhos’ x </a:t>
            </a:r>
            <a:r>
              <a:rPr lang="pt-BR" sz="1200" dirty="0">
                <a:solidFill>
                  <a:schemeClr val="accent6">
                    <a:lumMod val="75000"/>
                  </a:schemeClr>
                </a:solidFill>
              </a:rPr>
              <a:t>7% </a:t>
            </a:r>
            <a:r>
              <a:rPr lang="pt-BR" sz="1200" dirty="0"/>
              <a:t>dos sujeitos pós-verbais ‘velhos’ não são determinados;</a:t>
            </a:r>
          </a:p>
          <a:p>
            <a:r>
              <a:rPr lang="pt-BR" sz="1200" dirty="0">
                <a:solidFill>
                  <a:schemeClr val="accent6">
                    <a:lumMod val="75000"/>
                  </a:schemeClr>
                </a:solidFill>
              </a:rPr>
              <a:t>  3% </a:t>
            </a:r>
            <a:r>
              <a:rPr lang="pt-BR" sz="1200" dirty="0"/>
              <a:t>dos sujeitos pré-verbais ‘velhos’ x </a:t>
            </a:r>
            <a:r>
              <a:rPr lang="pt-BR" sz="1200" dirty="0">
                <a:solidFill>
                  <a:schemeClr val="accent6">
                    <a:lumMod val="75000"/>
                  </a:schemeClr>
                </a:solidFill>
              </a:rPr>
              <a:t>9% </a:t>
            </a:r>
            <a:r>
              <a:rPr lang="pt-BR" sz="1200" dirty="0"/>
              <a:t>dos sujeitos pós-verbais ‘velhos’ são um NP com um determinante indefinido;</a:t>
            </a:r>
          </a:p>
          <a:p>
            <a:r>
              <a:rPr lang="pt-BR" sz="1200" dirty="0">
                <a:solidFill>
                  <a:schemeClr val="accent6">
                    <a:lumMod val="75000"/>
                  </a:schemeClr>
                </a:solidFill>
              </a:rPr>
              <a:t>29% </a:t>
            </a:r>
            <a:r>
              <a:rPr lang="pt-BR" sz="1200" dirty="0"/>
              <a:t>dos sujeitos pré-verbais ‘velhos’ x </a:t>
            </a:r>
            <a:r>
              <a:rPr lang="pt-BR" sz="1200" dirty="0">
                <a:solidFill>
                  <a:schemeClr val="accent6">
                    <a:lumMod val="75000"/>
                  </a:schemeClr>
                </a:solidFill>
              </a:rPr>
              <a:t>44% </a:t>
            </a:r>
            <a:r>
              <a:rPr lang="pt-BR" sz="1200" dirty="0"/>
              <a:t>dos sujeitos pós-verbais ‘velhos’ são um NP com um determinante definido;</a:t>
            </a:r>
          </a:p>
          <a:p>
            <a:r>
              <a:rPr lang="pt-BR" sz="1200" b="1" dirty="0">
                <a:solidFill>
                  <a:schemeClr val="accent6">
                    <a:lumMod val="75000"/>
                  </a:schemeClr>
                </a:solidFill>
              </a:rPr>
              <a:t>66% </a:t>
            </a:r>
            <a:r>
              <a:rPr lang="pt-BR" sz="1200" dirty="0"/>
              <a:t>dos sujeitos pré-verbais ‘velhos’ x </a:t>
            </a:r>
            <a:r>
              <a:rPr lang="pt-BR" sz="1200" b="1" dirty="0">
                <a:solidFill>
                  <a:schemeClr val="accent6">
                    <a:lumMod val="75000"/>
                  </a:schemeClr>
                </a:solidFill>
              </a:rPr>
              <a:t>39% </a:t>
            </a:r>
            <a:r>
              <a:rPr lang="pt-BR" sz="1200" dirty="0"/>
              <a:t>dos sujeitos pós-verbais ‘velhos’ são um NP com um demonstrativo</a:t>
            </a:r>
          </a:p>
          <a:p>
            <a:endParaRPr lang="pt-BR" dirty="0"/>
          </a:p>
        </p:txBody>
      </p:sp>
    </p:spTree>
    <p:extLst>
      <p:ext uri="{BB962C8B-B14F-4D97-AF65-F5344CB8AC3E}">
        <p14:creationId xmlns:p14="http://schemas.microsoft.com/office/powerpoint/2010/main" val="8724620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84F605D7-3558-4F5E-B20A-CC148FEF80C4}"/>
              </a:ext>
            </a:extLst>
          </p:cNvPr>
          <p:cNvSpPr txBox="1"/>
          <p:nvPr/>
        </p:nvSpPr>
        <p:spPr>
          <a:xfrm>
            <a:off x="243918" y="2880"/>
            <a:ext cx="6775070" cy="369332"/>
          </a:xfrm>
          <a:prstGeom prst="rect">
            <a:avLst/>
          </a:prstGeom>
          <a:noFill/>
        </p:spPr>
        <p:txBody>
          <a:bodyPr wrap="square" rtlCol="0">
            <a:spAutoFit/>
          </a:bodyPr>
          <a:lstStyle/>
          <a:p>
            <a:r>
              <a:rPr lang="pt-BR" dirty="0"/>
              <a:t>sujeitos </a:t>
            </a:r>
            <a:r>
              <a:rPr lang="pt-BR" dirty="0">
                <a:solidFill>
                  <a:srgbClr val="E45150"/>
                </a:solidFill>
              </a:rPr>
              <a:t>pós</a:t>
            </a:r>
            <a:r>
              <a:rPr lang="pt-BR" dirty="0"/>
              <a:t>-verbais</a:t>
            </a:r>
          </a:p>
        </p:txBody>
      </p:sp>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0F20876E-A58C-4EC6-865A-A269DE5D952D}"/>
              </a:ext>
            </a:extLst>
          </p:cNvPr>
          <p:cNvSpPr/>
          <p:nvPr/>
        </p:nvSpPr>
        <p:spPr>
          <a:xfrm>
            <a:off x="827088" y="1131889"/>
            <a:ext cx="6928837" cy="5478423"/>
          </a:xfrm>
          <a:prstGeom prst="rect">
            <a:avLst/>
          </a:prstGeom>
        </p:spPr>
        <p:txBody>
          <a:bodyPr wrap="square">
            <a:spAutoFit/>
          </a:bodyPr>
          <a:lstStyle/>
          <a:p>
            <a:r>
              <a:rPr lang="pt-BR" sz="1400" dirty="0"/>
              <a:t>Destes e de outros extremos semelhantes carece esta província Santa Cruz ...  (G_008,8.24)</a:t>
            </a:r>
          </a:p>
          <a:p>
            <a:endParaRPr lang="pt-BR" sz="1400" dirty="0"/>
          </a:p>
          <a:p>
            <a:r>
              <a:rPr lang="pt-BR" sz="1400" dirty="0"/>
              <a:t>E assim é esta a mais fértil capitania e melhor provida de todos os mantimentos da terra que outra alguma que haja na costa (G_008,13.122)</a:t>
            </a:r>
          </a:p>
          <a:p>
            <a:endParaRPr lang="pt-BR" sz="1400" dirty="0"/>
          </a:p>
          <a:p>
            <a:r>
              <a:rPr lang="pt-BR" sz="1400" dirty="0"/>
              <a:t>e assim estão estas raízes cinco, seis meses debaixo da terra em sua perfeição sem se danarem (G_008,16.176)</a:t>
            </a:r>
          </a:p>
          <a:p>
            <a:endParaRPr lang="pt-BR" sz="1400" dirty="0"/>
          </a:p>
          <a:p>
            <a:r>
              <a:rPr lang="pt-BR" sz="1400" dirty="0"/>
              <a:t>Outros muitos benefícios e obras pias, têm feito estes Padres e</a:t>
            </a:r>
          </a:p>
          <a:p>
            <a:r>
              <a:rPr lang="pt-BR" sz="1400" dirty="0"/>
              <a:t>fazem hoje em dia nestas partes, a que com verdade se não pode negar muito louvor (G_008,46.848)</a:t>
            </a:r>
          </a:p>
          <a:p>
            <a:endParaRPr lang="pt-BR" sz="1400" dirty="0"/>
          </a:p>
          <a:p>
            <a:r>
              <a:rPr lang="pt-BR" sz="1400" dirty="0"/>
              <a:t>Estão estas povoações distantes do Rio de Janeiro quarenta e cinco léguas, em altura de vinte e quatro graus (G_008,14.133)</a:t>
            </a:r>
          </a:p>
          <a:p>
            <a:r>
              <a:rPr lang="pt-BR" sz="1400" dirty="0"/>
              <a:t>Neste rio pela terra dentro se vem meter outro a que chamam Paraguai ... (G_008,10.66)</a:t>
            </a:r>
          </a:p>
          <a:p>
            <a:endParaRPr lang="pt-BR" sz="1400" dirty="0"/>
          </a:p>
          <a:p>
            <a:r>
              <a:rPr lang="pt-BR" sz="1400" dirty="0"/>
              <a:t>São finalmente estes Selvagens tão ásperos e cruéis, que não</a:t>
            </a:r>
          </a:p>
          <a:p>
            <a:r>
              <a:rPr lang="pt-BR" sz="1400" dirty="0"/>
              <a:t>se pode com palavras encarecer sua dureza. (G_008,43.822)</a:t>
            </a:r>
          </a:p>
          <a:p>
            <a:endParaRPr lang="pt-BR" sz="1400" dirty="0"/>
          </a:p>
          <a:p>
            <a:r>
              <a:rPr lang="pt-BR" sz="1400" dirty="0"/>
              <a:t>Desta ilha para o Norte, tem esta capitania terras muito largas e viçosas ... (G_008,11.83)</a:t>
            </a:r>
          </a:p>
          <a:p>
            <a:r>
              <a:rPr lang="pt-BR" sz="1400" dirty="0"/>
              <a:t>A quinta capitania a que chamam Porto Seguro, conquistou Pero do Campo Tourinho (G_008,11.112)</a:t>
            </a:r>
          </a:p>
        </p:txBody>
      </p:sp>
    </p:spTree>
    <p:extLst>
      <p:ext uri="{BB962C8B-B14F-4D97-AF65-F5344CB8AC3E}">
        <p14:creationId xmlns:p14="http://schemas.microsoft.com/office/powerpoint/2010/main" val="165533945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F0293F-9CA1-4B0B-A20B-F4E17A2E9A05}"/>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F0D11EC4-1DF4-497F-A748-1DE4110240B8}"/>
              </a:ext>
            </a:extLst>
          </p:cNvPr>
          <p:cNvSpPr txBox="1"/>
          <p:nvPr/>
        </p:nvSpPr>
        <p:spPr>
          <a:xfrm>
            <a:off x="370692" y="74469"/>
            <a:ext cx="6775070" cy="646331"/>
          </a:xfrm>
          <a:prstGeom prst="rect">
            <a:avLst/>
          </a:prstGeom>
          <a:noFill/>
        </p:spPr>
        <p:txBody>
          <a:bodyPr wrap="square" rtlCol="0">
            <a:spAutoFit/>
          </a:bodyPr>
          <a:lstStyle/>
          <a:p>
            <a:r>
              <a:rPr lang="pt-BR" sz="1200" dirty="0">
                <a:solidFill>
                  <a:schemeClr val="accent6">
                    <a:lumMod val="75000"/>
                  </a:schemeClr>
                </a:solidFill>
              </a:rPr>
              <a:t>27% </a:t>
            </a:r>
            <a:r>
              <a:rPr lang="pt-BR" sz="1200" dirty="0"/>
              <a:t>dos sujeitos são um NP com um demonstrativo;</a:t>
            </a:r>
          </a:p>
          <a:p>
            <a:r>
              <a:rPr lang="pt-BR" sz="1200" dirty="0">
                <a:solidFill>
                  <a:schemeClr val="accent6">
                    <a:lumMod val="75000"/>
                  </a:schemeClr>
                </a:solidFill>
              </a:rPr>
              <a:t>32% </a:t>
            </a:r>
            <a:r>
              <a:rPr lang="pt-BR" sz="1200" dirty="0"/>
              <a:t>dos sujeitos pré-verbais são um NP com um demonstrativo;</a:t>
            </a:r>
          </a:p>
          <a:p>
            <a:r>
              <a:rPr lang="pt-BR" sz="1200" dirty="0">
                <a:solidFill>
                  <a:schemeClr val="accent6">
                    <a:lumMod val="75000"/>
                  </a:schemeClr>
                </a:solidFill>
              </a:rPr>
              <a:t>66% </a:t>
            </a:r>
            <a:r>
              <a:rPr lang="pt-BR" sz="1200" dirty="0"/>
              <a:t>dos sujeitos pré-verbais ‘velhos’ são um NP com um demonstrativo</a:t>
            </a:r>
          </a:p>
        </p:txBody>
      </p:sp>
    </p:spTree>
    <p:extLst>
      <p:ext uri="{BB962C8B-B14F-4D97-AF65-F5344CB8AC3E}">
        <p14:creationId xmlns:p14="http://schemas.microsoft.com/office/powerpoint/2010/main" val="167619476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1"/>
          <p:cNvSpPr/>
          <p:nvPr/>
        </p:nvSpPr>
        <p:spPr>
          <a:xfrm>
            <a:off x="385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600" b="0" strike="noStrike" spc="-1">
                <a:solidFill>
                  <a:srgbClr val="808080"/>
                </a:solidFill>
                <a:latin typeface="Georgia"/>
                <a:ea typeface="Georgia"/>
              </a:rPr>
              <a:t>    conclusão parcial</a:t>
            </a:r>
            <a:endParaRPr lang="en-US" sz="2600" b="0" strike="noStrike" spc="-1">
              <a:latin typeface="Cambria"/>
            </a:endParaRPr>
          </a:p>
        </p:txBody>
      </p:sp>
      <p:sp>
        <p:nvSpPr>
          <p:cNvPr id="1175" name="CustomShape 2"/>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Tree>
    <p:extLst>
      <p:ext uri="{BB962C8B-B14F-4D97-AF65-F5344CB8AC3E}">
        <p14:creationId xmlns:p14="http://schemas.microsoft.com/office/powerpoint/2010/main" val="1778900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EE06E7A7-B408-4574-BA91-C162A8150D0B}"/>
              </a:ext>
            </a:extLst>
          </p:cNvPr>
          <p:cNvSpPr>
            <a:spLocks noGrp="1"/>
          </p:cNvSpPr>
          <p:nvPr>
            <p:ph type="body" sz="quarter" idx="10"/>
          </p:nvPr>
        </p:nvSpPr>
        <p:spPr/>
        <p:txBody>
          <a:bodyPr/>
          <a:lstStyle/>
          <a:p>
            <a:pPr marL="279360">
              <a:lnSpc>
                <a:spcPct val="100000"/>
              </a:lnSpc>
            </a:pPr>
            <a:r>
              <a:rPr lang="en-US" spc="-1" dirty="0" err="1">
                <a:solidFill>
                  <a:srgbClr val="000000"/>
                </a:solidFill>
                <a:ea typeface="Georgia"/>
              </a:rPr>
              <a:t>Acredito</a:t>
            </a:r>
            <a:r>
              <a:rPr lang="en-US" spc="-1" dirty="0">
                <a:solidFill>
                  <a:srgbClr val="000000"/>
                </a:solidFill>
                <a:ea typeface="Georgia"/>
              </a:rPr>
              <a:t>, </a:t>
            </a:r>
            <a:r>
              <a:rPr lang="en-US" spc="-1" dirty="0" err="1">
                <a:solidFill>
                  <a:srgbClr val="000000"/>
                </a:solidFill>
                <a:ea typeface="Georgia"/>
              </a:rPr>
              <a:t>entretanto</a:t>
            </a:r>
            <a:r>
              <a:rPr lang="en-US" spc="-1" dirty="0">
                <a:solidFill>
                  <a:srgbClr val="000000"/>
                </a:solidFill>
                <a:ea typeface="Georgia"/>
              </a:rPr>
              <a:t>, que </a:t>
            </a:r>
            <a:r>
              <a:rPr lang="en-US" spc="-1" dirty="0" err="1">
                <a:solidFill>
                  <a:srgbClr val="000000"/>
                </a:solidFill>
                <a:ea typeface="Georgia"/>
              </a:rPr>
              <a:t>possa</a:t>
            </a:r>
            <a:r>
              <a:rPr lang="en-US" spc="-1" dirty="0">
                <a:solidFill>
                  <a:srgbClr val="000000"/>
                </a:solidFill>
                <a:ea typeface="Georgia"/>
              </a:rPr>
              <a:t> </a:t>
            </a:r>
            <a:r>
              <a:rPr lang="en-US" spc="-1" dirty="0" err="1">
                <a:solidFill>
                  <a:srgbClr val="000000"/>
                </a:solidFill>
                <a:ea typeface="Georgia"/>
              </a:rPr>
              <a:t>servir</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base para </a:t>
            </a:r>
            <a:r>
              <a:rPr lang="en-US" spc="-1" dirty="0" err="1">
                <a:solidFill>
                  <a:srgbClr val="000000"/>
                </a:solidFill>
                <a:ea typeface="Georgia"/>
              </a:rPr>
              <a:t>refinamentos</a:t>
            </a:r>
            <a:r>
              <a:rPr lang="en-US" spc="-1" dirty="0">
                <a:solidFill>
                  <a:srgbClr val="000000"/>
                </a:solidFill>
                <a:ea typeface="Georgia"/>
              </a:rPr>
              <a:t> </a:t>
            </a:r>
            <a:r>
              <a:rPr lang="en-US" spc="-1" dirty="0" err="1">
                <a:solidFill>
                  <a:srgbClr val="000000"/>
                </a:solidFill>
                <a:ea typeface="Georgia"/>
              </a:rPr>
              <a:t>futuros</a:t>
            </a:r>
            <a:r>
              <a:rPr lang="en-US" spc="-1" dirty="0">
                <a:solidFill>
                  <a:srgbClr val="000000"/>
                </a:solidFill>
                <a:ea typeface="Georgia"/>
              </a:rPr>
              <a:t>, </a:t>
            </a:r>
            <a:r>
              <a:rPr lang="en-US" spc="-1" dirty="0" err="1">
                <a:solidFill>
                  <a:srgbClr val="000000"/>
                </a:solidFill>
                <a:ea typeface="Georgia"/>
              </a:rPr>
              <a:t>formando</a:t>
            </a:r>
            <a:r>
              <a:rPr lang="en-US" spc="-1" dirty="0">
                <a:solidFill>
                  <a:srgbClr val="000000"/>
                </a:solidFill>
                <a:ea typeface="Georgia"/>
              </a:rPr>
              <a:t> </a:t>
            </a:r>
            <a:r>
              <a:rPr lang="en-US" spc="-1" dirty="0" err="1">
                <a:solidFill>
                  <a:srgbClr val="000000"/>
                </a:solidFill>
                <a:ea typeface="Georgia"/>
              </a:rPr>
              <a:t>uma</a:t>
            </a:r>
            <a:r>
              <a:rPr lang="en-US" spc="-1" dirty="0">
                <a:solidFill>
                  <a:srgbClr val="000000"/>
                </a:solidFill>
                <a:ea typeface="Georgia"/>
              </a:rPr>
              <a:t> ferramenta com base </a:t>
            </a:r>
            <a:r>
              <a:rPr lang="en-US" spc="-1" dirty="0" err="1">
                <a:solidFill>
                  <a:srgbClr val="000000"/>
                </a:solidFill>
                <a:ea typeface="Georgia"/>
              </a:rPr>
              <a:t>na</a:t>
            </a:r>
            <a:r>
              <a:rPr lang="en-US" spc="-1" dirty="0">
                <a:solidFill>
                  <a:srgbClr val="000000"/>
                </a:solidFill>
                <a:ea typeface="Georgia"/>
              </a:rPr>
              <a:t> qual se </a:t>
            </a:r>
            <a:r>
              <a:rPr lang="en-US" spc="-1" dirty="0" err="1">
                <a:solidFill>
                  <a:srgbClr val="000000"/>
                </a:solidFill>
                <a:ea typeface="Georgia"/>
              </a:rPr>
              <a:t>poderá</a:t>
            </a:r>
            <a:r>
              <a:rPr lang="en-US" spc="-1" dirty="0">
                <a:solidFill>
                  <a:srgbClr val="000000"/>
                </a:solidFill>
                <a:ea typeface="Georgia"/>
              </a:rPr>
              <a:t> </a:t>
            </a:r>
            <a:r>
              <a:rPr lang="en-US" spc="-1" dirty="0" err="1">
                <a:solidFill>
                  <a:srgbClr val="000000"/>
                </a:solidFill>
                <a:ea typeface="Georgia"/>
              </a:rPr>
              <a:t>analisar</a:t>
            </a:r>
            <a:r>
              <a:rPr lang="en-US" spc="-1" dirty="0">
                <a:solidFill>
                  <a:srgbClr val="000000"/>
                </a:solidFill>
                <a:ea typeface="Georgia"/>
              </a:rPr>
              <a:t> </a:t>
            </a:r>
            <a:r>
              <a:rPr lang="en-US" spc="-1" dirty="0" err="1">
                <a:solidFill>
                  <a:srgbClr val="000000"/>
                </a:solidFill>
                <a:ea typeface="Georgia"/>
              </a:rPr>
              <a:t>objetivamente</a:t>
            </a:r>
            <a:r>
              <a:rPr lang="en-US" spc="-1" dirty="0">
                <a:solidFill>
                  <a:srgbClr val="000000"/>
                </a:solidFill>
                <a:ea typeface="Georgia"/>
              </a:rPr>
              <a:t> o </a:t>
            </a:r>
            <a:r>
              <a:rPr lang="en-US" spc="-1" dirty="0" err="1">
                <a:solidFill>
                  <a:srgbClr val="000000"/>
                </a:solidFill>
                <a:ea typeface="Georgia"/>
              </a:rPr>
              <a:t>ordenamento</a:t>
            </a:r>
            <a:r>
              <a:rPr lang="en-US" spc="-1" dirty="0">
                <a:solidFill>
                  <a:srgbClr val="000000"/>
                </a:solidFill>
                <a:ea typeface="Georgia"/>
              </a:rPr>
              <a:t> dos </a:t>
            </a:r>
            <a:r>
              <a:rPr lang="en-US" spc="-1" dirty="0" err="1">
                <a:solidFill>
                  <a:srgbClr val="000000"/>
                </a:solidFill>
                <a:ea typeface="Georgia"/>
              </a:rPr>
              <a:t>constituintes</a:t>
            </a:r>
            <a:r>
              <a:rPr lang="en-US" spc="-1" dirty="0">
                <a:solidFill>
                  <a:srgbClr val="000000"/>
                </a:solidFill>
                <a:ea typeface="Georgia"/>
              </a:rPr>
              <a:t> </a:t>
            </a:r>
            <a:r>
              <a:rPr lang="en-US" spc="-1" dirty="0" err="1">
                <a:solidFill>
                  <a:srgbClr val="000000"/>
                </a:solidFill>
                <a:ea typeface="Georgia"/>
              </a:rPr>
              <a:t>nos</a:t>
            </a:r>
            <a:r>
              <a:rPr lang="en-US" spc="-1" dirty="0">
                <a:solidFill>
                  <a:srgbClr val="000000"/>
                </a:solidFill>
                <a:ea typeface="Georgia"/>
              </a:rPr>
              <a:t> </a:t>
            </a:r>
            <a:r>
              <a:rPr lang="en-US" spc="-1" dirty="0" err="1">
                <a:solidFill>
                  <a:srgbClr val="000000"/>
                </a:solidFill>
                <a:ea typeface="Georgia"/>
              </a:rPr>
              <a:t>textos</a:t>
            </a:r>
            <a:r>
              <a:rPr lang="en-US" spc="-1" dirty="0">
                <a:solidFill>
                  <a:srgbClr val="000000"/>
                </a:solidFill>
                <a:ea typeface="Georgia"/>
              </a:rPr>
              <a:t> </a:t>
            </a:r>
            <a:r>
              <a:rPr lang="en-US" spc="-1" dirty="0" err="1">
                <a:solidFill>
                  <a:srgbClr val="000000"/>
                </a:solidFill>
                <a:ea typeface="Georgia"/>
              </a:rPr>
              <a:t>conforme</a:t>
            </a:r>
            <a:r>
              <a:rPr lang="en-US" spc="-1" dirty="0">
                <a:solidFill>
                  <a:srgbClr val="000000"/>
                </a:solidFill>
                <a:ea typeface="Georgia"/>
              </a:rPr>
              <a:t> </a:t>
            </a:r>
            <a:r>
              <a:rPr lang="en-US" spc="-1" dirty="0" err="1">
                <a:solidFill>
                  <a:srgbClr val="000000"/>
                </a:solidFill>
                <a:ea typeface="Georgia"/>
              </a:rPr>
              <a:t>seu</a:t>
            </a:r>
            <a:r>
              <a:rPr lang="en-US" spc="-1" dirty="0">
                <a:solidFill>
                  <a:srgbClr val="000000"/>
                </a:solidFill>
                <a:ea typeface="Georgia"/>
              </a:rPr>
              <a:t> </a:t>
            </a:r>
            <a:r>
              <a:rPr lang="en-US" spc="-1" dirty="0" err="1">
                <a:solidFill>
                  <a:srgbClr val="000000"/>
                </a:solidFill>
                <a:ea typeface="Georgia"/>
              </a:rPr>
              <a:t>encadeamento</a:t>
            </a:r>
            <a:r>
              <a:rPr lang="en-US" spc="-1" dirty="0">
                <a:solidFill>
                  <a:srgbClr val="000000"/>
                </a:solidFill>
                <a:ea typeface="Georgia"/>
              </a:rPr>
              <a:t> </a:t>
            </a:r>
            <a:r>
              <a:rPr lang="en-US" spc="-1" dirty="0" err="1">
                <a:solidFill>
                  <a:srgbClr val="000000"/>
                </a:solidFill>
                <a:ea typeface="Georgia"/>
              </a:rPr>
              <a:t>discursivo</a:t>
            </a:r>
            <a:r>
              <a:rPr lang="en-US" spc="-1" dirty="0">
                <a:solidFill>
                  <a:srgbClr val="000000"/>
                </a:solidFill>
                <a:ea typeface="Georgia"/>
              </a:rPr>
              <a:t>, com </a:t>
            </a:r>
            <a:r>
              <a:rPr lang="en-US" spc="-1" dirty="0" err="1">
                <a:solidFill>
                  <a:srgbClr val="000000"/>
                </a:solidFill>
                <a:ea typeface="Georgia"/>
              </a:rPr>
              <a:t>reflexos</a:t>
            </a:r>
            <a:r>
              <a:rPr lang="en-US" spc="-1" dirty="0">
                <a:solidFill>
                  <a:srgbClr val="000000"/>
                </a:solidFill>
                <a:ea typeface="Georgia"/>
              </a:rPr>
              <a:t> </a:t>
            </a:r>
            <a:r>
              <a:rPr lang="en-US" spc="-1" dirty="0" err="1">
                <a:solidFill>
                  <a:srgbClr val="000000"/>
                </a:solidFill>
                <a:ea typeface="Georgia"/>
              </a:rPr>
              <a:t>nos</a:t>
            </a:r>
            <a:r>
              <a:rPr lang="en-US" spc="-1" dirty="0">
                <a:solidFill>
                  <a:srgbClr val="000000"/>
                </a:solidFill>
                <a:ea typeface="Georgia"/>
              </a:rPr>
              <a:t> </a:t>
            </a:r>
            <a:r>
              <a:rPr lang="en-US" spc="-1" dirty="0" err="1">
                <a:solidFill>
                  <a:srgbClr val="000000"/>
                </a:solidFill>
                <a:ea typeface="Georgia"/>
              </a:rPr>
              <a:t>trabalhos</a:t>
            </a:r>
            <a:r>
              <a:rPr lang="en-US" spc="-1" dirty="0">
                <a:solidFill>
                  <a:srgbClr val="000000"/>
                </a:solidFill>
                <a:ea typeface="Georgia"/>
              </a:rPr>
              <a:t> que </a:t>
            </a:r>
            <a:r>
              <a:rPr lang="en-US" spc="-1" dirty="0" err="1">
                <a:solidFill>
                  <a:srgbClr val="000000"/>
                </a:solidFill>
                <a:ea typeface="Georgia"/>
              </a:rPr>
              <a:t>seguem</a:t>
            </a:r>
            <a:r>
              <a:rPr lang="en-US" spc="-1" dirty="0">
                <a:solidFill>
                  <a:srgbClr val="000000"/>
                </a:solidFill>
                <a:ea typeface="Georgia"/>
              </a:rPr>
              <a:t> as </a:t>
            </a:r>
            <a:r>
              <a:rPr lang="en-US" spc="-1" dirty="0" err="1">
                <a:solidFill>
                  <a:srgbClr val="000000"/>
                </a:solidFill>
                <a:ea typeface="Georgia"/>
              </a:rPr>
              <a:t>hipóteses</a:t>
            </a:r>
            <a:r>
              <a:rPr lang="en-US" spc="-1" dirty="0">
                <a:solidFill>
                  <a:srgbClr val="000000"/>
                </a:solidFill>
                <a:ea typeface="Georgia"/>
              </a:rPr>
              <a:t> </a:t>
            </a:r>
            <a:r>
              <a:rPr lang="en-US" spc="-1" dirty="0" err="1">
                <a:solidFill>
                  <a:srgbClr val="000000"/>
                </a:solidFill>
                <a:ea typeface="Georgia"/>
              </a:rPr>
              <a:t>resumidas</a:t>
            </a:r>
            <a:r>
              <a:rPr lang="en-US" spc="-1" dirty="0">
                <a:solidFill>
                  <a:srgbClr val="000000"/>
                </a:solidFill>
                <a:ea typeface="Georgia"/>
              </a:rPr>
              <a:t> </a:t>
            </a:r>
            <a:r>
              <a:rPr lang="en-US" spc="-1" dirty="0" err="1">
                <a:solidFill>
                  <a:srgbClr val="000000"/>
                </a:solidFill>
                <a:ea typeface="Georgia"/>
              </a:rPr>
              <a:t>acima</a:t>
            </a:r>
            <a:r>
              <a:rPr lang="en-US" spc="-1" dirty="0">
                <a:solidFill>
                  <a:srgbClr val="000000"/>
                </a:solidFill>
                <a:ea typeface="Georgia"/>
              </a:rPr>
              <a:t>. </a:t>
            </a:r>
            <a:endParaRPr lang="en-US" spc="-1" dirty="0">
              <a:latin typeface="Cambria"/>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43D13081-116E-4744-BBCC-B9567896E5C0}"/>
              </a:ext>
            </a:extLst>
          </p:cNvPr>
          <p:cNvSpPr>
            <a:spLocks noGrp="1"/>
          </p:cNvSpPr>
          <p:nvPr>
            <p:ph type="body" sz="quarter" idx="10"/>
          </p:nvPr>
        </p:nvSpPr>
        <p:spPr/>
        <p:txBody>
          <a:bodyPr/>
          <a:lstStyle/>
          <a:p>
            <a:endParaRPr lang="pt-BR" dirty="0"/>
          </a:p>
        </p:txBody>
      </p:sp>
      <p:sp>
        <p:nvSpPr>
          <p:cNvPr id="1176" name="CustomShape 1"/>
          <p:cNvSpPr/>
          <p:nvPr/>
        </p:nvSpPr>
        <p:spPr>
          <a:xfrm>
            <a:off x="476250" y="517680"/>
            <a:ext cx="7745730" cy="4054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a:lnSpc>
                <a:spcPct val="100000"/>
              </a:lnSpc>
            </a:pPr>
            <a:r>
              <a:rPr lang="en-US" sz="3600" b="0" strike="noStrike" spc="-1" dirty="0">
                <a:solidFill>
                  <a:srgbClr val="000000"/>
                </a:solidFill>
                <a:latin typeface="Georgia"/>
                <a:ea typeface="Georgia"/>
              </a:rPr>
              <a:t>A </a:t>
            </a:r>
            <a:r>
              <a:rPr lang="en-US" sz="3600" b="0" strike="noStrike" spc="-1" dirty="0" err="1">
                <a:solidFill>
                  <a:srgbClr val="000000"/>
                </a:solidFill>
                <a:latin typeface="Georgia"/>
                <a:ea typeface="Georgia"/>
              </a:rPr>
              <a:t>primeira</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conclusão</a:t>
            </a:r>
            <a:r>
              <a:rPr lang="en-US" sz="3600" b="0" strike="noStrike" spc="-1" dirty="0">
                <a:solidFill>
                  <a:srgbClr val="000000"/>
                </a:solidFill>
                <a:latin typeface="Georgia"/>
                <a:ea typeface="Georgia"/>
              </a:rPr>
              <a:t> do </a:t>
            </a:r>
            <a:r>
              <a:rPr lang="en-US" sz="3600" b="0" strike="noStrike" spc="-1" dirty="0" err="1">
                <a:solidFill>
                  <a:srgbClr val="000000"/>
                </a:solidFill>
                <a:latin typeface="Georgia"/>
                <a:ea typeface="Georgia"/>
              </a:rPr>
              <a:t>experimento</a:t>
            </a:r>
            <a:r>
              <a:rPr lang="en-US" sz="3600" b="0" strike="noStrike" spc="-1" dirty="0">
                <a:solidFill>
                  <a:srgbClr val="000000"/>
                </a:solidFill>
                <a:latin typeface="Georgia"/>
                <a:ea typeface="Georgia"/>
              </a:rPr>
              <a:t> é a de que </a:t>
            </a:r>
            <a:r>
              <a:rPr lang="en-US" sz="3600" b="0" strike="noStrike" spc="-1" dirty="0" err="1">
                <a:solidFill>
                  <a:srgbClr val="000000"/>
                </a:solidFill>
                <a:latin typeface="Georgia"/>
                <a:ea typeface="Georgia"/>
              </a:rPr>
              <a:t>neste</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texto</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até</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há</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uma</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correlação</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positiva</a:t>
            </a:r>
            <a:r>
              <a:rPr lang="en-US" sz="3600" b="0" strike="noStrike" spc="-1" dirty="0">
                <a:solidFill>
                  <a:srgbClr val="000000"/>
                </a:solidFill>
                <a:latin typeface="Georgia"/>
                <a:ea typeface="Georgia"/>
              </a:rPr>
              <a:t> entre a </a:t>
            </a:r>
            <a:r>
              <a:rPr lang="en-US" sz="3600" b="0" strike="noStrike" spc="-1" dirty="0" err="1">
                <a:solidFill>
                  <a:srgbClr val="000000"/>
                </a:solidFill>
                <a:latin typeface="Georgia"/>
                <a:ea typeface="Georgia"/>
              </a:rPr>
              <a:t>propriedade</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referencial</a:t>
            </a:r>
            <a:r>
              <a:rPr lang="en-US" sz="3600" b="0" strike="noStrike" spc="-1" dirty="0">
                <a:solidFill>
                  <a:srgbClr val="000000"/>
                </a:solidFill>
                <a:latin typeface="Georgia"/>
                <a:ea typeface="Georgia"/>
              </a:rPr>
              <a:t> de ‘</a:t>
            </a:r>
            <a:r>
              <a:rPr lang="en-US" sz="3600" b="0" i="1" strike="noStrike" spc="-1" dirty="0" err="1">
                <a:solidFill>
                  <a:srgbClr val="000000"/>
                </a:solidFill>
                <a:latin typeface="Georgia"/>
                <a:ea typeface="Georgia"/>
              </a:rPr>
              <a:t>informação</a:t>
            </a:r>
            <a:r>
              <a:rPr lang="en-US" sz="3600" b="0" i="1" strike="noStrike" spc="-1" dirty="0">
                <a:solidFill>
                  <a:srgbClr val="000000"/>
                </a:solidFill>
                <a:latin typeface="Georgia"/>
                <a:ea typeface="Georgia"/>
              </a:rPr>
              <a:t> </a:t>
            </a:r>
            <a:r>
              <a:rPr lang="en-US" sz="3600" b="0" i="1" strike="noStrike" spc="-1" dirty="0" err="1">
                <a:solidFill>
                  <a:srgbClr val="000000"/>
                </a:solidFill>
                <a:latin typeface="Georgia"/>
                <a:ea typeface="Georgia"/>
              </a:rPr>
              <a:t>velha</a:t>
            </a:r>
            <a:r>
              <a:rPr lang="en-US" sz="3600" b="0" strike="noStrike" spc="-1" dirty="0">
                <a:solidFill>
                  <a:srgbClr val="000000"/>
                </a:solidFill>
                <a:latin typeface="Georgia"/>
                <a:ea typeface="Georgia"/>
              </a:rPr>
              <a:t>’ e a </a:t>
            </a:r>
            <a:r>
              <a:rPr lang="en-US" sz="3600" b="0" strike="noStrike" spc="-1" dirty="0" err="1">
                <a:solidFill>
                  <a:srgbClr val="000000"/>
                </a:solidFill>
                <a:latin typeface="Georgia"/>
                <a:ea typeface="Georgia"/>
              </a:rPr>
              <a:t>posição</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pré</a:t>
            </a:r>
            <a:r>
              <a:rPr lang="en-US" sz="3600" b="0" strike="noStrike" spc="-1" dirty="0">
                <a:solidFill>
                  <a:srgbClr val="000000"/>
                </a:solidFill>
                <a:latin typeface="Georgia"/>
                <a:ea typeface="Georgia"/>
              </a:rPr>
              <a:t>-verbal do </a:t>
            </a:r>
            <a:r>
              <a:rPr lang="en-US" sz="3600" b="0" strike="noStrike" spc="-1" dirty="0" err="1">
                <a:solidFill>
                  <a:srgbClr val="000000"/>
                </a:solidFill>
                <a:latin typeface="Georgia"/>
                <a:ea typeface="Georgia"/>
              </a:rPr>
              <a:t>sujeito</a:t>
            </a:r>
            <a:r>
              <a:rPr lang="en-US" sz="3600" b="0" strike="noStrike" spc="-1" dirty="0">
                <a:solidFill>
                  <a:srgbClr val="000000"/>
                </a:solidFill>
                <a:latin typeface="Georgia"/>
                <a:ea typeface="Georgia"/>
              </a:rPr>
              <a:t> - mas </a:t>
            </a:r>
            <a:r>
              <a:rPr lang="en-US" sz="3600" b="0" strike="noStrike" spc="-1" dirty="0" err="1">
                <a:solidFill>
                  <a:srgbClr val="000000"/>
                </a:solidFill>
                <a:latin typeface="Georgia"/>
                <a:ea typeface="Georgia"/>
              </a:rPr>
              <a:t>esta</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correlação</a:t>
            </a:r>
            <a:r>
              <a:rPr lang="en-US" sz="3600" b="0" strike="noStrike" spc="-1" dirty="0">
                <a:solidFill>
                  <a:srgbClr val="000000"/>
                </a:solidFill>
                <a:latin typeface="Georgia"/>
                <a:ea typeface="Georgia"/>
              </a:rPr>
              <a:t> é </a:t>
            </a:r>
            <a:r>
              <a:rPr lang="en-US" sz="3600" b="0" strike="noStrike" spc="-1" dirty="0" err="1">
                <a:solidFill>
                  <a:srgbClr val="FAA61A"/>
                </a:solidFill>
                <a:latin typeface="Georgia"/>
                <a:ea typeface="Georgia"/>
              </a:rPr>
              <a:t>muito</a:t>
            </a:r>
            <a:r>
              <a:rPr lang="en-US" sz="3600" b="0" strike="noStrike" spc="-1" dirty="0">
                <a:solidFill>
                  <a:srgbClr val="FAA61A"/>
                </a:solidFill>
                <a:latin typeface="Georgia"/>
                <a:ea typeface="Georgia"/>
              </a:rPr>
              <a:t> </a:t>
            </a:r>
            <a:r>
              <a:rPr lang="en-US" sz="3600" b="0" strike="noStrike" spc="-1" dirty="0" err="1">
                <a:solidFill>
                  <a:srgbClr val="FAA61A"/>
                </a:solidFill>
                <a:latin typeface="Georgia"/>
                <a:ea typeface="Georgia"/>
              </a:rPr>
              <a:t>tênue</a:t>
            </a:r>
            <a:r>
              <a:rPr lang="en-US" sz="3600" b="0" strike="noStrike" spc="-1" dirty="0">
                <a:solidFill>
                  <a:srgbClr val="000000"/>
                </a:solidFill>
                <a:latin typeface="Georgia"/>
                <a:ea typeface="Georgia"/>
              </a:rPr>
              <a:t>.</a:t>
            </a:r>
            <a:endParaRPr lang="en-US" sz="3600" b="0" strike="noStrike" spc="-1" dirty="0">
              <a:latin typeface="Cambria"/>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 name="CustomShape 2"/>
          <p:cNvSpPr/>
          <p:nvPr/>
        </p:nvSpPr>
        <p:spPr>
          <a:xfrm>
            <a:off x="385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600" b="0" strike="noStrike" spc="-1">
                <a:solidFill>
                  <a:srgbClr val="808080"/>
                </a:solidFill>
                <a:latin typeface="Georgia"/>
                <a:ea typeface="Georgia"/>
              </a:rPr>
              <a:t>    conclusão parcial</a:t>
            </a:r>
            <a:endParaRPr lang="en-US" sz="2600" b="0" strike="noStrike" spc="-1">
              <a:latin typeface="Cambria"/>
            </a:endParaRPr>
          </a:p>
        </p:txBody>
      </p:sp>
      <p:sp>
        <p:nvSpPr>
          <p:cNvPr id="1181" name="CustomShape 3"/>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2" name="Espaço Reservado para Texto 1">
            <a:extLst>
              <a:ext uri="{FF2B5EF4-FFF2-40B4-BE49-F238E27FC236}">
                <a16:creationId xmlns:a16="http://schemas.microsoft.com/office/drawing/2014/main" id="{83C9F150-EC2A-494E-B85E-BBA8F1B68598}"/>
              </a:ext>
            </a:extLst>
          </p:cNvPr>
          <p:cNvSpPr>
            <a:spLocks noGrp="1"/>
          </p:cNvSpPr>
          <p:nvPr>
            <p:ph type="body" sz="quarter" idx="10"/>
          </p:nvPr>
        </p:nvSpPr>
        <p:spPr/>
        <p:txBody>
          <a:bodyPr/>
          <a:lstStyle/>
          <a:p>
            <a:endParaRPr lang="pt-BR"/>
          </a:p>
        </p:txBody>
      </p:sp>
      <p:sp>
        <p:nvSpPr>
          <p:cNvPr id="1179"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dirty="0">
                <a:solidFill>
                  <a:srgbClr val="808080"/>
                </a:solidFill>
                <a:latin typeface="Georgia"/>
                <a:ea typeface="Georgia"/>
              </a:rPr>
              <a:t>67%</a:t>
            </a:r>
            <a:r>
              <a:rPr lang="en-US" sz="3900" b="0" strike="noStrike" spc="-1" dirty="0">
                <a:solidFill>
                  <a:srgbClr val="000000"/>
                </a:solidFill>
                <a:latin typeface="Georgia"/>
                <a:ea typeface="Georgia"/>
              </a:rPr>
              <a:t> de SV </a:t>
            </a:r>
            <a:r>
              <a:rPr lang="en-US" sz="3900" b="0" strike="noStrike" spc="-1" dirty="0" err="1">
                <a:solidFill>
                  <a:srgbClr val="000000"/>
                </a:solidFill>
                <a:latin typeface="Georgia"/>
                <a:ea typeface="Georgia"/>
              </a:rPr>
              <a:t>em</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geral</a:t>
            </a:r>
            <a:r>
              <a:rPr lang="en-US" sz="3900" b="0" strike="noStrike" spc="-1" dirty="0">
                <a:solidFill>
                  <a:srgbClr val="000000"/>
                </a:solidFill>
                <a:latin typeface="Georgia"/>
                <a:ea typeface="Georgia"/>
              </a:rPr>
              <a:t>;</a:t>
            </a:r>
            <a:endParaRPr lang="en-US" sz="3900" b="0" strike="noStrike" spc="-1" dirty="0">
              <a:latin typeface="Cambria"/>
            </a:endParaRPr>
          </a:p>
          <a:p>
            <a:pPr marL="279360" indent="-215640">
              <a:lnSpc>
                <a:spcPct val="100000"/>
              </a:lnSpc>
            </a:pPr>
            <a:r>
              <a:rPr lang="en-US" sz="3900" b="0" strike="noStrike" spc="-1" dirty="0">
                <a:solidFill>
                  <a:srgbClr val="F68E76"/>
                </a:solidFill>
                <a:latin typeface="Georgia"/>
                <a:ea typeface="Georgia"/>
              </a:rPr>
              <a:t>70%</a:t>
            </a:r>
            <a:r>
              <a:rPr lang="en-US" sz="3900" b="0" strike="noStrike" spc="-1" dirty="0">
                <a:solidFill>
                  <a:srgbClr val="000000"/>
                </a:solidFill>
                <a:latin typeface="Georgia"/>
                <a:ea typeface="Georgia"/>
              </a:rPr>
              <a:t> de SV com </a:t>
            </a:r>
            <a:r>
              <a:rPr lang="en-US" sz="3900" b="0" strike="noStrike" spc="-1" dirty="0" err="1">
                <a:solidFill>
                  <a:srgbClr val="000000"/>
                </a:solidFill>
                <a:latin typeface="Georgia"/>
                <a:ea typeface="Georgia"/>
              </a:rPr>
              <a:t>sujeitos</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velhos</a:t>
            </a:r>
            <a:r>
              <a:rPr lang="en-US" sz="3900" b="0" strike="noStrike" spc="-1" dirty="0">
                <a:solidFill>
                  <a:srgbClr val="000000"/>
                </a:solidFill>
                <a:latin typeface="Georgia"/>
                <a:ea typeface="Georgia"/>
              </a:rPr>
              <a:t>”;</a:t>
            </a:r>
            <a:endParaRPr lang="en-US" sz="3900" b="0" strike="noStrike" spc="-1" dirty="0">
              <a:latin typeface="Cambria"/>
            </a:endParaRPr>
          </a:p>
          <a:p>
            <a:pPr marL="279360" indent="-215640">
              <a:lnSpc>
                <a:spcPct val="100000"/>
              </a:lnSpc>
            </a:pPr>
            <a:r>
              <a:rPr lang="en-US" sz="3900" b="0" strike="noStrike" spc="-1" dirty="0">
                <a:solidFill>
                  <a:srgbClr val="5E8AC7"/>
                </a:solidFill>
                <a:latin typeface="Georgia"/>
                <a:ea typeface="Georgia"/>
              </a:rPr>
              <a:t>66%</a:t>
            </a:r>
            <a:r>
              <a:rPr lang="en-US" sz="3900" b="0" strike="noStrike" spc="-1" dirty="0">
                <a:solidFill>
                  <a:srgbClr val="000000"/>
                </a:solidFill>
                <a:latin typeface="Georgia"/>
                <a:ea typeface="Georgia"/>
              </a:rPr>
              <a:t> de SV com </a:t>
            </a:r>
            <a:r>
              <a:rPr lang="en-US" sz="3900" b="0" strike="noStrike" spc="-1" dirty="0" err="1">
                <a:solidFill>
                  <a:srgbClr val="000000"/>
                </a:solidFill>
                <a:latin typeface="Georgia"/>
                <a:ea typeface="Georgia"/>
              </a:rPr>
              <a:t>sujeitos</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novos</a:t>
            </a:r>
            <a:r>
              <a:rPr lang="en-US" sz="3900" b="0" strike="noStrike" spc="-1" dirty="0">
                <a:solidFill>
                  <a:srgbClr val="000000"/>
                </a:solidFill>
                <a:latin typeface="Georgia"/>
                <a:ea typeface="Georgia"/>
              </a:rPr>
              <a:t>”.</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 </a:t>
            </a:r>
            <a:endParaRPr lang="en-US" sz="3900" b="0" strike="noStrike" spc="-1" dirty="0">
              <a:latin typeface="Cambria"/>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 name="CustomShape 2"/>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dirty="0">
                <a:solidFill>
                  <a:srgbClr val="FFC000"/>
                </a:solidFill>
                <a:latin typeface="Georgia"/>
                <a:ea typeface="Georgia"/>
              </a:rPr>
              <a:t>*</a:t>
            </a:r>
            <a:endParaRPr lang="en-US" sz="3500" b="0" strike="noStrike" spc="-1" dirty="0">
              <a:latin typeface="Cambria"/>
            </a:endParaRPr>
          </a:p>
        </p:txBody>
      </p:sp>
      <p:sp>
        <p:nvSpPr>
          <p:cNvPr id="2" name="Espaço Reservado para Texto 1">
            <a:extLst>
              <a:ext uri="{FF2B5EF4-FFF2-40B4-BE49-F238E27FC236}">
                <a16:creationId xmlns:a16="http://schemas.microsoft.com/office/drawing/2014/main" id="{593EA9EB-E33F-4321-9240-25E766A35082}"/>
              </a:ext>
            </a:extLst>
          </p:cNvPr>
          <p:cNvSpPr>
            <a:spLocks noGrp="1"/>
          </p:cNvSpPr>
          <p:nvPr>
            <p:ph type="body" sz="quarter" idx="10"/>
          </p:nvPr>
        </p:nvSpPr>
        <p:spPr/>
        <p:txBody>
          <a:bodyPr/>
          <a:lstStyle/>
          <a:p>
            <a:r>
              <a:rPr lang="en-US" spc="-1" dirty="0">
                <a:solidFill>
                  <a:srgbClr val="000000"/>
                </a:solidFill>
                <a:ea typeface="Georgia"/>
              </a:rPr>
              <a:t>A </a:t>
            </a:r>
            <a:r>
              <a:rPr lang="en-US" spc="-1" dirty="0" err="1">
                <a:solidFill>
                  <a:srgbClr val="000000"/>
                </a:solidFill>
                <a:ea typeface="Georgia"/>
              </a:rPr>
              <a:t>única</a:t>
            </a:r>
            <a:r>
              <a:rPr lang="en-US" spc="-1" dirty="0">
                <a:solidFill>
                  <a:srgbClr val="000000"/>
                </a:solidFill>
                <a:ea typeface="Georgia"/>
              </a:rPr>
              <a:t> </a:t>
            </a:r>
            <a:r>
              <a:rPr lang="en-US" spc="-1" dirty="0" err="1">
                <a:solidFill>
                  <a:srgbClr val="000000"/>
                </a:solidFill>
                <a:ea typeface="Georgia"/>
              </a:rPr>
              <a:t>conclusão</a:t>
            </a:r>
            <a:r>
              <a:rPr lang="en-US" spc="-1" dirty="0">
                <a:solidFill>
                  <a:srgbClr val="000000"/>
                </a:solidFill>
                <a:ea typeface="Georgia"/>
              </a:rPr>
              <a:t> </a:t>
            </a:r>
            <a:r>
              <a:rPr lang="en-US" spc="-1" dirty="0" err="1">
                <a:solidFill>
                  <a:srgbClr val="000000"/>
                </a:solidFill>
                <a:ea typeface="Georgia"/>
              </a:rPr>
              <a:t>interessante</a:t>
            </a:r>
            <a:r>
              <a:rPr lang="en-US" spc="-1" dirty="0">
                <a:solidFill>
                  <a:srgbClr val="000000"/>
                </a:solidFill>
                <a:ea typeface="Georgia"/>
              </a:rPr>
              <a:t> </a:t>
            </a:r>
            <a:r>
              <a:rPr lang="en-US" spc="-1" dirty="0" err="1">
                <a:solidFill>
                  <a:srgbClr val="000000"/>
                </a:solidFill>
                <a:ea typeface="Georgia"/>
              </a:rPr>
              <a:t>até</a:t>
            </a:r>
            <a:r>
              <a:rPr lang="en-US" spc="-1" dirty="0">
                <a:solidFill>
                  <a:srgbClr val="000000"/>
                </a:solidFill>
                <a:ea typeface="Georgia"/>
              </a:rPr>
              <a:t> agora </a:t>
            </a:r>
            <a:r>
              <a:rPr lang="en-US" spc="-1" dirty="0" err="1">
                <a:solidFill>
                  <a:srgbClr val="000000"/>
                </a:solidFill>
                <a:ea typeface="Georgia"/>
              </a:rPr>
              <a:t>não</a:t>
            </a:r>
            <a:r>
              <a:rPr lang="en-US" spc="-1" dirty="0">
                <a:solidFill>
                  <a:srgbClr val="000000"/>
                </a:solidFill>
                <a:ea typeface="Georgia"/>
              </a:rPr>
              <a:t> </a:t>
            </a:r>
            <a:r>
              <a:rPr lang="en-US" spc="-1" dirty="0" err="1">
                <a:solidFill>
                  <a:srgbClr val="000000"/>
                </a:solidFill>
                <a:ea typeface="Georgia"/>
              </a:rPr>
              <a:t>parece</a:t>
            </a:r>
            <a:r>
              <a:rPr lang="en-US" spc="-1" dirty="0">
                <a:solidFill>
                  <a:srgbClr val="000000"/>
                </a:solidFill>
                <a:ea typeface="Georgia"/>
              </a:rPr>
              <a:t> </a:t>
            </a:r>
            <a:r>
              <a:rPr lang="en-US" spc="-1" dirty="0" err="1">
                <a:solidFill>
                  <a:srgbClr val="000000"/>
                </a:solidFill>
                <a:ea typeface="Georgia"/>
              </a:rPr>
              <a:t>depender</a:t>
            </a:r>
            <a:r>
              <a:rPr lang="en-US" spc="-1" dirty="0">
                <a:solidFill>
                  <a:srgbClr val="000000"/>
                </a:solidFill>
                <a:ea typeface="Georgia"/>
              </a:rPr>
              <a:t> do </a:t>
            </a:r>
            <a:r>
              <a:rPr lang="en-US" spc="-1" dirty="0" err="1">
                <a:solidFill>
                  <a:srgbClr val="000000"/>
                </a:solidFill>
                <a:ea typeface="Georgia"/>
              </a:rPr>
              <a:t>estatuto</a:t>
            </a:r>
            <a:r>
              <a:rPr lang="en-US" spc="-1" dirty="0">
                <a:solidFill>
                  <a:srgbClr val="000000"/>
                </a:solidFill>
                <a:ea typeface="Georgia"/>
              </a:rPr>
              <a:t> </a:t>
            </a:r>
            <a:r>
              <a:rPr lang="en-US" spc="-1" dirty="0" err="1">
                <a:solidFill>
                  <a:srgbClr val="000000"/>
                </a:solidFill>
                <a:ea typeface="Georgia"/>
              </a:rPr>
              <a:t>referencial</a:t>
            </a:r>
            <a:r>
              <a:rPr lang="en-US" spc="-1" dirty="0">
                <a:solidFill>
                  <a:srgbClr val="000000"/>
                </a:solidFill>
                <a:ea typeface="Georgia"/>
              </a:rPr>
              <a:t> dos </a:t>
            </a:r>
            <a:r>
              <a:rPr lang="en-US" spc="-1" dirty="0" err="1">
                <a:solidFill>
                  <a:srgbClr val="000000"/>
                </a:solidFill>
                <a:ea typeface="Georgia"/>
              </a:rPr>
              <a:t>sujeitos</a:t>
            </a:r>
            <a:r>
              <a:rPr lang="en-US" spc="-1" dirty="0">
                <a:solidFill>
                  <a:srgbClr val="000000"/>
                </a:solidFill>
                <a:ea typeface="Georgia"/>
              </a:rPr>
              <a:t> </a:t>
            </a:r>
            <a:r>
              <a:rPr lang="en-US" spc="-1" dirty="0" err="1">
                <a:solidFill>
                  <a:srgbClr val="000000"/>
                </a:solidFill>
                <a:ea typeface="Georgia"/>
              </a:rPr>
              <a:t>quanto</a:t>
            </a:r>
            <a:r>
              <a:rPr lang="en-US" spc="-1" dirty="0">
                <a:solidFill>
                  <a:srgbClr val="000000"/>
                </a:solidFill>
                <a:ea typeface="Georgia"/>
              </a:rPr>
              <a:t> a </a:t>
            </a:r>
            <a:r>
              <a:rPr lang="en-US" spc="-1" dirty="0" err="1">
                <a:solidFill>
                  <a:srgbClr val="000000"/>
                </a:solidFill>
                <a:ea typeface="Georgia"/>
              </a:rPr>
              <a:t>sua</a:t>
            </a:r>
            <a:r>
              <a:rPr lang="en-US" spc="-1" dirty="0">
                <a:solidFill>
                  <a:srgbClr val="000000"/>
                </a:solidFill>
                <a:ea typeface="Georgia"/>
              </a:rPr>
              <a:t> </a:t>
            </a:r>
            <a:r>
              <a:rPr lang="en-US" spc="-1" dirty="0" err="1">
                <a:solidFill>
                  <a:srgbClr val="000000"/>
                </a:solidFill>
                <a:ea typeface="Georgia"/>
              </a:rPr>
              <a:t>menção</a:t>
            </a:r>
            <a:r>
              <a:rPr lang="en-US" spc="-1" dirty="0">
                <a:solidFill>
                  <a:srgbClr val="000000"/>
                </a:solidFill>
                <a:ea typeface="Georgia"/>
              </a:rPr>
              <a:t> anterior no </a:t>
            </a:r>
            <a:r>
              <a:rPr lang="en-US" spc="-1" dirty="0" err="1">
                <a:solidFill>
                  <a:srgbClr val="000000"/>
                </a:solidFill>
                <a:ea typeface="Georgia"/>
              </a:rPr>
              <a:t>texto</a:t>
            </a:r>
            <a:r>
              <a:rPr lang="en-US" spc="-1" dirty="0">
                <a:solidFill>
                  <a:srgbClr val="000000"/>
                </a:solidFill>
                <a:ea typeface="Georgia"/>
              </a:rPr>
              <a:t>.</a:t>
            </a:r>
            <a:endParaRPr lang="en-US" spc="-1" dirty="0">
              <a:latin typeface="Cambria"/>
            </a:endParaRP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p:txBody>
      </p:sp>
      <p:sp>
        <p:nvSpPr>
          <p:cNvPr id="1187" name="CustomShape 3"/>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2" name="Espaço Reservado para Texto 1">
            <a:extLst>
              <a:ext uri="{FF2B5EF4-FFF2-40B4-BE49-F238E27FC236}">
                <a16:creationId xmlns:a16="http://schemas.microsoft.com/office/drawing/2014/main" id="{7701AE06-1736-4CC5-9F95-F93343D17596}"/>
              </a:ext>
            </a:extLst>
          </p:cNvPr>
          <p:cNvSpPr>
            <a:spLocks noGrp="1"/>
          </p:cNvSpPr>
          <p:nvPr>
            <p:ph type="body" sz="quarter" idx="10"/>
          </p:nvPr>
        </p:nvSpPr>
        <p:spPr/>
        <p:txBody>
          <a:bodyPr/>
          <a:lstStyle/>
          <a:p>
            <a:r>
              <a:rPr lang="en-US" spc="-1" dirty="0">
                <a:solidFill>
                  <a:srgbClr val="000000"/>
                </a:solidFill>
                <a:ea typeface="Georgia"/>
              </a:rPr>
              <a:t>A </a:t>
            </a:r>
            <a:r>
              <a:rPr lang="en-US" spc="-1" dirty="0" err="1">
                <a:solidFill>
                  <a:srgbClr val="000000"/>
                </a:solidFill>
                <a:ea typeface="Georgia"/>
              </a:rPr>
              <a:t>única</a:t>
            </a:r>
            <a:r>
              <a:rPr lang="en-US" spc="-1" dirty="0">
                <a:solidFill>
                  <a:srgbClr val="000000"/>
                </a:solidFill>
                <a:ea typeface="Georgia"/>
              </a:rPr>
              <a:t> </a:t>
            </a:r>
            <a:r>
              <a:rPr lang="en-US" spc="-1" dirty="0" err="1">
                <a:solidFill>
                  <a:srgbClr val="000000"/>
                </a:solidFill>
                <a:ea typeface="Georgia"/>
              </a:rPr>
              <a:t>conclusão</a:t>
            </a:r>
            <a:r>
              <a:rPr lang="en-US" spc="-1" dirty="0">
                <a:solidFill>
                  <a:srgbClr val="000000"/>
                </a:solidFill>
                <a:ea typeface="Georgia"/>
              </a:rPr>
              <a:t> </a:t>
            </a:r>
            <a:r>
              <a:rPr lang="en-US" spc="-1" dirty="0" err="1">
                <a:solidFill>
                  <a:srgbClr val="000000"/>
                </a:solidFill>
                <a:ea typeface="Georgia"/>
              </a:rPr>
              <a:t>interessante</a:t>
            </a:r>
            <a:r>
              <a:rPr lang="en-US" spc="-1" dirty="0">
                <a:solidFill>
                  <a:srgbClr val="000000"/>
                </a:solidFill>
                <a:ea typeface="Georgia"/>
              </a:rPr>
              <a:t> </a:t>
            </a:r>
            <a:r>
              <a:rPr lang="en-US" spc="-1" dirty="0" err="1">
                <a:solidFill>
                  <a:srgbClr val="000000"/>
                </a:solidFill>
                <a:ea typeface="Georgia"/>
              </a:rPr>
              <a:t>até</a:t>
            </a:r>
            <a:r>
              <a:rPr lang="en-US" spc="-1" dirty="0">
                <a:solidFill>
                  <a:srgbClr val="000000"/>
                </a:solidFill>
                <a:ea typeface="Georgia"/>
              </a:rPr>
              <a:t> agora </a:t>
            </a:r>
            <a:r>
              <a:rPr lang="en-US" spc="-1" dirty="0" err="1">
                <a:solidFill>
                  <a:srgbClr val="000000"/>
                </a:solidFill>
                <a:ea typeface="Georgia"/>
              </a:rPr>
              <a:t>não</a:t>
            </a:r>
            <a:r>
              <a:rPr lang="en-US" spc="-1" dirty="0">
                <a:solidFill>
                  <a:srgbClr val="000000"/>
                </a:solidFill>
                <a:ea typeface="Georgia"/>
              </a:rPr>
              <a:t> </a:t>
            </a:r>
            <a:r>
              <a:rPr lang="en-US" spc="-1" dirty="0" err="1">
                <a:solidFill>
                  <a:srgbClr val="000000"/>
                </a:solidFill>
                <a:ea typeface="Georgia"/>
              </a:rPr>
              <a:t>parece</a:t>
            </a:r>
            <a:r>
              <a:rPr lang="en-US" spc="-1" dirty="0">
                <a:solidFill>
                  <a:srgbClr val="000000"/>
                </a:solidFill>
                <a:ea typeface="Georgia"/>
              </a:rPr>
              <a:t> </a:t>
            </a:r>
            <a:r>
              <a:rPr lang="en-US" spc="-1" dirty="0" err="1">
                <a:solidFill>
                  <a:srgbClr val="000000"/>
                </a:solidFill>
                <a:ea typeface="Georgia"/>
              </a:rPr>
              <a:t>depender</a:t>
            </a:r>
            <a:r>
              <a:rPr lang="en-US" spc="-1" dirty="0">
                <a:solidFill>
                  <a:srgbClr val="000000"/>
                </a:solidFill>
                <a:ea typeface="Georgia"/>
              </a:rPr>
              <a:t> do </a:t>
            </a:r>
            <a:r>
              <a:rPr lang="en-US" spc="-1" dirty="0" err="1">
                <a:solidFill>
                  <a:srgbClr val="000000"/>
                </a:solidFill>
                <a:ea typeface="Georgia"/>
              </a:rPr>
              <a:t>estatuto</a:t>
            </a:r>
            <a:r>
              <a:rPr lang="en-US" spc="-1" dirty="0">
                <a:solidFill>
                  <a:srgbClr val="000000"/>
                </a:solidFill>
                <a:ea typeface="Georgia"/>
              </a:rPr>
              <a:t> </a:t>
            </a:r>
            <a:r>
              <a:rPr lang="en-US" spc="-1" dirty="0" err="1">
                <a:solidFill>
                  <a:srgbClr val="000000"/>
                </a:solidFill>
                <a:ea typeface="Georgia"/>
              </a:rPr>
              <a:t>referencial</a:t>
            </a:r>
            <a:r>
              <a:rPr lang="en-US" spc="-1" dirty="0">
                <a:solidFill>
                  <a:srgbClr val="000000"/>
                </a:solidFill>
                <a:ea typeface="Georgia"/>
              </a:rPr>
              <a:t> dos </a:t>
            </a:r>
            <a:r>
              <a:rPr lang="en-US" spc="-1" dirty="0" err="1">
                <a:solidFill>
                  <a:srgbClr val="000000"/>
                </a:solidFill>
                <a:ea typeface="Georgia"/>
              </a:rPr>
              <a:t>sujeitos</a:t>
            </a:r>
            <a:r>
              <a:rPr lang="en-US" spc="-1" dirty="0">
                <a:solidFill>
                  <a:srgbClr val="000000"/>
                </a:solidFill>
                <a:ea typeface="Georgia"/>
              </a:rPr>
              <a:t> </a:t>
            </a:r>
            <a:r>
              <a:rPr lang="en-US" spc="-1" dirty="0" err="1">
                <a:solidFill>
                  <a:srgbClr val="000000"/>
                </a:solidFill>
                <a:ea typeface="Georgia"/>
              </a:rPr>
              <a:t>quanto</a:t>
            </a:r>
            <a:r>
              <a:rPr lang="en-US" spc="-1" dirty="0">
                <a:solidFill>
                  <a:srgbClr val="000000"/>
                </a:solidFill>
                <a:ea typeface="Georgia"/>
              </a:rPr>
              <a:t> a </a:t>
            </a:r>
            <a:r>
              <a:rPr lang="en-US" spc="-1" dirty="0" err="1">
                <a:solidFill>
                  <a:srgbClr val="000000"/>
                </a:solidFill>
                <a:ea typeface="Georgia"/>
              </a:rPr>
              <a:t>sua</a:t>
            </a:r>
            <a:r>
              <a:rPr lang="en-US" spc="-1" dirty="0">
                <a:solidFill>
                  <a:srgbClr val="000000"/>
                </a:solidFill>
                <a:ea typeface="Georgia"/>
              </a:rPr>
              <a:t> </a:t>
            </a:r>
            <a:r>
              <a:rPr lang="en-US" spc="-1" dirty="0" err="1">
                <a:solidFill>
                  <a:srgbClr val="000000"/>
                </a:solidFill>
                <a:ea typeface="Georgia"/>
              </a:rPr>
              <a:t>menção</a:t>
            </a:r>
            <a:r>
              <a:rPr lang="en-US" spc="-1" dirty="0">
                <a:solidFill>
                  <a:srgbClr val="000000"/>
                </a:solidFill>
                <a:ea typeface="Georgia"/>
              </a:rPr>
              <a:t> anterior no </a:t>
            </a:r>
            <a:r>
              <a:rPr lang="en-US" spc="-1" dirty="0" err="1">
                <a:solidFill>
                  <a:srgbClr val="000000"/>
                </a:solidFill>
                <a:ea typeface="Georgia"/>
              </a:rPr>
              <a:t>texto</a:t>
            </a:r>
            <a:r>
              <a:rPr lang="en-US" spc="-1" dirty="0">
                <a:solidFill>
                  <a:srgbClr val="000000"/>
                </a:solidFill>
                <a:ea typeface="Georgia"/>
              </a:rPr>
              <a:t>.</a:t>
            </a:r>
            <a:endParaRPr lang="en-US" spc="-1" dirty="0">
              <a:latin typeface="Cambria"/>
            </a:endParaRPr>
          </a:p>
        </p:txBody>
      </p:sp>
      <p:pic>
        <p:nvPicPr>
          <p:cNvPr id="1188" name="Shape 1683"/>
          <p:cNvPicPr/>
          <p:nvPr/>
        </p:nvPicPr>
        <p:blipFill>
          <a:blip r:embed="rId2"/>
          <a:srcRect r="10602" b="3159"/>
          <a:stretch/>
        </p:blipFill>
        <p:spPr>
          <a:xfrm>
            <a:off x="4221300" y="1886755"/>
            <a:ext cx="4078080" cy="2771285"/>
          </a:xfrm>
          <a:prstGeom prst="rect">
            <a:avLst/>
          </a:prstGeom>
          <a:ln>
            <a:noFill/>
          </a:ln>
        </p:spPr>
      </p:pic>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p:txBody>
      </p:sp>
      <p:sp>
        <p:nvSpPr>
          <p:cNvPr id="1192" name="CustomShape 3"/>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2" name="Espaço Reservado para Texto 1">
            <a:extLst>
              <a:ext uri="{FF2B5EF4-FFF2-40B4-BE49-F238E27FC236}">
                <a16:creationId xmlns:a16="http://schemas.microsoft.com/office/drawing/2014/main" id="{4C8258CF-50DE-47F1-A422-FE4A46FF24BC}"/>
              </a:ext>
            </a:extLst>
          </p:cNvPr>
          <p:cNvSpPr>
            <a:spLocks noGrp="1"/>
          </p:cNvSpPr>
          <p:nvPr>
            <p:ph type="body" sz="quarter" idx="10"/>
          </p:nvPr>
        </p:nvSpPr>
        <p:spPr/>
        <p:txBody>
          <a:bodyPr/>
          <a:lstStyle/>
          <a:p>
            <a:endParaRPr lang="pt-BR"/>
          </a:p>
        </p:txBody>
      </p:sp>
      <p:sp>
        <p:nvSpPr>
          <p:cNvPr id="1193" name="CustomShape 4"/>
          <p:cNvSpPr/>
          <p:nvPr/>
        </p:nvSpPr>
        <p:spPr>
          <a:xfrm>
            <a:off x="435600" y="759960"/>
            <a:ext cx="8555400" cy="41958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4300" b="0" strike="noStrike" spc="-1" dirty="0">
                <a:solidFill>
                  <a:srgbClr val="000000"/>
                </a:solidFill>
                <a:latin typeface="Georgia"/>
                <a:ea typeface="Georgia"/>
              </a:rPr>
              <a:t>A boa </a:t>
            </a:r>
            <a:r>
              <a:rPr lang="en-US" sz="4300" b="0" strike="noStrike" spc="-1" dirty="0" err="1">
                <a:solidFill>
                  <a:srgbClr val="000000"/>
                </a:solidFill>
                <a:latin typeface="Georgia"/>
                <a:ea typeface="Georgia"/>
              </a:rPr>
              <a:t>notícia</a:t>
            </a:r>
            <a:r>
              <a:rPr lang="en-US" sz="4300" b="0" strike="noStrike" spc="-1" dirty="0">
                <a:solidFill>
                  <a:srgbClr val="000000"/>
                </a:solidFill>
                <a:latin typeface="Georgia"/>
                <a:ea typeface="Georgia"/>
              </a:rPr>
              <a:t> é que </a:t>
            </a:r>
            <a:r>
              <a:rPr lang="en-US" sz="4300" b="0" strike="noStrike" spc="-1" dirty="0" err="1">
                <a:solidFill>
                  <a:srgbClr val="000000"/>
                </a:solidFill>
                <a:latin typeface="Georgia"/>
                <a:ea typeface="Georgia"/>
              </a:rPr>
              <a:t>ninguém</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vai</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precisar</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escarafunchar</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textos</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contando</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referentes</a:t>
            </a:r>
            <a:r>
              <a:rPr lang="en-US" sz="4300" b="0" strike="noStrike" spc="-1" dirty="0">
                <a:solidFill>
                  <a:srgbClr val="000000"/>
                </a:solidFill>
                <a:latin typeface="Georgia"/>
                <a:ea typeface="Georgia"/>
              </a:rPr>
              <a:t>.</a:t>
            </a:r>
            <a:endParaRPr lang="en-US" sz="4300" b="0" strike="noStrike" spc="-1" dirty="0">
              <a:latin typeface="Cambria"/>
            </a:endParaRPr>
          </a:p>
          <a:p>
            <a:pPr>
              <a:lnSpc>
                <a:spcPct val="100000"/>
              </a:lnSpc>
            </a:pPr>
            <a:endParaRPr lang="en-US" sz="4300" b="0" strike="noStrike" spc="-1" dirty="0">
              <a:latin typeface="Cambria"/>
            </a:endParaRPr>
          </a:p>
          <a:p>
            <a:pPr>
              <a:lnSpc>
                <a:spcPct val="100000"/>
              </a:lnSpc>
            </a:pPr>
            <a:r>
              <a:rPr lang="en-US" sz="4300" b="0" strike="noStrike" spc="-1" dirty="0">
                <a:solidFill>
                  <a:srgbClr val="FFFFFF"/>
                </a:solidFill>
                <a:latin typeface="Georgia"/>
                <a:ea typeface="Georgia"/>
              </a:rPr>
              <a:t>A </a:t>
            </a:r>
            <a:r>
              <a:rPr lang="en-US" sz="4300" b="0" strike="noStrike" spc="-1" dirty="0" err="1">
                <a:solidFill>
                  <a:srgbClr val="FFFFFF"/>
                </a:solidFill>
                <a:latin typeface="Georgia"/>
                <a:ea typeface="Georgia"/>
              </a:rPr>
              <a:t>má</a:t>
            </a:r>
            <a:r>
              <a:rPr lang="en-US" sz="4300" b="0" strike="noStrike" spc="-1" dirty="0">
                <a:solidFill>
                  <a:srgbClr val="FFFFFF"/>
                </a:solidFill>
                <a:latin typeface="Georgia"/>
                <a:ea typeface="Georgia"/>
              </a:rPr>
              <a:t> </a:t>
            </a:r>
            <a:r>
              <a:rPr lang="en-US" sz="4300" b="0" strike="noStrike" spc="-1" dirty="0" err="1">
                <a:solidFill>
                  <a:srgbClr val="FFFFFF"/>
                </a:solidFill>
                <a:latin typeface="Georgia"/>
                <a:ea typeface="Georgia"/>
              </a:rPr>
              <a:t>notícia</a:t>
            </a:r>
            <a:r>
              <a:rPr lang="en-US" sz="4300" b="0" strike="noStrike" spc="-1" dirty="0">
                <a:solidFill>
                  <a:srgbClr val="FFFFFF"/>
                </a:solidFill>
                <a:latin typeface="Georgia"/>
                <a:ea typeface="Georgia"/>
              </a:rPr>
              <a:t> é que </a:t>
            </a:r>
            <a:r>
              <a:rPr lang="en-US" sz="4300" b="0" strike="noStrike" spc="-1" dirty="0" err="1">
                <a:solidFill>
                  <a:srgbClr val="FFFFFF"/>
                </a:solidFill>
                <a:latin typeface="Georgia"/>
                <a:ea typeface="Georgia"/>
              </a:rPr>
              <a:t>precisamos</a:t>
            </a:r>
            <a:r>
              <a:rPr lang="en-US" sz="4300" b="0" strike="noStrike" spc="-1" dirty="0">
                <a:solidFill>
                  <a:srgbClr val="FFFFFF"/>
                </a:solidFill>
                <a:latin typeface="Georgia"/>
                <a:ea typeface="Georgia"/>
              </a:rPr>
              <a:t> ser </a:t>
            </a:r>
            <a:r>
              <a:rPr lang="en-US" sz="4300" b="0" strike="noStrike" spc="-1" dirty="0" err="1">
                <a:solidFill>
                  <a:srgbClr val="FFFFFF"/>
                </a:solidFill>
                <a:latin typeface="Georgia"/>
                <a:ea typeface="Georgia"/>
              </a:rPr>
              <a:t>mais</a:t>
            </a:r>
            <a:r>
              <a:rPr lang="en-US" sz="4300" b="0" strike="noStrike" spc="-1" dirty="0">
                <a:solidFill>
                  <a:srgbClr val="FFFFFF"/>
                </a:solidFill>
                <a:latin typeface="Georgia"/>
                <a:ea typeface="Georgia"/>
              </a:rPr>
              <a:t> </a:t>
            </a:r>
            <a:r>
              <a:rPr lang="en-US" sz="4300" b="0" strike="noStrike" spc="-1" dirty="0" err="1">
                <a:solidFill>
                  <a:srgbClr val="FFFFFF"/>
                </a:solidFill>
                <a:latin typeface="Georgia"/>
                <a:ea typeface="Georgia"/>
              </a:rPr>
              <a:t>cuidadosos</a:t>
            </a:r>
            <a:r>
              <a:rPr lang="en-US" sz="4300" b="0" strike="noStrike" spc="-1" dirty="0">
                <a:solidFill>
                  <a:srgbClr val="FFFFFF"/>
                </a:solidFill>
                <a:latin typeface="Georgia"/>
                <a:ea typeface="Georgia"/>
              </a:rPr>
              <a:t> com a </a:t>
            </a:r>
            <a:r>
              <a:rPr lang="en-US" sz="4300" b="0" strike="noStrike" spc="-1" dirty="0" err="1">
                <a:solidFill>
                  <a:srgbClr val="FFFFFF"/>
                </a:solidFill>
                <a:latin typeface="Georgia"/>
                <a:ea typeface="Georgia"/>
              </a:rPr>
              <a:t>estrutura</a:t>
            </a:r>
            <a:r>
              <a:rPr lang="en-US" sz="4300" b="0" strike="noStrike" spc="-1" dirty="0">
                <a:solidFill>
                  <a:srgbClr val="FFFFFF"/>
                </a:solidFill>
                <a:latin typeface="Georgia"/>
                <a:ea typeface="Georgia"/>
              </a:rPr>
              <a:t> </a:t>
            </a:r>
            <a:r>
              <a:rPr lang="en-US" sz="4300" b="0" strike="noStrike" spc="-1" dirty="0" err="1">
                <a:solidFill>
                  <a:srgbClr val="FFFFFF"/>
                </a:solidFill>
                <a:latin typeface="Georgia"/>
                <a:ea typeface="Georgia"/>
              </a:rPr>
              <a:t>interna</a:t>
            </a:r>
            <a:r>
              <a:rPr lang="en-US" sz="4300" b="0" strike="noStrike" spc="-1" dirty="0">
                <a:solidFill>
                  <a:srgbClr val="FFFFFF"/>
                </a:solidFill>
                <a:latin typeface="Georgia"/>
                <a:ea typeface="Georgia"/>
              </a:rPr>
              <a:t> dos NPs </a:t>
            </a:r>
            <a:r>
              <a:rPr lang="en-US" sz="4300" b="0" strike="noStrike" spc="-1" dirty="0" err="1">
                <a:solidFill>
                  <a:srgbClr val="FFFFFF"/>
                </a:solidFill>
                <a:latin typeface="Georgia"/>
                <a:ea typeface="Georgia"/>
              </a:rPr>
              <a:t>sujeitos</a:t>
            </a:r>
            <a:r>
              <a:rPr lang="en-US" sz="4300" b="0" strike="noStrike" spc="-1" dirty="0">
                <a:solidFill>
                  <a:srgbClr val="FFFFFF"/>
                </a:solidFill>
                <a:latin typeface="Georgia"/>
                <a:ea typeface="Georgia"/>
              </a:rPr>
              <a:t> </a:t>
            </a:r>
            <a:r>
              <a:rPr lang="en-US" sz="4300" b="0" strike="noStrike" spc="-1" dirty="0" err="1">
                <a:solidFill>
                  <a:srgbClr val="FFFFFF"/>
                </a:solidFill>
                <a:latin typeface="Georgia"/>
                <a:ea typeface="Georgia"/>
              </a:rPr>
              <a:t>nas</a:t>
            </a:r>
            <a:r>
              <a:rPr lang="en-US" sz="4300" b="0" strike="noStrike" spc="-1" dirty="0">
                <a:solidFill>
                  <a:srgbClr val="FFFFFF"/>
                </a:solidFill>
                <a:latin typeface="Georgia"/>
                <a:ea typeface="Georgia"/>
              </a:rPr>
              <a:t> </a:t>
            </a:r>
            <a:r>
              <a:rPr lang="en-US" sz="4300" b="0" strike="noStrike" spc="-1" dirty="0" err="1">
                <a:solidFill>
                  <a:srgbClr val="FFFFFF"/>
                </a:solidFill>
                <a:latin typeface="Georgia"/>
                <a:ea typeface="Georgia"/>
              </a:rPr>
              <a:t>nossas</a:t>
            </a:r>
            <a:r>
              <a:rPr lang="en-US" sz="4300" b="0" strike="noStrike" spc="-1" dirty="0">
                <a:solidFill>
                  <a:srgbClr val="FFFFFF"/>
                </a:solidFill>
                <a:latin typeface="Georgia"/>
                <a:ea typeface="Georgia"/>
              </a:rPr>
              <a:t> </a:t>
            </a:r>
            <a:r>
              <a:rPr lang="en-US" sz="4300" b="0" strike="noStrike" spc="-1" dirty="0" err="1">
                <a:solidFill>
                  <a:srgbClr val="FFFFFF"/>
                </a:solidFill>
                <a:latin typeface="Georgia"/>
                <a:ea typeface="Georgia"/>
              </a:rPr>
              <a:t>pesquisas</a:t>
            </a:r>
            <a:r>
              <a:rPr lang="en-US" sz="4300" b="0" strike="noStrike" spc="-1" dirty="0">
                <a:solidFill>
                  <a:srgbClr val="FFFFFF"/>
                </a:solidFill>
                <a:latin typeface="Georgia"/>
                <a:ea typeface="Georgia"/>
              </a:rPr>
              <a:t>.</a:t>
            </a:r>
            <a:endParaRPr lang="en-US" sz="4300" b="0" strike="noStrike" spc="-1" dirty="0">
              <a:latin typeface="Cambria"/>
            </a:endParaRP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p:txBody>
      </p:sp>
      <p:sp>
        <p:nvSpPr>
          <p:cNvPr id="1196" name="CustomShape 3"/>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2" name="Espaço Reservado para Texto 1">
            <a:extLst>
              <a:ext uri="{FF2B5EF4-FFF2-40B4-BE49-F238E27FC236}">
                <a16:creationId xmlns:a16="http://schemas.microsoft.com/office/drawing/2014/main" id="{A607B5DC-7FF3-4D09-A4C9-40857D14701E}"/>
              </a:ext>
            </a:extLst>
          </p:cNvPr>
          <p:cNvSpPr>
            <a:spLocks noGrp="1"/>
          </p:cNvSpPr>
          <p:nvPr>
            <p:ph type="body" sz="quarter" idx="10"/>
          </p:nvPr>
        </p:nvSpPr>
        <p:spPr/>
        <p:txBody>
          <a:bodyPr/>
          <a:lstStyle/>
          <a:p>
            <a:endParaRPr lang="pt-BR"/>
          </a:p>
        </p:txBody>
      </p:sp>
      <p:sp>
        <p:nvSpPr>
          <p:cNvPr id="1197" name="CustomShape 4"/>
          <p:cNvSpPr/>
          <p:nvPr/>
        </p:nvSpPr>
        <p:spPr>
          <a:xfrm>
            <a:off x="435600" y="759960"/>
            <a:ext cx="8555400" cy="47142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4300" b="0" strike="noStrike" spc="-1" dirty="0">
                <a:solidFill>
                  <a:srgbClr val="000000"/>
                </a:solidFill>
                <a:latin typeface="Georgia"/>
                <a:ea typeface="Georgia"/>
              </a:rPr>
              <a:t>A boa </a:t>
            </a:r>
            <a:r>
              <a:rPr lang="en-US" sz="4300" b="0" strike="noStrike" spc="-1" dirty="0" err="1">
                <a:solidFill>
                  <a:srgbClr val="000000"/>
                </a:solidFill>
                <a:latin typeface="Georgia"/>
                <a:ea typeface="Georgia"/>
              </a:rPr>
              <a:t>notícia</a:t>
            </a:r>
            <a:r>
              <a:rPr lang="en-US" sz="4300" b="0" strike="noStrike" spc="-1" dirty="0">
                <a:solidFill>
                  <a:srgbClr val="000000"/>
                </a:solidFill>
                <a:latin typeface="Georgia"/>
                <a:ea typeface="Georgia"/>
              </a:rPr>
              <a:t> é que </a:t>
            </a:r>
            <a:r>
              <a:rPr lang="en-US" sz="4300" b="0" strike="noStrike" spc="-1" dirty="0" err="1">
                <a:solidFill>
                  <a:srgbClr val="000000"/>
                </a:solidFill>
                <a:latin typeface="Georgia"/>
                <a:ea typeface="Georgia"/>
              </a:rPr>
              <a:t>ninguém</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vai</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precisar</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escarafunchar</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textos</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contando</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referentes</a:t>
            </a:r>
            <a:r>
              <a:rPr lang="en-US" sz="4300" b="0" strike="noStrike" spc="-1" dirty="0">
                <a:solidFill>
                  <a:srgbClr val="000000"/>
                </a:solidFill>
                <a:latin typeface="Georgia"/>
                <a:ea typeface="Georgia"/>
              </a:rPr>
              <a:t>.</a:t>
            </a:r>
            <a:endParaRPr lang="en-US" sz="4300" b="0" strike="noStrike" spc="-1" dirty="0">
              <a:latin typeface="Cambria"/>
            </a:endParaRPr>
          </a:p>
          <a:p>
            <a:pPr>
              <a:lnSpc>
                <a:spcPct val="100000"/>
              </a:lnSpc>
            </a:pPr>
            <a:endParaRPr lang="en-US" sz="4300" b="0" strike="noStrike" spc="-1" dirty="0">
              <a:latin typeface="Cambria"/>
            </a:endParaRPr>
          </a:p>
          <a:p>
            <a:pPr>
              <a:lnSpc>
                <a:spcPct val="100000"/>
              </a:lnSpc>
            </a:pPr>
            <a:r>
              <a:rPr lang="en-US" sz="4300" b="0" strike="noStrike" spc="-1" dirty="0">
                <a:solidFill>
                  <a:srgbClr val="000000"/>
                </a:solidFill>
                <a:latin typeface="Georgia"/>
                <a:ea typeface="Georgia"/>
              </a:rPr>
              <a:t>A </a:t>
            </a:r>
            <a:r>
              <a:rPr lang="en-US" sz="4300" b="0" strike="noStrike" spc="-1" dirty="0" err="1">
                <a:solidFill>
                  <a:srgbClr val="000000"/>
                </a:solidFill>
                <a:latin typeface="Georgia"/>
                <a:ea typeface="Georgia"/>
              </a:rPr>
              <a:t>má</a:t>
            </a:r>
            <a:r>
              <a:rPr lang="en-US" sz="4300" b="0" strike="noStrike" spc="-1" dirty="0">
                <a:solidFill>
                  <a:srgbClr val="000000"/>
                </a:solidFill>
                <a:latin typeface="Georgia"/>
                <a:ea typeface="Georgia"/>
              </a:rPr>
              <a:t> </a:t>
            </a:r>
            <a:r>
              <a:rPr lang="en-US" sz="4300" b="0" strike="noStrike" spc="-1" dirty="0">
                <a:solidFill>
                  <a:srgbClr val="FAA61A"/>
                </a:solidFill>
                <a:latin typeface="Georgia"/>
                <a:ea typeface="Georgia"/>
              </a:rPr>
              <a:t>(?)</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notícia</a:t>
            </a:r>
            <a:r>
              <a:rPr lang="en-US" sz="4300" b="0" strike="noStrike" spc="-1" dirty="0">
                <a:solidFill>
                  <a:srgbClr val="000000"/>
                </a:solidFill>
                <a:latin typeface="Georgia"/>
                <a:ea typeface="Georgia"/>
              </a:rPr>
              <a:t> é que </a:t>
            </a:r>
            <a:r>
              <a:rPr lang="en-US" sz="4300" b="0" strike="noStrike" spc="-1" dirty="0" err="1">
                <a:solidFill>
                  <a:srgbClr val="000000"/>
                </a:solidFill>
                <a:latin typeface="Georgia"/>
                <a:ea typeface="Georgia"/>
              </a:rPr>
              <a:t>precisamos</a:t>
            </a:r>
            <a:r>
              <a:rPr lang="en-US" sz="4300" b="0" strike="noStrike" spc="-1" dirty="0">
                <a:solidFill>
                  <a:srgbClr val="000000"/>
                </a:solidFill>
                <a:latin typeface="Georgia"/>
                <a:ea typeface="Georgia"/>
              </a:rPr>
              <a:t> ser </a:t>
            </a:r>
            <a:r>
              <a:rPr lang="en-US" sz="4300" b="0" strike="noStrike" spc="-1" dirty="0" err="1">
                <a:solidFill>
                  <a:srgbClr val="000000"/>
                </a:solidFill>
                <a:latin typeface="Georgia"/>
                <a:ea typeface="Georgia"/>
              </a:rPr>
              <a:t>mais</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cuidadosos</a:t>
            </a:r>
            <a:r>
              <a:rPr lang="en-US" sz="4300" b="0" strike="noStrike" spc="-1" dirty="0">
                <a:solidFill>
                  <a:srgbClr val="000000"/>
                </a:solidFill>
                <a:latin typeface="Georgia"/>
                <a:ea typeface="Georgia"/>
              </a:rPr>
              <a:t> com a </a:t>
            </a:r>
            <a:r>
              <a:rPr lang="en-US" sz="4300" b="0" strike="noStrike" spc="-1" dirty="0" err="1">
                <a:solidFill>
                  <a:srgbClr val="000000"/>
                </a:solidFill>
                <a:latin typeface="Georgia"/>
                <a:ea typeface="Georgia"/>
              </a:rPr>
              <a:t>estrutura</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interna</a:t>
            </a:r>
            <a:r>
              <a:rPr lang="en-US" sz="4300" b="0" strike="noStrike" spc="-1" dirty="0">
                <a:solidFill>
                  <a:srgbClr val="000000"/>
                </a:solidFill>
                <a:latin typeface="Georgia"/>
                <a:ea typeface="Georgia"/>
              </a:rPr>
              <a:t> dos NPs </a:t>
            </a:r>
            <a:r>
              <a:rPr lang="en-US" sz="4300" b="0" strike="noStrike" spc="-1" dirty="0" err="1">
                <a:solidFill>
                  <a:srgbClr val="000000"/>
                </a:solidFill>
                <a:latin typeface="Georgia"/>
                <a:ea typeface="Georgia"/>
              </a:rPr>
              <a:t>sujeitos</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nas</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nossas</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pesquisas</a:t>
            </a:r>
            <a:r>
              <a:rPr lang="en-US" sz="4300" b="0" strike="noStrike" spc="-1" dirty="0">
                <a:solidFill>
                  <a:srgbClr val="000000"/>
                </a:solidFill>
                <a:latin typeface="Georgia"/>
                <a:ea typeface="Georgia"/>
              </a:rPr>
              <a:t>.</a:t>
            </a:r>
            <a:endParaRPr lang="en-US" sz="4300" b="0" strike="noStrike" spc="-1" dirty="0">
              <a:latin typeface="Cambria"/>
            </a:endParaRP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CustomShape 3"/>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2" name="Espaço Reservado para Texto 1">
            <a:extLst>
              <a:ext uri="{FF2B5EF4-FFF2-40B4-BE49-F238E27FC236}">
                <a16:creationId xmlns:a16="http://schemas.microsoft.com/office/drawing/2014/main" id="{EBE2F9C5-3445-4397-ACB7-A9E770F37F79}"/>
              </a:ext>
            </a:extLst>
          </p:cNvPr>
          <p:cNvSpPr>
            <a:spLocks noGrp="1"/>
          </p:cNvSpPr>
          <p:nvPr>
            <p:ph type="body" sz="quarter" idx="10"/>
          </p:nvPr>
        </p:nvSpPr>
        <p:spPr/>
        <p:txBody>
          <a:bodyPr/>
          <a:lstStyle/>
          <a:p>
            <a:endParaRPr lang="pt-BR" dirty="0"/>
          </a:p>
        </p:txBody>
      </p:sp>
      <p:sp>
        <p:nvSpPr>
          <p:cNvPr id="1198"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a:solidFill>
                  <a:srgbClr val="000000"/>
                </a:solidFill>
                <a:latin typeface="Georgia"/>
                <a:ea typeface="Georgia"/>
              </a:rPr>
              <a:t>A conclusão parcial é que o traço mais importante a diferenciar sujeitos pré-verbais e pós-verbais é sua </a:t>
            </a:r>
            <a:r>
              <a:rPr lang="en-US" sz="3900" b="0" strike="noStrike" spc="-1">
                <a:solidFill>
                  <a:srgbClr val="FAA61A"/>
                </a:solidFill>
                <a:latin typeface="Georgia"/>
                <a:ea typeface="Georgia"/>
              </a:rPr>
              <a:t>especificidade</a:t>
            </a:r>
            <a:endParaRPr lang="en-US" sz="3900" b="0" strike="noStrike" spc="-1">
              <a:latin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2098D12-9D4A-46A9-9DB1-9668FA5EDE07}"/>
              </a:ext>
            </a:extLst>
          </p:cNvPr>
          <p:cNvSpPr>
            <a:spLocks noGrp="1"/>
          </p:cNvSpPr>
          <p:nvPr>
            <p:ph type="body" sz="quarter" idx="10"/>
          </p:nvPr>
        </p:nvSpPr>
        <p:spPr/>
        <p:txBody>
          <a:bodyPr/>
          <a:lstStyle/>
          <a:p>
            <a:r>
              <a:rPr lang="en-US" spc="-1" dirty="0" err="1">
                <a:solidFill>
                  <a:srgbClr val="000000"/>
                </a:solidFill>
                <a:ea typeface="Georgia"/>
              </a:rPr>
              <a:t>Nas</a:t>
            </a:r>
            <a:r>
              <a:rPr lang="en-US" spc="-1" dirty="0">
                <a:solidFill>
                  <a:srgbClr val="000000"/>
                </a:solidFill>
                <a:ea typeface="Georgia"/>
              </a:rPr>
              <a:t> </a:t>
            </a:r>
            <a:r>
              <a:rPr lang="en-US" spc="-1" dirty="0" err="1">
                <a:solidFill>
                  <a:srgbClr val="000000"/>
                </a:solidFill>
                <a:ea typeface="Georgia"/>
              </a:rPr>
              <a:t>seções</a:t>
            </a:r>
            <a:r>
              <a:rPr lang="en-US" spc="-1" dirty="0">
                <a:solidFill>
                  <a:srgbClr val="000000"/>
                </a:solidFill>
                <a:ea typeface="Georgia"/>
              </a:rPr>
              <a:t> que </a:t>
            </a:r>
            <a:r>
              <a:rPr lang="en-US" spc="-1" dirty="0" err="1">
                <a:solidFill>
                  <a:srgbClr val="000000"/>
                </a:solidFill>
                <a:ea typeface="Georgia"/>
              </a:rPr>
              <a:t>seguem</a:t>
            </a:r>
            <a:r>
              <a:rPr lang="en-US" spc="-1" dirty="0">
                <a:solidFill>
                  <a:srgbClr val="000000"/>
                </a:solidFill>
                <a:ea typeface="Georgia"/>
              </a:rPr>
              <a:t>, </a:t>
            </a:r>
            <a:r>
              <a:rPr lang="en-US" spc="-1" dirty="0" err="1">
                <a:solidFill>
                  <a:srgbClr val="000000"/>
                </a:solidFill>
                <a:ea typeface="Georgia"/>
              </a:rPr>
              <a:t>são</a:t>
            </a:r>
            <a:r>
              <a:rPr lang="en-US" spc="-1" dirty="0">
                <a:solidFill>
                  <a:srgbClr val="000000"/>
                </a:solidFill>
                <a:ea typeface="Georgia"/>
              </a:rPr>
              <a:t> </a:t>
            </a:r>
            <a:r>
              <a:rPr lang="en-US" spc="-1" dirty="0" err="1">
                <a:solidFill>
                  <a:srgbClr val="000000"/>
                </a:solidFill>
                <a:ea typeface="Georgia"/>
              </a:rPr>
              <a:t>detalhados</a:t>
            </a:r>
            <a:r>
              <a:rPr lang="en-US" spc="-1" dirty="0">
                <a:solidFill>
                  <a:srgbClr val="000000"/>
                </a:solidFill>
                <a:ea typeface="Georgia"/>
              </a:rPr>
              <a:t>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princípios</a:t>
            </a:r>
            <a:r>
              <a:rPr lang="en-US" spc="-1" dirty="0">
                <a:solidFill>
                  <a:srgbClr val="000000"/>
                </a:solidFill>
                <a:ea typeface="Georgia"/>
              </a:rPr>
              <a:t> e a </a:t>
            </a:r>
            <a:r>
              <a:rPr lang="en-US" spc="-1" dirty="0" err="1">
                <a:solidFill>
                  <a:srgbClr val="000000"/>
                </a:solidFill>
                <a:ea typeface="Georgia"/>
              </a:rPr>
              <a:t>técnica</a:t>
            </a:r>
            <a:r>
              <a:rPr lang="en-US" spc="-1" dirty="0">
                <a:solidFill>
                  <a:srgbClr val="000000"/>
                </a:solidFill>
                <a:ea typeface="Georgia"/>
              </a:rPr>
              <a:t> </a:t>
            </a:r>
            <a:r>
              <a:rPr lang="en-US" spc="-1" dirty="0" err="1">
                <a:solidFill>
                  <a:srgbClr val="000000"/>
                </a:solidFill>
                <a:ea typeface="Georgia"/>
              </a:rPr>
              <a:t>básica</a:t>
            </a:r>
            <a:r>
              <a:rPr lang="en-US" spc="-1" dirty="0">
                <a:solidFill>
                  <a:srgbClr val="000000"/>
                </a:solidFill>
                <a:ea typeface="Georgia"/>
              </a:rPr>
              <a:t> da </a:t>
            </a:r>
            <a:r>
              <a:rPr lang="en-US" spc="-1" dirty="0" err="1">
                <a:solidFill>
                  <a:srgbClr val="000000"/>
                </a:solidFill>
                <a:ea typeface="Georgia"/>
              </a:rPr>
              <a:t>anotação</a:t>
            </a:r>
            <a:r>
              <a:rPr lang="en-US" spc="-1" dirty="0">
                <a:solidFill>
                  <a:srgbClr val="000000"/>
                </a:solidFill>
                <a:ea typeface="Georgia"/>
              </a:rPr>
              <a:t> </a:t>
            </a:r>
            <a:r>
              <a:rPr lang="en-US" spc="-1" dirty="0" err="1">
                <a:solidFill>
                  <a:srgbClr val="000000"/>
                </a:solidFill>
                <a:ea typeface="Georgia"/>
              </a:rPr>
              <a:t>experimentada</a:t>
            </a:r>
            <a:r>
              <a:rPr lang="en-US" spc="-1" dirty="0">
                <a:solidFill>
                  <a:srgbClr val="000000"/>
                </a:solidFill>
                <a:ea typeface="Georgia"/>
              </a:rPr>
              <a:t>, e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desafios</a:t>
            </a:r>
            <a:r>
              <a:rPr lang="en-US" spc="-1" dirty="0">
                <a:solidFill>
                  <a:srgbClr val="000000"/>
                </a:solidFill>
                <a:ea typeface="Georgia"/>
              </a:rPr>
              <a:t> </a:t>
            </a:r>
            <a:r>
              <a:rPr lang="en-US" spc="-1" dirty="0" err="1">
                <a:solidFill>
                  <a:srgbClr val="000000"/>
                </a:solidFill>
                <a:ea typeface="Georgia"/>
              </a:rPr>
              <a:t>colocados</a:t>
            </a:r>
            <a:r>
              <a:rPr lang="en-US" spc="-1" dirty="0">
                <a:solidFill>
                  <a:srgbClr val="000000"/>
                </a:solidFill>
                <a:ea typeface="Georgia"/>
              </a:rPr>
              <a:t> para a </a:t>
            </a:r>
            <a:r>
              <a:rPr lang="en-US" spc="-1" dirty="0" err="1">
                <a:solidFill>
                  <a:srgbClr val="000000"/>
                </a:solidFill>
                <a:ea typeface="Georgia"/>
              </a:rPr>
              <a:t>perspectiva</a:t>
            </a:r>
            <a:r>
              <a:rPr lang="en-US" spc="-1" dirty="0">
                <a:solidFill>
                  <a:srgbClr val="000000"/>
                </a:solidFill>
                <a:ea typeface="Georgia"/>
              </a:rPr>
              <a:t> de </a:t>
            </a:r>
            <a:r>
              <a:rPr lang="en-US" spc="-1" dirty="0" err="1">
                <a:solidFill>
                  <a:srgbClr val="000000"/>
                </a:solidFill>
                <a:ea typeface="Georgia"/>
              </a:rPr>
              <a:t>sua</a:t>
            </a:r>
            <a:r>
              <a:rPr lang="en-US" spc="-1" dirty="0">
                <a:solidFill>
                  <a:srgbClr val="000000"/>
                </a:solidFill>
                <a:ea typeface="Georgia"/>
              </a:rPr>
              <a:t> </a:t>
            </a:r>
            <a:r>
              <a:rPr lang="en-US" spc="-1" dirty="0" err="1">
                <a:solidFill>
                  <a:srgbClr val="000000"/>
                </a:solidFill>
                <a:ea typeface="Georgia"/>
              </a:rPr>
              <a:t>aplicação</a:t>
            </a:r>
            <a:r>
              <a:rPr lang="en-US" spc="-1" dirty="0">
                <a:solidFill>
                  <a:srgbClr val="000000"/>
                </a:solidFill>
                <a:ea typeface="Georgia"/>
              </a:rPr>
              <a:t>.</a:t>
            </a:r>
            <a:endParaRPr lang="pt-B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 name="CustomShape 2"/>
          <p:cNvSpPr/>
          <p:nvPr/>
        </p:nvSpPr>
        <p:spPr>
          <a:xfrm>
            <a:off x="4482720" y="4882680"/>
            <a:ext cx="16920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283967D6-71B0-4F9F-B75C-D454D52E1DE9}" type="slidenum">
              <a:rPr lang="en-US" sz="1800" b="0" strike="noStrike" spc="-1">
                <a:latin typeface="Cambria"/>
              </a:rPr>
              <a:t>29</a:t>
            </a:fld>
            <a:endParaRPr lang="en-US" sz="1800" b="0" strike="noStrike" spc="-1">
              <a:latin typeface="Cambria"/>
            </a:endParaRPr>
          </a:p>
        </p:txBody>
      </p:sp>
      <p:sp>
        <p:nvSpPr>
          <p:cNvPr id="3" name="Título 2">
            <a:extLst>
              <a:ext uri="{FF2B5EF4-FFF2-40B4-BE49-F238E27FC236}">
                <a16:creationId xmlns:a16="http://schemas.microsoft.com/office/drawing/2014/main" id="{261CA6B1-3BBE-4D7F-B74B-E8EDBFE054F4}"/>
              </a:ext>
            </a:extLst>
          </p:cNvPr>
          <p:cNvSpPr>
            <a:spLocks noGrp="1"/>
          </p:cNvSpPr>
          <p:nvPr>
            <p:ph type="title"/>
          </p:nvPr>
        </p:nvSpPr>
        <p:spPr/>
        <p:txBody>
          <a:bodyPr/>
          <a:lstStyle/>
          <a:p>
            <a:r>
              <a:rPr lang="pt-BR" dirty="0"/>
              <a:t>Projetos envolvidos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43252F22-44EE-4403-BB2E-2CF4A71E42B7}"/>
              </a:ext>
            </a:extLst>
          </p:cNvPr>
          <p:cNvSpPr>
            <a:spLocks noGrp="1"/>
          </p:cNvSpPr>
          <p:nvPr>
            <p:ph type="body" sz="quarter" idx="10"/>
          </p:nvPr>
        </p:nvSpPr>
        <p:spPr/>
        <p:txBody>
          <a:bodyPr/>
          <a:lstStyle/>
          <a:p>
            <a:r>
              <a:rPr lang="en-US" spc="-1" dirty="0">
                <a:solidFill>
                  <a:srgbClr val="000000"/>
                </a:solidFill>
                <a:ea typeface="Georgia"/>
              </a:rPr>
              <a:t>A </a:t>
            </a:r>
            <a:r>
              <a:rPr lang="en-US" spc="-1" dirty="0" err="1">
                <a:solidFill>
                  <a:srgbClr val="000000"/>
                </a:solidFill>
                <a:ea typeface="Georgia"/>
              </a:rPr>
              <a:t>partir</a:t>
            </a:r>
            <a:r>
              <a:rPr lang="en-US" spc="-1" dirty="0">
                <a:solidFill>
                  <a:srgbClr val="000000"/>
                </a:solidFill>
                <a:ea typeface="Georgia"/>
              </a:rPr>
              <a:t> do </a:t>
            </a:r>
            <a:r>
              <a:rPr lang="en-US" spc="-1" dirty="0" err="1">
                <a:solidFill>
                  <a:srgbClr val="000000"/>
                </a:solidFill>
                <a:ea typeface="Georgia"/>
              </a:rPr>
              <a:t>trabalho</a:t>
            </a:r>
            <a:r>
              <a:rPr lang="en-US" spc="-1" dirty="0">
                <a:solidFill>
                  <a:srgbClr val="000000"/>
                </a:solidFill>
                <a:ea typeface="Georgia"/>
              </a:rPr>
              <a:t> seminal de </a:t>
            </a:r>
            <a:r>
              <a:rPr lang="en-US" spc="-1" dirty="0" err="1">
                <a:solidFill>
                  <a:srgbClr val="000000"/>
                </a:solidFill>
                <a:ea typeface="Georgia"/>
              </a:rPr>
              <a:t>Galves</a:t>
            </a:r>
            <a:r>
              <a:rPr lang="en-US" spc="-1" dirty="0">
                <a:solidFill>
                  <a:srgbClr val="000000"/>
                </a:solidFill>
                <a:ea typeface="Georgia"/>
              </a:rPr>
              <a:t> (2001/2003) – ‘</a:t>
            </a:r>
            <a:r>
              <a:rPr lang="en-US" i="1" spc="-1" dirty="0">
                <a:solidFill>
                  <a:srgbClr val="000000"/>
                </a:solidFill>
                <a:ea typeface="Georgia"/>
              </a:rPr>
              <a:t>Syntax and Style in Padre Antonio Vieira</a:t>
            </a:r>
            <a:r>
              <a:rPr lang="en-US" spc="-1" dirty="0">
                <a:solidFill>
                  <a:srgbClr val="000000"/>
                </a:solidFill>
                <a:ea typeface="Georgia"/>
              </a:rPr>
              <a:t>’ – </a:t>
            </a:r>
            <a:r>
              <a:rPr lang="en-US" spc="-1" dirty="0" err="1">
                <a:solidFill>
                  <a:srgbClr val="000000"/>
                </a:solidFill>
                <a:ea typeface="Georgia"/>
              </a:rPr>
              <a:t>diversos</a:t>
            </a:r>
            <a:r>
              <a:rPr lang="en-US" spc="-1" dirty="0">
                <a:solidFill>
                  <a:srgbClr val="000000"/>
                </a:solidFill>
                <a:ea typeface="Georgia"/>
              </a:rPr>
              <a:t> </a:t>
            </a:r>
            <a:r>
              <a:rPr lang="en-US" spc="-1" dirty="0" err="1">
                <a:solidFill>
                  <a:srgbClr val="000000"/>
                </a:solidFill>
                <a:ea typeface="Georgia"/>
              </a:rPr>
              <a:t>estudos</a:t>
            </a:r>
            <a:r>
              <a:rPr lang="en-US" spc="-1" dirty="0">
                <a:solidFill>
                  <a:srgbClr val="000000"/>
                </a:solidFill>
                <a:ea typeface="Georgia"/>
              </a:rPr>
              <a:t> </a:t>
            </a:r>
            <a:r>
              <a:rPr lang="en-US" spc="-1" dirty="0" err="1">
                <a:solidFill>
                  <a:srgbClr val="000000"/>
                </a:solidFill>
                <a:ea typeface="Georgia"/>
              </a:rPr>
              <a:t>sobre</a:t>
            </a:r>
            <a:r>
              <a:rPr lang="en-US" spc="-1" dirty="0">
                <a:solidFill>
                  <a:srgbClr val="000000"/>
                </a:solidFill>
                <a:ea typeface="Georgia"/>
              </a:rPr>
              <a:t> o </a:t>
            </a:r>
            <a:r>
              <a:rPr lang="en-US" spc="-1" dirty="0" err="1">
                <a:solidFill>
                  <a:srgbClr val="000000"/>
                </a:solidFill>
                <a:ea typeface="Georgia"/>
              </a:rPr>
              <a:t>Português</a:t>
            </a:r>
            <a:r>
              <a:rPr lang="en-US" spc="-1" dirty="0">
                <a:solidFill>
                  <a:srgbClr val="000000"/>
                </a:solidFill>
                <a:ea typeface="Georgia"/>
              </a:rPr>
              <a:t> </a:t>
            </a:r>
            <a:r>
              <a:rPr lang="en-US" spc="-1" dirty="0" err="1">
                <a:solidFill>
                  <a:srgbClr val="000000"/>
                </a:solidFill>
                <a:ea typeface="Georgia"/>
              </a:rPr>
              <a:t>Clássico</a:t>
            </a:r>
            <a:r>
              <a:rPr lang="en-US" spc="-1" dirty="0">
                <a:solidFill>
                  <a:srgbClr val="000000"/>
                </a:solidFill>
                <a:ea typeface="Georgia"/>
              </a:rPr>
              <a:t> </a:t>
            </a:r>
            <a:r>
              <a:rPr lang="en-US" spc="-1" dirty="0" err="1">
                <a:solidFill>
                  <a:srgbClr val="000000"/>
                </a:solidFill>
                <a:ea typeface="Georgia"/>
              </a:rPr>
              <a:t>fundados</a:t>
            </a:r>
            <a:r>
              <a:rPr lang="en-US" spc="-1" dirty="0">
                <a:solidFill>
                  <a:srgbClr val="000000"/>
                </a:solidFill>
                <a:ea typeface="Georgia"/>
              </a:rPr>
              <a:t> no conjunto de </a:t>
            </a:r>
            <a:r>
              <a:rPr lang="en-US" spc="-1" dirty="0" err="1">
                <a:solidFill>
                  <a:srgbClr val="000000"/>
                </a:solidFill>
                <a:ea typeface="Georgia"/>
              </a:rPr>
              <a:t>textos</a:t>
            </a:r>
            <a:r>
              <a:rPr lang="en-US" spc="-1" dirty="0">
                <a:solidFill>
                  <a:srgbClr val="000000"/>
                </a:solidFill>
                <a:ea typeface="Georgia"/>
              </a:rPr>
              <a:t> </a:t>
            </a:r>
            <a:r>
              <a:rPr lang="en-US" spc="-1" dirty="0" err="1">
                <a:solidFill>
                  <a:srgbClr val="000000"/>
                </a:solidFill>
                <a:ea typeface="Georgia"/>
              </a:rPr>
              <a:t>anotados</a:t>
            </a:r>
            <a:r>
              <a:rPr lang="en-US" spc="-1" dirty="0">
                <a:solidFill>
                  <a:srgbClr val="000000"/>
                </a:solidFill>
                <a:ea typeface="Georgia"/>
              </a:rPr>
              <a:t> do Corpus Tycho Brahe </a:t>
            </a:r>
            <a:r>
              <a:rPr lang="en-US" spc="-1" dirty="0" err="1">
                <a:solidFill>
                  <a:srgbClr val="000000"/>
                </a:solidFill>
                <a:ea typeface="Georgia"/>
              </a:rPr>
              <a:t>têm</a:t>
            </a:r>
            <a:r>
              <a:rPr lang="en-US" spc="-1" dirty="0">
                <a:solidFill>
                  <a:srgbClr val="000000"/>
                </a:solidFill>
                <a:ea typeface="Georgia"/>
              </a:rPr>
              <a:t> </a:t>
            </a:r>
            <a:r>
              <a:rPr lang="en-US" spc="-1" dirty="0" err="1">
                <a:solidFill>
                  <a:srgbClr val="000000"/>
                </a:solidFill>
                <a:ea typeface="Georgia"/>
              </a:rPr>
              <a:t>defendido</a:t>
            </a:r>
            <a:r>
              <a:rPr lang="en-US" spc="-1" dirty="0">
                <a:solidFill>
                  <a:srgbClr val="000000"/>
                </a:solidFill>
                <a:ea typeface="Georgia"/>
              </a:rPr>
              <a:t> que a </a:t>
            </a:r>
            <a:r>
              <a:rPr lang="en-US" spc="-1" dirty="0" err="1">
                <a:solidFill>
                  <a:srgbClr val="000000"/>
                </a:solidFill>
                <a:ea typeface="Georgia"/>
              </a:rPr>
              <a:t>gramática</a:t>
            </a:r>
            <a:r>
              <a:rPr lang="en-US" spc="-1" dirty="0">
                <a:solidFill>
                  <a:srgbClr val="000000"/>
                </a:solidFill>
                <a:ea typeface="Georgia"/>
              </a:rPr>
              <a:t> </a:t>
            </a:r>
            <a:r>
              <a:rPr lang="en-US" spc="-1" dirty="0" err="1">
                <a:solidFill>
                  <a:srgbClr val="000000"/>
                </a:solidFill>
                <a:ea typeface="Georgia"/>
              </a:rPr>
              <a:t>deste</a:t>
            </a:r>
            <a:r>
              <a:rPr lang="en-US" spc="-1" dirty="0">
                <a:solidFill>
                  <a:srgbClr val="000000"/>
                </a:solidFill>
                <a:ea typeface="Georgia"/>
              </a:rPr>
              <a:t> </a:t>
            </a:r>
            <a:r>
              <a:rPr lang="en-US" spc="-1" dirty="0" err="1">
                <a:solidFill>
                  <a:srgbClr val="000000"/>
                </a:solidFill>
                <a:ea typeface="Georgia"/>
              </a:rPr>
              <a:t>período</a:t>
            </a:r>
            <a:r>
              <a:rPr lang="en-US" spc="-1" dirty="0">
                <a:solidFill>
                  <a:srgbClr val="000000"/>
                </a:solidFill>
                <a:ea typeface="Georgia"/>
              </a:rPr>
              <a:t> é </a:t>
            </a:r>
            <a:r>
              <a:rPr lang="en-US" spc="-1" dirty="0" err="1">
                <a:solidFill>
                  <a:srgbClr val="000000"/>
                </a:solidFill>
                <a:ea typeface="Georgia"/>
              </a:rPr>
              <a:t>fortemente</a:t>
            </a:r>
            <a:r>
              <a:rPr lang="en-US" spc="-1" dirty="0">
                <a:solidFill>
                  <a:srgbClr val="000000"/>
                </a:solidFill>
                <a:ea typeface="Georgia"/>
              </a:rPr>
              <a:t> </a:t>
            </a:r>
            <a:r>
              <a:rPr lang="en-US" spc="-1" dirty="0" err="1">
                <a:solidFill>
                  <a:srgbClr val="000000"/>
                </a:solidFill>
                <a:ea typeface="Georgia"/>
              </a:rPr>
              <a:t>marcada</a:t>
            </a:r>
            <a:r>
              <a:rPr lang="en-US" spc="-1" dirty="0">
                <a:solidFill>
                  <a:srgbClr val="000000"/>
                </a:solidFill>
                <a:ea typeface="Georgia"/>
              </a:rPr>
              <a:t> pela </a:t>
            </a:r>
            <a:r>
              <a:rPr lang="en-US" spc="-1" dirty="0" err="1">
                <a:solidFill>
                  <a:srgbClr val="000000"/>
                </a:solidFill>
                <a:ea typeface="Georgia"/>
              </a:rPr>
              <a:t>relação</a:t>
            </a:r>
            <a:r>
              <a:rPr lang="en-US" spc="-1" dirty="0">
                <a:solidFill>
                  <a:srgbClr val="000000"/>
                </a:solidFill>
                <a:ea typeface="Georgia"/>
              </a:rPr>
              <a:t> entre </a:t>
            </a:r>
            <a:r>
              <a:rPr lang="en-US" spc="-1" dirty="0" err="1">
                <a:solidFill>
                  <a:srgbClr val="000000"/>
                </a:solidFill>
                <a:ea typeface="Georgia"/>
              </a:rPr>
              <a:t>sintaxe</a:t>
            </a:r>
            <a:r>
              <a:rPr lang="en-US" spc="-1" dirty="0">
                <a:solidFill>
                  <a:srgbClr val="000000"/>
                </a:solidFill>
                <a:ea typeface="Georgia"/>
              </a:rPr>
              <a:t> e </a:t>
            </a:r>
            <a:r>
              <a:rPr lang="en-US" spc="-1" dirty="0" err="1">
                <a:solidFill>
                  <a:srgbClr val="000000"/>
                </a:solidFill>
                <a:ea typeface="Georgia"/>
              </a:rPr>
              <a:t>discurso</a:t>
            </a:r>
            <a:r>
              <a:rPr lang="en-US" spc="-1" dirty="0">
                <a:solidFill>
                  <a:srgbClr val="000000"/>
                </a:solidFill>
                <a:ea typeface="Georgia"/>
              </a:rPr>
              <a:t>, e que </a:t>
            </a:r>
            <a:r>
              <a:rPr lang="en-US" spc="-1" dirty="0" err="1">
                <a:solidFill>
                  <a:srgbClr val="000000"/>
                </a:solidFill>
                <a:ea typeface="Georgia"/>
              </a:rPr>
              <a:t>esta</a:t>
            </a:r>
            <a:r>
              <a:rPr lang="en-US" spc="-1" dirty="0">
                <a:solidFill>
                  <a:srgbClr val="000000"/>
                </a:solidFill>
                <a:ea typeface="Georgia"/>
              </a:rPr>
              <a:t> </a:t>
            </a:r>
            <a:r>
              <a:rPr lang="en-US" spc="-1" dirty="0" err="1">
                <a:solidFill>
                  <a:srgbClr val="000000"/>
                </a:solidFill>
                <a:ea typeface="Georgia"/>
              </a:rPr>
              <a:t>relação</a:t>
            </a:r>
            <a:r>
              <a:rPr lang="en-US" spc="-1" dirty="0">
                <a:solidFill>
                  <a:srgbClr val="000000"/>
                </a:solidFill>
                <a:ea typeface="Georgia"/>
              </a:rPr>
              <a:t> </a:t>
            </a:r>
            <a:r>
              <a:rPr lang="en-US" spc="-1" dirty="0" err="1">
                <a:solidFill>
                  <a:srgbClr val="000000"/>
                </a:solidFill>
                <a:ea typeface="Georgia"/>
              </a:rPr>
              <a:t>seria</a:t>
            </a:r>
            <a:r>
              <a:rPr lang="en-US" spc="-1" dirty="0">
                <a:solidFill>
                  <a:srgbClr val="000000"/>
                </a:solidFill>
                <a:ea typeface="Georgia"/>
              </a:rPr>
              <a:t> um </a:t>
            </a:r>
            <a:r>
              <a:rPr lang="en-US" spc="-1" dirty="0" err="1">
                <a:solidFill>
                  <a:srgbClr val="000000"/>
                </a:solidFill>
                <a:ea typeface="Georgia"/>
              </a:rPr>
              <a:t>fator</a:t>
            </a:r>
            <a:r>
              <a:rPr lang="en-US" spc="-1" dirty="0">
                <a:solidFill>
                  <a:srgbClr val="000000"/>
                </a:solidFill>
                <a:ea typeface="Georgia"/>
              </a:rPr>
              <a:t> central para </a:t>
            </a:r>
            <a:r>
              <a:rPr lang="en-US" spc="-1" dirty="0" err="1">
                <a:solidFill>
                  <a:srgbClr val="000000"/>
                </a:solidFill>
                <a:ea typeface="Georgia"/>
              </a:rPr>
              <a:t>compreender</a:t>
            </a:r>
            <a:r>
              <a:rPr lang="en-US" spc="-1" dirty="0">
                <a:solidFill>
                  <a:srgbClr val="000000"/>
                </a:solidFill>
                <a:ea typeface="Georgia"/>
              </a:rPr>
              <a:t>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padrões</a:t>
            </a:r>
            <a:r>
              <a:rPr lang="en-US" spc="-1" dirty="0">
                <a:solidFill>
                  <a:srgbClr val="000000"/>
                </a:solidFill>
                <a:ea typeface="Georgia"/>
              </a:rPr>
              <a:t> de </a:t>
            </a:r>
            <a:r>
              <a:rPr lang="en-US" spc="-1" dirty="0" err="1">
                <a:solidFill>
                  <a:srgbClr val="000000"/>
                </a:solidFill>
                <a:ea typeface="Georgia"/>
              </a:rPr>
              <a:t>ordem</a:t>
            </a:r>
            <a:r>
              <a:rPr lang="en-US" spc="-1" dirty="0">
                <a:solidFill>
                  <a:srgbClr val="000000"/>
                </a:solidFill>
                <a:ea typeface="Georgia"/>
              </a:rPr>
              <a:t> </a:t>
            </a:r>
            <a:r>
              <a:rPr lang="en-US" spc="-1" dirty="0" err="1">
                <a:solidFill>
                  <a:srgbClr val="000000"/>
                </a:solidFill>
                <a:ea typeface="Georgia"/>
              </a:rPr>
              <a:t>atestados</a:t>
            </a:r>
            <a:r>
              <a:rPr lang="en-US" spc="-1" dirty="0">
                <a:solidFill>
                  <a:srgbClr val="000000"/>
                </a:solidFill>
                <a:ea typeface="Georgia"/>
              </a:rPr>
              <a:t> </a:t>
            </a:r>
            <a:r>
              <a:rPr lang="en-US" spc="-1" dirty="0" err="1">
                <a:solidFill>
                  <a:srgbClr val="000000"/>
                </a:solidFill>
                <a:ea typeface="Georgia"/>
              </a:rPr>
              <a:t>nos</a:t>
            </a:r>
            <a:r>
              <a:rPr lang="en-US" spc="-1" dirty="0">
                <a:solidFill>
                  <a:srgbClr val="000000"/>
                </a:solidFill>
                <a:ea typeface="Georgia"/>
              </a:rPr>
              <a:t> </a:t>
            </a:r>
            <a:r>
              <a:rPr lang="en-US" spc="-1" dirty="0" err="1">
                <a:solidFill>
                  <a:srgbClr val="000000"/>
                </a:solidFill>
                <a:ea typeface="Georgia"/>
              </a:rPr>
              <a:t>textos</a:t>
            </a:r>
            <a:r>
              <a:rPr lang="en-US" spc="-1" dirty="0">
                <a:solidFill>
                  <a:srgbClr val="000000"/>
                </a:solidFill>
                <a:ea typeface="Georgia"/>
              </a:rPr>
              <a:t>. </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D3D351AA-73F7-4A5D-8FA2-FFB0C76AE9DF}"/>
              </a:ext>
            </a:extLst>
          </p:cNvPr>
          <p:cNvSpPr/>
          <p:nvPr/>
        </p:nvSpPr>
        <p:spPr>
          <a:xfrm>
            <a:off x="756323" y="0"/>
            <a:ext cx="8406037" cy="52455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04" name="CustomShape 2"/>
          <p:cNvSpPr/>
          <p:nvPr/>
        </p:nvSpPr>
        <p:spPr>
          <a:xfrm>
            <a:off x="8746020" y="4912767"/>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B7CE0CB8-C8D2-4801-B64F-EE4901300636}" type="slidenum">
              <a:rPr lang="en-US" sz="1800" b="0" strike="noStrike" spc="-1">
                <a:solidFill>
                  <a:schemeClr val="bg1"/>
                </a:solidFill>
                <a:latin typeface="Cambria"/>
              </a:rPr>
              <a:t>30</a:t>
            </a:fld>
            <a:endParaRPr lang="en-US" sz="1800" b="0" strike="noStrike" spc="-1" dirty="0">
              <a:solidFill>
                <a:schemeClr val="bg1"/>
              </a:solidFill>
              <a:latin typeface="Cambria"/>
            </a:endParaRPr>
          </a:p>
        </p:txBody>
      </p:sp>
      <p:sp>
        <p:nvSpPr>
          <p:cNvPr id="807" name="CustomShape 5"/>
          <p:cNvSpPr/>
          <p:nvPr/>
        </p:nvSpPr>
        <p:spPr>
          <a:xfrm>
            <a:off x="354600" y="214665"/>
            <a:ext cx="5771880" cy="20502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300" b="0" strike="noStrike" spc="-1" dirty="0">
                <a:solidFill>
                  <a:srgbClr val="A8D4A9"/>
                </a:solidFill>
                <a:latin typeface="Georgia"/>
                <a:ea typeface="Georgia"/>
              </a:rPr>
              <a:t>1#</a:t>
            </a:r>
            <a:r>
              <a:rPr lang="en-US" sz="2300" b="0" strike="noStrike" spc="-1" dirty="0">
                <a:solidFill>
                  <a:srgbClr val="000000"/>
                </a:solidFill>
                <a:latin typeface="Georgia"/>
                <a:ea typeface="Georgia"/>
              </a:rPr>
              <a:t> </a:t>
            </a:r>
            <a:r>
              <a:rPr lang="en-US" sz="2300" b="0" strike="noStrike" spc="-1" dirty="0" err="1">
                <a:solidFill>
                  <a:schemeClr val="bg1"/>
                </a:solidFill>
                <a:latin typeface="Georgia"/>
                <a:ea typeface="Georgia"/>
              </a:rPr>
              <a:t>Histórias</a:t>
            </a:r>
            <a:r>
              <a:rPr lang="en-US" sz="2300" b="0" strike="noStrike" spc="-1" dirty="0">
                <a:solidFill>
                  <a:schemeClr val="bg1"/>
                </a:solidFill>
                <a:latin typeface="Georgia"/>
                <a:ea typeface="Georgia"/>
              </a:rPr>
              <a:t> do </a:t>
            </a:r>
            <a:r>
              <a:rPr lang="en-US" sz="2300" b="0" strike="noStrike" spc="-1" dirty="0" err="1">
                <a:solidFill>
                  <a:schemeClr val="bg1"/>
                </a:solidFill>
                <a:latin typeface="Georgia"/>
                <a:ea typeface="Georgia"/>
              </a:rPr>
              <a:t>Brasil</a:t>
            </a:r>
            <a:r>
              <a:rPr lang="en-US" sz="2300" b="0" strike="noStrike" spc="-1" dirty="0">
                <a:solidFill>
                  <a:schemeClr val="bg1"/>
                </a:solidFill>
                <a:latin typeface="Georgia"/>
                <a:ea typeface="Georgia"/>
              </a:rPr>
              <a:t>:</a:t>
            </a:r>
            <a:endParaRPr lang="en-US" sz="2300" b="0" strike="noStrike" spc="-1" dirty="0">
              <a:solidFill>
                <a:schemeClr val="bg1"/>
              </a:solidFill>
              <a:latin typeface="Cambria"/>
            </a:endParaRPr>
          </a:p>
          <a:p>
            <a:pPr>
              <a:lnSpc>
                <a:spcPct val="100000"/>
              </a:lnSpc>
            </a:pP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Trajetória</a:t>
            </a:r>
            <a:r>
              <a:rPr lang="en-US" sz="2300" b="0" strike="noStrike" spc="-1" dirty="0">
                <a:solidFill>
                  <a:schemeClr val="bg1"/>
                </a:solidFill>
                <a:latin typeface="Georgia"/>
                <a:ea typeface="Georgia"/>
              </a:rPr>
              <a:t> editorial e </a:t>
            </a:r>
            <a:r>
              <a:rPr lang="en-US" sz="2300" b="0" strike="noStrike" spc="-1" dirty="0" err="1">
                <a:solidFill>
                  <a:schemeClr val="bg1"/>
                </a:solidFill>
                <a:latin typeface="Georgia"/>
                <a:ea typeface="Georgia"/>
              </a:rPr>
              <a:t>mapeamento</a:t>
            </a:r>
            <a:r>
              <a:rPr lang="en-US" sz="2300" b="0" strike="noStrike" spc="-1" dirty="0">
                <a:solidFill>
                  <a:schemeClr val="bg1"/>
                </a:solidFill>
                <a:latin typeface="Georgia"/>
                <a:ea typeface="Georgia"/>
              </a:rPr>
              <a:t>             </a:t>
            </a:r>
            <a:br>
              <a:rPr lang="en-US" sz="2300" b="0" strike="noStrike" spc="-1" dirty="0">
                <a:solidFill>
                  <a:schemeClr val="bg1"/>
                </a:solidFill>
                <a:latin typeface="Georgia"/>
                <a:ea typeface="Georgia"/>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linguístico</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relatos</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viagens</a:t>
            </a:r>
            <a:r>
              <a:rPr lang="en-US" sz="2300" b="0" strike="noStrike" spc="-1" dirty="0">
                <a:solidFill>
                  <a:schemeClr val="bg1"/>
                </a:solidFill>
                <a:latin typeface="Georgia"/>
                <a:ea typeface="Georgia"/>
              </a:rPr>
              <a:t> </a:t>
            </a:r>
            <a:br>
              <a:rPr dirty="0">
                <a:solidFill>
                  <a:schemeClr val="bg1"/>
                </a:solidFill>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quinhentistas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em</a:t>
            </a:r>
            <a:r>
              <a:rPr lang="en-US" sz="2300" b="0" strike="noStrike" spc="-1" dirty="0">
                <a:solidFill>
                  <a:schemeClr val="bg1"/>
                </a:solidFill>
                <a:latin typeface="Georgia"/>
                <a:ea typeface="Georgia"/>
              </a:rPr>
              <a:t> um corpus  </a:t>
            </a:r>
            <a:br>
              <a:rPr dirty="0">
                <a:solidFill>
                  <a:schemeClr val="bg1"/>
                </a:solidFill>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anotado</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informações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ligadas</a:t>
            </a:r>
            <a:endParaRPr lang="en-US" sz="2300" b="0" strike="noStrike" spc="-1" dirty="0">
              <a:solidFill>
                <a:schemeClr val="bg1"/>
              </a:solidFill>
              <a:latin typeface="Cambria"/>
            </a:endParaRPr>
          </a:p>
        </p:txBody>
      </p:sp>
      <p:sp>
        <p:nvSpPr>
          <p:cNvPr id="16" name="CustomShape 4">
            <a:extLst>
              <a:ext uri="{FF2B5EF4-FFF2-40B4-BE49-F238E27FC236}">
                <a16:creationId xmlns:a16="http://schemas.microsoft.com/office/drawing/2014/main" id="{D830AE56-C677-46D8-BD31-A9201943F34A}"/>
              </a:ext>
            </a:extLst>
          </p:cNvPr>
          <p:cNvSpPr/>
          <p:nvPr/>
        </p:nvSpPr>
        <p:spPr>
          <a:xfrm>
            <a:off x="5770440" y="4218967"/>
            <a:ext cx="3391920" cy="2203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1600" b="0" strike="noStrike" spc="-1" dirty="0">
                <a:latin typeface="Cambria"/>
                <a:hlinkClick r:id="rId2"/>
              </a:rPr>
              <a:t>https://humanidadesdigitais.org/HB</a:t>
            </a:r>
            <a:endParaRPr lang="en-US" sz="1600" b="0" strike="noStrike" spc="-1" dirty="0">
              <a:latin typeface="Cambria"/>
            </a:endParaRPr>
          </a:p>
        </p:txBody>
      </p:sp>
      <p:pic>
        <p:nvPicPr>
          <p:cNvPr id="17" name="Shape 1006">
            <a:extLst>
              <a:ext uri="{FF2B5EF4-FFF2-40B4-BE49-F238E27FC236}">
                <a16:creationId xmlns:a16="http://schemas.microsoft.com/office/drawing/2014/main" id="{1A708548-EE0E-4C36-83A2-4432FCA44B49}"/>
              </a:ext>
            </a:extLst>
          </p:cNvPr>
          <p:cNvPicPr/>
          <p:nvPr/>
        </p:nvPicPr>
        <p:blipFill>
          <a:blip r:embed="rId3"/>
          <a:srcRect l="3476" t="1427" r="1500" b="786"/>
          <a:stretch/>
        </p:blipFill>
        <p:spPr>
          <a:xfrm>
            <a:off x="5770440" y="0"/>
            <a:ext cx="3373560" cy="364104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3905C772-AC20-4CF1-9032-39ABBA8E8B0F}"/>
              </a:ext>
            </a:extLst>
          </p:cNvPr>
          <p:cNvSpPr/>
          <p:nvPr/>
        </p:nvSpPr>
        <p:spPr>
          <a:xfrm>
            <a:off x="756323" y="-15120"/>
            <a:ext cx="8406037" cy="52455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04" name="CustomShape 2"/>
          <p:cNvSpPr/>
          <p:nvPr/>
        </p:nvSpPr>
        <p:spPr>
          <a:xfrm>
            <a:off x="8746020" y="4912767"/>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B7CE0CB8-C8D2-4801-B64F-EE4901300636}" type="slidenum">
              <a:rPr lang="en-US" sz="1800" b="0" strike="noStrike" spc="-1">
                <a:solidFill>
                  <a:schemeClr val="bg1"/>
                </a:solidFill>
                <a:latin typeface="Cambria"/>
              </a:rPr>
              <a:t>31</a:t>
            </a:fld>
            <a:endParaRPr lang="en-US" sz="1800" b="0" strike="noStrike" spc="-1" dirty="0">
              <a:solidFill>
                <a:schemeClr val="bg1"/>
              </a:solidFill>
              <a:latin typeface="Cambria"/>
            </a:endParaRPr>
          </a:p>
        </p:txBody>
      </p:sp>
      <p:sp>
        <p:nvSpPr>
          <p:cNvPr id="806" name="CustomShape 4"/>
          <p:cNvSpPr/>
          <p:nvPr/>
        </p:nvSpPr>
        <p:spPr>
          <a:xfrm>
            <a:off x="794423" y="2552640"/>
            <a:ext cx="5277987" cy="16725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0" strike="noStrike" spc="-1" dirty="0" err="1">
                <a:solidFill>
                  <a:schemeClr val="bg1">
                    <a:lumMod val="85000"/>
                  </a:schemeClr>
                </a:solidFill>
                <a:latin typeface="Georgia"/>
                <a:ea typeface="Georgia"/>
              </a:rPr>
              <a:t>Sintaxe</a:t>
            </a:r>
            <a:r>
              <a:rPr lang="en-US" sz="1800" b="0" strike="noStrike" spc="-1" dirty="0">
                <a:solidFill>
                  <a:schemeClr val="bg1">
                    <a:lumMod val="85000"/>
                  </a:schemeClr>
                </a:solidFill>
                <a:latin typeface="Georgia"/>
                <a:ea typeface="Georgia"/>
              </a:rPr>
              <a:t> e </a:t>
            </a:r>
            <a:r>
              <a:rPr lang="en-US" sz="1800" b="0" strike="noStrike" spc="-1" dirty="0" err="1">
                <a:solidFill>
                  <a:schemeClr val="bg1">
                    <a:lumMod val="85000"/>
                  </a:schemeClr>
                </a:solidFill>
                <a:latin typeface="Georgia"/>
                <a:ea typeface="Georgia"/>
              </a:rPr>
              <a:t>estrutura</a:t>
            </a:r>
            <a:r>
              <a:rPr lang="en-US" sz="1800" b="0" strike="noStrike" spc="-1" dirty="0">
                <a:solidFill>
                  <a:schemeClr val="bg1">
                    <a:lumMod val="85000"/>
                  </a:schemeClr>
                </a:solidFill>
                <a:latin typeface="Georgia"/>
                <a:ea typeface="Georgia"/>
              </a:rPr>
              <a:t> </a:t>
            </a:r>
            <a:r>
              <a:rPr lang="en-US" sz="1800" b="0" strike="noStrike" spc="-1" dirty="0" err="1">
                <a:solidFill>
                  <a:schemeClr val="bg1">
                    <a:lumMod val="85000"/>
                  </a:schemeClr>
                </a:solidFill>
                <a:latin typeface="Georgia"/>
                <a:ea typeface="Georgia"/>
              </a:rPr>
              <a:t>informacional</a:t>
            </a:r>
            <a:r>
              <a:rPr lang="en-US" sz="1800" b="0" strike="noStrike" spc="-1" dirty="0">
                <a:solidFill>
                  <a:schemeClr val="bg1">
                    <a:lumMod val="85000"/>
                  </a:schemeClr>
                </a:solidFill>
                <a:latin typeface="Georgia"/>
                <a:ea typeface="Georgia"/>
              </a:rPr>
              <a:t> da</a:t>
            </a:r>
            <a:endParaRPr lang="en-US" sz="1800" b="0" strike="noStrike" spc="-1" dirty="0">
              <a:solidFill>
                <a:schemeClr val="bg1">
                  <a:lumMod val="85000"/>
                </a:schemeClr>
              </a:solidFill>
              <a:latin typeface="Cambria"/>
            </a:endParaRPr>
          </a:p>
          <a:p>
            <a:pPr>
              <a:lnSpc>
                <a:spcPct val="100000"/>
              </a:lnSpc>
            </a:pPr>
            <a:r>
              <a:rPr lang="en-US" sz="1800" b="0" strike="noStrike" spc="-1" dirty="0">
                <a:solidFill>
                  <a:schemeClr val="bg1">
                    <a:lumMod val="85000"/>
                  </a:schemeClr>
                </a:solidFill>
                <a:latin typeface="Georgia"/>
                <a:ea typeface="Georgia"/>
              </a:rPr>
              <a:t>“</a:t>
            </a:r>
            <a:r>
              <a:rPr lang="en-US" sz="1800" b="0" strike="noStrike" spc="-1" dirty="0" err="1">
                <a:solidFill>
                  <a:schemeClr val="bg1">
                    <a:lumMod val="85000"/>
                  </a:schemeClr>
                </a:solidFill>
                <a:latin typeface="Georgia"/>
                <a:ea typeface="Georgia"/>
              </a:rPr>
              <a:t>História</a:t>
            </a:r>
            <a:r>
              <a:rPr lang="en-US" sz="1800" b="0" strike="noStrike" spc="-1" dirty="0">
                <a:solidFill>
                  <a:schemeClr val="bg1">
                    <a:lumMod val="85000"/>
                  </a:schemeClr>
                </a:solidFill>
                <a:latin typeface="Georgia"/>
                <a:ea typeface="Georgia"/>
              </a:rPr>
              <a:t> da </a:t>
            </a:r>
            <a:r>
              <a:rPr lang="en-US" sz="1800" b="0" strike="noStrike" spc="-1" dirty="0" err="1">
                <a:solidFill>
                  <a:schemeClr val="bg1">
                    <a:lumMod val="85000"/>
                  </a:schemeClr>
                </a:solidFill>
                <a:latin typeface="Georgia"/>
                <a:ea typeface="Georgia"/>
              </a:rPr>
              <a:t>província</a:t>
            </a:r>
            <a:r>
              <a:rPr lang="en-US" sz="1800" b="0" strike="noStrike" spc="-1" dirty="0">
                <a:solidFill>
                  <a:schemeClr val="bg1">
                    <a:lumMod val="85000"/>
                  </a:schemeClr>
                </a:solidFill>
                <a:latin typeface="Georgia"/>
                <a:ea typeface="Georgia"/>
              </a:rPr>
              <a:t> Sancta </a:t>
            </a:r>
            <a:r>
              <a:rPr lang="en-US" sz="1800" b="0" strike="noStrike" spc="-1" dirty="0" err="1">
                <a:solidFill>
                  <a:schemeClr val="bg1">
                    <a:lumMod val="85000"/>
                  </a:schemeClr>
                </a:solidFill>
                <a:latin typeface="Georgia"/>
                <a:ea typeface="Georgia"/>
              </a:rPr>
              <a:t>cruz</a:t>
            </a:r>
            <a:r>
              <a:rPr lang="en-US" sz="1800" b="0" strike="noStrike" spc="-1" dirty="0">
                <a:solidFill>
                  <a:schemeClr val="bg1">
                    <a:lumMod val="85000"/>
                  </a:schemeClr>
                </a:solidFill>
                <a:latin typeface="Georgia"/>
                <a:ea typeface="Georgia"/>
              </a:rPr>
              <a:t>”, 1576:</a:t>
            </a:r>
            <a:endParaRPr lang="en-US" sz="1800" b="0" strike="noStrike" spc="-1" dirty="0">
              <a:solidFill>
                <a:schemeClr val="bg1">
                  <a:lumMod val="85000"/>
                </a:schemeClr>
              </a:solidFill>
              <a:latin typeface="Cambria"/>
            </a:endParaRPr>
          </a:p>
          <a:p>
            <a:pPr>
              <a:lnSpc>
                <a:spcPct val="100000"/>
              </a:lnSpc>
            </a:pPr>
            <a:r>
              <a:rPr lang="en-US" sz="1800" b="0" strike="noStrike" spc="-1" dirty="0" err="1">
                <a:solidFill>
                  <a:schemeClr val="bg1">
                    <a:lumMod val="85000"/>
                  </a:schemeClr>
                </a:solidFill>
                <a:latin typeface="Georgia"/>
                <a:ea typeface="Georgia"/>
              </a:rPr>
              <a:t>primeiros</a:t>
            </a:r>
            <a:r>
              <a:rPr lang="en-US" sz="1800" b="0" strike="noStrike" spc="-1" dirty="0">
                <a:solidFill>
                  <a:schemeClr val="bg1">
                    <a:lumMod val="85000"/>
                  </a:schemeClr>
                </a:solidFill>
                <a:latin typeface="Georgia"/>
                <a:ea typeface="Georgia"/>
              </a:rPr>
              <a:t> </a:t>
            </a:r>
            <a:r>
              <a:rPr lang="en-US" sz="1800" b="0" strike="noStrike" spc="-1" dirty="0" err="1">
                <a:solidFill>
                  <a:schemeClr val="bg1">
                    <a:lumMod val="85000"/>
                  </a:schemeClr>
                </a:solidFill>
                <a:latin typeface="Georgia"/>
                <a:ea typeface="Georgia"/>
              </a:rPr>
              <a:t>estudos</a:t>
            </a:r>
            <a:r>
              <a:rPr lang="en-US" sz="1800" b="0" strike="noStrike" spc="-1" dirty="0">
                <a:solidFill>
                  <a:schemeClr val="bg1">
                    <a:lumMod val="85000"/>
                  </a:schemeClr>
                </a:solidFill>
                <a:latin typeface="Georgia"/>
                <a:ea typeface="Georgia"/>
              </a:rPr>
              <a:t> para as </a:t>
            </a:r>
            <a:r>
              <a:rPr lang="en-US" sz="1800" b="0" strike="noStrike" spc="-1" dirty="0" err="1">
                <a:solidFill>
                  <a:schemeClr val="bg1">
                    <a:lumMod val="85000"/>
                  </a:schemeClr>
                </a:solidFill>
                <a:latin typeface="Georgia"/>
                <a:ea typeface="Georgia"/>
              </a:rPr>
              <a:t>histórias</a:t>
            </a:r>
            <a:r>
              <a:rPr lang="en-US" sz="1800" b="0" strike="noStrike" spc="-1" dirty="0">
                <a:solidFill>
                  <a:schemeClr val="bg1">
                    <a:lumMod val="85000"/>
                  </a:schemeClr>
                </a:solidFill>
                <a:latin typeface="Georgia"/>
                <a:ea typeface="Georgia"/>
              </a:rPr>
              <a:t> do </a:t>
            </a:r>
            <a:r>
              <a:rPr lang="en-US" sz="1800" b="0" strike="noStrike" spc="-1" dirty="0" err="1">
                <a:solidFill>
                  <a:schemeClr val="bg1">
                    <a:lumMod val="85000"/>
                  </a:schemeClr>
                </a:solidFill>
                <a:latin typeface="Georgia"/>
                <a:ea typeface="Georgia"/>
              </a:rPr>
              <a:t>Brasil</a:t>
            </a:r>
            <a:endParaRPr lang="en-US" sz="1800" b="0" strike="noStrike" spc="-1" dirty="0">
              <a:solidFill>
                <a:schemeClr val="bg1">
                  <a:lumMod val="85000"/>
                </a:schemeClr>
              </a:solidFill>
              <a:latin typeface="Cambria"/>
            </a:endParaRPr>
          </a:p>
          <a:p>
            <a:pPr>
              <a:lnSpc>
                <a:spcPct val="100000"/>
              </a:lnSpc>
            </a:pPr>
            <a:r>
              <a:rPr lang="en-US" sz="1400" b="0" i="1" strike="noStrike" spc="-1" dirty="0" err="1">
                <a:solidFill>
                  <a:schemeClr val="bg1">
                    <a:lumMod val="85000"/>
                  </a:schemeClr>
                </a:solidFill>
                <a:latin typeface="Georgia"/>
                <a:ea typeface="Georgia"/>
              </a:rPr>
              <a:t>Pesquisa</a:t>
            </a:r>
            <a:r>
              <a:rPr lang="en-US" sz="1400" b="0" i="1" strike="noStrike" spc="-1" dirty="0">
                <a:solidFill>
                  <a:schemeClr val="bg1">
                    <a:lumMod val="85000"/>
                  </a:schemeClr>
                </a:solidFill>
                <a:latin typeface="Georgia"/>
                <a:ea typeface="Georgia"/>
              </a:rPr>
              <a:t> </a:t>
            </a:r>
            <a:r>
              <a:rPr lang="en-US" sz="1400" b="0" i="1" strike="noStrike" spc="-1" dirty="0" err="1">
                <a:solidFill>
                  <a:schemeClr val="bg1">
                    <a:lumMod val="85000"/>
                  </a:schemeClr>
                </a:solidFill>
                <a:latin typeface="Georgia"/>
                <a:ea typeface="Georgia"/>
              </a:rPr>
              <a:t>realizada</a:t>
            </a:r>
            <a:r>
              <a:rPr lang="en-US" sz="1400" b="0" i="1" strike="noStrike" spc="-1" dirty="0">
                <a:solidFill>
                  <a:schemeClr val="bg1">
                    <a:lumMod val="85000"/>
                  </a:schemeClr>
                </a:solidFill>
                <a:latin typeface="Georgia"/>
                <a:ea typeface="Georgia"/>
              </a:rPr>
              <a:t> </a:t>
            </a:r>
            <a:r>
              <a:rPr lang="en-US" sz="1400" b="0" i="1" strike="noStrike" spc="-1" dirty="0" err="1">
                <a:solidFill>
                  <a:schemeClr val="bg1">
                    <a:lumMod val="85000"/>
                  </a:schemeClr>
                </a:solidFill>
                <a:latin typeface="Georgia"/>
                <a:ea typeface="Georgia"/>
              </a:rPr>
              <a:t>como</a:t>
            </a:r>
            <a:r>
              <a:rPr lang="en-US" sz="1400" b="0" i="1" strike="noStrike" spc="-1" dirty="0">
                <a:solidFill>
                  <a:schemeClr val="bg1">
                    <a:lumMod val="85000"/>
                  </a:schemeClr>
                </a:solidFill>
                <a:latin typeface="Georgia"/>
                <a:ea typeface="Georgia"/>
              </a:rPr>
              <a:t> </a:t>
            </a:r>
            <a:r>
              <a:rPr lang="en-US" sz="1400" b="0" i="1" strike="noStrike" spc="-1" dirty="0" err="1">
                <a:solidFill>
                  <a:schemeClr val="bg1">
                    <a:lumMod val="85000"/>
                  </a:schemeClr>
                </a:solidFill>
                <a:latin typeface="Georgia"/>
                <a:ea typeface="Georgia"/>
              </a:rPr>
              <a:t>estágio</a:t>
            </a:r>
            <a:r>
              <a:rPr lang="en-US" sz="1400" b="0" i="1" strike="noStrike" spc="-1" dirty="0">
                <a:solidFill>
                  <a:schemeClr val="bg1">
                    <a:lumMod val="85000"/>
                  </a:schemeClr>
                </a:solidFill>
                <a:latin typeface="Georgia"/>
                <a:ea typeface="Georgia"/>
              </a:rPr>
              <a:t> de </a:t>
            </a:r>
            <a:r>
              <a:rPr lang="en-US" sz="1400" b="0" i="1" strike="noStrike" spc="-1" dirty="0" err="1">
                <a:solidFill>
                  <a:schemeClr val="bg1">
                    <a:lumMod val="85000"/>
                  </a:schemeClr>
                </a:solidFill>
                <a:latin typeface="Georgia"/>
                <a:ea typeface="Georgia"/>
              </a:rPr>
              <a:t>pós-doutoramento</a:t>
            </a:r>
            <a:r>
              <a:rPr lang="en-US" sz="1400" b="0" i="1" strike="noStrike" spc="-1" dirty="0">
                <a:solidFill>
                  <a:schemeClr val="bg1">
                    <a:lumMod val="85000"/>
                  </a:schemeClr>
                </a:solidFill>
                <a:latin typeface="Georgia"/>
                <a:ea typeface="Georgia"/>
              </a:rPr>
              <a:t> </a:t>
            </a:r>
            <a:endParaRPr lang="en-US" sz="1400" b="0" strike="noStrike" spc="-1" dirty="0">
              <a:solidFill>
                <a:schemeClr val="bg1">
                  <a:lumMod val="85000"/>
                </a:schemeClr>
              </a:solidFill>
              <a:latin typeface="Cambria"/>
            </a:endParaRPr>
          </a:p>
          <a:p>
            <a:pPr>
              <a:lnSpc>
                <a:spcPct val="100000"/>
              </a:lnSpc>
            </a:pPr>
            <a:r>
              <a:rPr lang="en-US" sz="1400" b="0" i="1" strike="noStrike" spc="-1" dirty="0" err="1">
                <a:solidFill>
                  <a:schemeClr val="bg1">
                    <a:lumMod val="85000"/>
                  </a:schemeClr>
                </a:solidFill>
                <a:latin typeface="Georgia"/>
                <a:ea typeface="Georgia"/>
              </a:rPr>
              <a:t>na</a:t>
            </a:r>
            <a:r>
              <a:rPr lang="en-US" sz="1400" b="0" i="1" strike="noStrike" spc="-1" dirty="0">
                <a:solidFill>
                  <a:schemeClr val="bg1">
                    <a:lumMod val="85000"/>
                  </a:schemeClr>
                </a:solidFill>
                <a:latin typeface="Georgia"/>
                <a:ea typeface="Georgia"/>
              </a:rPr>
              <a:t> </a:t>
            </a:r>
            <a:r>
              <a:rPr lang="en-US" sz="1400" b="0" i="1" strike="noStrike" spc="-1" dirty="0" err="1">
                <a:solidFill>
                  <a:schemeClr val="bg1">
                    <a:lumMod val="85000"/>
                  </a:schemeClr>
                </a:solidFill>
                <a:latin typeface="Georgia"/>
                <a:ea typeface="Georgia"/>
              </a:rPr>
              <a:t>Universidade</a:t>
            </a:r>
            <a:r>
              <a:rPr lang="en-US" sz="1400" b="0" i="1" strike="noStrike" spc="-1" dirty="0">
                <a:solidFill>
                  <a:schemeClr val="bg1">
                    <a:lumMod val="85000"/>
                  </a:schemeClr>
                </a:solidFill>
                <a:latin typeface="Georgia"/>
                <a:ea typeface="Georgia"/>
              </a:rPr>
              <a:t> de York, </a:t>
            </a:r>
            <a:r>
              <a:rPr lang="en-US" sz="1400" b="0" i="1" strike="noStrike" spc="-1" dirty="0" err="1">
                <a:solidFill>
                  <a:schemeClr val="bg1">
                    <a:lumMod val="85000"/>
                  </a:schemeClr>
                </a:solidFill>
                <a:latin typeface="Georgia"/>
                <a:ea typeface="Georgia"/>
              </a:rPr>
              <a:t>Reino</a:t>
            </a:r>
            <a:r>
              <a:rPr lang="en-US" sz="1400" b="0" i="1" strike="noStrike" spc="-1" dirty="0">
                <a:solidFill>
                  <a:schemeClr val="bg1">
                    <a:lumMod val="85000"/>
                  </a:schemeClr>
                </a:solidFill>
                <a:latin typeface="Georgia"/>
                <a:ea typeface="Georgia"/>
              </a:rPr>
              <a:t> </a:t>
            </a:r>
            <a:r>
              <a:rPr lang="en-US" sz="1400" b="0" i="1" strike="noStrike" spc="-1" dirty="0" err="1">
                <a:solidFill>
                  <a:schemeClr val="bg1">
                    <a:lumMod val="85000"/>
                  </a:schemeClr>
                </a:solidFill>
                <a:latin typeface="Georgia"/>
                <a:ea typeface="Georgia"/>
              </a:rPr>
              <a:t>Unido</a:t>
            </a:r>
            <a:r>
              <a:rPr lang="en-US" sz="1400" b="0" i="1" strike="noStrike" spc="-1" dirty="0">
                <a:solidFill>
                  <a:schemeClr val="bg1">
                    <a:lumMod val="85000"/>
                  </a:schemeClr>
                </a:solidFill>
                <a:latin typeface="Georgia"/>
                <a:ea typeface="Georgia"/>
              </a:rPr>
              <a:t>, </a:t>
            </a:r>
            <a:endParaRPr lang="en-US" sz="1400" b="0" strike="noStrike" spc="-1" dirty="0">
              <a:solidFill>
                <a:schemeClr val="bg1">
                  <a:lumMod val="85000"/>
                </a:schemeClr>
              </a:solidFill>
              <a:latin typeface="Cambria"/>
            </a:endParaRPr>
          </a:p>
          <a:p>
            <a:pPr>
              <a:lnSpc>
                <a:spcPct val="100000"/>
              </a:lnSpc>
            </a:pPr>
            <a:r>
              <a:rPr lang="en-US" sz="1400" b="0" i="1" strike="noStrike" spc="-1" dirty="0">
                <a:solidFill>
                  <a:schemeClr val="bg1">
                    <a:lumMod val="85000"/>
                  </a:schemeClr>
                </a:solidFill>
                <a:latin typeface="Georgia"/>
                <a:ea typeface="Georgia"/>
              </a:rPr>
              <a:t>e </a:t>
            </a:r>
            <a:r>
              <a:rPr lang="en-US" sz="1400" b="0" i="1" strike="noStrike" spc="-1" dirty="0" err="1">
                <a:solidFill>
                  <a:schemeClr val="bg1">
                    <a:lumMod val="85000"/>
                  </a:schemeClr>
                </a:solidFill>
                <a:latin typeface="Georgia"/>
                <a:ea typeface="Georgia"/>
              </a:rPr>
              <a:t>abrigada</a:t>
            </a:r>
            <a:r>
              <a:rPr lang="en-US" sz="1400" b="0" i="1" strike="noStrike" spc="-1" dirty="0">
                <a:solidFill>
                  <a:schemeClr val="bg1">
                    <a:lumMod val="85000"/>
                  </a:schemeClr>
                </a:solidFill>
                <a:latin typeface="Georgia"/>
                <a:ea typeface="Georgia"/>
              </a:rPr>
              <a:t> por Susan </a:t>
            </a:r>
            <a:r>
              <a:rPr lang="en-US" sz="1400" b="0" i="1" strike="noStrike" spc="-1" dirty="0" err="1">
                <a:solidFill>
                  <a:schemeClr val="bg1">
                    <a:lumMod val="85000"/>
                  </a:schemeClr>
                </a:solidFill>
                <a:latin typeface="Georgia"/>
                <a:ea typeface="Georgia"/>
              </a:rPr>
              <a:t>Pintzuk</a:t>
            </a:r>
            <a:endParaRPr lang="en-US" sz="1400" b="0" strike="noStrike" spc="-1" dirty="0">
              <a:solidFill>
                <a:schemeClr val="bg1">
                  <a:lumMod val="85000"/>
                </a:schemeClr>
              </a:solidFill>
              <a:latin typeface="Cambria"/>
            </a:endParaRPr>
          </a:p>
        </p:txBody>
      </p:sp>
      <p:sp>
        <p:nvSpPr>
          <p:cNvPr id="807" name="CustomShape 5"/>
          <p:cNvSpPr/>
          <p:nvPr/>
        </p:nvSpPr>
        <p:spPr>
          <a:xfrm>
            <a:off x="354600" y="214665"/>
            <a:ext cx="5771880" cy="20502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300" b="0" strike="noStrike" spc="-1" dirty="0">
                <a:solidFill>
                  <a:srgbClr val="A8D4A9"/>
                </a:solidFill>
                <a:latin typeface="Georgia"/>
                <a:ea typeface="Georgia"/>
              </a:rPr>
              <a:t>1#</a:t>
            </a:r>
            <a:r>
              <a:rPr lang="en-US" sz="2300" b="0" strike="noStrike" spc="-1" dirty="0">
                <a:solidFill>
                  <a:srgbClr val="000000"/>
                </a:solidFill>
                <a:latin typeface="Georgia"/>
                <a:ea typeface="Georgia"/>
              </a:rPr>
              <a:t> </a:t>
            </a:r>
            <a:r>
              <a:rPr lang="en-US" sz="2300" b="0" strike="noStrike" spc="-1" dirty="0" err="1">
                <a:solidFill>
                  <a:schemeClr val="bg1"/>
                </a:solidFill>
                <a:latin typeface="Georgia"/>
                <a:ea typeface="Georgia"/>
              </a:rPr>
              <a:t>Histórias</a:t>
            </a:r>
            <a:r>
              <a:rPr lang="en-US" sz="2300" b="0" strike="noStrike" spc="-1" dirty="0">
                <a:solidFill>
                  <a:schemeClr val="bg1"/>
                </a:solidFill>
                <a:latin typeface="Georgia"/>
                <a:ea typeface="Georgia"/>
              </a:rPr>
              <a:t> do </a:t>
            </a:r>
            <a:r>
              <a:rPr lang="en-US" sz="2300" b="0" strike="noStrike" spc="-1" dirty="0" err="1">
                <a:solidFill>
                  <a:schemeClr val="bg1"/>
                </a:solidFill>
                <a:latin typeface="Georgia"/>
                <a:ea typeface="Georgia"/>
              </a:rPr>
              <a:t>Brasil</a:t>
            </a:r>
            <a:r>
              <a:rPr lang="en-US" sz="2300" b="0" strike="noStrike" spc="-1" dirty="0">
                <a:solidFill>
                  <a:schemeClr val="bg1"/>
                </a:solidFill>
                <a:latin typeface="Georgia"/>
                <a:ea typeface="Georgia"/>
              </a:rPr>
              <a:t>:</a:t>
            </a:r>
            <a:endParaRPr lang="en-US" sz="2300" b="0" strike="noStrike" spc="-1" dirty="0">
              <a:solidFill>
                <a:schemeClr val="bg1"/>
              </a:solidFill>
              <a:latin typeface="Cambria"/>
            </a:endParaRPr>
          </a:p>
          <a:p>
            <a:pPr>
              <a:lnSpc>
                <a:spcPct val="100000"/>
              </a:lnSpc>
            </a:pP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Trajetória</a:t>
            </a:r>
            <a:r>
              <a:rPr lang="en-US" sz="2300" b="0" strike="noStrike" spc="-1" dirty="0">
                <a:solidFill>
                  <a:schemeClr val="bg1"/>
                </a:solidFill>
                <a:latin typeface="Georgia"/>
                <a:ea typeface="Georgia"/>
              </a:rPr>
              <a:t> editorial e </a:t>
            </a:r>
            <a:r>
              <a:rPr lang="en-US" sz="2300" b="0" strike="noStrike" spc="-1" dirty="0" err="1">
                <a:solidFill>
                  <a:schemeClr val="bg1"/>
                </a:solidFill>
                <a:latin typeface="Georgia"/>
                <a:ea typeface="Georgia"/>
              </a:rPr>
              <a:t>mapeamento</a:t>
            </a:r>
            <a:r>
              <a:rPr lang="en-US" sz="2300" b="0" strike="noStrike" spc="-1" dirty="0">
                <a:solidFill>
                  <a:schemeClr val="bg1"/>
                </a:solidFill>
                <a:latin typeface="Georgia"/>
                <a:ea typeface="Georgia"/>
              </a:rPr>
              <a:t>             </a:t>
            </a:r>
            <a:br>
              <a:rPr lang="en-US" sz="2300" b="0" strike="noStrike" spc="-1" dirty="0">
                <a:solidFill>
                  <a:schemeClr val="bg1"/>
                </a:solidFill>
                <a:latin typeface="Georgia"/>
                <a:ea typeface="Georgia"/>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linguístico</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relatos</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viagens</a:t>
            </a:r>
            <a:r>
              <a:rPr lang="en-US" sz="2300" b="0" strike="noStrike" spc="-1" dirty="0">
                <a:solidFill>
                  <a:schemeClr val="bg1"/>
                </a:solidFill>
                <a:latin typeface="Georgia"/>
                <a:ea typeface="Georgia"/>
              </a:rPr>
              <a:t> </a:t>
            </a:r>
            <a:br>
              <a:rPr dirty="0">
                <a:solidFill>
                  <a:schemeClr val="bg1"/>
                </a:solidFill>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quinhentistas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em</a:t>
            </a:r>
            <a:r>
              <a:rPr lang="en-US" sz="2300" b="0" strike="noStrike" spc="-1" dirty="0">
                <a:solidFill>
                  <a:schemeClr val="bg1"/>
                </a:solidFill>
                <a:latin typeface="Georgia"/>
                <a:ea typeface="Georgia"/>
              </a:rPr>
              <a:t> um corpus  </a:t>
            </a:r>
            <a:br>
              <a:rPr dirty="0">
                <a:solidFill>
                  <a:schemeClr val="bg1"/>
                </a:solidFill>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anotado</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informações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ligadas</a:t>
            </a:r>
            <a:endParaRPr lang="en-US" sz="2300" b="0" strike="noStrike" spc="-1" dirty="0">
              <a:solidFill>
                <a:schemeClr val="bg1"/>
              </a:solidFill>
              <a:latin typeface="Cambria"/>
            </a:endParaRPr>
          </a:p>
        </p:txBody>
      </p:sp>
      <p:sp>
        <p:nvSpPr>
          <p:cNvPr id="810" name="CustomShape 8"/>
          <p:cNvSpPr/>
          <p:nvPr/>
        </p:nvSpPr>
        <p:spPr>
          <a:xfrm>
            <a:off x="754920" y="2115465"/>
            <a:ext cx="1657080" cy="2988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000" b="0" strike="noStrike" spc="-1" dirty="0">
                <a:solidFill>
                  <a:schemeClr val="bg1">
                    <a:lumMod val="85000"/>
                  </a:schemeClr>
                </a:solidFill>
                <a:latin typeface="Georgia"/>
                <a:ea typeface="Georgia"/>
              </a:rPr>
              <a:t>2015-2016:</a:t>
            </a:r>
            <a:endParaRPr lang="en-US" sz="2000" b="0" strike="noStrike" spc="-1" dirty="0">
              <a:solidFill>
                <a:schemeClr val="bg1">
                  <a:lumMod val="85000"/>
                </a:schemeClr>
              </a:solidFill>
              <a:latin typeface="Cambria"/>
            </a:endParaRPr>
          </a:p>
        </p:txBody>
      </p:sp>
      <p:sp>
        <p:nvSpPr>
          <p:cNvPr id="16" name="CustomShape 4">
            <a:extLst>
              <a:ext uri="{FF2B5EF4-FFF2-40B4-BE49-F238E27FC236}">
                <a16:creationId xmlns:a16="http://schemas.microsoft.com/office/drawing/2014/main" id="{D830AE56-C677-46D8-BD31-A9201943F34A}"/>
              </a:ext>
            </a:extLst>
          </p:cNvPr>
          <p:cNvSpPr/>
          <p:nvPr/>
        </p:nvSpPr>
        <p:spPr>
          <a:xfrm>
            <a:off x="5770440" y="4218967"/>
            <a:ext cx="3391920" cy="2203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1600" b="0" strike="noStrike" spc="-1" dirty="0">
                <a:latin typeface="Cambria"/>
                <a:hlinkClick r:id="rId2"/>
              </a:rPr>
              <a:t>https://humanidadesdigitais.org/HB</a:t>
            </a:r>
            <a:endParaRPr lang="en-US" sz="1600" b="0" strike="noStrike" spc="-1" dirty="0">
              <a:latin typeface="Cambria"/>
            </a:endParaRPr>
          </a:p>
        </p:txBody>
      </p:sp>
      <p:pic>
        <p:nvPicPr>
          <p:cNvPr id="17" name="Shape 1006">
            <a:extLst>
              <a:ext uri="{FF2B5EF4-FFF2-40B4-BE49-F238E27FC236}">
                <a16:creationId xmlns:a16="http://schemas.microsoft.com/office/drawing/2014/main" id="{1A708548-EE0E-4C36-83A2-4432FCA44B49}"/>
              </a:ext>
            </a:extLst>
          </p:cNvPr>
          <p:cNvPicPr/>
          <p:nvPr/>
        </p:nvPicPr>
        <p:blipFill>
          <a:blip r:embed="rId3"/>
          <a:srcRect l="3476" t="1427" r="1500" b="786"/>
          <a:stretch/>
        </p:blipFill>
        <p:spPr>
          <a:xfrm>
            <a:off x="5770440" y="0"/>
            <a:ext cx="3373560" cy="3641040"/>
          </a:xfrm>
          <a:prstGeom prst="rect">
            <a:avLst/>
          </a:prstGeom>
          <a:ln>
            <a:noFill/>
          </a:ln>
        </p:spPr>
      </p:pic>
    </p:spTree>
    <p:extLst>
      <p:ext uri="{BB962C8B-B14F-4D97-AF65-F5344CB8AC3E}">
        <p14:creationId xmlns:p14="http://schemas.microsoft.com/office/powerpoint/2010/main" val="2473680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12F0D866-3620-4A7F-8E0A-261219C94768}"/>
              </a:ext>
            </a:extLst>
          </p:cNvPr>
          <p:cNvSpPr/>
          <p:nvPr/>
        </p:nvSpPr>
        <p:spPr>
          <a:xfrm>
            <a:off x="756323" y="-15120"/>
            <a:ext cx="8406037" cy="52455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04" name="CustomShape 2"/>
          <p:cNvSpPr/>
          <p:nvPr/>
        </p:nvSpPr>
        <p:spPr>
          <a:xfrm>
            <a:off x="8746020" y="4912767"/>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B7CE0CB8-C8D2-4801-B64F-EE4901300636}" type="slidenum">
              <a:rPr lang="en-US" sz="1800" b="0" strike="noStrike" spc="-1">
                <a:solidFill>
                  <a:schemeClr val="bg1"/>
                </a:solidFill>
                <a:latin typeface="Cambria"/>
              </a:rPr>
              <a:t>32</a:t>
            </a:fld>
            <a:endParaRPr lang="en-US" sz="1800" b="0" strike="noStrike" spc="-1" dirty="0">
              <a:solidFill>
                <a:schemeClr val="bg1"/>
              </a:solidFill>
              <a:latin typeface="Cambria"/>
            </a:endParaRPr>
          </a:p>
        </p:txBody>
      </p:sp>
      <p:sp>
        <p:nvSpPr>
          <p:cNvPr id="807" name="CustomShape 5"/>
          <p:cNvSpPr/>
          <p:nvPr/>
        </p:nvSpPr>
        <p:spPr>
          <a:xfrm>
            <a:off x="354600" y="214665"/>
            <a:ext cx="5771880" cy="20502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300" b="0" strike="noStrike" spc="-1" dirty="0">
                <a:solidFill>
                  <a:srgbClr val="A8D4A9"/>
                </a:solidFill>
                <a:latin typeface="Georgia"/>
                <a:ea typeface="Georgia"/>
              </a:rPr>
              <a:t>1#</a:t>
            </a:r>
            <a:r>
              <a:rPr lang="en-US" sz="2300" b="0" strike="noStrike" spc="-1" dirty="0">
                <a:solidFill>
                  <a:srgbClr val="000000"/>
                </a:solidFill>
                <a:latin typeface="Georgia"/>
                <a:ea typeface="Georgia"/>
              </a:rPr>
              <a:t> </a:t>
            </a:r>
            <a:r>
              <a:rPr lang="en-US" sz="2300" b="0" strike="noStrike" spc="-1" dirty="0" err="1">
                <a:solidFill>
                  <a:schemeClr val="bg1"/>
                </a:solidFill>
                <a:latin typeface="Georgia"/>
                <a:ea typeface="Georgia"/>
              </a:rPr>
              <a:t>Histórias</a:t>
            </a:r>
            <a:r>
              <a:rPr lang="en-US" sz="2300" b="0" strike="noStrike" spc="-1" dirty="0">
                <a:solidFill>
                  <a:schemeClr val="bg1"/>
                </a:solidFill>
                <a:latin typeface="Georgia"/>
                <a:ea typeface="Georgia"/>
              </a:rPr>
              <a:t> do </a:t>
            </a:r>
            <a:r>
              <a:rPr lang="en-US" sz="2300" b="0" strike="noStrike" spc="-1" dirty="0" err="1">
                <a:solidFill>
                  <a:schemeClr val="bg1"/>
                </a:solidFill>
                <a:latin typeface="Georgia"/>
                <a:ea typeface="Georgia"/>
              </a:rPr>
              <a:t>Brasil</a:t>
            </a:r>
            <a:r>
              <a:rPr lang="en-US" sz="2300" b="0" strike="noStrike" spc="-1" dirty="0">
                <a:solidFill>
                  <a:schemeClr val="bg1"/>
                </a:solidFill>
                <a:latin typeface="Georgia"/>
                <a:ea typeface="Georgia"/>
              </a:rPr>
              <a:t>:</a:t>
            </a:r>
            <a:endParaRPr lang="en-US" sz="2300" b="0" strike="noStrike" spc="-1" dirty="0">
              <a:solidFill>
                <a:schemeClr val="bg1"/>
              </a:solidFill>
              <a:latin typeface="Cambria"/>
            </a:endParaRPr>
          </a:p>
          <a:p>
            <a:pPr>
              <a:lnSpc>
                <a:spcPct val="100000"/>
              </a:lnSpc>
            </a:pP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Trajetória</a:t>
            </a:r>
            <a:r>
              <a:rPr lang="en-US" sz="2300" b="0" strike="noStrike" spc="-1" dirty="0">
                <a:solidFill>
                  <a:schemeClr val="bg1"/>
                </a:solidFill>
                <a:latin typeface="Georgia"/>
                <a:ea typeface="Georgia"/>
              </a:rPr>
              <a:t> editorial e </a:t>
            </a:r>
            <a:r>
              <a:rPr lang="en-US" sz="2300" b="0" strike="noStrike" spc="-1" dirty="0" err="1">
                <a:solidFill>
                  <a:schemeClr val="bg1"/>
                </a:solidFill>
                <a:latin typeface="Georgia"/>
                <a:ea typeface="Georgia"/>
              </a:rPr>
              <a:t>mapeamento</a:t>
            </a:r>
            <a:r>
              <a:rPr lang="en-US" sz="2300" b="0" strike="noStrike" spc="-1" dirty="0">
                <a:solidFill>
                  <a:schemeClr val="bg1"/>
                </a:solidFill>
                <a:latin typeface="Georgia"/>
                <a:ea typeface="Georgia"/>
              </a:rPr>
              <a:t>             </a:t>
            </a:r>
            <a:br>
              <a:rPr lang="en-US" sz="2300" b="0" strike="noStrike" spc="-1" dirty="0">
                <a:solidFill>
                  <a:schemeClr val="bg1"/>
                </a:solidFill>
                <a:latin typeface="Georgia"/>
                <a:ea typeface="Georgia"/>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linguístico</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relatos</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viagens</a:t>
            </a:r>
            <a:r>
              <a:rPr lang="en-US" sz="2300" b="0" strike="noStrike" spc="-1" dirty="0">
                <a:solidFill>
                  <a:schemeClr val="bg1"/>
                </a:solidFill>
                <a:latin typeface="Georgia"/>
                <a:ea typeface="Georgia"/>
              </a:rPr>
              <a:t> </a:t>
            </a:r>
            <a:br>
              <a:rPr dirty="0">
                <a:solidFill>
                  <a:schemeClr val="bg1"/>
                </a:solidFill>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quinhentistas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em</a:t>
            </a:r>
            <a:r>
              <a:rPr lang="en-US" sz="2300" b="0" strike="noStrike" spc="-1" dirty="0">
                <a:solidFill>
                  <a:schemeClr val="bg1"/>
                </a:solidFill>
                <a:latin typeface="Georgia"/>
                <a:ea typeface="Georgia"/>
              </a:rPr>
              <a:t> um corpus  </a:t>
            </a:r>
            <a:br>
              <a:rPr dirty="0">
                <a:solidFill>
                  <a:schemeClr val="bg1"/>
                </a:solidFill>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anotado</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informações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ligadas</a:t>
            </a:r>
            <a:endParaRPr lang="en-US" sz="2300" b="0" strike="noStrike" spc="-1" dirty="0">
              <a:solidFill>
                <a:schemeClr val="bg1"/>
              </a:solidFill>
              <a:latin typeface="Cambria"/>
            </a:endParaRPr>
          </a:p>
        </p:txBody>
      </p:sp>
      <p:sp>
        <p:nvSpPr>
          <p:cNvPr id="811" name="CustomShape 9"/>
          <p:cNvSpPr/>
          <p:nvPr/>
        </p:nvSpPr>
        <p:spPr>
          <a:xfrm>
            <a:off x="807413" y="4165665"/>
            <a:ext cx="3002040" cy="7383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800" b="0" strike="noStrike" spc="-1" dirty="0">
                <a:solidFill>
                  <a:schemeClr val="bg1"/>
                </a:solidFill>
                <a:latin typeface="Georgia"/>
                <a:ea typeface="Georgia"/>
              </a:rPr>
              <a:t>1 </a:t>
            </a:r>
            <a:r>
              <a:rPr lang="en-US" sz="2800" b="0" strike="noStrike" spc="-1" dirty="0" err="1">
                <a:solidFill>
                  <a:schemeClr val="bg1"/>
                </a:solidFill>
                <a:latin typeface="Georgia"/>
                <a:ea typeface="Georgia"/>
              </a:rPr>
              <a:t>texto</a:t>
            </a:r>
            <a:r>
              <a:rPr lang="en-US" sz="2800" b="0" strike="noStrike" spc="-1" dirty="0">
                <a:solidFill>
                  <a:schemeClr val="bg1"/>
                </a:solidFill>
                <a:latin typeface="Georgia"/>
                <a:ea typeface="Georgia"/>
              </a:rPr>
              <a:t> </a:t>
            </a:r>
            <a:r>
              <a:rPr lang="en-US" sz="2800" b="0" strike="noStrike" spc="-1" dirty="0" err="1">
                <a:solidFill>
                  <a:schemeClr val="bg1"/>
                </a:solidFill>
                <a:latin typeface="Georgia"/>
                <a:ea typeface="Georgia"/>
              </a:rPr>
              <a:t>anotado</a:t>
            </a:r>
            <a:endParaRPr lang="en-US" sz="2800" b="0" strike="noStrike" spc="-1" dirty="0">
              <a:solidFill>
                <a:schemeClr val="bg1"/>
              </a:solidFill>
              <a:latin typeface="Cambria"/>
            </a:endParaRPr>
          </a:p>
          <a:p>
            <a:pPr>
              <a:lnSpc>
                <a:spcPct val="100000"/>
              </a:lnSpc>
            </a:pPr>
            <a:r>
              <a:rPr lang="en-US" sz="2800" b="0" strike="noStrike" spc="-1" dirty="0">
                <a:solidFill>
                  <a:schemeClr val="bg1"/>
                </a:solidFill>
                <a:latin typeface="Georgia"/>
                <a:ea typeface="Georgia"/>
              </a:rPr>
              <a:t>22.944 </a:t>
            </a:r>
            <a:r>
              <a:rPr lang="en-US" sz="2800" b="0" strike="noStrike" spc="-1" dirty="0" err="1">
                <a:solidFill>
                  <a:schemeClr val="bg1"/>
                </a:solidFill>
                <a:latin typeface="Georgia"/>
                <a:ea typeface="Georgia"/>
              </a:rPr>
              <a:t>palavras</a:t>
            </a:r>
            <a:endParaRPr lang="en-US" sz="2800" b="0" strike="noStrike" spc="-1" dirty="0">
              <a:solidFill>
                <a:schemeClr val="bg1"/>
              </a:solidFill>
              <a:latin typeface="Cambria"/>
            </a:endParaRPr>
          </a:p>
        </p:txBody>
      </p:sp>
      <p:sp>
        <p:nvSpPr>
          <p:cNvPr id="16" name="CustomShape 4">
            <a:extLst>
              <a:ext uri="{FF2B5EF4-FFF2-40B4-BE49-F238E27FC236}">
                <a16:creationId xmlns:a16="http://schemas.microsoft.com/office/drawing/2014/main" id="{D830AE56-C677-46D8-BD31-A9201943F34A}"/>
              </a:ext>
            </a:extLst>
          </p:cNvPr>
          <p:cNvSpPr/>
          <p:nvPr/>
        </p:nvSpPr>
        <p:spPr>
          <a:xfrm>
            <a:off x="5770440" y="4218967"/>
            <a:ext cx="3391920" cy="2203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1600" b="0" strike="noStrike" spc="-1" dirty="0">
                <a:latin typeface="Cambria"/>
                <a:hlinkClick r:id="rId2"/>
              </a:rPr>
              <a:t>https://humanidadesdigitais.org/HB</a:t>
            </a:r>
            <a:endParaRPr lang="en-US" sz="1600" b="0" strike="noStrike" spc="-1" dirty="0">
              <a:latin typeface="Cambria"/>
            </a:endParaRPr>
          </a:p>
        </p:txBody>
      </p:sp>
      <p:pic>
        <p:nvPicPr>
          <p:cNvPr id="17" name="Shape 1006">
            <a:extLst>
              <a:ext uri="{FF2B5EF4-FFF2-40B4-BE49-F238E27FC236}">
                <a16:creationId xmlns:a16="http://schemas.microsoft.com/office/drawing/2014/main" id="{1A708548-EE0E-4C36-83A2-4432FCA44B49}"/>
              </a:ext>
            </a:extLst>
          </p:cNvPr>
          <p:cNvPicPr/>
          <p:nvPr/>
        </p:nvPicPr>
        <p:blipFill>
          <a:blip r:embed="rId3"/>
          <a:srcRect l="3476" t="1427" r="1500" b="786"/>
          <a:stretch/>
        </p:blipFill>
        <p:spPr>
          <a:xfrm>
            <a:off x="5770440" y="0"/>
            <a:ext cx="3373560" cy="3641040"/>
          </a:xfrm>
          <a:prstGeom prst="rect">
            <a:avLst/>
          </a:prstGeom>
          <a:ln>
            <a:noFill/>
          </a:ln>
        </p:spPr>
      </p:pic>
    </p:spTree>
    <p:extLst>
      <p:ext uri="{BB962C8B-B14F-4D97-AF65-F5344CB8AC3E}">
        <p14:creationId xmlns:p14="http://schemas.microsoft.com/office/powerpoint/2010/main" val="286044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28833993-D187-4739-AD3C-AD9DF6BDD93D}"/>
              </a:ext>
            </a:extLst>
          </p:cNvPr>
          <p:cNvSpPr/>
          <p:nvPr/>
        </p:nvSpPr>
        <p:spPr>
          <a:xfrm>
            <a:off x="756323" y="-15120"/>
            <a:ext cx="4088681" cy="52455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55" name="CustomShape 2"/>
          <p:cNvSpPr/>
          <p:nvPr/>
        </p:nvSpPr>
        <p:spPr>
          <a:xfrm>
            <a:off x="4856040" y="-15120"/>
            <a:ext cx="4337640" cy="5245560"/>
          </a:xfrm>
          <a:prstGeom prst="rect">
            <a:avLst/>
          </a:prstGeom>
          <a:solidFill>
            <a:srgbClr val="000000"/>
          </a:solidFill>
          <a:ln w="9360">
            <a:solidFill>
              <a:srgbClr val="000000"/>
            </a:solidFill>
            <a:round/>
          </a:ln>
        </p:spPr>
        <p:style>
          <a:lnRef idx="0">
            <a:scrgbClr r="0" g="0" b="0"/>
          </a:lnRef>
          <a:fillRef idx="0">
            <a:scrgbClr r="0" g="0" b="0"/>
          </a:fillRef>
          <a:effectRef idx="0">
            <a:scrgbClr r="0" g="0" b="0"/>
          </a:effectRef>
          <a:fontRef idx="minor"/>
        </p:style>
      </p:sp>
      <p:sp>
        <p:nvSpPr>
          <p:cNvPr id="859" name="CustomShape 6"/>
          <p:cNvSpPr/>
          <p:nvPr/>
        </p:nvSpPr>
        <p:spPr>
          <a:xfrm>
            <a:off x="4855804" y="4746278"/>
            <a:ext cx="3707280" cy="2203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600" b="0" strike="noStrike" spc="-1" dirty="0">
                <a:latin typeface="Cambria"/>
                <a:hlinkClick r:id="rId2"/>
              </a:rPr>
              <a:t>https://humanidadesdigitais.org/MAP/</a:t>
            </a:r>
            <a:endParaRPr lang="en-US" sz="1600" b="0" strike="noStrike" spc="-1" dirty="0">
              <a:latin typeface="Cambria"/>
            </a:endParaRPr>
          </a:p>
        </p:txBody>
      </p:sp>
      <p:pic>
        <p:nvPicPr>
          <p:cNvPr id="860" name="Shape 1099"/>
          <p:cNvPicPr/>
          <p:nvPr/>
        </p:nvPicPr>
        <p:blipFill>
          <a:blip r:embed="rId3"/>
          <a:stretch/>
        </p:blipFill>
        <p:spPr>
          <a:xfrm>
            <a:off x="5015520" y="85680"/>
            <a:ext cx="3041640" cy="900360"/>
          </a:xfrm>
          <a:prstGeom prst="rect">
            <a:avLst/>
          </a:prstGeom>
          <a:ln>
            <a:noFill/>
          </a:ln>
        </p:spPr>
      </p:pic>
      <p:pic>
        <p:nvPicPr>
          <p:cNvPr id="861" name="Shape 1100"/>
          <p:cNvPicPr/>
          <p:nvPr/>
        </p:nvPicPr>
        <p:blipFill>
          <a:blip r:embed="rId4"/>
          <a:stretch/>
        </p:blipFill>
        <p:spPr>
          <a:xfrm>
            <a:off x="5005440" y="1098720"/>
            <a:ext cx="3049560" cy="1971360"/>
          </a:xfrm>
          <a:prstGeom prst="rect">
            <a:avLst/>
          </a:prstGeom>
          <a:ln>
            <a:noFill/>
          </a:ln>
        </p:spPr>
      </p:pic>
      <p:pic>
        <p:nvPicPr>
          <p:cNvPr id="862" name="Shape 1101"/>
          <p:cNvPicPr/>
          <p:nvPr/>
        </p:nvPicPr>
        <p:blipFill>
          <a:blip r:embed="rId5"/>
          <a:stretch/>
        </p:blipFill>
        <p:spPr>
          <a:xfrm>
            <a:off x="4911120" y="3073680"/>
            <a:ext cx="3133080" cy="1587960"/>
          </a:xfrm>
          <a:prstGeom prst="rect">
            <a:avLst/>
          </a:prstGeom>
          <a:ln>
            <a:noFill/>
          </a:ln>
        </p:spPr>
      </p:pic>
      <p:sp>
        <p:nvSpPr>
          <p:cNvPr id="863" name="CustomShape 7"/>
          <p:cNvSpPr/>
          <p:nvPr/>
        </p:nvSpPr>
        <p:spPr>
          <a:xfrm>
            <a:off x="328210" y="148860"/>
            <a:ext cx="4243790" cy="15195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300" b="0" strike="noStrike" spc="-1" dirty="0">
                <a:solidFill>
                  <a:srgbClr val="A8D4A9"/>
                </a:solidFill>
                <a:latin typeface="Georgia"/>
                <a:ea typeface="Georgia"/>
              </a:rPr>
              <a:t>2#</a:t>
            </a:r>
            <a:r>
              <a:rPr lang="en-US" sz="2300" b="0" strike="noStrike" spc="-1" dirty="0">
                <a:solidFill>
                  <a:srgbClr val="000000"/>
                </a:solidFill>
                <a:latin typeface="Georgia"/>
                <a:ea typeface="Georgia"/>
              </a:rPr>
              <a:t> </a:t>
            </a:r>
            <a:r>
              <a:rPr lang="en-US" sz="2300" b="0" strike="noStrike" spc="-1" dirty="0">
                <a:solidFill>
                  <a:schemeClr val="bg1"/>
                </a:solidFill>
                <a:latin typeface="Georgia"/>
                <a:ea typeface="Georgia"/>
              </a:rPr>
              <a:t>M.A.P.: </a:t>
            </a:r>
            <a:br>
              <a:rPr dirty="0">
                <a:solidFill>
                  <a:schemeClr val="bg1"/>
                </a:solidFill>
              </a:rPr>
            </a:br>
            <a:r>
              <a:rPr lang="pt-BR" dirty="0">
                <a:solidFill>
                  <a:schemeClr val="bg1"/>
                </a:solidFill>
              </a:rPr>
              <a:t>       </a:t>
            </a:r>
            <a:r>
              <a:rPr lang="en-US" sz="2300" b="0" strike="noStrike" spc="-1" dirty="0" err="1">
                <a:solidFill>
                  <a:schemeClr val="bg1"/>
                </a:solidFill>
                <a:latin typeface="Georgia"/>
                <a:ea typeface="Georgia"/>
              </a:rPr>
              <a:t>Escritos</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mulheres</a:t>
            </a:r>
            <a:r>
              <a:rPr lang="en-US" sz="2300" b="0" strike="noStrike" spc="-1" dirty="0">
                <a:solidFill>
                  <a:schemeClr val="bg1"/>
                </a:solidFill>
                <a:latin typeface="Georgia"/>
                <a:ea typeface="Georgia"/>
              </a:rPr>
              <a:t> </a:t>
            </a:r>
            <a:br>
              <a:rPr dirty="0">
                <a:solidFill>
                  <a:schemeClr val="bg1"/>
                </a:solidFill>
              </a:rPr>
            </a:br>
            <a:r>
              <a:rPr lang="pt-BR" dirty="0">
                <a:solidFill>
                  <a:schemeClr val="bg1"/>
                </a:solidFill>
              </a:rPr>
              <a:t>       </a:t>
            </a:r>
            <a:r>
              <a:rPr lang="en-US" sz="2300" b="0" strike="noStrike" spc="-1" dirty="0">
                <a:solidFill>
                  <a:schemeClr val="bg1"/>
                </a:solidFill>
                <a:latin typeface="Georgia"/>
                <a:ea typeface="Georgia"/>
              </a:rPr>
              <a:t>e </a:t>
            </a:r>
            <a:r>
              <a:rPr lang="en-US" sz="2300" b="0" strike="noStrike" spc="-1" dirty="0" err="1">
                <a:solidFill>
                  <a:schemeClr val="bg1"/>
                </a:solidFill>
                <a:latin typeface="Georgia"/>
                <a:ea typeface="Georgia"/>
              </a:rPr>
              <a:t>escritos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sobre</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mulheres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na</a:t>
            </a:r>
            <a:r>
              <a:rPr lang="en-US" sz="2300" b="0" strike="noStrike" spc="-1" dirty="0">
                <a:solidFill>
                  <a:schemeClr val="bg1"/>
                </a:solidFill>
                <a:latin typeface="Georgia"/>
                <a:ea typeface="Georgia"/>
              </a:rPr>
              <a:t>     </a:t>
            </a:r>
            <a:br>
              <a:rPr lang="en-US" sz="2300" b="0" strike="noStrike" spc="-1" dirty="0">
                <a:solidFill>
                  <a:schemeClr val="bg1"/>
                </a:solidFill>
                <a:latin typeface="Georgia"/>
                <a:ea typeface="Georgia"/>
              </a:rPr>
            </a:br>
            <a:r>
              <a:rPr lang="en-US" sz="2300" b="0" strike="noStrike" spc="-1" dirty="0">
                <a:solidFill>
                  <a:schemeClr val="bg1"/>
                </a:solidFill>
                <a:latin typeface="Georgia"/>
                <a:ea typeface="Georgia"/>
              </a:rPr>
              <a:t>     América Portuguesa</a:t>
            </a:r>
            <a:endParaRPr lang="en-US" sz="2300" b="0" strike="noStrike" spc="-1" dirty="0">
              <a:solidFill>
                <a:schemeClr val="bg1"/>
              </a:solidFill>
              <a:latin typeface="Cambr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6F1E3999-95D1-4ED4-A9BC-1180C656488D}"/>
              </a:ext>
            </a:extLst>
          </p:cNvPr>
          <p:cNvSpPr/>
          <p:nvPr/>
        </p:nvSpPr>
        <p:spPr>
          <a:xfrm>
            <a:off x="756323" y="-15120"/>
            <a:ext cx="4088681" cy="52455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55" name="CustomShape 2"/>
          <p:cNvSpPr/>
          <p:nvPr/>
        </p:nvSpPr>
        <p:spPr>
          <a:xfrm>
            <a:off x="4856040" y="-15120"/>
            <a:ext cx="4337640" cy="5245560"/>
          </a:xfrm>
          <a:prstGeom prst="rect">
            <a:avLst/>
          </a:prstGeom>
          <a:solidFill>
            <a:srgbClr val="000000"/>
          </a:solidFill>
          <a:ln w="9360">
            <a:solidFill>
              <a:srgbClr val="000000"/>
            </a:solidFill>
            <a:round/>
          </a:ln>
        </p:spPr>
        <p:style>
          <a:lnRef idx="0">
            <a:scrgbClr r="0" g="0" b="0"/>
          </a:lnRef>
          <a:fillRef idx="0">
            <a:scrgbClr r="0" g="0" b="0"/>
          </a:fillRef>
          <a:effectRef idx="0">
            <a:scrgbClr r="0" g="0" b="0"/>
          </a:effectRef>
          <a:fontRef idx="minor"/>
        </p:style>
      </p:sp>
      <p:sp>
        <p:nvSpPr>
          <p:cNvPr id="857" name="CustomShape 4"/>
          <p:cNvSpPr/>
          <p:nvPr/>
        </p:nvSpPr>
        <p:spPr>
          <a:xfrm>
            <a:off x="777187" y="2302370"/>
            <a:ext cx="3196080" cy="20876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strike="noStrike" spc="-1" dirty="0" err="1">
                <a:solidFill>
                  <a:schemeClr val="bg1">
                    <a:lumMod val="85000"/>
                  </a:schemeClr>
                </a:solidFill>
                <a:latin typeface="Georgia"/>
                <a:ea typeface="Georgia"/>
              </a:rPr>
              <a:t>Projeto</a:t>
            </a:r>
            <a:r>
              <a:rPr lang="en-US" sz="1700" b="0" strike="noStrike" spc="-1" dirty="0">
                <a:solidFill>
                  <a:schemeClr val="bg1">
                    <a:lumMod val="85000"/>
                  </a:schemeClr>
                </a:solidFill>
                <a:latin typeface="Georgia"/>
                <a:ea typeface="Georgia"/>
              </a:rPr>
              <a:t> P.U.B – USP</a:t>
            </a:r>
            <a:endParaRPr lang="en-US" sz="1700" b="0" strike="noStrike" spc="-1" dirty="0">
              <a:solidFill>
                <a:schemeClr val="bg1">
                  <a:lumMod val="85000"/>
                </a:schemeClr>
              </a:solidFill>
              <a:latin typeface="Cambria"/>
            </a:endParaRPr>
          </a:p>
          <a:p>
            <a:pPr>
              <a:lnSpc>
                <a:spcPct val="100000"/>
              </a:lnSpc>
            </a:pPr>
            <a:r>
              <a:rPr lang="en-US" sz="1700" b="0" i="1" strike="noStrike" spc="-1" dirty="0">
                <a:solidFill>
                  <a:schemeClr val="bg1">
                    <a:lumMod val="85000"/>
                  </a:schemeClr>
                </a:solidFill>
                <a:latin typeface="Georgia"/>
                <a:ea typeface="Georgia"/>
              </a:rPr>
              <a:t>com </a:t>
            </a:r>
            <a:endParaRPr lang="en-US" sz="1700" b="0" strike="noStrike" spc="-1" dirty="0">
              <a:solidFill>
                <a:schemeClr val="bg1">
                  <a:lumMod val="85000"/>
                </a:schemeClr>
              </a:solidFill>
              <a:latin typeface="Cambria"/>
            </a:endParaRPr>
          </a:p>
          <a:p>
            <a:pPr>
              <a:lnSpc>
                <a:spcPct val="100000"/>
              </a:lnSpc>
            </a:pPr>
            <a:endParaRPr lang="en-US" sz="1700" b="0" strike="noStrike" spc="-1" dirty="0">
              <a:solidFill>
                <a:schemeClr val="bg1">
                  <a:lumMod val="85000"/>
                </a:schemeClr>
              </a:solidFill>
              <a:latin typeface="Cambria"/>
            </a:endParaRPr>
          </a:p>
          <a:p>
            <a:pPr>
              <a:lnSpc>
                <a:spcPct val="100000"/>
              </a:lnSpc>
            </a:pPr>
            <a:r>
              <a:rPr lang="en-US" sz="1600" b="0" strike="noStrike" spc="-1" dirty="0">
                <a:solidFill>
                  <a:schemeClr val="bg1">
                    <a:lumMod val="85000"/>
                  </a:schemeClr>
                </a:solidFill>
                <a:latin typeface="Georgia"/>
                <a:ea typeface="Georgia"/>
              </a:rPr>
              <a:t>Vanessa Martins do Monte</a:t>
            </a:r>
            <a:endParaRPr lang="en-US" sz="1600" b="0" strike="noStrike" spc="-1" dirty="0">
              <a:solidFill>
                <a:schemeClr val="bg1">
                  <a:lumMod val="85000"/>
                </a:schemeClr>
              </a:solidFill>
              <a:latin typeface="Cambria"/>
            </a:endParaRPr>
          </a:p>
          <a:p>
            <a:pPr>
              <a:lnSpc>
                <a:spcPct val="100000"/>
              </a:lnSpc>
            </a:pPr>
            <a:endParaRPr lang="en-US" sz="1500" b="0" strike="noStrike" spc="-1" dirty="0">
              <a:solidFill>
                <a:schemeClr val="bg1">
                  <a:lumMod val="85000"/>
                </a:schemeClr>
              </a:solidFill>
              <a:latin typeface="Cambria"/>
            </a:endParaRPr>
          </a:p>
          <a:p>
            <a:pPr>
              <a:lnSpc>
                <a:spcPct val="100000"/>
              </a:lnSpc>
            </a:pPr>
            <a:r>
              <a:rPr lang="en-US" sz="1600" b="0" strike="noStrike" spc="-1" dirty="0">
                <a:solidFill>
                  <a:schemeClr val="bg1">
                    <a:lumMod val="85000"/>
                  </a:schemeClr>
                </a:solidFill>
                <a:latin typeface="Georgia"/>
                <a:ea typeface="Georgia"/>
              </a:rPr>
              <a:t>Beatriz Moreira de Souza</a:t>
            </a:r>
            <a:endParaRPr lang="en-US" sz="1600" b="0" strike="noStrike" spc="-1" dirty="0">
              <a:solidFill>
                <a:schemeClr val="bg1">
                  <a:lumMod val="85000"/>
                </a:schemeClr>
              </a:solidFill>
              <a:latin typeface="Cambria"/>
            </a:endParaRPr>
          </a:p>
          <a:p>
            <a:pPr>
              <a:lnSpc>
                <a:spcPct val="100000"/>
              </a:lnSpc>
            </a:pPr>
            <a:r>
              <a:rPr lang="en-US" sz="1600" b="0" strike="noStrike" spc="-1" dirty="0">
                <a:solidFill>
                  <a:schemeClr val="bg1">
                    <a:lumMod val="85000"/>
                  </a:schemeClr>
                </a:solidFill>
                <a:latin typeface="Georgia"/>
                <a:ea typeface="Georgia"/>
              </a:rPr>
              <a:t>Isabelle de Moura Vitorino</a:t>
            </a:r>
            <a:endParaRPr lang="en-US" sz="1600" b="0" strike="noStrike" spc="-1" dirty="0">
              <a:solidFill>
                <a:schemeClr val="bg1">
                  <a:lumMod val="85000"/>
                </a:schemeClr>
              </a:solidFill>
              <a:latin typeface="Cambria"/>
            </a:endParaRPr>
          </a:p>
          <a:p>
            <a:pPr>
              <a:lnSpc>
                <a:spcPct val="100000"/>
              </a:lnSpc>
            </a:pPr>
            <a:r>
              <a:rPr lang="en-US" sz="1600" b="0" strike="noStrike" spc="-1" dirty="0" err="1">
                <a:solidFill>
                  <a:schemeClr val="bg1">
                    <a:lumMod val="85000"/>
                  </a:schemeClr>
                </a:solidFill>
                <a:latin typeface="Georgia"/>
                <a:ea typeface="Georgia"/>
              </a:rPr>
              <a:t>Letícia</a:t>
            </a:r>
            <a:r>
              <a:rPr lang="en-US" sz="1600" b="0" strike="noStrike" spc="-1" dirty="0">
                <a:solidFill>
                  <a:schemeClr val="bg1">
                    <a:lumMod val="85000"/>
                  </a:schemeClr>
                </a:solidFill>
                <a:latin typeface="Georgia"/>
                <a:ea typeface="Georgia"/>
              </a:rPr>
              <a:t> </a:t>
            </a:r>
            <a:r>
              <a:rPr lang="en-US" sz="1600" b="0" strike="noStrike" spc="-1" dirty="0" err="1">
                <a:solidFill>
                  <a:schemeClr val="bg1">
                    <a:lumMod val="85000"/>
                  </a:schemeClr>
                </a:solidFill>
                <a:latin typeface="Georgia"/>
                <a:ea typeface="Georgia"/>
              </a:rPr>
              <a:t>Junqueira</a:t>
            </a:r>
            <a:r>
              <a:rPr lang="en-US" sz="1600" b="0" strike="noStrike" spc="-1" dirty="0">
                <a:solidFill>
                  <a:schemeClr val="bg1">
                    <a:lumMod val="85000"/>
                  </a:schemeClr>
                </a:solidFill>
                <a:latin typeface="Georgia"/>
                <a:ea typeface="Georgia"/>
              </a:rPr>
              <a:t> </a:t>
            </a:r>
            <a:r>
              <a:rPr lang="en-US" sz="1600" b="0" strike="noStrike" spc="-1" dirty="0" err="1">
                <a:solidFill>
                  <a:schemeClr val="bg1">
                    <a:lumMod val="85000"/>
                  </a:schemeClr>
                </a:solidFill>
                <a:latin typeface="Georgia"/>
                <a:ea typeface="Georgia"/>
              </a:rPr>
              <a:t>Sena</a:t>
            </a:r>
            <a:r>
              <a:rPr lang="en-US" sz="1600" b="0" strike="noStrike" spc="-1" dirty="0">
                <a:solidFill>
                  <a:schemeClr val="bg1">
                    <a:lumMod val="85000"/>
                  </a:schemeClr>
                </a:solidFill>
                <a:latin typeface="Georgia"/>
                <a:ea typeface="Georgia"/>
              </a:rPr>
              <a:t> Alves</a:t>
            </a:r>
            <a:endParaRPr lang="en-US" sz="1600" b="0" strike="noStrike" spc="-1" dirty="0">
              <a:solidFill>
                <a:schemeClr val="bg1">
                  <a:lumMod val="85000"/>
                </a:schemeClr>
              </a:solidFill>
              <a:latin typeface="Cambria"/>
            </a:endParaRPr>
          </a:p>
          <a:p>
            <a:pPr>
              <a:lnSpc>
                <a:spcPct val="100000"/>
              </a:lnSpc>
            </a:pPr>
            <a:r>
              <a:rPr lang="en-US" sz="1600" b="0" strike="noStrike" spc="-1" dirty="0">
                <a:solidFill>
                  <a:schemeClr val="bg1">
                    <a:lumMod val="85000"/>
                  </a:schemeClr>
                </a:solidFill>
                <a:latin typeface="Georgia"/>
                <a:ea typeface="Georgia"/>
              </a:rPr>
              <a:t>Mariana Lourenco </a:t>
            </a:r>
            <a:r>
              <a:rPr lang="en-US" sz="1600" b="0" strike="noStrike" spc="-1" dirty="0" err="1">
                <a:solidFill>
                  <a:schemeClr val="bg1">
                    <a:lumMod val="85000"/>
                  </a:schemeClr>
                </a:solidFill>
                <a:latin typeface="Georgia"/>
                <a:ea typeface="Georgia"/>
              </a:rPr>
              <a:t>Sturzeneker</a:t>
            </a:r>
            <a:endParaRPr lang="en-US" sz="1600" b="0" strike="noStrike" spc="-1" dirty="0">
              <a:solidFill>
                <a:schemeClr val="bg1">
                  <a:lumMod val="85000"/>
                </a:schemeClr>
              </a:solidFill>
              <a:latin typeface="Cambria"/>
            </a:endParaRPr>
          </a:p>
          <a:p>
            <a:pPr>
              <a:lnSpc>
                <a:spcPct val="100000"/>
              </a:lnSpc>
            </a:pPr>
            <a:r>
              <a:rPr lang="en-US" sz="1600" b="0" strike="noStrike" spc="-1" dirty="0" err="1">
                <a:solidFill>
                  <a:schemeClr val="bg1">
                    <a:lumMod val="85000"/>
                  </a:schemeClr>
                </a:solidFill>
                <a:latin typeface="Georgia"/>
                <a:ea typeface="Georgia"/>
              </a:rPr>
              <a:t>Tais</a:t>
            </a:r>
            <a:r>
              <a:rPr lang="en-US" sz="1600" b="0" strike="noStrike" spc="-1" dirty="0">
                <a:solidFill>
                  <a:schemeClr val="bg1">
                    <a:lumMod val="85000"/>
                  </a:schemeClr>
                </a:solidFill>
                <a:latin typeface="Georgia"/>
                <a:ea typeface="Georgia"/>
              </a:rPr>
              <a:t> </a:t>
            </a:r>
            <a:r>
              <a:rPr lang="en-US" sz="1600" b="0" strike="noStrike" spc="-1" dirty="0" err="1">
                <a:solidFill>
                  <a:schemeClr val="bg1">
                    <a:lumMod val="85000"/>
                  </a:schemeClr>
                </a:solidFill>
                <a:latin typeface="Georgia"/>
                <a:ea typeface="Georgia"/>
              </a:rPr>
              <a:t>Estéfanie</a:t>
            </a:r>
            <a:r>
              <a:rPr lang="en-US" sz="1600" b="0" strike="noStrike" spc="-1" dirty="0">
                <a:solidFill>
                  <a:schemeClr val="bg1">
                    <a:lumMod val="85000"/>
                  </a:schemeClr>
                </a:solidFill>
                <a:latin typeface="Georgia"/>
                <a:ea typeface="Georgia"/>
              </a:rPr>
              <a:t> Pacheco Ferreira</a:t>
            </a:r>
            <a:endParaRPr lang="en-US" sz="1600" b="0" strike="noStrike" spc="-1" dirty="0">
              <a:solidFill>
                <a:schemeClr val="bg1">
                  <a:lumMod val="85000"/>
                </a:schemeClr>
              </a:solidFill>
              <a:latin typeface="Cambria"/>
            </a:endParaRPr>
          </a:p>
        </p:txBody>
      </p:sp>
      <p:sp>
        <p:nvSpPr>
          <p:cNvPr id="859" name="CustomShape 6"/>
          <p:cNvSpPr/>
          <p:nvPr/>
        </p:nvSpPr>
        <p:spPr>
          <a:xfrm>
            <a:off x="4855804" y="4746278"/>
            <a:ext cx="3707280" cy="2203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600" b="0" strike="noStrike" spc="-1" dirty="0">
                <a:latin typeface="Cambria"/>
                <a:hlinkClick r:id="rId2"/>
              </a:rPr>
              <a:t>https://humanidadesdigitais.org/MAP/</a:t>
            </a:r>
            <a:endParaRPr lang="en-US" sz="1600" b="0" strike="noStrike" spc="-1" dirty="0">
              <a:latin typeface="Cambria"/>
            </a:endParaRPr>
          </a:p>
        </p:txBody>
      </p:sp>
      <p:pic>
        <p:nvPicPr>
          <p:cNvPr id="860" name="Shape 1099"/>
          <p:cNvPicPr/>
          <p:nvPr/>
        </p:nvPicPr>
        <p:blipFill>
          <a:blip r:embed="rId3"/>
          <a:stretch/>
        </p:blipFill>
        <p:spPr>
          <a:xfrm>
            <a:off x="5015520" y="85680"/>
            <a:ext cx="3041640" cy="900360"/>
          </a:xfrm>
          <a:prstGeom prst="rect">
            <a:avLst/>
          </a:prstGeom>
          <a:ln>
            <a:noFill/>
          </a:ln>
        </p:spPr>
      </p:pic>
      <p:pic>
        <p:nvPicPr>
          <p:cNvPr id="861" name="Shape 1100"/>
          <p:cNvPicPr/>
          <p:nvPr/>
        </p:nvPicPr>
        <p:blipFill>
          <a:blip r:embed="rId4"/>
          <a:stretch/>
        </p:blipFill>
        <p:spPr>
          <a:xfrm>
            <a:off x="5005440" y="1098720"/>
            <a:ext cx="3049560" cy="1971360"/>
          </a:xfrm>
          <a:prstGeom prst="rect">
            <a:avLst/>
          </a:prstGeom>
          <a:ln>
            <a:noFill/>
          </a:ln>
        </p:spPr>
      </p:pic>
      <p:pic>
        <p:nvPicPr>
          <p:cNvPr id="862" name="Shape 1101"/>
          <p:cNvPicPr/>
          <p:nvPr/>
        </p:nvPicPr>
        <p:blipFill>
          <a:blip r:embed="rId5"/>
          <a:stretch/>
        </p:blipFill>
        <p:spPr>
          <a:xfrm>
            <a:off x="4911120" y="3073680"/>
            <a:ext cx="3133080" cy="1587960"/>
          </a:xfrm>
          <a:prstGeom prst="rect">
            <a:avLst/>
          </a:prstGeom>
          <a:ln>
            <a:noFill/>
          </a:ln>
        </p:spPr>
      </p:pic>
      <p:sp>
        <p:nvSpPr>
          <p:cNvPr id="863" name="CustomShape 7"/>
          <p:cNvSpPr/>
          <p:nvPr/>
        </p:nvSpPr>
        <p:spPr>
          <a:xfrm>
            <a:off x="328210" y="148860"/>
            <a:ext cx="4243790" cy="15195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300" b="0" strike="noStrike" spc="-1" dirty="0">
                <a:solidFill>
                  <a:srgbClr val="A8D4A9"/>
                </a:solidFill>
                <a:latin typeface="Georgia"/>
                <a:ea typeface="Georgia"/>
              </a:rPr>
              <a:t>2#</a:t>
            </a:r>
            <a:r>
              <a:rPr lang="en-US" sz="2300" b="0" strike="noStrike" spc="-1" dirty="0">
                <a:solidFill>
                  <a:srgbClr val="000000"/>
                </a:solidFill>
                <a:latin typeface="Georgia"/>
                <a:ea typeface="Georgia"/>
              </a:rPr>
              <a:t> </a:t>
            </a:r>
            <a:r>
              <a:rPr lang="en-US" sz="2300" b="0" strike="noStrike" spc="-1" dirty="0">
                <a:solidFill>
                  <a:schemeClr val="bg1"/>
                </a:solidFill>
                <a:latin typeface="Georgia"/>
                <a:ea typeface="Georgia"/>
              </a:rPr>
              <a:t>M.A.P.: </a:t>
            </a:r>
            <a:br>
              <a:rPr dirty="0">
                <a:solidFill>
                  <a:schemeClr val="bg1"/>
                </a:solidFill>
              </a:rPr>
            </a:br>
            <a:r>
              <a:rPr lang="pt-BR" dirty="0">
                <a:solidFill>
                  <a:schemeClr val="bg1"/>
                </a:solidFill>
              </a:rPr>
              <a:t>       </a:t>
            </a:r>
            <a:r>
              <a:rPr lang="en-US" sz="2300" b="0" strike="noStrike" spc="-1" dirty="0" err="1">
                <a:solidFill>
                  <a:schemeClr val="bg1"/>
                </a:solidFill>
                <a:latin typeface="Georgia"/>
                <a:ea typeface="Georgia"/>
              </a:rPr>
              <a:t>Escritos</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mulheres</a:t>
            </a:r>
            <a:r>
              <a:rPr lang="en-US" sz="2300" b="0" strike="noStrike" spc="-1" dirty="0">
                <a:solidFill>
                  <a:schemeClr val="bg1"/>
                </a:solidFill>
                <a:latin typeface="Georgia"/>
                <a:ea typeface="Georgia"/>
              </a:rPr>
              <a:t> </a:t>
            </a:r>
            <a:br>
              <a:rPr dirty="0">
                <a:solidFill>
                  <a:schemeClr val="bg1"/>
                </a:solidFill>
              </a:rPr>
            </a:br>
            <a:r>
              <a:rPr lang="pt-BR" dirty="0">
                <a:solidFill>
                  <a:schemeClr val="bg1"/>
                </a:solidFill>
              </a:rPr>
              <a:t>       </a:t>
            </a:r>
            <a:r>
              <a:rPr lang="en-US" sz="2300" b="0" strike="noStrike" spc="-1" dirty="0">
                <a:solidFill>
                  <a:schemeClr val="bg1"/>
                </a:solidFill>
                <a:latin typeface="Georgia"/>
                <a:ea typeface="Georgia"/>
              </a:rPr>
              <a:t>e </a:t>
            </a:r>
            <a:r>
              <a:rPr lang="en-US" sz="2300" b="0" strike="noStrike" spc="-1" dirty="0" err="1">
                <a:solidFill>
                  <a:schemeClr val="bg1"/>
                </a:solidFill>
                <a:latin typeface="Georgia"/>
                <a:ea typeface="Georgia"/>
              </a:rPr>
              <a:t>escritos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sobre</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mulheres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na</a:t>
            </a:r>
            <a:r>
              <a:rPr lang="en-US" sz="2300" b="0" strike="noStrike" spc="-1" dirty="0">
                <a:solidFill>
                  <a:schemeClr val="bg1"/>
                </a:solidFill>
                <a:latin typeface="Georgia"/>
                <a:ea typeface="Georgia"/>
              </a:rPr>
              <a:t>     </a:t>
            </a:r>
            <a:br>
              <a:rPr lang="en-US" sz="2300" b="0" strike="noStrike" spc="-1" dirty="0">
                <a:solidFill>
                  <a:schemeClr val="bg1"/>
                </a:solidFill>
                <a:latin typeface="Georgia"/>
                <a:ea typeface="Georgia"/>
              </a:rPr>
            </a:br>
            <a:r>
              <a:rPr lang="en-US" sz="2300" b="0" strike="noStrike" spc="-1" dirty="0">
                <a:solidFill>
                  <a:schemeClr val="bg1"/>
                </a:solidFill>
                <a:latin typeface="Georgia"/>
                <a:ea typeface="Georgia"/>
              </a:rPr>
              <a:t>     América Portuguesa</a:t>
            </a:r>
            <a:endParaRPr lang="en-US" sz="2300" b="0" strike="noStrike" spc="-1" dirty="0">
              <a:solidFill>
                <a:schemeClr val="bg1"/>
              </a:solidFill>
              <a:latin typeface="Cambria"/>
            </a:endParaRPr>
          </a:p>
        </p:txBody>
      </p:sp>
      <p:sp>
        <p:nvSpPr>
          <p:cNvPr id="864" name="CustomShape 8"/>
          <p:cNvSpPr/>
          <p:nvPr/>
        </p:nvSpPr>
        <p:spPr>
          <a:xfrm>
            <a:off x="777187" y="1716480"/>
            <a:ext cx="1569240" cy="2988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100" b="0" strike="noStrike" spc="-1" dirty="0">
                <a:solidFill>
                  <a:schemeClr val="bg1">
                    <a:lumMod val="75000"/>
                  </a:schemeClr>
                </a:solidFill>
                <a:latin typeface="Georgia"/>
                <a:ea typeface="Georgia"/>
              </a:rPr>
              <a:t>2017-atual</a:t>
            </a:r>
            <a:endParaRPr lang="en-US" sz="2100" b="0" strike="noStrike" spc="-1" dirty="0">
              <a:solidFill>
                <a:schemeClr val="bg1">
                  <a:lumMod val="75000"/>
                </a:schemeClr>
              </a:solidFill>
              <a:latin typeface="Cambria"/>
            </a:endParaRPr>
          </a:p>
        </p:txBody>
      </p:sp>
    </p:spTree>
    <p:extLst>
      <p:ext uri="{BB962C8B-B14F-4D97-AF65-F5344CB8AC3E}">
        <p14:creationId xmlns:p14="http://schemas.microsoft.com/office/powerpoint/2010/main" val="1796564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1793EF9D-FD3C-400E-B1C8-1F1E681FBFE8}"/>
              </a:ext>
            </a:extLst>
          </p:cNvPr>
          <p:cNvSpPr/>
          <p:nvPr/>
        </p:nvSpPr>
        <p:spPr>
          <a:xfrm>
            <a:off x="756323" y="-15120"/>
            <a:ext cx="4088681" cy="52455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55" name="CustomShape 2"/>
          <p:cNvSpPr/>
          <p:nvPr/>
        </p:nvSpPr>
        <p:spPr>
          <a:xfrm>
            <a:off x="4856040" y="-15120"/>
            <a:ext cx="4337640" cy="5245560"/>
          </a:xfrm>
          <a:prstGeom prst="rect">
            <a:avLst/>
          </a:prstGeom>
          <a:solidFill>
            <a:srgbClr val="000000"/>
          </a:solidFill>
          <a:ln w="9360">
            <a:solidFill>
              <a:srgbClr val="000000"/>
            </a:solidFill>
            <a:round/>
          </a:ln>
        </p:spPr>
        <p:style>
          <a:lnRef idx="0">
            <a:scrgbClr r="0" g="0" b="0"/>
          </a:lnRef>
          <a:fillRef idx="0">
            <a:scrgbClr r="0" g="0" b="0"/>
          </a:fillRef>
          <a:effectRef idx="0">
            <a:scrgbClr r="0" g="0" b="0"/>
          </a:effectRef>
          <a:fontRef idx="minor"/>
        </p:style>
      </p:sp>
      <p:sp>
        <p:nvSpPr>
          <p:cNvPr id="859" name="CustomShape 6"/>
          <p:cNvSpPr/>
          <p:nvPr/>
        </p:nvSpPr>
        <p:spPr>
          <a:xfrm>
            <a:off x="4855804" y="4746278"/>
            <a:ext cx="3707280" cy="2203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600" b="0" strike="noStrike" spc="-1" dirty="0">
                <a:latin typeface="Cambria"/>
                <a:hlinkClick r:id="rId2"/>
              </a:rPr>
              <a:t>https://humanidadesdigitais.org/MAP/</a:t>
            </a:r>
            <a:endParaRPr lang="en-US" sz="1600" b="0" strike="noStrike" spc="-1" dirty="0">
              <a:latin typeface="Cambria"/>
            </a:endParaRPr>
          </a:p>
        </p:txBody>
      </p:sp>
      <p:pic>
        <p:nvPicPr>
          <p:cNvPr id="860" name="Shape 1099"/>
          <p:cNvPicPr/>
          <p:nvPr/>
        </p:nvPicPr>
        <p:blipFill>
          <a:blip r:embed="rId3"/>
          <a:stretch/>
        </p:blipFill>
        <p:spPr>
          <a:xfrm>
            <a:off x="5015520" y="85680"/>
            <a:ext cx="3041640" cy="900360"/>
          </a:xfrm>
          <a:prstGeom prst="rect">
            <a:avLst/>
          </a:prstGeom>
          <a:ln>
            <a:noFill/>
          </a:ln>
        </p:spPr>
      </p:pic>
      <p:pic>
        <p:nvPicPr>
          <p:cNvPr id="861" name="Shape 1100"/>
          <p:cNvPicPr/>
          <p:nvPr/>
        </p:nvPicPr>
        <p:blipFill>
          <a:blip r:embed="rId4"/>
          <a:stretch/>
        </p:blipFill>
        <p:spPr>
          <a:xfrm>
            <a:off x="5005440" y="1098720"/>
            <a:ext cx="3049560" cy="1971360"/>
          </a:xfrm>
          <a:prstGeom prst="rect">
            <a:avLst/>
          </a:prstGeom>
          <a:ln>
            <a:noFill/>
          </a:ln>
        </p:spPr>
      </p:pic>
      <p:pic>
        <p:nvPicPr>
          <p:cNvPr id="862" name="Shape 1101"/>
          <p:cNvPicPr/>
          <p:nvPr/>
        </p:nvPicPr>
        <p:blipFill>
          <a:blip r:embed="rId5"/>
          <a:stretch/>
        </p:blipFill>
        <p:spPr>
          <a:xfrm>
            <a:off x="4911120" y="3073680"/>
            <a:ext cx="3133080" cy="1587960"/>
          </a:xfrm>
          <a:prstGeom prst="rect">
            <a:avLst/>
          </a:prstGeom>
          <a:ln>
            <a:noFill/>
          </a:ln>
        </p:spPr>
      </p:pic>
      <p:sp>
        <p:nvSpPr>
          <p:cNvPr id="863" name="CustomShape 7"/>
          <p:cNvSpPr/>
          <p:nvPr/>
        </p:nvSpPr>
        <p:spPr>
          <a:xfrm>
            <a:off x="328210" y="148860"/>
            <a:ext cx="4243790" cy="15195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300" b="0" strike="noStrike" spc="-1" dirty="0">
                <a:solidFill>
                  <a:srgbClr val="A8D4A9"/>
                </a:solidFill>
                <a:latin typeface="Georgia"/>
                <a:ea typeface="Georgia"/>
              </a:rPr>
              <a:t>2#</a:t>
            </a:r>
            <a:r>
              <a:rPr lang="en-US" sz="2300" b="0" strike="noStrike" spc="-1" dirty="0">
                <a:solidFill>
                  <a:srgbClr val="000000"/>
                </a:solidFill>
                <a:latin typeface="Georgia"/>
                <a:ea typeface="Georgia"/>
              </a:rPr>
              <a:t> </a:t>
            </a:r>
            <a:r>
              <a:rPr lang="en-US" sz="2300" b="0" strike="noStrike" spc="-1" dirty="0">
                <a:solidFill>
                  <a:schemeClr val="bg1"/>
                </a:solidFill>
                <a:latin typeface="Georgia"/>
                <a:ea typeface="Georgia"/>
              </a:rPr>
              <a:t>M.A.P.: </a:t>
            </a:r>
            <a:br>
              <a:rPr dirty="0">
                <a:solidFill>
                  <a:schemeClr val="bg1"/>
                </a:solidFill>
              </a:rPr>
            </a:br>
            <a:r>
              <a:rPr lang="pt-BR" dirty="0">
                <a:solidFill>
                  <a:schemeClr val="bg1"/>
                </a:solidFill>
              </a:rPr>
              <a:t>       </a:t>
            </a:r>
            <a:r>
              <a:rPr lang="en-US" sz="2300" b="0" strike="noStrike" spc="-1" dirty="0" err="1">
                <a:solidFill>
                  <a:schemeClr val="bg1"/>
                </a:solidFill>
                <a:latin typeface="Georgia"/>
                <a:ea typeface="Georgia"/>
              </a:rPr>
              <a:t>Escritos</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mulheres</a:t>
            </a:r>
            <a:r>
              <a:rPr lang="en-US" sz="2300" b="0" strike="noStrike" spc="-1" dirty="0">
                <a:solidFill>
                  <a:schemeClr val="bg1"/>
                </a:solidFill>
                <a:latin typeface="Georgia"/>
                <a:ea typeface="Georgia"/>
              </a:rPr>
              <a:t> </a:t>
            </a:r>
            <a:br>
              <a:rPr dirty="0">
                <a:solidFill>
                  <a:schemeClr val="bg1"/>
                </a:solidFill>
              </a:rPr>
            </a:br>
            <a:r>
              <a:rPr lang="pt-BR" dirty="0">
                <a:solidFill>
                  <a:schemeClr val="bg1"/>
                </a:solidFill>
              </a:rPr>
              <a:t>       </a:t>
            </a:r>
            <a:r>
              <a:rPr lang="en-US" sz="2300" b="0" strike="noStrike" spc="-1" dirty="0">
                <a:solidFill>
                  <a:schemeClr val="bg1"/>
                </a:solidFill>
                <a:latin typeface="Georgia"/>
                <a:ea typeface="Georgia"/>
              </a:rPr>
              <a:t>e </a:t>
            </a:r>
            <a:r>
              <a:rPr lang="en-US" sz="2300" b="0" strike="noStrike" spc="-1" dirty="0" err="1">
                <a:solidFill>
                  <a:schemeClr val="bg1"/>
                </a:solidFill>
                <a:latin typeface="Georgia"/>
                <a:ea typeface="Georgia"/>
              </a:rPr>
              <a:t>escritos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sobre</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mulheres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na</a:t>
            </a:r>
            <a:r>
              <a:rPr lang="en-US" sz="2300" b="0" strike="noStrike" spc="-1" dirty="0">
                <a:solidFill>
                  <a:schemeClr val="bg1"/>
                </a:solidFill>
                <a:latin typeface="Georgia"/>
                <a:ea typeface="Georgia"/>
              </a:rPr>
              <a:t>     </a:t>
            </a:r>
            <a:br>
              <a:rPr lang="en-US" sz="2300" b="0" strike="noStrike" spc="-1" dirty="0">
                <a:solidFill>
                  <a:schemeClr val="bg1"/>
                </a:solidFill>
                <a:latin typeface="Georgia"/>
                <a:ea typeface="Georgia"/>
              </a:rPr>
            </a:br>
            <a:r>
              <a:rPr lang="en-US" sz="2300" b="0" strike="noStrike" spc="-1" dirty="0">
                <a:solidFill>
                  <a:schemeClr val="bg1"/>
                </a:solidFill>
                <a:latin typeface="Georgia"/>
                <a:ea typeface="Georgia"/>
              </a:rPr>
              <a:t>     América Portuguesa</a:t>
            </a:r>
            <a:endParaRPr lang="en-US" sz="2300" b="0" strike="noStrike" spc="-1" dirty="0">
              <a:solidFill>
                <a:schemeClr val="bg1"/>
              </a:solidFill>
              <a:latin typeface="Cambria"/>
            </a:endParaRPr>
          </a:p>
        </p:txBody>
      </p:sp>
      <p:sp>
        <p:nvSpPr>
          <p:cNvPr id="865" name="CustomShape 9"/>
          <p:cNvSpPr/>
          <p:nvPr/>
        </p:nvSpPr>
        <p:spPr>
          <a:xfrm>
            <a:off x="756323" y="4444200"/>
            <a:ext cx="2940120" cy="5504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100" b="0" strike="noStrike" spc="-1" dirty="0">
                <a:solidFill>
                  <a:schemeClr val="bg1"/>
                </a:solidFill>
                <a:latin typeface="Georgia"/>
                <a:ea typeface="Georgia"/>
              </a:rPr>
              <a:t>50 </a:t>
            </a:r>
            <a:r>
              <a:rPr lang="en-US" sz="2100" b="0" strike="noStrike" spc="-1" dirty="0" err="1">
                <a:solidFill>
                  <a:schemeClr val="bg1"/>
                </a:solidFill>
                <a:latin typeface="Georgia"/>
                <a:ea typeface="Georgia"/>
              </a:rPr>
              <a:t>textos</a:t>
            </a:r>
            <a:r>
              <a:rPr lang="en-US" sz="2100" b="0" strike="noStrike" spc="-1" dirty="0">
                <a:solidFill>
                  <a:schemeClr val="bg1"/>
                </a:solidFill>
                <a:latin typeface="Georgia"/>
                <a:ea typeface="Georgia"/>
              </a:rPr>
              <a:t> </a:t>
            </a:r>
            <a:r>
              <a:rPr lang="en-US" sz="2100" b="0" strike="noStrike" spc="-1" dirty="0" err="1">
                <a:solidFill>
                  <a:schemeClr val="bg1"/>
                </a:solidFill>
                <a:latin typeface="Georgia"/>
                <a:ea typeface="Georgia"/>
              </a:rPr>
              <a:t>catalogados</a:t>
            </a:r>
            <a:endParaRPr lang="en-US" sz="2100" b="0" strike="noStrike" spc="-1" dirty="0">
              <a:solidFill>
                <a:schemeClr val="bg1"/>
              </a:solidFill>
              <a:latin typeface="Cambria"/>
            </a:endParaRPr>
          </a:p>
          <a:p>
            <a:pPr>
              <a:lnSpc>
                <a:spcPct val="100000"/>
              </a:lnSpc>
            </a:pPr>
            <a:r>
              <a:rPr lang="en-US" sz="2100" b="0" strike="noStrike" spc="-1" dirty="0">
                <a:solidFill>
                  <a:schemeClr val="bg1"/>
                </a:solidFill>
                <a:latin typeface="Georgia"/>
                <a:ea typeface="Georgia"/>
              </a:rPr>
              <a:t>1 </a:t>
            </a:r>
            <a:r>
              <a:rPr lang="en-US" sz="2100" b="0" strike="noStrike" spc="-1" dirty="0" err="1">
                <a:solidFill>
                  <a:schemeClr val="bg1"/>
                </a:solidFill>
                <a:latin typeface="Georgia"/>
                <a:ea typeface="Georgia"/>
              </a:rPr>
              <a:t>texto</a:t>
            </a:r>
            <a:r>
              <a:rPr lang="en-US" sz="2100" b="0" strike="noStrike" spc="-1" dirty="0">
                <a:solidFill>
                  <a:schemeClr val="bg1"/>
                </a:solidFill>
                <a:latin typeface="Georgia"/>
                <a:ea typeface="Georgia"/>
              </a:rPr>
              <a:t> </a:t>
            </a:r>
            <a:r>
              <a:rPr lang="en-US" sz="2100" b="0" strike="noStrike" spc="-1" dirty="0" err="1">
                <a:solidFill>
                  <a:schemeClr val="bg1"/>
                </a:solidFill>
                <a:latin typeface="Georgia"/>
                <a:ea typeface="Georgia"/>
              </a:rPr>
              <a:t>editado</a:t>
            </a:r>
            <a:r>
              <a:rPr lang="en-US" sz="2100" b="0" strike="noStrike" spc="-1" dirty="0">
                <a:solidFill>
                  <a:schemeClr val="bg1"/>
                </a:solidFill>
                <a:latin typeface="Georgia"/>
                <a:ea typeface="Georgia"/>
              </a:rPr>
              <a:t> </a:t>
            </a:r>
            <a:endParaRPr lang="en-US" sz="2100" b="0" strike="noStrike" spc="-1" dirty="0">
              <a:solidFill>
                <a:schemeClr val="bg1"/>
              </a:solidFill>
              <a:latin typeface="Cambria"/>
            </a:endParaRPr>
          </a:p>
        </p:txBody>
      </p:sp>
    </p:spTree>
    <p:extLst>
      <p:ext uri="{BB962C8B-B14F-4D97-AF65-F5344CB8AC3E}">
        <p14:creationId xmlns:p14="http://schemas.microsoft.com/office/powerpoint/2010/main" val="2712522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CustomShape 2"/>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50FD78FA-6553-4EC6-A945-6BAF96D8B790}" type="slidenum">
              <a:rPr lang="en-US" sz="1800" b="0" strike="noStrike" spc="-1">
                <a:latin typeface="Cambria"/>
              </a:rPr>
              <a:t>36</a:t>
            </a:fld>
            <a:endParaRPr lang="en-US" sz="1800" b="0" strike="noStrike" spc="-1">
              <a:latin typeface="Cambria"/>
            </a:endParaRPr>
          </a:p>
        </p:txBody>
      </p:sp>
      <p:sp>
        <p:nvSpPr>
          <p:cNvPr id="4" name="Título 3">
            <a:extLst>
              <a:ext uri="{FF2B5EF4-FFF2-40B4-BE49-F238E27FC236}">
                <a16:creationId xmlns:a16="http://schemas.microsoft.com/office/drawing/2014/main" id="{4CC49892-3DC6-45EA-98E3-2AED19F27EF6}"/>
              </a:ext>
            </a:extLst>
          </p:cNvPr>
          <p:cNvSpPr>
            <a:spLocks noGrp="1"/>
          </p:cNvSpPr>
          <p:nvPr>
            <p:ph type="title"/>
          </p:nvPr>
        </p:nvSpPr>
        <p:spPr/>
        <p:txBody>
          <a:bodyPr/>
          <a:lstStyle/>
          <a:p>
            <a:r>
              <a:rPr lang="pt-BR" dirty="0"/>
              <a:t>Experimento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 name="CustomShape 1"/>
          <p:cNvSpPr/>
          <p:nvPr/>
        </p:nvSpPr>
        <p:spPr>
          <a:xfrm>
            <a:off x="416520" y="4928760"/>
            <a:ext cx="829692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95000"/>
              </a:lnSpc>
            </a:pPr>
            <a:endParaRPr lang="en-US" sz="1800" b="0" strike="noStrike" spc="-1">
              <a:latin typeface="Cambria"/>
            </a:endParaRPr>
          </a:p>
          <a:p>
            <a:pPr algn="ctr">
              <a:lnSpc>
                <a:spcPct val="95000"/>
              </a:lnSpc>
            </a:pPr>
            <a:r>
              <a:rPr lang="en-US" sz="700" b="0" strike="noStrike" spc="-1">
                <a:solidFill>
                  <a:srgbClr val="808080"/>
                </a:solidFill>
                <a:latin typeface="Georgia"/>
                <a:ea typeface="Georgia"/>
              </a:rPr>
              <a:t>Congresso Humanidades Digitais em Portugal | 8.10.2015 </a:t>
            </a:r>
            <a:endParaRPr lang="en-US" sz="700" b="0" strike="noStrike" spc="-1">
              <a:latin typeface="Cambria"/>
            </a:endParaRPr>
          </a:p>
        </p:txBody>
      </p:sp>
      <p:sp>
        <p:nvSpPr>
          <p:cNvPr id="873" name="CustomShape 2"/>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324A60BB-D41A-44CD-BD52-00F798FEA36D}" type="slidenum">
              <a:rPr lang="en-US" sz="1800" b="0" strike="noStrike" spc="-1">
                <a:latin typeface="Cambria"/>
              </a:rPr>
              <a:t>37</a:t>
            </a:fld>
            <a:endParaRPr lang="en-US" sz="1800" b="0" strike="noStrike" spc="-1" dirty="0">
              <a:latin typeface="Cambria"/>
            </a:endParaRPr>
          </a:p>
        </p:txBody>
      </p:sp>
      <p:sp>
        <p:nvSpPr>
          <p:cNvPr id="875" name="CustomShape 4"/>
          <p:cNvSpPr/>
          <p:nvPr/>
        </p:nvSpPr>
        <p:spPr>
          <a:xfrm>
            <a:off x="1195499" y="3678801"/>
            <a:ext cx="6575190" cy="723629"/>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300" b="0" strike="noStrike" spc="-1" dirty="0">
                <a:solidFill>
                  <a:schemeClr val="tx1">
                    <a:lumMod val="65000"/>
                    <a:lumOff val="35000"/>
                  </a:schemeClr>
                </a:solidFill>
                <a:latin typeface="Georgia"/>
                <a:ea typeface="Georgia"/>
              </a:rPr>
              <a:t>  </a:t>
            </a:r>
            <a:r>
              <a:rPr lang="en-US" sz="2300" b="0" strike="noStrike" spc="-1" dirty="0" err="1">
                <a:solidFill>
                  <a:schemeClr val="tx1">
                    <a:lumMod val="65000"/>
                    <a:lumOff val="35000"/>
                  </a:schemeClr>
                </a:solidFill>
                <a:latin typeface="Georgia"/>
                <a:ea typeface="Georgia"/>
              </a:rPr>
              <a:t>Experimento</a:t>
            </a:r>
            <a:r>
              <a:rPr lang="en-US" sz="2300" b="0" strike="noStrike" spc="-1" dirty="0">
                <a:solidFill>
                  <a:schemeClr val="tx1">
                    <a:lumMod val="65000"/>
                    <a:lumOff val="35000"/>
                  </a:schemeClr>
                </a:solidFill>
                <a:latin typeface="Georgia"/>
                <a:ea typeface="Georgia"/>
              </a:rPr>
              <a:t> com o </a:t>
            </a:r>
            <a:r>
              <a:rPr lang="en-US" sz="2300" b="0" strike="noStrike" spc="-1" dirty="0" err="1">
                <a:solidFill>
                  <a:schemeClr val="tx1">
                    <a:lumMod val="65000"/>
                    <a:lumOff val="35000"/>
                  </a:schemeClr>
                </a:solidFill>
                <a:latin typeface="Georgia"/>
                <a:ea typeface="Georgia"/>
              </a:rPr>
              <a:t>texto</a:t>
            </a:r>
            <a:br>
              <a:rPr dirty="0">
                <a:solidFill>
                  <a:schemeClr val="tx1">
                    <a:lumMod val="65000"/>
                    <a:lumOff val="35000"/>
                  </a:schemeClr>
                </a:solidFill>
              </a:rPr>
            </a:br>
            <a:r>
              <a:rPr lang="en-US" sz="2300" b="0" strike="noStrike" spc="-1" dirty="0">
                <a:solidFill>
                  <a:schemeClr val="tx1">
                    <a:lumMod val="65000"/>
                    <a:lumOff val="35000"/>
                  </a:schemeClr>
                </a:solidFill>
                <a:latin typeface="Georgia"/>
                <a:ea typeface="Georgia"/>
              </a:rPr>
              <a:t>“</a:t>
            </a:r>
            <a:r>
              <a:rPr lang="en-US" sz="2300" b="0" i="1" strike="noStrike" spc="-1" dirty="0" err="1">
                <a:solidFill>
                  <a:schemeClr val="tx1">
                    <a:lumMod val="65000"/>
                    <a:lumOff val="35000"/>
                  </a:schemeClr>
                </a:solidFill>
                <a:latin typeface="Georgia"/>
                <a:ea typeface="Georgia"/>
              </a:rPr>
              <a:t>História</a:t>
            </a:r>
            <a:r>
              <a:rPr lang="en-US" sz="2300" b="0" i="1" strike="noStrike" spc="-1" dirty="0">
                <a:solidFill>
                  <a:schemeClr val="tx1">
                    <a:lumMod val="65000"/>
                    <a:lumOff val="35000"/>
                  </a:schemeClr>
                </a:solidFill>
                <a:latin typeface="Georgia"/>
                <a:ea typeface="Georgia"/>
              </a:rPr>
              <a:t> da </a:t>
            </a:r>
            <a:r>
              <a:rPr lang="en-US" sz="2300" b="0" i="1" strike="noStrike" spc="-1" dirty="0" err="1">
                <a:solidFill>
                  <a:schemeClr val="tx1">
                    <a:lumMod val="65000"/>
                    <a:lumOff val="35000"/>
                  </a:schemeClr>
                </a:solidFill>
                <a:latin typeface="Georgia"/>
                <a:ea typeface="Georgia"/>
              </a:rPr>
              <a:t>província</a:t>
            </a:r>
            <a:r>
              <a:rPr lang="en-US" sz="2300" b="0" i="1" strike="noStrike" spc="-1" dirty="0">
                <a:solidFill>
                  <a:schemeClr val="tx1">
                    <a:lumMod val="65000"/>
                    <a:lumOff val="35000"/>
                  </a:schemeClr>
                </a:solidFill>
                <a:latin typeface="Georgia"/>
                <a:ea typeface="Georgia"/>
              </a:rPr>
              <a:t> Sancta Cruz</a:t>
            </a:r>
            <a:r>
              <a:rPr lang="en-US" sz="2300" b="0" strike="noStrike" spc="-1" dirty="0">
                <a:solidFill>
                  <a:schemeClr val="tx1">
                    <a:lumMod val="65000"/>
                    <a:lumOff val="35000"/>
                  </a:schemeClr>
                </a:solidFill>
                <a:latin typeface="Georgia"/>
                <a:ea typeface="Georgia"/>
              </a:rPr>
              <a:t>”, 1576</a:t>
            </a:r>
            <a:endParaRPr lang="en-US" sz="2300" b="0" strike="noStrike" spc="-1" dirty="0">
              <a:solidFill>
                <a:schemeClr val="tx1">
                  <a:lumMod val="65000"/>
                  <a:lumOff val="35000"/>
                </a:schemeClr>
              </a:solidFill>
              <a:latin typeface="Cambria"/>
            </a:endParaRPr>
          </a:p>
        </p:txBody>
      </p:sp>
      <p:pic>
        <p:nvPicPr>
          <p:cNvPr id="1026" name="Picture 2" descr="http://www.nehilp.org/~nehilp/HD/Chains/corda.png">
            <a:extLst>
              <a:ext uri="{FF2B5EF4-FFF2-40B4-BE49-F238E27FC236}">
                <a16:creationId xmlns:a16="http://schemas.microsoft.com/office/drawing/2014/main" id="{802619B3-5BE5-4DBF-8B56-2F79A6FE4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737" y="613664"/>
            <a:ext cx="6276975" cy="2990850"/>
          </a:xfrm>
          <a:prstGeom prst="rect">
            <a:avLst/>
          </a:prstGeom>
          <a:noFill/>
          <a:extLst>
            <a:ext uri="{909E8E84-426E-40DD-AFC4-6F175D3DCCD1}">
              <a14:hiddenFill xmlns:a14="http://schemas.microsoft.com/office/drawing/2010/main">
                <a:solidFill>
                  <a:srgbClr val="FFFFFF"/>
                </a:solidFill>
              </a14:hiddenFill>
            </a:ext>
          </a:extLst>
        </p:spPr>
      </p:pic>
      <p:sp>
        <p:nvSpPr>
          <p:cNvPr id="8" name="CustomShape 4">
            <a:extLst>
              <a:ext uri="{FF2B5EF4-FFF2-40B4-BE49-F238E27FC236}">
                <a16:creationId xmlns:a16="http://schemas.microsoft.com/office/drawing/2014/main" id="{30B846F4-80A6-4A3F-A0A8-81EE4335BD52}"/>
              </a:ext>
            </a:extLst>
          </p:cNvPr>
          <p:cNvSpPr/>
          <p:nvPr/>
        </p:nvSpPr>
        <p:spPr>
          <a:xfrm>
            <a:off x="351933" y="-109965"/>
            <a:ext cx="6575190" cy="723629"/>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pt-BR" sz="2300" b="0" strike="noStrike" spc="-1" dirty="0">
                <a:latin typeface="Georgia"/>
                <a:ea typeface="Georgia"/>
              </a:rPr>
              <a:t>Anotação de cadeias de referentes</a:t>
            </a:r>
            <a:endParaRPr lang="en-US" sz="2300" b="0" strike="noStrike" spc="-1" dirty="0">
              <a:latin typeface="Cambria"/>
            </a:endParaRPr>
          </a:p>
        </p:txBody>
      </p:sp>
      <p:sp>
        <p:nvSpPr>
          <p:cNvPr id="2" name="CaixaDeTexto 1">
            <a:extLst>
              <a:ext uri="{FF2B5EF4-FFF2-40B4-BE49-F238E27FC236}">
                <a16:creationId xmlns:a16="http://schemas.microsoft.com/office/drawing/2014/main" id="{607F12F9-9F88-4FAE-B3BE-3FC82AAC357C}"/>
              </a:ext>
            </a:extLst>
          </p:cNvPr>
          <p:cNvSpPr txBox="1"/>
          <p:nvPr/>
        </p:nvSpPr>
        <p:spPr>
          <a:xfrm>
            <a:off x="1398896" y="4660710"/>
            <a:ext cx="5928226" cy="369332"/>
          </a:xfrm>
          <a:prstGeom prst="rect">
            <a:avLst/>
          </a:prstGeom>
          <a:noFill/>
        </p:spPr>
        <p:txBody>
          <a:bodyPr wrap="none" rtlCol="0">
            <a:spAutoFit/>
          </a:bodyPr>
          <a:lstStyle/>
          <a:p>
            <a:r>
              <a:rPr lang="pt-BR" dirty="0">
                <a:hlinkClick r:id="rId3"/>
              </a:rPr>
              <a:t>http://www.nehilp.org/~nehilp/HD/Chains/index.html</a:t>
            </a:r>
            <a:endParaRPr lang="pt-B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CustomShape 2"/>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2036B889-1E20-4407-BD56-F76DB23A1228}" type="slidenum">
              <a:rPr lang="en-US" sz="1800" b="0" strike="noStrike" spc="-1">
                <a:latin typeface="Cambria"/>
              </a:rPr>
              <a:t>38</a:t>
            </a:fld>
            <a:endParaRPr lang="en-US" sz="1800" b="0" strike="noStrike" spc="-1">
              <a:latin typeface="Cambria"/>
            </a:endParaRPr>
          </a:p>
        </p:txBody>
      </p:sp>
      <p:sp>
        <p:nvSpPr>
          <p:cNvPr id="903" name="CustomShape 5"/>
          <p:cNvSpPr/>
          <p:nvPr/>
        </p:nvSpPr>
        <p:spPr>
          <a:xfrm>
            <a:off x="6885720" y="2379960"/>
            <a:ext cx="809640" cy="379440"/>
          </a:xfrm>
          <a:prstGeom prst="rect">
            <a:avLst/>
          </a:prstGeom>
          <a:solidFill>
            <a:srgbClr val="00AAAD"/>
          </a:solidFill>
          <a:ln>
            <a:noFill/>
          </a:ln>
        </p:spPr>
        <p:style>
          <a:lnRef idx="0">
            <a:scrgbClr r="0" g="0" b="0"/>
          </a:lnRef>
          <a:fillRef idx="0">
            <a:scrgbClr r="0" g="0" b="0"/>
          </a:fillRef>
          <a:effectRef idx="0">
            <a:scrgbClr r="0" g="0" b="0"/>
          </a:effectRef>
          <a:fontRef idx="minor"/>
        </p:style>
      </p:sp>
      <p:sp>
        <p:nvSpPr>
          <p:cNvPr id="909" name="CustomShape 11"/>
          <p:cNvSpPr/>
          <p:nvPr/>
        </p:nvSpPr>
        <p:spPr>
          <a:xfrm>
            <a:off x="-303840" y="0"/>
            <a:ext cx="9568800" cy="3113640"/>
          </a:xfrm>
          <a:prstGeom prst="rect">
            <a:avLst/>
          </a:prstGeom>
          <a:noFill/>
          <a:ln w="9360">
            <a:solidFill>
              <a:srgbClr val="FFFFFF"/>
            </a:solidFill>
            <a:round/>
          </a:ln>
        </p:spPr>
        <p:style>
          <a:lnRef idx="0">
            <a:scrgbClr r="0" g="0" b="0"/>
          </a:lnRef>
          <a:fillRef idx="0">
            <a:scrgbClr r="0" g="0" b="0"/>
          </a:fillRef>
          <a:effectRef idx="0">
            <a:scrgbClr r="0" g="0" b="0"/>
          </a:effectRef>
          <a:fontRef idx="minor"/>
        </p:style>
      </p:sp>
      <p:pic>
        <p:nvPicPr>
          <p:cNvPr id="3" name="Imagem 2">
            <a:extLst>
              <a:ext uri="{FF2B5EF4-FFF2-40B4-BE49-F238E27FC236}">
                <a16:creationId xmlns:a16="http://schemas.microsoft.com/office/drawing/2014/main" id="{6C447A2F-684A-4A47-84A3-2D370EEBF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28311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CustomShape 1"/>
          <p:cNvSpPr/>
          <p:nvPr/>
        </p:nvSpPr>
        <p:spPr>
          <a:xfrm>
            <a:off x="254159" y="3753360"/>
            <a:ext cx="3493080" cy="1024920"/>
          </a:xfrm>
          <a:prstGeom prst="rect">
            <a:avLst/>
          </a:prstGeom>
          <a:solidFill>
            <a:srgbClr val="00AAAD"/>
          </a:solidFill>
          <a:ln>
            <a:noFill/>
          </a:ln>
        </p:spPr>
        <p:style>
          <a:lnRef idx="0">
            <a:scrgbClr r="0" g="0" b="0"/>
          </a:lnRef>
          <a:fillRef idx="0">
            <a:scrgbClr r="0" g="0" b="0"/>
          </a:fillRef>
          <a:effectRef idx="0">
            <a:scrgbClr r="0" g="0" b="0"/>
          </a:effectRef>
          <a:fontRef idx="minor"/>
        </p:style>
      </p:sp>
      <p:sp>
        <p:nvSpPr>
          <p:cNvPr id="900" name="CustomShape 2"/>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2036B889-1E20-4407-BD56-F76DB23A1228}" type="slidenum">
              <a:rPr lang="en-US" sz="1800" b="0" strike="noStrike" spc="-1">
                <a:latin typeface="Cambria"/>
              </a:rPr>
              <a:t>39</a:t>
            </a:fld>
            <a:endParaRPr lang="en-US" sz="1800" b="0" strike="noStrike" spc="-1">
              <a:latin typeface="Cambria"/>
            </a:endParaRPr>
          </a:p>
        </p:txBody>
      </p:sp>
      <p:sp>
        <p:nvSpPr>
          <p:cNvPr id="903" name="CustomShape 5"/>
          <p:cNvSpPr/>
          <p:nvPr/>
        </p:nvSpPr>
        <p:spPr>
          <a:xfrm>
            <a:off x="6885720" y="2379960"/>
            <a:ext cx="809640" cy="379440"/>
          </a:xfrm>
          <a:prstGeom prst="rect">
            <a:avLst/>
          </a:prstGeom>
          <a:solidFill>
            <a:srgbClr val="00AAAD"/>
          </a:solidFill>
          <a:ln>
            <a:noFill/>
          </a:ln>
        </p:spPr>
        <p:style>
          <a:lnRef idx="0">
            <a:scrgbClr r="0" g="0" b="0"/>
          </a:lnRef>
          <a:fillRef idx="0">
            <a:scrgbClr r="0" g="0" b="0"/>
          </a:fillRef>
          <a:effectRef idx="0">
            <a:scrgbClr r="0" g="0" b="0"/>
          </a:effectRef>
          <a:fontRef idx="minor"/>
        </p:style>
      </p:sp>
      <p:sp>
        <p:nvSpPr>
          <p:cNvPr id="906" name="CustomShape 8"/>
          <p:cNvSpPr/>
          <p:nvPr/>
        </p:nvSpPr>
        <p:spPr>
          <a:xfrm>
            <a:off x="304739" y="3753360"/>
            <a:ext cx="3391920" cy="8859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dirty="0">
                <a:solidFill>
                  <a:srgbClr val="FFFFFF"/>
                </a:solidFill>
                <a:latin typeface="Georgia"/>
                <a:ea typeface="Georgia"/>
              </a:rPr>
              <a:t>Sub-</a:t>
            </a:r>
            <a:r>
              <a:rPr lang="en-US" sz="1800" b="1" strike="noStrike" spc="-1" dirty="0" err="1">
                <a:solidFill>
                  <a:srgbClr val="FFFFFF"/>
                </a:solidFill>
                <a:latin typeface="Georgia"/>
                <a:ea typeface="Georgia"/>
              </a:rPr>
              <a:t>etiquetas</a:t>
            </a:r>
            <a:r>
              <a:rPr lang="en-US" sz="1800" b="1" strike="noStrike" spc="-1" dirty="0">
                <a:solidFill>
                  <a:srgbClr val="FFFFFF"/>
                </a:solidFill>
                <a:latin typeface="Georgia"/>
                <a:ea typeface="Georgia"/>
              </a:rPr>
              <a:t> </a:t>
            </a:r>
            <a:r>
              <a:rPr lang="en-US" sz="1800" b="1" strike="noStrike" spc="-1" dirty="0" err="1">
                <a:solidFill>
                  <a:srgbClr val="FFFFFF"/>
                </a:solidFill>
                <a:latin typeface="Georgia"/>
                <a:ea typeface="Georgia"/>
              </a:rPr>
              <a:t>numéricas</a:t>
            </a:r>
            <a:endParaRPr lang="en-US" sz="1800" b="0" strike="noStrike" spc="-1" dirty="0">
              <a:latin typeface="Cambria"/>
            </a:endParaRPr>
          </a:p>
          <a:p>
            <a:pPr>
              <a:lnSpc>
                <a:spcPct val="100000"/>
              </a:lnSpc>
            </a:pPr>
            <a:endParaRPr lang="en-US" sz="1800" b="0" strike="noStrike" spc="-1" dirty="0">
              <a:latin typeface="Cambria"/>
            </a:endParaRPr>
          </a:p>
          <a:p>
            <a:pPr>
              <a:lnSpc>
                <a:spcPct val="100000"/>
              </a:lnSpc>
            </a:pPr>
            <a:r>
              <a:rPr lang="en-US" sz="1200" b="1" strike="noStrike" spc="-1" dirty="0" err="1">
                <a:solidFill>
                  <a:srgbClr val="FFFFFF"/>
                </a:solidFill>
                <a:latin typeface="Georgia"/>
                <a:ea typeface="Georgia"/>
              </a:rPr>
              <a:t>Numerando</a:t>
            </a:r>
            <a:r>
              <a:rPr lang="en-US" sz="1200" b="1" strike="noStrike" spc="-1" dirty="0">
                <a:solidFill>
                  <a:srgbClr val="FFFFFF"/>
                </a:solidFill>
                <a:latin typeface="Georgia"/>
                <a:ea typeface="Georgia"/>
              </a:rPr>
              <a:t> </a:t>
            </a:r>
            <a:r>
              <a:rPr lang="en-US" sz="1200" b="1" strike="noStrike" spc="-1" dirty="0" err="1">
                <a:solidFill>
                  <a:srgbClr val="FFFFFF"/>
                </a:solidFill>
                <a:latin typeface="Georgia"/>
                <a:ea typeface="Georgia"/>
              </a:rPr>
              <a:t>os</a:t>
            </a:r>
            <a:r>
              <a:rPr lang="en-US" sz="1200" b="1" strike="noStrike" spc="-1" dirty="0">
                <a:solidFill>
                  <a:srgbClr val="FFFFFF"/>
                </a:solidFill>
                <a:latin typeface="Georgia"/>
                <a:ea typeface="Georgia"/>
              </a:rPr>
              <a:t> </a:t>
            </a:r>
            <a:r>
              <a:rPr lang="en-US" sz="1200" b="1" strike="noStrike" spc="-1" dirty="0" err="1">
                <a:solidFill>
                  <a:srgbClr val="FFFFFF"/>
                </a:solidFill>
                <a:latin typeface="Georgia"/>
                <a:ea typeface="Georgia"/>
              </a:rPr>
              <a:t>nomes</a:t>
            </a:r>
            <a:endParaRPr lang="en-US" sz="1200" b="0" strike="noStrike" spc="-1" dirty="0">
              <a:latin typeface="Cambria"/>
            </a:endParaRPr>
          </a:p>
          <a:p>
            <a:pPr>
              <a:lnSpc>
                <a:spcPct val="100000"/>
              </a:lnSpc>
            </a:pPr>
            <a:r>
              <a:rPr lang="en-US" sz="1200" b="1" strike="noStrike" spc="-1" dirty="0">
                <a:solidFill>
                  <a:srgbClr val="FFFFFF"/>
                </a:solidFill>
                <a:latin typeface="Georgia"/>
                <a:ea typeface="Georgia"/>
              </a:rPr>
              <a:t>(</a:t>
            </a:r>
            <a:r>
              <a:rPr lang="en-US" sz="1200" b="1" strike="noStrike" spc="-1" dirty="0" err="1">
                <a:solidFill>
                  <a:srgbClr val="FFFFFF"/>
                </a:solidFill>
                <a:latin typeface="Georgia"/>
                <a:ea typeface="Georgia"/>
              </a:rPr>
              <a:t>adicionadas</a:t>
            </a:r>
            <a:r>
              <a:rPr lang="en-US" sz="1200" b="1" strike="noStrike" spc="-1" dirty="0">
                <a:solidFill>
                  <a:srgbClr val="FFFFFF"/>
                </a:solidFill>
                <a:latin typeface="Georgia"/>
                <a:ea typeface="Georgia"/>
              </a:rPr>
              <a:t> a N, NPR)</a:t>
            </a:r>
            <a:endParaRPr lang="en-US" sz="1200" b="0" strike="noStrike" spc="-1" dirty="0">
              <a:latin typeface="Cambria"/>
            </a:endParaRPr>
          </a:p>
        </p:txBody>
      </p:sp>
      <p:sp>
        <p:nvSpPr>
          <p:cNvPr id="909" name="CustomShape 11"/>
          <p:cNvSpPr/>
          <p:nvPr/>
        </p:nvSpPr>
        <p:spPr>
          <a:xfrm>
            <a:off x="-303840" y="0"/>
            <a:ext cx="9568800" cy="3113640"/>
          </a:xfrm>
          <a:prstGeom prst="rect">
            <a:avLst/>
          </a:prstGeom>
          <a:noFill/>
          <a:ln w="9360">
            <a:solidFill>
              <a:srgbClr val="FFFFFF"/>
            </a:solidFill>
            <a:round/>
          </a:ln>
        </p:spPr>
        <p:style>
          <a:lnRef idx="0">
            <a:scrgbClr r="0" g="0" b="0"/>
          </a:lnRef>
          <a:fillRef idx="0">
            <a:scrgbClr r="0" g="0" b="0"/>
          </a:fillRef>
          <a:effectRef idx="0">
            <a:scrgbClr r="0" g="0" b="0"/>
          </a:effectRef>
          <a:fontRef idx="minor"/>
        </p:style>
      </p:sp>
      <p:pic>
        <p:nvPicPr>
          <p:cNvPr id="3" name="Imagem 2">
            <a:extLst>
              <a:ext uri="{FF2B5EF4-FFF2-40B4-BE49-F238E27FC236}">
                <a16:creationId xmlns:a16="http://schemas.microsoft.com/office/drawing/2014/main" id="{6C447A2F-684A-4A47-84A3-2D370EEBF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283119"/>
          </a:xfrm>
          <a:prstGeom prst="rect">
            <a:avLst/>
          </a:prstGeom>
        </p:spPr>
      </p:pic>
      <p:sp>
        <p:nvSpPr>
          <p:cNvPr id="15" name="CustomShape 1">
            <a:extLst>
              <a:ext uri="{FF2B5EF4-FFF2-40B4-BE49-F238E27FC236}">
                <a16:creationId xmlns:a16="http://schemas.microsoft.com/office/drawing/2014/main" id="{3E777003-29C2-47DD-9E7D-25BB36678CA7}"/>
              </a:ext>
            </a:extLst>
          </p:cNvPr>
          <p:cNvSpPr/>
          <p:nvPr/>
        </p:nvSpPr>
        <p:spPr>
          <a:xfrm>
            <a:off x="1826524" y="365220"/>
            <a:ext cx="724519" cy="224502"/>
          </a:xfrm>
          <a:prstGeom prst="rect">
            <a:avLst/>
          </a:prstGeom>
          <a:solidFill>
            <a:srgbClr val="00AAAD">
              <a:alpha val="32157"/>
            </a:srgbClr>
          </a:solidFill>
          <a:ln w="19050">
            <a:noFill/>
          </a:ln>
        </p:spPr>
        <p:style>
          <a:lnRef idx="0">
            <a:scrgbClr r="0" g="0" b="0"/>
          </a:lnRef>
          <a:fillRef idx="0">
            <a:scrgbClr r="0" g="0" b="0"/>
          </a:fillRef>
          <a:effectRef idx="0">
            <a:scrgbClr r="0" g="0" b="0"/>
          </a:effectRef>
          <a:fontRef idx="minor"/>
        </p:style>
      </p:sp>
      <p:sp>
        <p:nvSpPr>
          <p:cNvPr id="17" name="CustomShape 1">
            <a:extLst>
              <a:ext uri="{FF2B5EF4-FFF2-40B4-BE49-F238E27FC236}">
                <a16:creationId xmlns:a16="http://schemas.microsoft.com/office/drawing/2014/main" id="{590322A4-E1A9-45AC-A1EC-27BFF412884E}"/>
              </a:ext>
            </a:extLst>
          </p:cNvPr>
          <p:cNvSpPr/>
          <p:nvPr/>
        </p:nvSpPr>
        <p:spPr>
          <a:xfrm>
            <a:off x="4960663" y="1067586"/>
            <a:ext cx="1148589" cy="224502"/>
          </a:xfrm>
          <a:prstGeom prst="rect">
            <a:avLst/>
          </a:prstGeom>
          <a:solidFill>
            <a:srgbClr val="00AAAD">
              <a:alpha val="32157"/>
            </a:srgbClr>
          </a:solidFill>
          <a:ln w="19050">
            <a:noFill/>
          </a:ln>
        </p:spPr>
        <p:style>
          <a:lnRef idx="0">
            <a:scrgbClr r="0" g="0" b="0"/>
          </a:lnRef>
          <a:fillRef idx="0">
            <a:scrgbClr r="0" g="0" b="0"/>
          </a:fillRef>
          <a:effectRef idx="0">
            <a:scrgbClr r="0" g="0" b="0"/>
          </a:effectRef>
          <a:fontRef idx="minor"/>
        </p:style>
      </p:sp>
      <p:sp>
        <p:nvSpPr>
          <p:cNvPr id="18" name="CustomShape 1">
            <a:extLst>
              <a:ext uri="{FF2B5EF4-FFF2-40B4-BE49-F238E27FC236}">
                <a16:creationId xmlns:a16="http://schemas.microsoft.com/office/drawing/2014/main" id="{3409648D-21D0-4055-9319-9E64B6984153}"/>
              </a:ext>
            </a:extLst>
          </p:cNvPr>
          <p:cNvSpPr/>
          <p:nvPr/>
        </p:nvSpPr>
        <p:spPr>
          <a:xfrm>
            <a:off x="7021376" y="1743447"/>
            <a:ext cx="1141963" cy="224502"/>
          </a:xfrm>
          <a:prstGeom prst="rect">
            <a:avLst/>
          </a:prstGeom>
          <a:solidFill>
            <a:srgbClr val="00AAAD">
              <a:alpha val="32157"/>
            </a:srgbClr>
          </a:solidFill>
          <a:ln w="19050">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2665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4B467A04-E81B-46EB-9B6B-0F48788DBE19}"/>
              </a:ext>
            </a:extLst>
          </p:cNvPr>
          <p:cNvSpPr>
            <a:spLocks noGrp="1"/>
          </p:cNvSpPr>
          <p:nvPr>
            <p:ph type="body" sz="quarter" idx="10"/>
          </p:nvPr>
        </p:nvSpPr>
        <p:spPr/>
        <p:txBody>
          <a:bodyPr>
            <a:normAutofit/>
          </a:bodyPr>
          <a:lstStyle/>
          <a:p>
            <a:r>
              <a:rPr lang="en-US" spc="-1" dirty="0">
                <a:solidFill>
                  <a:srgbClr val="000000"/>
                </a:solidFill>
                <a:ea typeface="Georgia"/>
              </a:rPr>
              <a:t>A </a:t>
            </a:r>
            <a:r>
              <a:rPr lang="en-US" spc="-1" dirty="0" err="1">
                <a:solidFill>
                  <a:srgbClr val="000000"/>
                </a:solidFill>
                <a:ea typeface="Georgia"/>
              </a:rPr>
              <a:t>hipótese</a:t>
            </a:r>
            <a:r>
              <a:rPr lang="en-US" spc="-1" dirty="0">
                <a:solidFill>
                  <a:srgbClr val="000000"/>
                </a:solidFill>
                <a:ea typeface="Georgia"/>
              </a:rPr>
              <a:t> do </a:t>
            </a:r>
            <a:r>
              <a:rPr lang="en-US" spc="-1" dirty="0" err="1">
                <a:solidFill>
                  <a:srgbClr val="000000"/>
                </a:solidFill>
                <a:ea typeface="Georgia"/>
              </a:rPr>
              <a:t>condicionamento</a:t>
            </a:r>
            <a:r>
              <a:rPr lang="en-US" spc="-1" dirty="0">
                <a:solidFill>
                  <a:srgbClr val="000000"/>
                </a:solidFill>
                <a:ea typeface="Georgia"/>
              </a:rPr>
              <a:t> </a:t>
            </a:r>
            <a:r>
              <a:rPr lang="en-US" spc="-1" dirty="0" err="1">
                <a:solidFill>
                  <a:srgbClr val="000000"/>
                </a:solidFill>
                <a:ea typeface="Georgia"/>
              </a:rPr>
              <a:t>discursivo</a:t>
            </a:r>
            <a:r>
              <a:rPr lang="en-US" spc="-1" dirty="0">
                <a:solidFill>
                  <a:srgbClr val="000000"/>
                </a:solidFill>
                <a:ea typeface="Georgia"/>
              </a:rPr>
              <a:t> da </a:t>
            </a:r>
            <a:r>
              <a:rPr lang="en-US" spc="-1" dirty="0" err="1">
                <a:solidFill>
                  <a:srgbClr val="000000"/>
                </a:solidFill>
                <a:ea typeface="Georgia"/>
              </a:rPr>
              <a:t>ordem</a:t>
            </a:r>
            <a:r>
              <a:rPr lang="en-US" spc="-1" dirty="0">
                <a:solidFill>
                  <a:srgbClr val="000000"/>
                </a:solidFill>
                <a:ea typeface="Georgia"/>
              </a:rPr>
              <a:t> no </a:t>
            </a:r>
            <a:r>
              <a:rPr lang="en-US" spc="-1" dirty="0" err="1">
                <a:solidFill>
                  <a:srgbClr val="000000"/>
                </a:solidFill>
                <a:ea typeface="Georgia"/>
              </a:rPr>
              <a:t>Português</a:t>
            </a:r>
            <a:r>
              <a:rPr lang="en-US" spc="-1" dirty="0">
                <a:solidFill>
                  <a:srgbClr val="000000"/>
                </a:solidFill>
                <a:ea typeface="Georgia"/>
              </a:rPr>
              <a:t> dos </a:t>
            </a:r>
            <a:r>
              <a:rPr lang="en-US" spc="-1" dirty="0" err="1">
                <a:solidFill>
                  <a:srgbClr val="000000"/>
                </a:solidFill>
                <a:ea typeface="Georgia"/>
              </a:rPr>
              <a:t>séculos</a:t>
            </a:r>
            <a:r>
              <a:rPr lang="en-US" spc="-1" dirty="0">
                <a:solidFill>
                  <a:srgbClr val="000000"/>
                </a:solidFill>
                <a:ea typeface="Georgia"/>
              </a:rPr>
              <a:t> XV a XVII </a:t>
            </a:r>
            <a:r>
              <a:rPr lang="en-US" spc="-1" dirty="0" err="1">
                <a:solidFill>
                  <a:srgbClr val="000000"/>
                </a:solidFill>
                <a:ea typeface="Georgia"/>
              </a:rPr>
              <a:t>está</a:t>
            </a:r>
            <a:r>
              <a:rPr lang="en-US" spc="-1" dirty="0">
                <a:solidFill>
                  <a:srgbClr val="000000"/>
                </a:solidFill>
                <a:ea typeface="Georgia"/>
              </a:rPr>
              <a:t> </a:t>
            </a:r>
            <a:r>
              <a:rPr lang="en-US" spc="-1" dirty="0" err="1">
                <a:solidFill>
                  <a:srgbClr val="000000"/>
                </a:solidFill>
                <a:ea typeface="Georgia"/>
              </a:rPr>
              <a:t>presente</a:t>
            </a:r>
            <a:r>
              <a:rPr lang="en-US" spc="-1" dirty="0">
                <a:solidFill>
                  <a:srgbClr val="000000"/>
                </a:solidFill>
                <a:ea typeface="Georgia"/>
              </a:rPr>
              <a:t>, sob </a:t>
            </a:r>
            <a:r>
              <a:rPr lang="en-US" spc="-1" dirty="0" err="1">
                <a:solidFill>
                  <a:srgbClr val="000000"/>
                </a:solidFill>
                <a:ea typeface="Georgia"/>
              </a:rPr>
              <a:t>diferentes</a:t>
            </a:r>
            <a:r>
              <a:rPr lang="en-US" spc="-1" dirty="0">
                <a:solidFill>
                  <a:srgbClr val="000000"/>
                </a:solidFill>
                <a:ea typeface="Georgia"/>
              </a:rPr>
              <a:t> </a:t>
            </a:r>
            <a:r>
              <a:rPr lang="en-US" spc="-1" dirty="0" err="1">
                <a:solidFill>
                  <a:srgbClr val="000000"/>
                </a:solidFill>
                <a:ea typeface="Georgia"/>
              </a:rPr>
              <a:t>formas</a:t>
            </a:r>
            <a:r>
              <a:rPr lang="en-US" spc="-1" dirty="0">
                <a:solidFill>
                  <a:srgbClr val="000000"/>
                </a:solidFill>
                <a:ea typeface="Georgia"/>
              </a:rPr>
              <a:t> e com </a:t>
            </a:r>
            <a:r>
              <a:rPr lang="en-US" spc="-1" dirty="0" err="1">
                <a:solidFill>
                  <a:srgbClr val="000000"/>
                </a:solidFill>
                <a:ea typeface="Georgia"/>
              </a:rPr>
              <a:t>diferentes</a:t>
            </a:r>
            <a:r>
              <a:rPr lang="en-US" spc="-1" dirty="0">
                <a:solidFill>
                  <a:srgbClr val="000000"/>
                </a:solidFill>
                <a:ea typeface="Georgia"/>
              </a:rPr>
              <a:t> </a:t>
            </a:r>
            <a:r>
              <a:rPr lang="en-US" spc="-1" dirty="0" err="1">
                <a:solidFill>
                  <a:srgbClr val="000000"/>
                </a:solidFill>
                <a:ea typeface="Georgia"/>
              </a:rPr>
              <a:t>implementações</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diversos</a:t>
            </a:r>
            <a:r>
              <a:rPr lang="en-US" spc="-1" dirty="0">
                <a:solidFill>
                  <a:srgbClr val="000000"/>
                </a:solidFill>
                <a:ea typeface="Georgia"/>
              </a:rPr>
              <a:t> </a:t>
            </a:r>
            <a:r>
              <a:rPr lang="en-US" spc="-1" dirty="0" err="1">
                <a:solidFill>
                  <a:srgbClr val="000000"/>
                </a:solidFill>
                <a:ea typeface="Georgia"/>
              </a:rPr>
              <a:t>trabalhos</a:t>
            </a:r>
            <a:r>
              <a:rPr lang="en-US" spc="-1" dirty="0">
                <a:solidFill>
                  <a:srgbClr val="000000"/>
                </a:solidFill>
                <a:ea typeface="Georgia"/>
              </a:rPr>
              <a:t> </a:t>
            </a:r>
            <a:r>
              <a:rPr lang="en-US" spc="-1" dirty="0" err="1">
                <a:solidFill>
                  <a:srgbClr val="000000"/>
                </a:solidFill>
                <a:ea typeface="Georgia"/>
              </a:rPr>
              <a:t>posteriores</a:t>
            </a:r>
            <a:r>
              <a:rPr lang="en-US" spc="-1" dirty="0">
                <a:solidFill>
                  <a:srgbClr val="000000"/>
                </a:solidFill>
                <a:ea typeface="Georgia"/>
              </a:rPr>
              <a:t> a </a:t>
            </a:r>
            <a:r>
              <a:rPr lang="en-US" spc="-1" dirty="0" err="1">
                <a:solidFill>
                  <a:srgbClr val="000000"/>
                </a:solidFill>
                <a:ea typeface="Georgia"/>
              </a:rPr>
              <a:t>Galves</a:t>
            </a:r>
            <a:r>
              <a:rPr lang="en-US" spc="-1" dirty="0">
                <a:solidFill>
                  <a:srgbClr val="000000"/>
                </a:solidFill>
                <a:ea typeface="Georgia"/>
              </a:rPr>
              <a:t> (2001), </a:t>
            </a:r>
            <a:r>
              <a:rPr lang="en-US" spc="-1" dirty="0" err="1">
                <a:solidFill>
                  <a:srgbClr val="000000"/>
                </a:solidFill>
                <a:ea typeface="Georgia"/>
              </a:rPr>
              <a:t>como</a:t>
            </a:r>
            <a:r>
              <a:rPr lang="en-US" spc="-1" dirty="0">
                <a:solidFill>
                  <a:srgbClr val="000000"/>
                </a:solidFill>
                <a:ea typeface="Georgia"/>
              </a:rPr>
              <a:t> </a:t>
            </a:r>
            <a:r>
              <a:rPr lang="en-US" spc="-1" dirty="0" err="1">
                <a:solidFill>
                  <a:srgbClr val="000000"/>
                </a:solidFill>
                <a:ea typeface="Georgia"/>
              </a:rPr>
              <a:t>Paixão</a:t>
            </a:r>
            <a:r>
              <a:rPr lang="en-US" spc="-1" dirty="0">
                <a:solidFill>
                  <a:srgbClr val="000000"/>
                </a:solidFill>
                <a:ea typeface="Georgia"/>
              </a:rPr>
              <a:t> de Sousa (2004), </a:t>
            </a:r>
            <a:r>
              <a:rPr lang="en-US" spc="-1" dirty="0" err="1">
                <a:solidFill>
                  <a:srgbClr val="000000"/>
                </a:solidFill>
                <a:ea typeface="Georgia"/>
              </a:rPr>
              <a:t>Galves</a:t>
            </a:r>
            <a:r>
              <a:rPr lang="en-US" spc="-1" dirty="0">
                <a:solidFill>
                  <a:srgbClr val="000000"/>
                </a:solidFill>
                <a:ea typeface="Georgia"/>
              </a:rPr>
              <a:t> e </a:t>
            </a:r>
            <a:r>
              <a:rPr lang="en-US" spc="-1" dirty="0" err="1">
                <a:solidFill>
                  <a:srgbClr val="000000"/>
                </a:solidFill>
                <a:ea typeface="Georgia"/>
              </a:rPr>
              <a:t>Paixão</a:t>
            </a:r>
            <a:r>
              <a:rPr lang="en-US" spc="-1" dirty="0">
                <a:solidFill>
                  <a:srgbClr val="000000"/>
                </a:solidFill>
                <a:ea typeface="Georgia"/>
              </a:rPr>
              <a:t> de Sousa (2005), </a:t>
            </a:r>
            <a:r>
              <a:rPr lang="en-US" spc="-1" dirty="0" err="1">
                <a:solidFill>
                  <a:srgbClr val="000000"/>
                </a:solidFill>
                <a:ea typeface="Georgia"/>
              </a:rPr>
              <a:t>Galves</a:t>
            </a:r>
            <a:r>
              <a:rPr lang="en-US" spc="-1" dirty="0">
                <a:solidFill>
                  <a:srgbClr val="000000"/>
                </a:solidFill>
                <a:ea typeface="Georgia"/>
              </a:rPr>
              <a:t>, Britto e </a:t>
            </a:r>
            <a:r>
              <a:rPr lang="en-US" spc="-1" dirty="0" err="1">
                <a:solidFill>
                  <a:srgbClr val="000000"/>
                </a:solidFill>
                <a:ea typeface="Georgia"/>
              </a:rPr>
              <a:t>Paixão</a:t>
            </a:r>
            <a:r>
              <a:rPr lang="en-US" spc="-1" dirty="0">
                <a:solidFill>
                  <a:srgbClr val="000000"/>
                </a:solidFill>
                <a:ea typeface="Georgia"/>
              </a:rPr>
              <a:t> de Sousa (2005), Cavalcante e </a:t>
            </a:r>
            <a:r>
              <a:rPr lang="en-US" spc="-1" dirty="0" err="1">
                <a:solidFill>
                  <a:srgbClr val="000000"/>
                </a:solidFill>
                <a:ea typeface="Georgia"/>
              </a:rPr>
              <a:t>Paixão</a:t>
            </a:r>
            <a:r>
              <a:rPr lang="en-US" spc="-1" dirty="0">
                <a:solidFill>
                  <a:srgbClr val="000000"/>
                </a:solidFill>
                <a:ea typeface="Georgia"/>
              </a:rPr>
              <a:t> de Sousa (2010), </a:t>
            </a:r>
            <a:r>
              <a:rPr lang="en-US" spc="-1" dirty="0" err="1">
                <a:solidFill>
                  <a:srgbClr val="000000"/>
                </a:solidFill>
                <a:ea typeface="Georgia"/>
              </a:rPr>
              <a:t>Gibrail</a:t>
            </a:r>
            <a:r>
              <a:rPr lang="en-US" spc="-1" dirty="0">
                <a:solidFill>
                  <a:srgbClr val="000000"/>
                </a:solidFill>
                <a:ea typeface="Georgia"/>
              </a:rPr>
              <a:t> (2010), Antonelli (2011), </a:t>
            </a:r>
            <a:r>
              <a:rPr lang="en-US" spc="-1" dirty="0" err="1">
                <a:solidFill>
                  <a:srgbClr val="000000"/>
                </a:solidFill>
                <a:ea typeface="Georgia"/>
              </a:rPr>
              <a:t>Galves</a:t>
            </a:r>
            <a:r>
              <a:rPr lang="en-US" spc="-1" dirty="0">
                <a:solidFill>
                  <a:srgbClr val="000000"/>
                </a:solidFill>
                <a:ea typeface="Georgia"/>
              </a:rPr>
              <a:t>, Cavalcante e </a:t>
            </a:r>
            <a:r>
              <a:rPr lang="en-US" spc="-1" dirty="0" err="1">
                <a:solidFill>
                  <a:srgbClr val="000000"/>
                </a:solidFill>
                <a:ea typeface="Georgia"/>
              </a:rPr>
              <a:t>Paixão</a:t>
            </a:r>
            <a:r>
              <a:rPr lang="en-US" spc="-1" dirty="0">
                <a:solidFill>
                  <a:srgbClr val="000000"/>
                </a:solidFill>
                <a:ea typeface="Georgia"/>
              </a:rPr>
              <a:t> de Sousa (2015), </a:t>
            </a:r>
            <a:r>
              <a:rPr lang="en-US" spc="-1" dirty="0" err="1">
                <a:solidFill>
                  <a:srgbClr val="000000"/>
                </a:solidFill>
                <a:ea typeface="Georgia"/>
              </a:rPr>
              <a:t>Galves</a:t>
            </a:r>
            <a:r>
              <a:rPr lang="en-US" spc="-1" dirty="0">
                <a:solidFill>
                  <a:srgbClr val="000000"/>
                </a:solidFill>
                <a:ea typeface="Georgia"/>
              </a:rPr>
              <a:t> e </a:t>
            </a:r>
            <a:r>
              <a:rPr lang="en-US" spc="-1" dirty="0" err="1">
                <a:solidFill>
                  <a:srgbClr val="000000"/>
                </a:solidFill>
                <a:ea typeface="Georgia"/>
              </a:rPr>
              <a:t>Gibrail</a:t>
            </a:r>
            <a:r>
              <a:rPr lang="en-US" spc="-1" dirty="0">
                <a:solidFill>
                  <a:srgbClr val="000000"/>
                </a:solidFill>
                <a:ea typeface="Georgia"/>
              </a:rPr>
              <a:t> (2016), e </a:t>
            </a:r>
            <a:r>
              <a:rPr lang="en-US" spc="-1" dirty="0" err="1">
                <a:solidFill>
                  <a:srgbClr val="000000"/>
                </a:solidFill>
                <a:ea typeface="Georgia"/>
              </a:rPr>
              <a:t>Galves</a:t>
            </a:r>
            <a:r>
              <a:rPr lang="en-US" spc="-1" dirty="0">
                <a:solidFill>
                  <a:srgbClr val="000000"/>
                </a:solidFill>
                <a:ea typeface="Georgia"/>
              </a:rPr>
              <a:t> e </a:t>
            </a:r>
            <a:r>
              <a:rPr lang="en-US" spc="-1" dirty="0" err="1">
                <a:solidFill>
                  <a:srgbClr val="000000"/>
                </a:solidFill>
                <a:ea typeface="Georgia"/>
              </a:rPr>
              <a:t>Paixão</a:t>
            </a:r>
            <a:r>
              <a:rPr lang="en-US" spc="-1" dirty="0">
                <a:solidFill>
                  <a:srgbClr val="000000"/>
                </a:solidFill>
                <a:ea typeface="Georgia"/>
              </a:rPr>
              <a:t> de Sousa (2017), entre outros.</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F36B211-8BA2-49F0-B65D-1F3E3815626B}" type="slidenum">
              <a:rPr lang="en-US" sz="1800" b="0" strike="noStrike" spc="-1">
                <a:latin typeface="Cambria"/>
              </a:rPr>
              <a:t>40</a:t>
            </a:fld>
            <a:endParaRPr lang="en-US" sz="1800" b="0" strike="noStrike" spc="-1">
              <a:latin typeface="Cambria"/>
            </a:endParaRPr>
          </a:p>
        </p:txBody>
      </p:sp>
      <p:sp>
        <p:nvSpPr>
          <p:cNvPr id="914" name="CustomShape 5"/>
          <p:cNvSpPr/>
          <p:nvPr/>
        </p:nvSpPr>
        <p:spPr>
          <a:xfrm>
            <a:off x="198489" y="3593340"/>
            <a:ext cx="3493080" cy="1285560"/>
          </a:xfrm>
          <a:prstGeom prst="rect">
            <a:avLst/>
          </a:prstGeom>
          <a:solidFill>
            <a:srgbClr val="F68E76"/>
          </a:solidFill>
          <a:ln w="9360">
            <a:solidFill>
              <a:srgbClr val="F68E76"/>
            </a:solidFill>
            <a:round/>
          </a:ln>
        </p:spPr>
        <p:style>
          <a:lnRef idx="0">
            <a:scrgbClr r="0" g="0" b="0"/>
          </a:lnRef>
          <a:fillRef idx="0">
            <a:scrgbClr r="0" g="0" b="0"/>
          </a:fillRef>
          <a:effectRef idx="0">
            <a:scrgbClr r="0" g="0" b="0"/>
          </a:effectRef>
          <a:fontRef idx="minor"/>
        </p:style>
      </p:sp>
      <p:sp>
        <p:nvSpPr>
          <p:cNvPr id="916" name="CustomShape 7"/>
          <p:cNvSpPr/>
          <p:nvPr/>
        </p:nvSpPr>
        <p:spPr>
          <a:xfrm>
            <a:off x="252361" y="3593340"/>
            <a:ext cx="2906640" cy="7549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dirty="0" err="1">
                <a:solidFill>
                  <a:srgbClr val="FFFFFF"/>
                </a:solidFill>
                <a:latin typeface="Georgia"/>
                <a:ea typeface="Georgia"/>
              </a:rPr>
              <a:t>Elementos</a:t>
            </a:r>
            <a:r>
              <a:rPr lang="en-US" sz="1800" b="1" strike="noStrike" spc="-1" dirty="0">
                <a:solidFill>
                  <a:srgbClr val="FFFFFF"/>
                </a:solidFill>
                <a:latin typeface="Georgia"/>
                <a:ea typeface="Georgia"/>
              </a:rPr>
              <a:t> </a:t>
            </a:r>
            <a:r>
              <a:rPr lang="en-US" sz="2300" b="1" strike="noStrike" spc="-1" dirty="0">
                <a:solidFill>
                  <a:srgbClr val="FFFFFF"/>
                </a:solidFill>
                <a:latin typeface="Georgia"/>
                <a:ea typeface="Georgia"/>
              </a:rPr>
              <a:t>ID</a:t>
            </a:r>
            <a:endParaRPr lang="en-US" sz="2300" b="0" strike="noStrike" spc="-1" dirty="0">
              <a:latin typeface="Cambria"/>
            </a:endParaRPr>
          </a:p>
          <a:p>
            <a:pPr>
              <a:lnSpc>
                <a:spcPct val="100000"/>
              </a:lnSpc>
            </a:pPr>
            <a:endParaRPr lang="en-US" sz="2300" b="0" strike="noStrike" spc="-1" dirty="0">
              <a:latin typeface="Cambria"/>
            </a:endParaRPr>
          </a:p>
          <a:p>
            <a:pPr>
              <a:lnSpc>
                <a:spcPct val="100000"/>
              </a:lnSpc>
            </a:pPr>
            <a:r>
              <a:rPr lang="en-US" sz="1200" b="1" strike="noStrike" spc="-1" dirty="0" err="1">
                <a:solidFill>
                  <a:srgbClr val="FFFFFF"/>
                </a:solidFill>
                <a:latin typeface="Georgia"/>
                <a:ea typeface="Georgia"/>
              </a:rPr>
              <a:t>Contendo</a:t>
            </a:r>
            <a:r>
              <a:rPr lang="en-US" sz="1200" b="1" strike="noStrike" spc="-1" dirty="0">
                <a:solidFill>
                  <a:srgbClr val="FFFFFF"/>
                </a:solidFill>
                <a:latin typeface="Georgia"/>
                <a:ea typeface="Georgia"/>
              </a:rPr>
              <a:t> </a:t>
            </a:r>
            <a:r>
              <a:rPr lang="en-US" sz="1200" b="1" strike="noStrike" spc="-1" dirty="0" err="1">
                <a:solidFill>
                  <a:srgbClr val="FFFFFF"/>
                </a:solidFill>
                <a:latin typeface="Georgia"/>
                <a:ea typeface="Georgia"/>
              </a:rPr>
              <a:t>os</a:t>
            </a:r>
            <a:r>
              <a:rPr lang="en-US" sz="1200" b="1" strike="noStrike" spc="-1" dirty="0">
                <a:solidFill>
                  <a:srgbClr val="FFFFFF"/>
                </a:solidFill>
                <a:latin typeface="Georgia"/>
                <a:ea typeface="Georgia"/>
              </a:rPr>
              <a:t> </a:t>
            </a:r>
            <a:r>
              <a:rPr lang="en-US" sz="1200" b="1" strike="noStrike" spc="-1" dirty="0" err="1">
                <a:solidFill>
                  <a:srgbClr val="FFFFFF"/>
                </a:solidFill>
                <a:latin typeface="Georgia"/>
                <a:ea typeface="Georgia"/>
              </a:rPr>
              <a:t>ínices</a:t>
            </a:r>
            <a:r>
              <a:rPr lang="en-US" sz="1200" b="1" strike="noStrike" spc="-1" dirty="0">
                <a:solidFill>
                  <a:srgbClr val="FFFFFF"/>
                </a:solidFill>
                <a:latin typeface="Georgia"/>
                <a:ea typeface="Georgia"/>
              </a:rPr>
              <a:t> dos </a:t>
            </a:r>
            <a:r>
              <a:rPr lang="en-US" sz="1200" b="1" strike="noStrike" spc="-1" dirty="0" err="1">
                <a:solidFill>
                  <a:srgbClr val="FFFFFF"/>
                </a:solidFill>
                <a:latin typeface="Georgia"/>
                <a:ea typeface="Georgia"/>
              </a:rPr>
              <a:t>referentes</a:t>
            </a:r>
            <a:endParaRPr lang="en-US" sz="1200" b="0" strike="noStrike" spc="-1" dirty="0">
              <a:latin typeface="Cambria"/>
            </a:endParaRPr>
          </a:p>
          <a:p>
            <a:pPr>
              <a:lnSpc>
                <a:spcPct val="100000"/>
              </a:lnSpc>
            </a:pPr>
            <a:r>
              <a:rPr lang="en-US" sz="1200" b="1" strike="noStrike" spc="-1" dirty="0">
                <a:solidFill>
                  <a:srgbClr val="FFFFFF"/>
                </a:solidFill>
                <a:latin typeface="Georgia"/>
                <a:ea typeface="Georgia"/>
              </a:rPr>
              <a:t>(</a:t>
            </a:r>
            <a:r>
              <a:rPr lang="en-US" sz="1200" b="1" strike="noStrike" spc="-1" dirty="0" err="1">
                <a:solidFill>
                  <a:srgbClr val="FFFFFF"/>
                </a:solidFill>
                <a:latin typeface="Georgia"/>
                <a:ea typeface="Georgia"/>
              </a:rPr>
              <a:t>incluidos</a:t>
            </a:r>
            <a:r>
              <a:rPr lang="en-US" sz="1200" b="1" strike="noStrike" spc="-1" dirty="0">
                <a:solidFill>
                  <a:srgbClr val="FFFFFF"/>
                </a:solidFill>
                <a:latin typeface="Georgia"/>
                <a:ea typeface="Georgia"/>
              </a:rPr>
              <a:t> sob NP, WNP)</a:t>
            </a:r>
            <a:endParaRPr lang="en-US" sz="1200" b="0" strike="noStrike" spc="-1" dirty="0">
              <a:latin typeface="Cambria"/>
            </a:endParaRPr>
          </a:p>
        </p:txBody>
      </p:sp>
      <p:sp>
        <p:nvSpPr>
          <p:cNvPr id="917" name="CustomShape 8"/>
          <p:cNvSpPr/>
          <p:nvPr/>
        </p:nvSpPr>
        <p:spPr>
          <a:xfrm>
            <a:off x="3291120" y="2392560"/>
            <a:ext cx="2480400" cy="303480"/>
          </a:xfrm>
          <a:prstGeom prst="rect">
            <a:avLst/>
          </a:prstGeom>
          <a:solidFill>
            <a:srgbClr val="F68E76"/>
          </a:solidFill>
          <a:ln w="9360">
            <a:solidFill>
              <a:srgbClr val="F68E76"/>
            </a:solidFill>
            <a:round/>
          </a:ln>
        </p:spPr>
        <p:style>
          <a:lnRef idx="0">
            <a:scrgbClr r="0" g="0" b="0"/>
          </a:lnRef>
          <a:fillRef idx="0">
            <a:scrgbClr r="0" g="0" b="0"/>
          </a:fillRef>
          <a:effectRef idx="0">
            <a:scrgbClr r="0" g="0" b="0"/>
          </a:effectRef>
          <a:fontRef idx="minor"/>
        </p:style>
      </p:sp>
      <p:pic>
        <p:nvPicPr>
          <p:cNvPr id="11" name="Imagem 10">
            <a:extLst>
              <a:ext uri="{FF2B5EF4-FFF2-40B4-BE49-F238E27FC236}">
                <a16:creationId xmlns:a16="http://schemas.microsoft.com/office/drawing/2014/main" id="{0D43F95D-1037-443E-9B1B-DE10DDF07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283119"/>
          </a:xfrm>
          <a:prstGeom prst="rect">
            <a:avLst/>
          </a:prstGeom>
        </p:spPr>
      </p:pic>
      <p:sp>
        <p:nvSpPr>
          <p:cNvPr id="12" name="CustomShape 5">
            <a:extLst>
              <a:ext uri="{FF2B5EF4-FFF2-40B4-BE49-F238E27FC236}">
                <a16:creationId xmlns:a16="http://schemas.microsoft.com/office/drawing/2014/main" id="{8665A252-58E4-465A-8669-9E0D3957AC78}"/>
              </a:ext>
            </a:extLst>
          </p:cNvPr>
          <p:cNvSpPr/>
          <p:nvPr/>
        </p:nvSpPr>
        <p:spPr>
          <a:xfrm>
            <a:off x="1499737" y="177421"/>
            <a:ext cx="2853900" cy="238174"/>
          </a:xfrm>
          <a:prstGeom prst="rect">
            <a:avLst/>
          </a:prstGeom>
          <a:solidFill>
            <a:srgbClr val="FFCC99">
              <a:alpha val="50196"/>
            </a:srgbClr>
          </a:solidFill>
          <a:ln w="28575">
            <a:noFill/>
            <a:round/>
          </a:ln>
        </p:spPr>
        <p:style>
          <a:lnRef idx="0">
            <a:scrgbClr r="0" g="0" b="0"/>
          </a:lnRef>
          <a:fillRef idx="0">
            <a:scrgbClr r="0" g="0" b="0"/>
          </a:fillRef>
          <a:effectRef idx="0">
            <a:scrgbClr r="0" g="0" b="0"/>
          </a:effectRef>
          <a:fontRef idx="minor"/>
        </p:style>
      </p:sp>
      <p:sp>
        <p:nvSpPr>
          <p:cNvPr id="14" name="CustomShape 5">
            <a:extLst>
              <a:ext uri="{FF2B5EF4-FFF2-40B4-BE49-F238E27FC236}">
                <a16:creationId xmlns:a16="http://schemas.microsoft.com/office/drawing/2014/main" id="{CFC3C0C5-3C09-447F-B69F-5EE6CD4E944B}"/>
              </a:ext>
            </a:extLst>
          </p:cNvPr>
          <p:cNvSpPr/>
          <p:nvPr/>
        </p:nvSpPr>
        <p:spPr>
          <a:xfrm>
            <a:off x="1565997" y="1046816"/>
            <a:ext cx="2480400" cy="238174"/>
          </a:xfrm>
          <a:prstGeom prst="rect">
            <a:avLst/>
          </a:prstGeom>
          <a:solidFill>
            <a:srgbClr val="FFCC99">
              <a:alpha val="50196"/>
            </a:srgbClr>
          </a:solidFill>
          <a:ln w="28575">
            <a:noFill/>
            <a:round/>
          </a:ln>
        </p:spPr>
        <p:style>
          <a:lnRef idx="0">
            <a:scrgbClr r="0" g="0" b="0"/>
          </a:lnRef>
          <a:fillRef idx="0">
            <a:scrgbClr r="0" g="0" b="0"/>
          </a:fillRef>
          <a:effectRef idx="0">
            <a:scrgbClr r="0" g="0" b="0"/>
          </a:effectRef>
          <a:fontRef idx="minor"/>
        </p:style>
      </p:sp>
      <p:sp>
        <p:nvSpPr>
          <p:cNvPr id="15" name="CustomShape 5">
            <a:extLst>
              <a:ext uri="{FF2B5EF4-FFF2-40B4-BE49-F238E27FC236}">
                <a16:creationId xmlns:a16="http://schemas.microsoft.com/office/drawing/2014/main" id="{E4DE790A-591A-47AF-975F-EE50B7B00C3F}"/>
              </a:ext>
            </a:extLst>
          </p:cNvPr>
          <p:cNvSpPr/>
          <p:nvPr/>
        </p:nvSpPr>
        <p:spPr>
          <a:xfrm>
            <a:off x="2612919" y="1730270"/>
            <a:ext cx="2787342" cy="238174"/>
          </a:xfrm>
          <a:prstGeom prst="rect">
            <a:avLst/>
          </a:prstGeom>
          <a:solidFill>
            <a:srgbClr val="FFCC99">
              <a:alpha val="50196"/>
            </a:srgbClr>
          </a:solidFill>
          <a:ln w="28575">
            <a:noFill/>
            <a:round/>
          </a:ln>
        </p:spPr>
        <p:style>
          <a:lnRef idx="0">
            <a:scrgbClr r="0" g="0" b="0"/>
          </a:lnRef>
          <a:fillRef idx="0">
            <a:scrgbClr r="0" g="0" b="0"/>
          </a:fillRef>
          <a:effectRef idx="0">
            <a:scrgbClr r="0" g="0" b="0"/>
          </a:effectRef>
          <a:fontRef idx="minor"/>
        </p:style>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 name="CustomShape 1"/>
          <p:cNvSpPr/>
          <p:nvPr/>
        </p:nvSpPr>
        <p:spPr>
          <a:xfrm>
            <a:off x="888480" y="1922340"/>
            <a:ext cx="7357680" cy="1740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6800" b="0" strike="noStrike" spc="-1" dirty="0">
                <a:latin typeface="Georgia"/>
                <a:ea typeface="Georgia"/>
              </a:rPr>
              <a:t>A </a:t>
            </a:r>
            <a:r>
              <a:rPr lang="en-US" sz="6800" b="0" strike="noStrike" spc="-1" dirty="0" err="1">
                <a:latin typeface="Georgia"/>
                <a:ea typeface="Georgia"/>
              </a:rPr>
              <a:t>anotação</a:t>
            </a:r>
            <a:r>
              <a:rPr lang="en-US" sz="6800" b="0" strike="noStrike" spc="-1" dirty="0">
                <a:latin typeface="Georgia"/>
                <a:ea typeface="Georgia"/>
              </a:rPr>
              <a:t> </a:t>
            </a:r>
            <a:br>
              <a:rPr dirty="0"/>
            </a:br>
            <a:r>
              <a:rPr lang="en-US" sz="6800" b="0" strike="noStrike" spc="-1" dirty="0" err="1">
                <a:latin typeface="Georgia"/>
                <a:ea typeface="Georgia"/>
              </a:rPr>
              <a:t>em</a:t>
            </a:r>
            <a:r>
              <a:rPr lang="en-US" sz="6800" b="0" strike="noStrike" spc="-1" dirty="0">
                <a:latin typeface="Georgia"/>
                <a:ea typeface="Georgia"/>
              </a:rPr>
              <a:t> </a:t>
            </a:r>
            <a:r>
              <a:rPr lang="en-US" sz="6800" b="0" strike="noStrike" spc="-1" dirty="0" err="1">
                <a:latin typeface="Georgia"/>
                <a:ea typeface="Georgia"/>
              </a:rPr>
              <a:t>detalhe</a:t>
            </a:r>
            <a:endParaRPr lang="en-US" sz="6800" b="0" strike="noStrike" spc="-1" dirty="0">
              <a:latin typeface="Cambria"/>
            </a:endParaRPr>
          </a:p>
        </p:txBody>
      </p:sp>
      <p:sp>
        <p:nvSpPr>
          <p:cNvPr id="920" name="CustomShape 2"/>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671F3390-1553-491C-BE2D-A9DBAF5B83C6}" type="slidenum">
              <a:rPr lang="en-US" sz="1800" b="0" strike="noStrike" spc="-1">
                <a:latin typeface="Cambria"/>
              </a:rPr>
              <a:t>41</a:t>
            </a:fld>
            <a:endParaRPr lang="en-US" sz="1800" b="0" strike="noStrike" spc="-1">
              <a:latin typeface="Cambri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 name="CustomShape 2"/>
          <p:cNvSpPr/>
          <p:nvPr/>
        </p:nvSpPr>
        <p:spPr>
          <a:xfrm>
            <a:off x="8370000" y="4752270"/>
            <a:ext cx="553020" cy="2608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D0AF8C99-5384-4598-94D5-9BDF4D30A56A}" type="slidenum">
              <a:rPr lang="en-US" sz="1800" b="0" strike="noStrike" spc="-1">
                <a:solidFill>
                  <a:schemeClr val="bg1"/>
                </a:solidFill>
                <a:latin typeface="Cambria"/>
              </a:rPr>
              <a:t>42</a:t>
            </a:fld>
            <a:endParaRPr lang="en-US" sz="1800" b="0" strike="noStrike" spc="-1" dirty="0">
              <a:solidFill>
                <a:schemeClr val="bg1"/>
              </a:solidFill>
              <a:latin typeface="Cambria"/>
            </a:endParaRPr>
          </a:p>
        </p:txBody>
      </p:sp>
      <p:sp>
        <p:nvSpPr>
          <p:cNvPr id="923" name="CustomShape 3">
            <a:hlinkClick r:id="rId2" action="ppaction://hlinksldjump"/>
          </p:cNvPr>
          <p:cNvSpPr/>
          <p:nvPr/>
        </p:nvSpPr>
        <p:spPr>
          <a:xfrm rot="5400000">
            <a:off x="8446717" y="4459976"/>
            <a:ext cx="613028" cy="493200"/>
          </a:xfrm>
          <a:custGeom>
            <a:avLst/>
            <a:gdLst/>
            <a:ahLst/>
            <a:cxnLst/>
            <a:rect l="l" t="t" r="r" b="b"/>
            <a:pathLst>
              <a:path w="6402" h="2602">
                <a:moveTo>
                  <a:pt x="0" y="650"/>
                </a:moveTo>
                <a:lnTo>
                  <a:pt x="4800" y="650"/>
                </a:lnTo>
                <a:lnTo>
                  <a:pt x="4800" y="0"/>
                </a:lnTo>
                <a:lnTo>
                  <a:pt x="6401" y="1300"/>
                </a:lnTo>
                <a:lnTo>
                  <a:pt x="4800" y="2601"/>
                </a:lnTo>
                <a:lnTo>
                  <a:pt x="4800" y="1950"/>
                </a:lnTo>
                <a:lnTo>
                  <a:pt x="0" y="1950"/>
                </a:lnTo>
                <a:lnTo>
                  <a:pt x="0" y="650"/>
                </a:lnTo>
              </a:path>
            </a:pathLst>
          </a:custGeom>
          <a:solidFill>
            <a:srgbClr val="E45150"/>
          </a:solidFill>
          <a:ln w="9360">
            <a:solidFill>
              <a:srgbClr val="E45150"/>
            </a:solidFill>
            <a:round/>
          </a:ln>
        </p:spPr>
        <p:style>
          <a:lnRef idx="0">
            <a:scrgbClr r="0" g="0" b="0"/>
          </a:lnRef>
          <a:fillRef idx="0">
            <a:scrgbClr r="0" g="0" b="0"/>
          </a:fillRef>
          <a:effectRef idx="0">
            <a:scrgbClr r="0" g="0" b="0"/>
          </a:effectRef>
          <a:fontRef idx="minor"/>
        </p:style>
      </p:sp>
      <p:sp>
        <p:nvSpPr>
          <p:cNvPr id="9" name="CustomShape 1">
            <a:extLst>
              <a:ext uri="{FF2B5EF4-FFF2-40B4-BE49-F238E27FC236}">
                <a16:creationId xmlns:a16="http://schemas.microsoft.com/office/drawing/2014/main" id="{EEA32F6E-8DEF-4E0C-9AE9-3B3404C0832C}"/>
              </a:ext>
            </a:extLst>
          </p:cNvPr>
          <p:cNvSpPr/>
          <p:nvPr/>
        </p:nvSpPr>
        <p:spPr>
          <a:xfrm>
            <a:off x="888480" y="1922340"/>
            <a:ext cx="7357680" cy="1740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6800" b="0" strike="noStrike" spc="-1" dirty="0">
                <a:latin typeface="Georgia"/>
                <a:ea typeface="Georgia"/>
              </a:rPr>
              <a:t>A </a:t>
            </a:r>
            <a:r>
              <a:rPr lang="en-US" sz="6800" b="0" strike="noStrike" spc="-1" dirty="0" err="1">
                <a:latin typeface="Georgia"/>
                <a:ea typeface="Georgia"/>
              </a:rPr>
              <a:t>anotação</a:t>
            </a:r>
            <a:r>
              <a:rPr lang="en-US" sz="6800" b="0" strike="noStrike" spc="-1" dirty="0">
                <a:latin typeface="Georgia"/>
                <a:ea typeface="Georgia"/>
              </a:rPr>
              <a:t> </a:t>
            </a:r>
            <a:br>
              <a:rPr dirty="0"/>
            </a:br>
            <a:r>
              <a:rPr lang="en-US" sz="6800" b="0" strike="noStrike" spc="-1" dirty="0" err="1">
                <a:latin typeface="Georgia"/>
                <a:ea typeface="Georgia"/>
              </a:rPr>
              <a:t>em</a:t>
            </a:r>
            <a:r>
              <a:rPr lang="en-US" sz="6800" b="0" strike="noStrike" spc="-1" dirty="0">
                <a:latin typeface="Georgia"/>
                <a:ea typeface="Georgia"/>
              </a:rPr>
              <a:t> </a:t>
            </a:r>
            <a:r>
              <a:rPr lang="en-US" sz="6800" b="0" strike="noStrike" spc="-1" dirty="0" err="1">
                <a:latin typeface="Georgia"/>
                <a:ea typeface="Georgia"/>
              </a:rPr>
              <a:t>detalhe</a:t>
            </a:r>
            <a:endParaRPr lang="en-US" sz="6800" b="0" strike="noStrike" spc="-1" dirty="0">
              <a:latin typeface="Cambri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CustomShape 2"/>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F9643F79-4357-424F-8687-4967268F94B9}" type="slidenum">
              <a:rPr lang="en-US" sz="1800" b="0" strike="noStrike" spc="-1">
                <a:latin typeface="Cambria"/>
              </a:rPr>
              <a:t>43</a:t>
            </a:fld>
            <a:endParaRPr lang="en-US" sz="1800" b="0" strike="noStrike" spc="-1">
              <a:latin typeface="Cambria"/>
            </a:endParaRPr>
          </a:p>
        </p:txBody>
      </p:sp>
      <p:sp>
        <p:nvSpPr>
          <p:cNvPr id="2" name="Título 1">
            <a:extLst>
              <a:ext uri="{FF2B5EF4-FFF2-40B4-BE49-F238E27FC236}">
                <a16:creationId xmlns:a16="http://schemas.microsoft.com/office/drawing/2014/main" id="{021CDC76-0B60-452B-BB74-35D32AF640A0}"/>
              </a:ext>
            </a:extLst>
          </p:cNvPr>
          <p:cNvSpPr>
            <a:spLocks noGrp="1"/>
          </p:cNvSpPr>
          <p:nvPr>
            <p:ph type="title"/>
          </p:nvPr>
        </p:nvSpPr>
        <p:spPr/>
        <p:txBody>
          <a:bodyPr/>
          <a:lstStyle/>
          <a:p>
            <a:r>
              <a:rPr lang="pt-BR" dirty="0"/>
              <a:t>Alguns resultados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92B0316D-7429-42FB-8655-F10C5A6E8F1A}"/>
              </a:ext>
            </a:extLst>
          </p:cNvPr>
          <p:cNvSpPr>
            <a:spLocks noGrp="1"/>
          </p:cNvSpPr>
          <p:nvPr>
            <p:ph type="body" sz="quarter" idx="10"/>
          </p:nvPr>
        </p:nvSpPr>
        <p:spPr>
          <a:xfrm>
            <a:off x="598733" y="762000"/>
            <a:ext cx="7289711" cy="3829961"/>
          </a:xfrm>
        </p:spPr>
        <p:txBody>
          <a:bodyPr anchor="ctr"/>
          <a:lstStyle/>
          <a:p>
            <a:r>
              <a:rPr lang="pt-BR" dirty="0">
                <a:solidFill>
                  <a:srgbClr val="FF9900"/>
                </a:solidFill>
              </a:rPr>
              <a:t>22.944</a:t>
            </a:r>
            <a:r>
              <a:rPr lang="pt-BR" dirty="0">
                <a:solidFill>
                  <a:srgbClr val="FFC000"/>
                </a:solidFill>
              </a:rPr>
              <a:t> </a:t>
            </a:r>
            <a:r>
              <a:rPr lang="pt-BR" dirty="0"/>
              <a:t>palavras </a:t>
            </a:r>
            <a:r>
              <a:rPr lang="pt-BR" dirty="0">
                <a:solidFill>
                  <a:srgbClr val="FF9900"/>
                </a:solidFill>
              </a:rPr>
              <a:t>=</a:t>
            </a:r>
          </a:p>
          <a:p>
            <a:r>
              <a:rPr lang="pt-BR" dirty="0">
                <a:solidFill>
                  <a:srgbClr val="FFC000"/>
                </a:solidFill>
              </a:rPr>
              <a:t>	    </a:t>
            </a:r>
            <a:r>
              <a:rPr lang="pt-BR" dirty="0">
                <a:solidFill>
                  <a:srgbClr val="FF9900"/>
                </a:solidFill>
              </a:rPr>
              <a:t>4.165</a:t>
            </a:r>
            <a:r>
              <a:rPr lang="pt-BR" dirty="0"/>
              <a:t> nomes</a:t>
            </a:r>
          </a:p>
          <a:p>
            <a:r>
              <a:rPr lang="pt-BR" dirty="0">
                <a:solidFill>
                  <a:srgbClr val="FFC000"/>
                </a:solidFill>
              </a:rPr>
              <a:t>	    </a:t>
            </a:r>
            <a:r>
              <a:rPr lang="pt-BR" dirty="0">
                <a:solidFill>
                  <a:srgbClr val="FF9900"/>
                </a:solidFill>
              </a:rPr>
              <a:t>8.033</a:t>
            </a:r>
            <a:r>
              <a:rPr lang="pt-BR" dirty="0"/>
              <a:t> sintagmas nominais</a:t>
            </a:r>
          </a:p>
          <a:p>
            <a:r>
              <a:rPr lang="pt-BR" dirty="0">
                <a:solidFill>
                  <a:srgbClr val="FFC000"/>
                </a:solidFill>
              </a:rPr>
              <a:t>	    </a:t>
            </a:r>
            <a:r>
              <a:rPr lang="pt-BR" dirty="0">
                <a:solidFill>
                  <a:srgbClr val="FF9900"/>
                </a:solidFill>
              </a:rPr>
              <a:t>1.265</a:t>
            </a:r>
            <a:r>
              <a:rPr lang="pt-BR" dirty="0"/>
              <a:t> referentes individuais</a:t>
            </a:r>
          </a:p>
        </p:txBody>
      </p:sp>
      <p:sp>
        <p:nvSpPr>
          <p:cNvPr id="8" name="Título 7">
            <a:extLst>
              <a:ext uri="{FF2B5EF4-FFF2-40B4-BE49-F238E27FC236}">
                <a16:creationId xmlns:a16="http://schemas.microsoft.com/office/drawing/2014/main" id="{4A6EA81B-AFD0-498A-BC1B-DB0D5753950C}"/>
              </a:ext>
            </a:extLst>
          </p:cNvPr>
          <p:cNvSpPr>
            <a:spLocks noGrp="1"/>
          </p:cNvSpPr>
          <p:nvPr>
            <p:ph type="title"/>
          </p:nvPr>
        </p:nvSpPr>
        <p:spPr/>
        <p:txBody>
          <a:bodyPr/>
          <a:lstStyle/>
          <a:p>
            <a:r>
              <a:rPr lang="pt-BR" dirty="0"/>
              <a:t>em números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pic>
        <p:nvPicPr>
          <p:cNvPr id="9" name="Shape 1322">
            <a:extLst>
              <a:ext uri="{FF2B5EF4-FFF2-40B4-BE49-F238E27FC236}">
                <a16:creationId xmlns:a16="http://schemas.microsoft.com/office/drawing/2014/main" id="{F343062E-07D1-473A-99AE-FEBBE9020A67}"/>
              </a:ext>
            </a:extLst>
          </p:cNvPr>
          <p:cNvPicPr/>
          <p:nvPr/>
        </p:nvPicPr>
        <p:blipFill>
          <a:blip r:embed="rId3"/>
          <a:stretch/>
        </p:blipFill>
        <p:spPr>
          <a:xfrm>
            <a:off x="3779520" y="1099128"/>
            <a:ext cx="4491146" cy="2945244"/>
          </a:xfrm>
          <a:prstGeom prst="rect">
            <a:avLst/>
          </a:prstGeom>
          <a:ln>
            <a:noFill/>
          </a:ln>
        </p:spPr>
      </p:pic>
      <p:sp>
        <p:nvSpPr>
          <p:cNvPr id="10" name="CustomShape 4">
            <a:extLst>
              <a:ext uri="{FF2B5EF4-FFF2-40B4-BE49-F238E27FC236}">
                <a16:creationId xmlns:a16="http://schemas.microsoft.com/office/drawing/2014/main" id="{2382D3D0-D9E3-417D-843E-9D94A7C4C7C1}"/>
              </a:ext>
            </a:extLst>
          </p:cNvPr>
          <p:cNvSpPr/>
          <p:nvPr/>
        </p:nvSpPr>
        <p:spPr>
          <a:xfrm>
            <a:off x="556020" y="1299096"/>
            <a:ext cx="2918700" cy="2472804"/>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100" b="0" i="1" strike="noStrike" spc="-1" dirty="0">
                <a:latin typeface="Georgia"/>
                <a:ea typeface="Georgia"/>
              </a:rPr>
              <a:t>Outros </a:t>
            </a:r>
            <a:r>
              <a:rPr lang="en-US" sz="2100" b="0" i="1" strike="noStrike" spc="-1" dirty="0" err="1">
                <a:latin typeface="Georgia"/>
                <a:ea typeface="Georgia"/>
              </a:rPr>
              <a:t>há</a:t>
            </a:r>
            <a:r>
              <a:rPr lang="en-US" sz="2100" b="0" i="1" strike="noStrike" spc="-1" dirty="0">
                <a:latin typeface="Georgia"/>
                <a:ea typeface="Georgia"/>
              </a:rPr>
              <a:t> </a:t>
            </a:r>
            <a:r>
              <a:rPr lang="en-US" sz="2100" b="0" i="1" strike="noStrike" spc="-1" dirty="0" err="1">
                <a:latin typeface="Georgia"/>
                <a:ea typeface="Georgia"/>
              </a:rPr>
              <a:t>também</a:t>
            </a:r>
            <a:r>
              <a:rPr lang="en-US" sz="2100" b="0" i="1" strike="noStrike" spc="-1" dirty="0">
                <a:latin typeface="Georgia"/>
                <a:ea typeface="Georgia"/>
              </a:rPr>
              <a:t> </a:t>
            </a:r>
            <a:r>
              <a:rPr lang="en-US" sz="2100" b="0" i="1" strike="noStrike" spc="-1" dirty="0" err="1">
                <a:latin typeface="Georgia"/>
                <a:ea typeface="Georgia"/>
              </a:rPr>
              <a:t>nestas</a:t>
            </a:r>
            <a:r>
              <a:rPr lang="en-US" sz="2100" b="0" i="1" strike="noStrike" spc="-1" dirty="0">
                <a:latin typeface="Georgia"/>
                <a:ea typeface="Georgia"/>
              </a:rPr>
              <a:t> </a:t>
            </a:r>
            <a:r>
              <a:rPr lang="en-US" sz="2100" b="0" i="1" strike="noStrike" spc="-1" dirty="0" err="1">
                <a:latin typeface="Georgia"/>
                <a:ea typeface="Georgia"/>
              </a:rPr>
              <a:t>partes</a:t>
            </a:r>
            <a:r>
              <a:rPr lang="en-US" sz="2100" b="0" i="1" strike="noStrike" spc="-1" dirty="0">
                <a:latin typeface="Georgia"/>
                <a:ea typeface="Georgia"/>
              </a:rPr>
              <a:t> </a:t>
            </a:r>
            <a:r>
              <a:rPr lang="en-US" sz="2100" b="0" i="1" strike="noStrike" spc="-1" dirty="0" err="1">
                <a:latin typeface="Georgia"/>
                <a:ea typeface="Georgia"/>
              </a:rPr>
              <a:t>muito</a:t>
            </a:r>
            <a:r>
              <a:rPr lang="en-US" sz="2100" b="0" i="1" strike="noStrike" spc="-1" dirty="0">
                <a:latin typeface="Georgia"/>
                <a:ea typeface="Georgia"/>
              </a:rPr>
              <a:t> para </a:t>
            </a:r>
            <a:r>
              <a:rPr lang="en-US" sz="2100" b="0" i="1" strike="noStrike" spc="-1" dirty="0" err="1">
                <a:latin typeface="Georgia"/>
                <a:ea typeface="Georgia"/>
              </a:rPr>
              <a:t>notar</a:t>
            </a:r>
            <a:r>
              <a:rPr lang="en-US" sz="2100" b="0" i="1" strike="noStrike" spc="-1" dirty="0">
                <a:latin typeface="Georgia"/>
                <a:ea typeface="Georgia"/>
              </a:rPr>
              <a:t>, e </a:t>
            </a:r>
            <a:r>
              <a:rPr lang="en-US" sz="2100" b="0" i="1" strike="noStrike" spc="-1" dirty="0" err="1">
                <a:latin typeface="Georgia"/>
                <a:ea typeface="Georgia"/>
              </a:rPr>
              <a:t>mais</a:t>
            </a:r>
            <a:r>
              <a:rPr lang="en-US" sz="2100" b="0" i="1" strike="noStrike" spc="-1" dirty="0">
                <a:latin typeface="Georgia"/>
                <a:ea typeface="Georgia"/>
              </a:rPr>
              <a:t> fora da </a:t>
            </a:r>
            <a:r>
              <a:rPr lang="en-US" sz="2100" b="0" i="1" strike="noStrike" spc="-1" dirty="0" err="1">
                <a:latin typeface="Georgia"/>
                <a:ea typeface="Georgia"/>
              </a:rPr>
              <a:t>comum</a:t>
            </a:r>
            <a:r>
              <a:rPr lang="en-US" sz="2100" b="0" i="1" strike="noStrike" spc="-1" dirty="0">
                <a:latin typeface="Georgia"/>
                <a:ea typeface="Georgia"/>
              </a:rPr>
              <a:t> </a:t>
            </a:r>
            <a:r>
              <a:rPr lang="en-US" sz="2100" b="0" i="1" strike="noStrike" spc="-1" dirty="0" err="1">
                <a:latin typeface="Georgia"/>
                <a:ea typeface="Georgia"/>
              </a:rPr>
              <a:t>semelhança</a:t>
            </a:r>
            <a:r>
              <a:rPr lang="en-US" sz="2100" b="0" i="1" strike="noStrike" spc="-1" dirty="0">
                <a:latin typeface="Georgia"/>
                <a:ea typeface="Georgia"/>
              </a:rPr>
              <a:t> dos outros </a:t>
            </a:r>
            <a:r>
              <a:rPr lang="en-US" sz="2100" b="0" i="1" strike="noStrike" spc="-1" dirty="0" err="1">
                <a:latin typeface="Georgia"/>
                <a:ea typeface="Georgia"/>
              </a:rPr>
              <a:t>animais</a:t>
            </a:r>
            <a:r>
              <a:rPr lang="en-US" sz="2100" b="0" i="1" strike="noStrike" spc="-1" dirty="0">
                <a:latin typeface="Georgia"/>
                <a:ea typeface="Georgia"/>
              </a:rPr>
              <a:t> (a meu </a:t>
            </a:r>
            <a:r>
              <a:rPr lang="en-US" sz="2100" b="0" i="1" strike="noStrike" spc="-1" dirty="0" err="1">
                <a:latin typeface="Georgia"/>
                <a:ea typeface="Georgia"/>
              </a:rPr>
              <a:t>juízo</a:t>
            </a:r>
            <a:r>
              <a:rPr lang="en-US" sz="2100" b="0" i="1" strike="noStrike" spc="-1" dirty="0">
                <a:latin typeface="Georgia"/>
                <a:ea typeface="Georgia"/>
              </a:rPr>
              <a:t>) que </a:t>
            </a:r>
            <a:r>
              <a:rPr lang="en-US" sz="2100" b="0" i="1" strike="noStrike" spc="-1" dirty="0" err="1">
                <a:latin typeface="Georgia"/>
                <a:ea typeface="Georgia"/>
              </a:rPr>
              <a:t>quantos</a:t>
            </a:r>
            <a:r>
              <a:rPr lang="en-US" sz="2100" b="0" i="1" strike="noStrike" spc="-1" dirty="0">
                <a:latin typeface="Georgia"/>
                <a:ea typeface="Georgia"/>
              </a:rPr>
              <a:t> </a:t>
            </a:r>
            <a:r>
              <a:rPr lang="en-US" sz="2100" b="0" i="1" strike="noStrike" spc="-1" dirty="0" err="1">
                <a:latin typeface="Georgia"/>
                <a:ea typeface="Georgia"/>
              </a:rPr>
              <a:t>até</a:t>
            </a:r>
            <a:r>
              <a:rPr lang="en-US" sz="2100" b="0" i="1" strike="noStrike" spc="-1" dirty="0">
                <a:latin typeface="Georgia"/>
                <a:ea typeface="Georgia"/>
              </a:rPr>
              <a:t> agora se </a:t>
            </a:r>
            <a:r>
              <a:rPr lang="en-US" sz="2100" b="0" i="1" strike="noStrike" spc="-1" dirty="0" err="1">
                <a:latin typeface="Georgia"/>
                <a:ea typeface="Georgia"/>
              </a:rPr>
              <a:t>tem</a:t>
            </a:r>
            <a:r>
              <a:rPr lang="en-US" sz="2100" b="0" i="1" strike="noStrike" spc="-1" dirty="0">
                <a:latin typeface="Georgia"/>
                <a:ea typeface="Georgia"/>
              </a:rPr>
              <a:t> visto. </a:t>
            </a:r>
            <a:r>
              <a:rPr lang="en-US" sz="2100" b="0" i="1" strike="noStrike" spc="-1" dirty="0" err="1">
                <a:latin typeface="Georgia"/>
                <a:ea typeface="Georgia"/>
              </a:rPr>
              <a:t>Chamam-lhes</a:t>
            </a:r>
            <a:r>
              <a:rPr lang="en-US" sz="2100" b="0" i="1" strike="noStrike" spc="-1" dirty="0">
                <a:latin typeface="Georgia"/>
                <a:ea typeface="Georgia"/>
              </a:rPr>
              <a:t> </a:t>
            </a:r>
            <a:r>
              <a:rPr lang="en-US" sz="2100" b="0" i="1" strike="noStrike" spc="-1" dirty="0" err="1">
                <a:latin typeface="Georgia"/>
                <a:ea typeface="Georgia"/>
              </a:rPr>
              <a:t>Tatus</a:t>
            </a:r>
            <a:r>
              <a:rPr lang="en-US" sz="2100" b="0" i="1" strike="noStrike" spc="-1" dirty="0">
                <a:latin typeface="Georgia"/>
                <a:ea typeface="Georgia"/>
              </a:rPr>
              <a:t>...</a:t>
            </a:r>
            <a:endParaRPr lang="en-US" sz="2100" b="0" strike="noStrike" spc="-1" dirty="0">
              <a:latin typeface="Cambria"/>
            </a:endParaRPr>
          </a:p>
        </p:txBody>
      </p:sp>
      <p:sp>
        <p:nvSpPr>
          <p:cNvPr id="5" name="CaixaDeTexto 4">
            <a:extLst>
              <a:ext uri="{FF2B5EF4-FFF2-40B4-BE49-F238E27FC236}">
                <a16:creationId xmlns:a16="http://schemas.microsoft.com/office/drawing/2014/main" id="{38513988-0924-4A4B-8C5E-29DE59BEC26B}"/>
              </a:ext>
            </a:extLst>
          </p:cNvPr>
          <p:cNvSpPr txBox="1"/>
          <p:nvPr/>
        </p:nvSpPr>
        <p:spPr>
          <a:xfrm>
            <a:off x="617220" y="4244340"/>
            <a:ext cx="2160591" cy="369332"/>
          </a:xfrm>
          <a:prstGeom prst="rect">
            <a:avLst/>
          </a:prstGeom>
          <a:noFill/>
        </p:spPr>
        <p:txBody>
          <a:bodyPr wrap="none" rtlCol="0">
            <a:spAutoFit/>
          </a:bodyPr>
          <a:lstStyle/>
          <a:p>
            <a:r>
              <a:rPr lang="en-US" spc="-1" dirty="0">
                <a:solidFill>
                  <a:srgbClr val="999999"/>
                </a:solidFill>
                <a:ea typeface="Georgia"/>
              </a:rPr>
              <a:t>(ID G_008,21.304)</a:t>
            </a:r>
            <a:endParaRPr lang="pt-BR" dirty="0"/>
          </a:p>
        </p:txBody>
      </p:sp>
      <p:sp>
        <p:nvSpPr>
          <p:cNvPr id="7" name="Título 6">
            <a:extLst>
              <a:ext uri="{FF2B5EF4-FFF2-40B4-BE49-F238E27FC236}">
                <a16:creationId xmlns:a16="http://schemas.microsoft.com/office/drawing/2014/main" id="{3EA93B3D-0F13-43A9-B7EC-1E09E0F3A798}"/>
              </a:ext>
            </a:extLst>
          </p:cNvPr>
          <p:cNvSpPr>
            <a:spLocks noGrp="1"/>
          </p:cNvSpPr>
          <p:nvPr>
            <p:ph type="title"/>
          </p:nvPr>
        </p:nvSpPr>
        <p:spPr>
          <a:xfrm>
            <a:off x="302490" y="114921"/>
            <a:ext cx="7886700" cy="626883"/>
          </a:xfrm>
        </p:spPr>
        <p:txBody>
          <a:bodyPr anchor="ctr"/>
          <a:lstStyle/>
          <a:p>
            <a:r>
              <a:rPr lang="pt-BR" sz="3200" dirty="0"/>
              <a:t>um exemplo</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1A2FE5C-DFC3-4444-967F-5A15CE6CFE76}" type="slidenum">
              <a:rPr lang="en-US" sz="1800" b="0" strike="noStrike" spc="-1">
                <a:latin typeface="Cambria"/>
              </a:rPr>
              <a:t>46</a:t>
            </a:fld>
            <a:endParaRPr lang="en-US" sz="1800" b="0" strike="noStrike" spc="-1">
              <a:latin typeface="Cambria"/>
            </a:endParaRPr>
          </a:p>
        </p:txBody>
      </p:sp>
      <p:sp>
        <p:nvSpPr>
          <p:cNvPr id="99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2" name="Espaço Reservado para Texto 1">
            <a:extLst>
              <a:ext uri="{FF2B5EF4-FFF2-40B4-BE49-F238E27FC236}">
                <a16:creationId xmlns:a16="http://schemas.microsoft.com/office/drawing/2014/main" id="{2DA6FC1C-7893-4099-8741-EC8868DBDAC4}"/>
              </a:ext>
            </a:extLst>
          </p:cNvPr>
          <p:cNvSpPr>
            <a:spLocks noGrp="1"/>
          </p:cNvSpPr>
          <p:nvPr>
            <p:ph type="body" sz="quarter" idx="10"/>
          </p:nvPr>
        </p:nvSpPr>
        <p:spPr/>
        <p:txBody>
          <a:bodyPr anchor="ctr">
            <a:noAutofit/>
          </a:bodyPr>
          <a:lstStyle/>
          <a:p>
            <a:pPr>
              <a:lnSpc>
                <a:spcPct val="114000"/>
              </a:lnSpc>
            </a:pPr>
            <a:r>
              <a:rPr lang="en-US" sz="2000" spc="-1" dirty="0">
                <a:solidFill>
                  <a:srgbClr val="000000"/>
                </a:solidFill>
                <a:ea typeface="Georgia"/>
              </a:rPr>
              <a:t>Outros </a:t>
            </a:r>
            <a:r>
              <a:rPr lang="en-US" sz="2000" spc="-1" dirty="0" err="1">
                <a:solidFill>
                  <a:srgbClr val="000000"/>
                </a:solidFill>
                <a:ea typeface="Georgia"/>
              </a:rPr>
              <a:t>há</a:t>
            </a:r>
            <a:r>
              <a:rPr lang="en-US" sz="2000" spc="-1" dirty="0">
                <a:solidFill>
                  <a:srgbClr val="000000"/>
                </a:solidFill>
                <a:ea typeface="Georgia"/>
              </a:rPr>
              <a:t> </a:t>
            </a:r>
            <a:r>
              <a:rPr lang="en-US" sz="2000" spc="-1" dirty="0" err="1">
                <a:solidFill>
                  <a:srgbClr val="000000"/>
                </a:solidFill>
                <a:ea typeface="Georgia"/>
              </a:rPr>
              <a:t>também</a:t>
            </a:r>
            <a:r>
              <a:rPr lang="en-US" sz="2000" spc="-1" dirty="0">
                <a:solidFill>
                  <a:srgbClr val="000000"/>
                </a:solidFill>
                <a:ea typeface="Georgia"/>
              </a:rPr>
              <a:t> </a:t>
            </a:r>
            <a:r>
              <a:rPr lang="en-US" sz="2000" spc="-1" dirty="0" err="1">
                <a:solidFill>
                  <a:srgbClr val="000000"/>
                </a:solidFill>
                <a:ea typeface="Georgia"/>
              </a:rPr>
              <a:t>nestas</a:t>
            </a:r>
            <a:r>
              <a:rPr lang="en-US" sz="2000" spc="-1" dirty="0">
                <a:solidFill>
                  <a:srgbClr val="000000"/>
                </a:solidFill>
                <a:ea typeface="Georgia"/>
              </a:rPr>
              <a:t> </a:t>
            </a:r>
            <a:r>
              <a:rPr lang="en-US" sz="2000" spc="-1" dirty="0" err="1">
                <a:solidFill>
                  <a:srgbClr val="000000"/>
                </a:solidFill>
                <a:ea typeface="Georgia"/>
              </a:rPr>
              <a:t>partes</a:t>
            </a:r>
            <a:r>
              <a:rPr lang="en-US" sz="2000" spc="-1" dirty="0">
                <a:solidFill>
                  <a:srgbClr val="000000"/>
                </a:solidFill>
                <a:ea typeface="Georgia"/>
              </a:rPr>
              <a:t> </a:t>
            </a:r>
            <a:r>
              <a:rPr lang="en-US" sz="2000" spc="-1" dirty="0" err="1">
                <a:solidFill>
                  <a:srgbClr val="000000"/>
                </a:solidFill>
                <a:ea typeface="Georgia"/>
              </a:rPr>
              <a:t>muito</a:t>
            </a:r>
            <a:r>
              <a:rPr lang="en-US" sz="2000" spc="-1" dirty="0">
                <a:solidFill>
                  <a:srgbClr val="000000"/>
                </a:solidFill>
                <a:ea typeface="Georgia"/>
              </a:rPr>
              <a:t> para </a:t>
            </a:r>
            <a:r>
              <a:rPr lang="en-US" sz="2000" spc="-1" dirty="0" err="1">
                <a:solidFill>
                  <a:srgbClr val="000000"/>
                </a:solidFill>
                <a:ea typeface="Georgia"/>
              </a:rPr>
              <a:t>notar</a:t>
            </a:r>
            <a:r>
              <a:rPr lang="en-US" sz="2000" spc="-1" dirty="0">
                <a:solidFill>
                  <a:srgbClr val="000000"/>
                </a:solidFill>
                <a:ea typeface="Georgia"/>
              </a:rPr>
              <a:t>, e </a:t>
            </a:r>
            <a:r>
              <a:rPr lang="en-US" sz="2000" spc="-1" dirty="0" err="1">
                <a:solidFill>
                  <a:srgbClr val="000000"/>
                </a:solidFill>
                <a:ea typeface="Georgia"/>
              </a:rPr>
              <a:t>mais</a:t>
            </a:r>
            <a:r>
              <a:rPr lang="en-US" sz="2000" spc="-1" dirty="0">
                <a:solidFill>
                  <a:srgbClr val="000000"/>
                </a:solidFill>
                <a:ea typeface="Georgia"/>
              </a:rPr>
              <a:t> fora da </a:t>
            </a:r>
            <a:r>
              <a:rPr lang="en-US" sz="2000" spc="-1" dirty="0" err="1">
                <a:solidFill>
                  <a:srgbClr val="000000"/>
                </a:solidFill>
                <a:ea typeface="Georgia"/>
              </a:rPr>
              <a:t>comum</a:t>
            </a:r>
            <a:r>
              <a:rPr lang="en-US" sz="2000" spc="-1" dirty="0">
                <a:solidFill>
                  <a:srgbClr val="000000"/>
                </a:solidFill>
                <a:ea typeface="Georgia"/>
              </a:rPr>
              <a:t> </a:t>
            </a:r>
            <a:r>
              <a:rPr lang="en-US" sz="2000" spc="-1" dirty="0" err="1">
                <a:solidFill>
                  <a:srgbClr val="000000"/>
                </a:solidFill>
                <a:ea typeface="Georgia"/>
              </a:rPr>
              <a:t>semelhança</a:t>
            </a:r>
            <a:r>
              <a:rPr lang="en-US" sz="2000" spc="-1" dirty="0">
                <a:solidFill>
                  <a:srgbClr val="000000"/>
                </a:solidFill>
                <a:ea typeface="Georgia"/>
              </a:rPr>
              <a:t> dos outros </a:t>
            </a:r>
            <a:r>
              <a:rPr lang="en-US" sz="2000" spc="-1" dirty="0" err="1">
                <a:solidFill>
                  <a:srgbClr val="000000"/>
                </a:solidFill>
                <a:ea typeface="Georgia"/>
              </a:rPr>
              <a:t>animais</a:t>
            </a:r>
            <a:r>
              <a:rPr lang="en-US" sz="2000" spc="-1" dirty="0">
                <a:solidFill>
                  <a:srgbClr val="000000"/>
                </a:solidFill>
                <a:ea typeface="Georgia"/>
              </a:rPr>
              <a:t> (a meu </a:t>
            </a:r>
            <a:r>
              <a:rPr lang="en-US" sz="2000" spc="-1" dirty="0" err="1">
                <a:solidFill>
                  <a:srgbClr val="000000"/>
                </a:solidFill>
                <a:ea typeface="Georgia"/>
              </a:rPr>
              <a:t>juízo</a:t>
            </a:r>
            <a:r>
              <a:rPr lang="en-US" sz="2000" spc="-1" dirty="0">
                <a:solidFill>
                  <a:srgbClr val="000000"/>
                </a:solidFill>
                <a:ea typeface="Georgia"/>
              </a:rPr>
              <a:t>) que </a:t>
            </a:r>
            <a:r>
              <a:rPr lang="en-US" sz="2000" spc="-1" dirty="0" err="1">
                <a:solidFill>
                  <a:srgbClr val="000000"/>
                </a:solidFill>
                <a:ea typeface="Georgia"/>
              </a:rPr>
              <a:t>quantos</a:t>
            </a:r>
            <a:r>
              <a:rPr lang="en-US" sz="2000" spc="-1" dirty="0">
                <a:solidFill>
                  <a:srgbClr val="000000"/>
                </a:solidFill>
                <a:ea typeface="Georgia"/>
              </a:rPr>
              <a:t> </a:t>
            </a:r>
            <a:r>
              <a:rPr lang="en-US" sz="2000" spc="-1" dirty="0" err="1">
                <a:solidFill>
                  <a:srgbClr val="000000"/>
                </a:solidFill>
                <a:ea typeface="Georgia"/>
              </a:rPr>
              <a:t>até</a:t>
            </a:r>
            <a:r>
              <a:rPr lang="en-US" sz="2000" spc="-1" dirty="0">
                <a:solidFill>
                  <a:srgbClr val="000000"/>
                </a:solidFill>
                <a:ea typeface="Georgia"/>
              </a:rPr>
              <a:t> agora se </a:t>
            </a:r>
            <a:r>
              <a:rPr lang="en-US" sz="2000" spc="-1" dirty="0" err="1">
                <a:solidFill>
                  <a:srgbClr val="000000"/>
                </a:solidFill>
                <a:ea typeface="Georgia"/>
              </a:rPr>
              <a:t>tem</a:t>
            </a:r>
            <a:r>
              <a:rPr lang="en-US" sz="2000" spc="-1" dirty="0">
                <a:solidFill>
                  <a:srgbClr val="000000"/>
                </a:solidFill>
                <a:ea typeface="Georgia"/>
              </a:rPr>
              <a:t> visto. </a:t>
            </a:r>
            <a:r>
              <a:rPr lang="en-US" sz="2000" spc="-1" dirty="0" err="1">
                <a:solidFill>
                  <a:srgbClr val="000000"/>
                </a:solidFill>
                <a:ea typeface="Georgia"/>
              </a:rPr>
              <a:t>Chamam-lhes</a:t>
            </a:r>
            <a:r>
              <a:rPr lang="en-US" sz="2000" spc="-1" dirty="0">
                <a:solidFill>
                  <a:srgbClr val="000000"/>
                </a:solidFill>
                <a:ea typeface="Georgia"/>
              </a:rPr>
              <a:t> </a:t>
            </a:r>
            <a:r>
              <a:rPr lang="en-US" sz="2000" spc="-1" dirty="0" err="1">
                <a:solidFill>
                  <a:srgbClr val="000000"/>
                </a:solidFill>
                <a:ea typeface="Georgia"/>
              </a:rPr>
              <a:t>Tatus</a:t>
            </a:r>
            <a:r>
              <a:rPr lang="en-US" sz="2000" spc="-1" dirty="0">
                <a:solidFill>
                  <a:srgbClr val="000000"/>
                </a:solidFill>
                <a:ea typeface="Georgia"/>
              </a:rPr>
              <a:t>, e </a:t>
            </a:r>
            <a:r>
              <a:rPr lang="en-US" sz="2000" spc="-1" dirty="0" err="1">
                <a:solidFill>
                  <a:srgbClr val="000000"/>
                </a:solidFill>
                <a:ea typeface="Georgia"/>
              </a:rPr>
              <a:t>são</a:t>
            </a:r>
            <a:r>
              <a:rPr lang="en-US" sz="2000" spc="-1" dirty="0">
                <a:solidFill>
                  <a:srgbClr val="000000"/>
                </a:solidFill>
                <a:ea typeface="Georgia"/>
              </a:rPr>
              <a:t> </a:t>
            </a:r>
            <a:r>
              <a:rPr lang="en-US" sz="2000" spc="-1" dirty="0" err="1">
                <a:solidFill>
                  <a:srgbClr val="000000"/>
                </a:solidFill>
                <a:ea typeface="Georgia"/>
              </a:rPr>
              <a:t>quase</a:t>
            </a:r>
            <a:r>
              <a:rPr lang="en-US" sz="2000" spc="-1" dirty="0">
                <a:solidFill>
                  <a:srgbClr val="000000"/>
                </a:solidFill>
                <a:ea typeface="Georgia"/>
              </a:rPr>
              <a:t> </a:t>
            </a:r>
            <a:r>
              <a:rPr lang="en-US" sz="2000" spc="-1" dirty="0" err="1">
                <a:solidFill>
                  <a:srgbClr val="000000"/>
                </a:solidFill>
                <a:ea typeface="Georgia"/>
              </a:rPr>
              <a:t>tamanhos</a:t>
            </a:r>
            <a:r>
              <a:rPr lang="en-US" sz="2000" spc="-1" dirty="0">
                <a:solidFill>
                  <a:srgbClr val="000000"/>
                </a:solidFill>
                <a:ea typeface="Georgia"/>
              </a:rPr>
              <a:t> </a:t>
            </a:r>
            <a:r>
              <a:rPr lang="en-US" sz="2000" spc="-1" dirty="0" err="1">
                <a:solidFill>
                  <a:srgbClr val="000000"/>
                </a:solidFill>
                <a:ea typeface="Georgia"/>
              </a:rPr>
              <a:t>como</a:t>
            </a:r>
            <a:r>
              <a:rPr lang="en-US" sz="2000" spc="-1" dirty="0">
                <a:solidFill>
                  <a:srgbClr val="000000"/>
                </a:solidFill>
                <a:ea typeface="Georgia"/>
              </a:rPr>
              <a:t> </a:t>
            </a:r>
            <a:r>
              <a:rPr lang="en-US" sz="2000" spc="-1" dirty="0" err="1">
                <a:solidFill>
                  <a:srgbClr val="000000"/>
                </a:solidFill>
                <a:ea typeface="Georgia"/>
              </a:rPr>
              <a:t>leitões</a:t>
            </a:r>
            <a:r>
              <a:rPr lang="en-US" sz="2000" spc="-1" dirty="0">
                <a:solidFill>
                  <a:srgbClr val="000000"/>
                </a:solidFill>
                <a:ea typeface="Georgia"/>
              </a:rPr>
              <a:t>: </a:t>
            </a:r>
            <a:r>
              <a:rPr lang="en-US" sz="2000" spc="-1" dirty="0" err="1">
                <a:solidFill>
                  <a:srgbClr val="000000"/>
                </a:solidFill>
                <a:ea typeface="Georgia"/>
              </a:rPr>
              <a:t>tem</a:t>
            </a:r>
            <a:r>
              <a:rPr lang="en-US" sz="2000" spc="-1" dirty="0">
                <a:solidFill>
                  <a:srgbClr val="000000"/>
                </a:solidFill>
                <a:ea typeface="Georgia"/>
              </a:rPr>
              <a:t> um </a:t>
            </a:r>
            <a:r>
              <a:rPr lang="en-US" sz="2000" spc="-1" dirty="0" err="1">
                <a:solidFill>
                  <a:srgbClr val="000000"/>
                </a:solidFill>
                <a:ea typeface="Georgia"/>
              </a:rPr>
              <a:t>casco</a:t>
            </a:r>
            <a:r>
              <a:rPr lang="en-US" sz="2000" spc="-1" dirty="0">
                <a:solidFill>
                  <a:srgbClr val="000000"/>
                </a:solidFill>
                <a:ea typeface="Georgia"/>
              </a:rPr>
              <a:t> </a:t>
            </a:r>
            <a:r>
              <a:rPr lang="en-US" sz="2000" spc="-1" dirty="0" err="1">
                <a:solidFill>
                  <a:srgbClr val="000000"/>
                </a:solidFill>
                <a:ea typeface="Georgia"/>
              </a:rPr>
              <a:t>como</a:t>
            </a:r>
            <a:r>
              <a:rPr lang="en-US" sz="2000" spc="-1" dirty="0">
                <a:solidFill>
                  <a:srgbClr val="000000"/>
                </a:solidFill>
                <a:ea typeface="Georgia"/>
              </a:rPr>
              <a:t> de </a:t>
            </a:r>
            <a:r>
              <a:rPr lang="en-US" sz="2000" spc="-1" dirty="0" err="1">
                <a:solidFill>
                  <a:srgbClr val="000000"/>
                </a:solidFill>
                <a:ea typeface="Georgia"/>
              </a:rPr>
              <a:t>cágado</a:t>
            </a:r>
            <a:r>
              <a:rPr lang="en-US" sz="2000" spc="-1" dirty="0">
                <a:solidFill>
                  <a:srgbClr val="000000"/>
                </a:solidFill>
                <a:ea typeface="Georgia"/>
              </a:rPr>
              <a:t>, o qual é </a:t>
            </a:r>
            <a:r>
              <a:rPr lang="en-US" sz="2000" spc="-1" dirty="0" err="1">
                <a:solidFill>
                  <a:srgbClr val="000000"/>
                </a:solidFill>
                <a:ea typeface="Georgia"/>
              </a:rPr>
              <a:t>repartido</a:t>
            </a:r>
            <a:r>
              <a:rPr lang="en-US" sz="2000" spc="-1" dirty="0">
                <a:solidFill>
                  <a:srgbClr val="000000"/>
                </a:solidFill>
                <a:ea typeface="Georgia"/>
              </a:rPr>
              <a:t> </a:t>
            </a:r>
            <a:r>
              <a:rPr lang="en-US" sz="2000" spc="-1" dirty="0" err="1">
                <a:solidFill>
                  <a:srgbClr val="000000"/>
                </a:solidFill>
                <a:ea typeface="Georgia"/>
              </a:rPr>
              <a:t>em</a:t>
            </a:r>
            <a:r>
              <a:rPr lang="en-US" sz="2000" spc="-1" dirty="0">
                <a:solidFill>
                  <a:srgbClr val="000000"/>
                </a:solidFill>
                <a:ea typeface="Georgia"/>
              </a:rPr>
              <a:t> </a:t>
            </a:r>
            <a:r>
              <a:rPr lang="en-US" sz="2000" spc="-1" dirty="0" err="1">
                <a:solidFill>
                  <a:srgbClr val="000000"/>
                </a:solidFill>
                <a:ea typeface="Georgia"/>
              </a:rPr>
              <a:t>muitas</a:t>
            </a:r>
            <a:r>
              <a:rPr lang="en-US" sz="2000" spc="-1" dirty="0">
                <a:solidFill>
                  <a:srgbClr val="000000"/>
                </a:solidFill>
                <a:ea typeface="Georgia"/>
              </a:rPr>
              <a:t> juntas </a:t>
            </a:r>
            <a:r>
              <a:rPr lang="en-US" sz="2000" spc="-1" dirty="0" err="1">
                <a:solidFill>
                  <a:srgbClr val="000000"/>
                </a:solidFill>
                <a:ea typeface="Georgia"/>
              </a:rPr>
              <a:t>como</a:t>
            </a:r>
            <a:r>
              <a:rPr lang="en-US" sz="2000" spc="-1" dirty="0">
                <a:solidFill>
                  <a:srgbClr val="000000"/>
                </a:solidFill>
                <a:ea typeface="Georgia"/>
              </a:rPr>
              <a:t> </a:t>
            </a:r>
            <a:r>
              <a:rPr lang="en-US" sz="2000" spc="-1" dirty="0" err="1">
                <a:solidFill>
                  <a:srgbClr val="000000"/>
                </a:solidFill>
                <a:ea typeface="Georgia"/>
              </a:rPr>
              <a:t>lâminas</a:t>
            </a:r>
            <a:r>
              <a:rPr lang="en-US" sz="2000" spc="-1" dirty="0">
                <a:solidFill>
                  <a:srgbClr val="000000"/>
                </a:solidFill>
                <a:ea typeface="Georgia"/>
              </a:rPr>
              <a:t> e </a:t>
            </a:r>
            <a:r>
              <a:rPr lang="en-US" sz="2000" spc="-1" dirty="0" err="1">
                <a:solidFill>
                  <a:srgbClr val="000000"/>
                </a:solidFill>
                <a:ea typeface="Georgia"/>
              </a:rPr>
              <a:t>proporcionado</a:t>
            </a:r>
            <a:r>
              <a:rPr lang="en-US" sz="2000" spc="-1" dirty="0">
                <a:solidFill>
                  <a:srgbClr val="000000"/>
                </a:solidFill>
                <a:ea typeface="Georgia"/>
              </a:rPr>
              <a:t> de </a:t>
            </a:r>
            <a:r>
              <a:rPr lang="en-US" sz="2000" spc="-1" dirty="0" err="1">
                <a:solidFill>
                  <a:srgbClr val="000000"/>
                </a:solidFill>
                <a:ea typeface="Georgia"/>
              </a:rPr>
              <a:t>maneira</a:t>
            </a:r>
            <a:r>
              <a:rPr lang="en-US" sz="2000" spc="-1" dirty="0">
                <a:solidFill>
                  <a:srgbClr val="000000"/>
                </a:solidFill>
                <a:ea typeface="Georgia"/>
              </a:rPr>
              <a:t>, que </a:t>
            </a:r>
            <a:r>
              <a:rPr lang="en-US" sz="2000" spc="-1" dirty="0" err="1">
                <a:solidFill>
                  <a:srgbClr val="000000"/>
                </a:solidFill>
                <a:ea typeface="Georgia"/>
              </a:rPr>
              <a:t>parece</a:t>
            </a:r>
            <a:r>
              <a:rPr lang="en-US" sz="2000" spc="-1" dirty="0">
                <a:solidFill>
                  <a:srgbClr val="000000"/>
                </a:solidFill>
                <a:ea typeface="Georgia"/>
              </a:rPr>
              <a:t> </a:t>
            </a:r>
            <a:r>
              <a:rPr lang="en-US" sz="2000" spc="-1" dirty="0" err="1">
                <a:solidFill>
                  <a:srgbClr val="000000"/>
                </a:solidFill>
                <a:ea typeface="Georgia"/>
              </a:rPr>
              <a:t>totalmente</a:t>
            </a:r>
            <a:r>
              <a:rPr lang="en-US" sz="2000" spc="-1" dirty="0">
                <a:solidFill>
                  <a:srgbClr val="000000"/>
                </a:solidFill>
                <a:ea typeface="Georgia"/>
              </a:rPr>
              <a:t> um </a:t>
            </a:r>
            <a:r>
              <a:rPr lang="en-US" sz="2000" spc="-1" dirty="0" err="1">
                <a:solidFill>
                  <a:srgbClr val="000000"/>
                </a:solidFill>
                <a:ea typeface="Georgia"/>
              </a:rPr>
              <a:t>cavalo</a:t>
            </a:r>
            <a:r>
              <a:rPr lang="en-US" sz="2000" spc="-1" dirty="0">
                <a:solidFill>
                  <a:srgbClr val="000000"/>
                </a:solidFill>
                <a:ea typeface="Georgia"/>
              </a:rPr>
              <a:t> </a:t>
            </a:r>
            <a:r>
              <a:rPr lang="en-US" sz="2000" spc="-1" dirty="0" err="1">
                <a:solidFill>
                  <a:srgbClr val="000000"/>
                </a:solidFill>
                <a:ea typeface="Georgia"/>
              </a:rPr>
              <a:t>armado</a:t>
            </a:r>
            <a:r>
              <a:rPr lang="en-US" sz="2000" spc="-1" dirty="0">
                <a:solidFill>
                  <a:srgbClr val="000000"/>
                </a:solidFill>
                <a:ea typeface="Georgia"/>
              </a:rPr>
              <a:t>. </a:t>
            </a:r>
            <a:r>
              <a:rPr lang="en-US" sz="2000" spc="-1" dirty="0" err="1">
                <a:solidFill>
                  <a:srgbClr val="000000"/>
                </a:solidFill>
                <a:ea typeface="Georgia"/>
              </a:rPr>
              <a:t>Tem</a:t>
            </a:r>
            <a:r>
              <a:rPr lang="en-US" sz="2000" spc="-1" dirty="0">
                <a:solidFill>
                  <a:srgbClr val="000000"/>
                </a:solidFill>
                <a:ea typeface="Georgia"/>
              </a:rPr>
              <a:t> um </a:t>
            </a:r>
            <a:r>
              <a:rPr lang="en-US" sz="2000" spc="-1" dirty="0" err="1">
                <a:solidFill>
                  <a:srgbClr val="000000"/>
                </a:solidFill>
                <a:ea typeface="Georgia"/>
              </a:rPr>
              <a:t>rabo</a:t>
            </a:r>
            <a:r>
              <a:rPr lang="en-US" sz="2000" spc="-1" dirty="0">
                <a:solidFill>
                  <a:srgbClr val="000000"/>
                </a:solidFill>
                <a:ea typeface="Georgia"/>
              </a:rPr>
              <a:t> </a:t>
            </a:r>
            <a:r>
              <a:rPr lang="en-US" sz="2000" spc="-1" dirty="0" err="1">
                <a:solidFill>
                  <a:srgbClr val="000000"/>
                </a:solidFill>
                <a:ea typeface="Georgia"/>
              </a:rPr>
              <a:t>comprido</a:t>
            </a:r>
            <a:r>
              <a:rPr lang="en-US" sz="2000" spc="-1" dirty="0">
                <a:solidFill>
                  <a:srgbClr val="000000"/>
                </a:solidFill>
                <a:ea typeface="Georgia"/>
              </a:rPr>
              <a:t> </a:t>
            </a:r>
            <a:r>
              <a:rPr lang="en-US" sz="2000" spc="-1" dirty="0" err="1">
                <a:solidFill>
                  <a:srgbClr val="000000"/>
                </a:solidFill>
                <a:ea typeface="Georgia"/>
              </a:rPr>
              <a:t>todo</a:t>
            </a:r>
            <a:r>
              <a:rPr lang="en-US" sz="2000" spc="-1" dirty="0">
                <a:solidFill>
                  <a:srgbClr val="000000"/>
                </a:solidFill>
                <a:ea typeface="Georgia"/>
              </a:rPr>
              <a:t> </a:t>
            </a:r>
            <a:r>
              <a:rPr lang="en-US" sz="2000" spc="-1" dirty="0" err="1">
                <a:solidFill>
                  <a:srgbClr val="000000"/>
                </a:solidFill>
                <a:ea typeface="Georgia"/>
              </a:rPr>
              <a:t>coberto</a:t>
            </a:r>
            <a:r>
              <a:rPr lang="en-US" sz="2000" spc="-1" dirty="0">
                <a:solidFill>
                  <a:srgbClr val="000000"/>
                </a:solidFill>
                <a:ea typeface="Georgia"/>
              </a:rPr>
              <a:t> do </a:t>
            </a:r>
            <a:r>
              <a:rPr lang="en-US" sz="2000" spc="-1" dirty="0" err="1">
                <a:solidFill>
                  <a:srgbClr val="000000"/>
                </a:solidFill>
                <a:ea typeface="Georgia"/>
              </a:rPr>
              <a:t>mesmo</a:t>
            </a:r>
            <a:r>
              <a:rPr lang="en-US" sz="2000" spc="-1" dirty="0">
                <a:solidFill>
                  <a:srgbClr val="000000"/>
                </a:solidFill>
                <a:ea typeface="Georgia"/>
              </a:rPr>
              <a:t> </a:t>
            </a:r>
            <a:r>
              <a:rPr lang="en-US" sz="2000" spc="-1" dirty="0" err="1">
                <a:solidFill>
                  <a:srgbClr val="000000"/>
                </a:solidFill>
                <a:ea typeface="Georgia"/>
              </a:rPr>
              <a:t>casco</a:t>
            </a:r>
            <a:r>
              <a:rPr lang="en-US" sz="2000" spc="-1" dirty="0">
                <a:solidFill>
                  <a:srgbClr val="000000"/>
                </a:solidFill>
                <a:ea typeface="Georgia"/>
              </a:rPr>
              <a:t>: o </a:t>
            </a:r>
            <a:r>
              <a:rPr lang="en-US" sz="2000" spc="-1" dirty="0" err="1">
                <a:solidFill>
                  <a:srgbClr val="000000"/>
                </a:solidFill>
                <a:ea typeface="Georgia"/>
              </a:rPr>
              <a:t>focinho</a:t>
            </a:r>
            <a:r>
              <a:rPr lang="en-US" sz="2000" spc="-1" dirty="0">
                <a:solidFill>
                  <a:srgbClr val="000000"/>
                </a:solidFill>
                <a:ea typeface="Georgia"/>
              </a:rPr>
              <a:t> é </a:t>
            </a:r>
            <a:r>
              <a:rPr lang="en-US" sz="2000" spc="-1" dirty="0" err="1">
                <a:solidFill>
                  <a:srgbClr val="000000"/>
                </a:solidFill>
                <a:ea typeface="Georgia"/>
              </a:rPr>
              <a:t>como</a:t>
            </a:r>
            <a:r>
              <a:rPr lang="en-US" sz="2000" spc="-1" dirty="0">
                <a:solidFill>
                  <a:srgbClr val="000000"/>
                </a:solidFill>
                <a:ea typeface="Georgia"/>
              </a:rPr>
              <a:t> de </a:t>
            </a:r>
            <a:r>
              <a:rPr lang="en-US" sz="2000" spc="-1" dirty="0" err="1">
                <a:solidFill>
                  <a:srgbClr val="000000"/>
                </a:solidFill>
                <a:ea typeface="Georgia"/>
              </a:rPr>
              <a:t>leitão</a:t>
            </a:r>
            <a:r>
              <a:rPr lang="en-US" sz="2000" spc="-1" dirty="0">
                <a:solidFill>
                  <a:srgbClr val="000000"/>
                </a:solidFill>
                <a:ea typeface="Georgia"/>
              </a:rPr>
              <a:t>, </a:t>
            </a:r>
            <a:r>
              <a:rPr lang="en-US" sz="2000" spc="-1" dirty="0" err="1">
                <a:solidFill>
                  <a:srgbClr val="000000"/>
                </a:solidFill>
                <a:ea typeface="Georgia"/>
              </a:rPr>
              <a:t>ainda</a:t>
            </a:r>
            <a:r>
              <a:rPr lang="en-US" sz="2000" spc="-1" dirty="0">
                <a:solidFill>
                  <a:srgbClr val="000000"/>
                </a:solidFill>
                <a:ea typeface="Georgia"/>
              </a:rPr>
              <a:t> que </a:t>
            </a:r>
            <a:r>
              <a:rPr lang="en-US" sz="2000" spc="-1" dirty="0" err="1">
                <a:solidFill>
                  <a:srgbClr val="000000"/>
                </a:solidFill>
                <a:ea typeface="Georgia"/>
              </a:rPr>
              <a:t>mais</a:t>
            </a:r>
            <a:r>
              <a:rPr lang="en-US" sz="2000" spc="-1" dirty="0">
                <a:solidFill>
                  <a:srgbClr val="000000"/>
                </a:solidFill>
                <a:ea typeface="Georgia"/>
              </a:rPr>
              <a:t> </a:t>
            </a:r>
            <a:r>
              <a:rPr lang="en-US" sz="2000" spc="-1" dirty="0" err="1">
                <a:solidFill>
                  <a:srgbClr val="000000"/>
                </a:solidFill>
                <a:ea typeface="Georgia"/>
              </a:rPr>
              <a:t>delgado</a:t>
            </a:r>
            <a:r>
              <a:rPr lang="en-US" sz="2000" spc="-1" dirty="0">
                <a:solidFill>
                  <a:srgbClr val="000000"/>
                </a:solidFill>
                <a:ea typeface="Georgia"/>
              </a:rPr>
              <a:t> </a:t>
            </a:r>
            <a:r>
              <a:rPr lang="en-US" sz="2000" spc="-1" dirty="0" err="1">
                <a:solidFill>
                  <a:srgbClr val="000000"/>
                </a:solidFill>
                <a:ea typeface="Georgia"/>
              </a:rPr>
              <a:t>algum</a:t>
            </a:r>
            <a:r>
              <a:rPr lang="en-US" sz="2000" spc="-1" dirty="0">
                <a:solidFill>
                  <a:srgbClr val="000000"/>
                </a:solidFill>
                <a:ea typeface="Georgia"/>
              </a:rPr>
              <a:t> tanto, e </a:t>
            </a:r>
            <a:r>
              <a:rPr lang="en-US" sz="2000" spc="-1" dirty="0" err="1">
                <a:solidFill>
                  <a:srgbClr val="000000"/>
                </a:solidFill>
                <a:ea typeface="Georgia"/>
              </a:rPr>
              <a:t>não</a:t>
            </a:r>
            <a:r>
              <a:rPr lang="en-US" sz="2000" spc="-1" dirty="0">
                <a:solidFill>
                  <a:srgbClr val="000000"/>
                </a:solidFill>
                <a:ea typeface="Georgia"/>
              </a:rPr>
              <a:t> </a:t>
            </a:r>
            <a:r>
              <a:rPr lang="en-US" sz="2000" spc="-1" dirty="0" err="1">
                <a:solidFill>
                  <a:srgbClr val="000000"/>
                </a:solidFill>
                <a:ea typeface="Georgia"/>
              </a:rPr>
              <a:t>bota</a:t>
            </a:r>
            <a:r>
              <a:rPr lang="en-US" sz="2000" spc="-1" dirty="0">
                <a:solidFill>
                  <a:srgbClr val="000000"/>
                </a:solidFill>
                <a:ea typeface="Georgia"/>
              </a:rPr>
              <a:t> </a:t>
            </a:r>
            <a:r>
              <a:rPr lang="en-US" sz="2000" spc="-1" dirty="0" err="1">
                <a:solidFill>
                  <a:srgbClr val="000000"/>
                </a:solidFill>
                <a:ea typeface="Georgia"/>
              </a:rPr>
              <a:t>mais</a:t>
            </a:r>
            <a:r>
              <a:rPr lang="en-US" sz="2000" spc="-1" dirty="0">
                <a:solidFill>
                  <a:srgbClr val="000000"/>
                </a:solidFill>
                <a:ea typeface="Georgia"/>
              </a:rPr>
              <a:t> fora do </a:t>
            </a:r>
            <a:r>
              <a:rPr lang="en-US" sz="2000" spc="-1" dirty="0" err="1">
                <a:solidFill>
                  <a:srgbClr val="000000"/>
                </a:solidFill>
                <a:ea typeface="Georgia"/>
              </a:rPr>
              <a:t>casco</a:t>
            </a:r>
            <a:r>
              <a:rPr lang="en-US" sz="2000" spc="-1" dirty="0">
                <a:solidFill>
                  <a:srgbClr val="000000"/>
                </a:solidFill>
                <a:ea typeface="Georgia"/>
              </a:rPr>
              <a:t> que a </a:t>
            </a:r>
            <a:r>
              <a:rPr lang="en-US" sz="2000" spc="-1" dirty="0" err="1">
                <a:solidFill>
                  <a:srgbClr val="000000"/>
                </a:solidFill>
                <a:ea typeface="Georgia"/>
              </a:rPr>
              <a:t>cabeça</a:t>
            </a:r>
            <a:r>
              <a:rPr lang="en-US" sz="2000" spc="-1" dirty="0">
                <a:solidFill>
                  <a:srgbClr val="000000"/>
                </a:solidFill>
                <a:ea typeface="Georgia"/>
              </a:rPr>
              <a:t>. </a:t>
            </a:r>
            <a:r>
              <a:rPr lang="en-US" sz="2000" spc="-1" dirty="0" err="1">
                <a:solidFill>
                  <a:srgbClr val="000000"/>
                </a:solidFill>
                <a:ea typeface="Georgia"/>
              </a:rPr>
              <a:t>Tem</a:t>
            </a:r>
            <a:r>
              <a:rPr lang="en-US" sz="2000" spc="-1" dirty="0">
                <a:solidFill>
                  <a:srgbClr val="000000"/>
                </a:solidFill>
                <a:ea typeface="Georgia"/>
              </a:rPr>
              <a:t> as </a:t>
            </a:r>
            <a:r>
              <a:rPr lang="en-US" sz="2000" spc="-1" dirty="0" err="1">
                <a:solidFill>
                  <a:srgbClr val="000000"/>
                </a:solidFill>
                <a:ea typeface="Georgia"/>
              </a:rPr>
              <a:t>pernas</a:t>
            </a:r>
            <a:r>
              <a:rPr lang="en-US" sz="2000" spc="-1" dirty="0">
                <a:solidFill>
                  <a:srgbClr val="000000"/>
                </a:solidFill>
                <a:ea typeface="Georgia"/>
              </a:rPr>
              <a:t> </a:t>
            </a:r>
            <a:r>
              <a:rPr lang="en-US" sz="2000" spc="-1" dirty="0" err="1">
                <a:solidFill>
                  <a:srgbClr val="000000"/>
                </a:solidFill>
                <a:ea typeface="Georgia"/>
              </a:rPr>
              <a:t>baixas</a:t>
            </a:r>
            <a:r>
              <a:rPr lang="en-US" sz="2000" spc="-1" dirty="0">
                <a:solidFill>
                  <a:srgbClr val="000000"/>
                </a:solidFill>
                <a:ea typeface="Georgia"/>
              </a:rPr>
              <a:t>, e </a:t>
            </a:r>
            <a:r>
              <a:rPr lang="en-US" sz="2000" spc="-1" dirty="0" err="1">
                <a:solidFill>
                  <a:srgbClr val="000000"/>
                </a:solidFill>
                <a:ea typeface="Georgia"/>
              </a:rPr>
              <a:t>criam</a:t>
            </a:r>
            <a:r>
              <a:rPr lang="en-US" sz="2000" spc="-1" dirty="0">
                <a:solidFill>
                  <a:srgbClr val="000000"/>
                </a:solidFill>
                <a:ea typeface="Georgia"/>
              </a:rPr>
              <a:t>-se </a:t>
            </a:r>
            <a:r>
              <a:rPr lang="en-US" sz="2000" spc="-1" dirty="0" err="1">
                <a:solidFill>
                  <a:srgbClr val="000000"/>
                </a:solidFill>
                <a:ea typeface="Georgia"/>
              </a:rPr>
              <a:t>em</a:t>
            </a:r>
            <a:r>
              <a:rPr lang="en-US" sz="2000" spc="-1" dirty="0">
                <a:solidFill>
                  <a:srgbClr val="000000"/>
                </a:solidFill>
                <a:ea typeface="Georgia"/>
              </a:rPr>
              <a:t> </a:t>
            </a:r>
            <a:r>
              <a:rPr lang="en-US" sz="2000" spc="-1" dirty="0" err="1">
                <a:solidFill>
                  <a:srgbClr val="000000"/>
                </a:solidFill>
                <a:ea typeface="Georgia"/>
              </a:rPr>
              <a:t>covas</a:t>
            </a:r>
            <a:r>
              <a:rPr lang="en-US" sz="2000" spc="-1" dirty="0">
                <a:solidFill>
                  <a:srgbClr val="000000"/>
                </a:solidFill>
                <a:ea typeface="Georgia"/>
              </a:rPr>
              <a:t> </a:t>
            </a:r>
            <a:r>
              <a:rPr lang="en-US" sz="2000" spc="-1" dirty="0" err="1">
                <a:solidFill>
                  <a:srgbClr val="000000"/>
                </a:solidFill>
                <a:ea typeface="Georgia"/>
              </a:rPr>
              <a:t>como</a:t>
            </a:r>
            <a:r>
              <a:rPr lang="en-US" sz="2000" spc="-1" dirty="0">
                <a:solidFill>
                  <a:srgbClr val="000000"/>
                </a:solidFill>
                <a:ea typeface="Georgia"/>
              </a:rPr>
              <a:t> </a:t>
            </a:r>
            <a:r>
              <a:rPr lang="en-US" sz="2000" spc="-1" dirty="0" err="1">
                <a:solidFill>
                  <a:srgbClr val="000000"/>
                </a:solidFill>
                <a:ea typeface="Georgia"/>
              </a:rPr>
              <a:t>coelhos</a:t>
            </a:r>
            <a:r>
              <a:rPr lang="en-US" sz="2000" spc="-1" dirty="0">
                <a:solidFill>
                  <a:srgbClr val="000000"/>
                </a:solidFill>
                <a:ea typeface="Georgia"/>
              </a:rPr>
              <a:t>. </a:t>
            </a:r>
            <a:br>
              <a:rPr lang="en-US" sz="2000" spc="-1" dirty="0">
                <a:solidFill>
                  <a:srgbClr val="000000"/>
                </a:solidFill>
                <a:ea typeface="Georgia"/>
              </a:rPr>
            </a:br>
            <a:r>
              <a:rPr lang="en-US" sz="2000" spc="-1" dirty="0">
                <a:solidFill>
                  <a:srgbClr val="000000"/>
                </a:solidFill>
                <a:ea typeface="Georgia"/>
              </a:rPr>
              <a:t>A carne </a:t>
            </a:r>
            <a:r>
              <a:rPr lang="en-US" sz="2000" spc="-1" dirty="0" err="1">
                <a:solidFill>
                  <a:srgbClr val="000000"/>
                </a:solidFill>
                <a:ea typeface="Georgia"/>
              </a:rPr>
              <a:t>destes</a:t>
            </a:r>
            <a:r>
              <a:rPr lang="en-US" sz="2000" spc="-1" dirty="0">
                <a:solidFill>
                  <a:srgbClr val="000000"/>
                </a:solidFill>
                <a:ea typeface="Georgia"/>
              </a:rPr>
              <a:t> </a:t>
            </a:r>
            <a:r>
              <a:rPr lang="en-US" sz="2000" spc="-1" dirty="0" err="1">
                <a:solidFill>
                  <a:srgbClr val="000000"/>
                </a:solidFill>
                <a:ea typeface="Georgia"/>
              </a:rPr>
              <a:t>animais</a:t>
            </a:r>
            <a:r>
              <a:rPr lang="en-US" sz="2000" spc="-1" dirty="0">
                <a:solidFill>
                  <a:srgbClr val="000000"/>
                </a:solidFill>
                <a:ea typeface="Georgia"/>
              </a:rPr>
              <a:t> é a </a:t>
            </a:r>
            <a:r>
              <a:rPr lang="en-US" sz="2000" spc="-1" dirty="0" err="1">
                <a:solidFill>
                  <a:srgbClr val="000000"/>
                </a:solidFill>
                <a:ea typeface="Georgia"/>
              </a:rPr>
              <a:t>melhor</a:t>
            </a:r>
            <a:r>
              <a:rPr lang="en-US" sz="2000" spc="-1" dirty="0">
                <a:solidFill>
                  <a:srgbClr val="000000"/>
                </a:solidFill>
                <a:ea typeface="Georgia"/>
              </a:rPr>
              <a:t> e a </a:t>
            </a:r>
            <a:r>
              <a:rPr lang="en-US" sz="2000" spc="-1" dirty="0" err="1">
                <a:solidFill>
                  <a:srgbClr val="000000"/>
                </a:solidFill>
                <a:ea typeface="Georgia"/>
              </a:rPr>
              <a:t>mais</a:t>
            </a:r>
            <a:r>
              <a:rPr lang="en-US" sz="2000" spc="-1" dirty="0">
                <a:solidFill>
                  <a:srgbClr val="000000"/>
                </a:solidFill>
                <a:ea typeface="Georgia"/>
              </a:rPr>
              <a:t> </a:t>
            </a:r>
            <a:r>
              <a:rPr lang="en-US" sz="2000" spc="-1" dirty="0" err="1">
                <a:solidFill>
                  <a:srgbClr val="000000"/>
                </a:solidFill>
                <a:ea typeface="Georgia"/>
              </a:rPr>
              <a:t>estimada</a:t>
            </a:r>
            <a:r>
              <a:rPr lang="en-US" sz="2000" spc="-1" dirty="0">
                <a:solidFill>
                  <a:srgbClr val="000000"/>
                </a:solidFill>
                <a:ea typeface="Georgia"/>
              </a:rPr>
              <a:t> que </a:t>
            </a:r>
            <a:r>
              <a:rPr lang="en-US" sz="2000" spc="-1" dirty="0" err="1">
                <a:solidFill>
                  <a:srgbClr val="000000"/>
                </a:solidFill>
                <a:ea typeface="Georgia"/>
              </a:rPr>
              <a:t>há</a:t>
            </a:r>
            <a:r>
              <a:rPr lang="en-US" sz="2000" spc="-1" dirty="0">
                <a:solidFill>
                  <a:srgbClr val="000000"/>
                </a:solidFill>
                <a:ea typeface="Georgia"/>
              </a:rPr>
              <a:t> </a:t>
            </a:r>
            <a:r>
              <a:rPr lang="en-US" sz="2000" spc="-1" dirty="0" err="1">
                <a:solidFill>
                  <a:srgbClr val="000000"/>
                </a:solidFill>
                <a:ea typeface="Georgia"/>
              </a:rPr>
              <a:t>nesta</a:t>
            </a:r>
            <a:r>
              <a:rPr lang="en-US" sz="2000" spc="-1" dirty="0">
                <a:solidFill>
                  <a:srgbClr val="000000"/>
                </a:solidFill>
                <a:ea typeface="Georgia"/>
              </a:rPr>
              <a:t> terra, e </a:t>
            </a:r>
            <a:r>
              <a:rPr lang="en-US" sz="2000" spc="-1" dirty="0" err="1">
                <a:solidFill>
                  <a:srgbClr val="000000"/>
                </a:solidFill>
                <a:ea typeface="Georgia"/>
              </a:rPr>
              <a:t>tem</a:t>
            </a:r>
            <a:r>
              <a:rPr lang="en-US" sz="2000" spc="-1" dirty="0">
                <a:solidFill>
                  <a:srgbClr val="000000"/>
                </a:solidFill>
                <a:ea typeface="Georgia"/>
              </a:rPr>
              <a:t> o </a:t>
            </a:r>
            <a:r>
              <a:rPr lang="en-US" sz="2000" spc="-1" dirty="0" err="1">
                <a:solidFill>
                  <a:srgbClr val="000000"/>
                </a:solidFill>
                <a:ea typeface="Georgia"/>
              </a:rPr>
              <a:t>sabor</a:t>
            </a:r>
            <a:r>
              <a:rPr lang="en-US" sz="2000" spc="-1" dirty="0">
                <a:solidFill>
                  <a:srgbClr val="000000"/>
                </a:solidFill>
                <a:ea typeface="Georgia"/>
              </a:rPr>
              <a:t> </a:t>
            </a:r>
            <a:r>
              <a:rPr lang="en-US" sz="2000" spc="-1" dirty="0" err="1">
                <a:solidFill>
                  <a:srgbClr val="000000"/>
                </a:solidFill>
                <a:ea typeface="Georgia"/>
              </a:rPr>
              <a:t>quase</a:t>
            </a:r>
            <a:r>
              <a:rPr lang="en-US" sz="2000" spc="-1" dirty="0">
                <a:solidFill>
                  <a:srgbClr val="000000"/>
                </a:solidFill>
                <a:ea typeface="Georgia"/>
              </a:rPr>
              <a:t> </a:t>
            </a:r>
            <a:r>
              <a:rPr lang="en-US" sz="2000" spc="-1" dirty="0" err="1">
                <a:solidFill>
                  <a:srgbClr val="000000"/>
                </a:solidFill>
                <a:ea typeface="Georgia"/>
              </a:rPr>
              <a:t>como</a:t>
            </a:r>
            <a:r>
              <a:rPr lang="en-US" sz="2000" spc="-1" dirty="0">
                <a:solidFill>
                  <a:srgbClr val="000000"/>
                </a:solidFill>
                <a:ea typeface="Georgia"/>
              </a:rPr>
              <a:t> de </a:t>
            </a:r>
            <a:r>
              <a:rPr lang="en-US" sz="2000" spc="-1" dirty="0" err="1">
                <a:solidFill>
                  <a:srgbClr val="000000"/>
                </a:solidFill>
                <a:ea typeface="Georgia"/>
              </a:rPr>
              <a:t>galinha</a:t>
            </a:r>
            <a:r>
              <a:rPr lang="en-US" sz="2000" spc="-1" dirty="0">
                <a:solidFill>
                  <a:srgbClr val="000000"/>
                </a:solidFill>
                <a:ea typeface="Georgia"/>
              </a:rPr>
              <a:t>.  </a:t>
            </a:r>
            <a:endParaRPr lang="en-US" sz="2000" spc="-1" dirty="0">
              <a:latin typeface="Cambri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1A2FE5C-DFC3-4444-967F-5A15CE6CFE76}" type="slidenum">
              <a:rPr lang="en-US" sz="1800" b="0" strike="noStrike" spc="-1">
                <a:latin typeface="Cambria"/>
              </a:rPr>
              <a:t>47</a:t>
            </a:fld>
            <a:endParaRPr lang="en-US" sz="1800" b="0" strike="noStrike" spc="-1" dirty="0">
              <a:latin typeface="Cambria"/>
            </a:endParaRPr>
          </a:p>
        </p:txBody>
      </p:sp>
      <p:sp>
        <p:nvSpPr>
          <p:cNvPr id="99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2" name="Espaço Reservado para Texto 1">
            <a:extLst>
              <a:ext uri="{FF2B5EF4-FFF2-40B4-BE49-F238E27FC236}">
                <a16:creationId xmlns:a16="http://schemas.microsoft.com/office/drawing/2014/main" id="{2DA6FC1C-7893-4099-8741-EC8868DBDAC4}"/>
              </a:ext>
            </a:extLst>
          </p:cNvPr>
          <p:cNvSpPr>
            <a:spLocks noGrp="1"/>
          </p:cNvSpPr>
          <p:nvPr>
            <p:ph type="body" sz="quarter" idx="10"/>
          </p:nvPr>
        </p:nvSpPr>
        <p:spPr/>
        <p:txBody>
          <a:bodyPr anchor="ctr">
            <a:noAutofit/>
          </a:bodyPr>
          <a:lstStyle/>
          <a:p>
            <a:pPr>
              <a:lnSpc>
                <a:spcPct val="114000"/>
              </a:lnSpc>
            </a:pPr>
            <a:r>
              <a:rPr lang="en-US" sz="2000" spc="-1" dirty="0">
                <a:solidFill>
                  <a:srgbClr val="E45150"/>
                </a:solidFill>
                <a:ea typeface="Georgia"/>
              </a:rPr>
              <a:t>Outros</a:t>
            </a:r>
            <a:r>
              <a:rPr lang="en-US" sz="2000" spc="-1" dirty="0">
                <a:solidFill>
                  <a:srgbClr val="FF6600"/>
                </a:solidFill>
                <a:ea typeface="Georgia"/>
              </a:rPr>
              <a:t> </a:t>
            </a:r>
            <a:r>
              <a:rPr lang="en-US" sz="2000" spc="-1" dirty="0" err="1">
                <a:solidFill>
                  <a:srgbClr val="000000"/>
                </a:solidFill>
                <a:ea typeface="Georgia"/>
              </a:rPr>
              <a:t>há</a:t>
            </a:r>
            <a:r>
              <a:rPr lang="en-US" sz="2000" spc="-1" dirty="0">
                <a:solidFill>
                  <a:srgbClr val="000000"/>
                </a:solidFill>
                <a:ea typeface="Georgia"/>
              </a:rPr>
              <a:t> </a:t>
            </a:r>
            <a:r>
              <a:rPr lang="en-US" sz="2000" spc="-1" dirty="0" err="1">
                <a:solidFill>
                  <a:srgbClr val="000000"/>
                </a:solidFill>
                <a:ea typeface="Georgia"/>
              </a:rPr>
              <a:t>também</a:t>
            </a:r>
            <a:r>
              <a:rPr lang="en-US" sz="2000" spc="-1" dirty="0">
                <a:solidFill>
                  <a:srgbClr val="000000"/>
                </a:solidFill>
                <a:ea typeface="Georgia"/>
              </a:rPr>
              <a:t> </a:t>
            </a:r>
            <a:r>
              <a:rPr lang="en-US" sz="2000" spc="-1" dirty="0" err="1">
                <a:solidFill>
                  <a:srgbClr val="000000"/>
                </a:solidFill>
                <a:ea typeface="Georgia"/>
              </a:rPr>
              <a:t>nestas</a:t>
            </a:r>
            <a:r>
              <a:rPr lang="en-US" sz="2000" spc="-1" dirty="0">
                <a:solidFill>
                  <a:srgbClr val="000000"/>
                </a:solidFill>
                <a:ea typeface="Georgia"/>
              </a:rPr>
              <a:t> </a:t>
            </a:r>
            <a:r>
              <a:rPr lang="en-US" sz="2000" spc="-1" dirty="0" err="1">
                <a:solidFill>
                  <a:srgbClr val="000000"/>
                </a:solidFill>
                <a:ea typeface="Georgia"/>
              </a:rPr>
              <a:t>partes</a:t>
            </a:r>
            <a:r>
              <a:rPr lang="en-US" sz="2000" spc="-1" dirty="0">
                <a:solidFill>
                  <a:srgbClr val="000000"/>
                </a:solidFill>
                <a:ea typeface="Georgia"/>
              </a:rPr>
              <a:t> </a:t>
            </a:r>
            <a:r>
              <a:rPr lang="en-US" sz="2000" spc="-1" dirty="0" err="1">
                <a:solidFill>
                  <a:srgbClr val="000000"/>
                </a:solidFill>
                <a:ea typeface="Georgia"/>
              </a:rPr>
              <a:t>muito</a:t>
            </a:r>
            <a:r>
              <a:rPr lang="en-US" sz="2000" spc="-1" dirty="0">
                <a:solidFill>
                  <a:srgbClr val="000000"/>
                </a:solidFill>
                <a:ea typeface="Georgia"/>
              </a:rPr>
              <a:t> para </a:t>
            </a:r>
            <a:r>
              <a:rPr lang="en-US" sz="2000" spc="-1" dirty="0" err="1">
                <a:solidFill>
                  <a:srgbClr val="000000"/>
                </a:solidFill>
                <a:ea typeface="Georgia"/>
              </a:rPr>
              <a:t>notar</a:t>
            </a:r>
            <a:r>
              <a:rPr lang="en-US" sz="2000" spc="-1" dirty="0">
                <a:solidFill>
                  <a:srgbClr val="000000"/>
                </a:solidFill>
                <a:ea typeface="Georgia"/>
              </a:rPr>
              <a:t>, e </a:t>
            </a:r>
            <a:r>
              <a:rPr lang="en-US" sz="2000" spc="-1" dirty="0" err="1">
                <a:solidFill>
                  <a:srgbClr val="000000"/>
                </a:solidFill>
                <a:ea typeface="Georgia"/>
              </a:rPr>
              <a:t>mais</a:t>
            </a:r>
            <a:r>
              <a:rPr lang="en-US" sz="2000" spc="-1" dirty="0">
                <a:solidFill>
                  <a:srgbClr val="000000"/>
                </a:solidFill>
                <a:ea typeface="Georgia"/>
              </a:rPr>
              <a:t> fora da </a:t>
            </a:r>
            <a:r>
              <a:rPr lang="en-US" sz="2000" spc="-1" dirty="0" err="1">
                <a:solidFill>
                  <a:srgbClr val="000000"/>
                </a:solidFill>
                <a:ea typeface="Georgia"/>
              </a:rPr>
              <a:t>comum</a:t>
            </a:r>
            <a:r>
              <a:rPr lang="en-US" sz="2000" spc="-1" dirty="0">
                <a:solidFill>
                  <a:srgbClr val="000000"/>
                </a:solidFill>
                <a:ea typeface="Georgia"/>
              </a:rPr>
              <a:t> </a:t>
            </a:r>
            <a:r>
              <a:rPr lang="en-US" sz="2000" spc="-1" dirty="0" err="1">
                <a:solidFill>
                  <a:srgbClr val="000000"/>
                </a:solidFill>
                <a:ea typeface="Georgia"/>
              </a:rPr>
              <a:t>semelhança</a:t>
            </a:r>
            <a:r>
              <a:rPr lang="en-US" sz="2000" spc="-1" dirty="0">
                <a:solidFill>
                  <a:srgbClr val="000000"/>
                </a:solidFill>
                <a:ea typeface="Georgia"/>
              </a:rPr>
              <a:t> dos outros </a:t>
            </a:r>
            <a:r>
              <a:rPr lang="en-US" sz="2000" spc="-1" dirty="0" err="1">
                <a:solidFill>
                  <a:srgbClr val="000000"/>
                </a:solidFill>
                <a:ea typeface="Georgia"/>
              </a:rPr>
              <a:t>animais</a:t>
            </a:r>
            <a:r>
              <a:rPr lang="en-US" sz="2000" spc="-1" dirty="0">
                <a:solidFill>
                  <a:srgbClr val="000000"/>
                </a:solidFill>
                <a:ea typeface="Georgia"/>
              </a:rPr>
              <a:t> (a meu </a:t>
            </a:r>
            <a:r>
              <a:rPr lang="en-US" sz="2000" spc="-1" dirty="0" err="1">
                <a:solidFill>
                  <a:srgbClr val="000000"/>
                </a:solidFill>
                <a:ea typeface="Georgia"/>
              </a:rPr>
              <a:t>juízo</a:t>
            </a:r>
            <a:r>
              <a:rPr lang="en-US" sz="2000" spc="-1" dirty="0">
                <a:solidFill>
                  <a:srgbClr val="000000"/>
                </a:solidFill>
                <a:ea typeface="Georgia"/>
              </a:rPr>
              <a:t>) que </a:t>
            </a:r>
            <a:r>
              <a:rPr lang="en-US" sz="2000" spc="-1" dirty="0" err="1">
                <a:solidFill>
                  <a:srgbClr val="000000"/>
                </a:solidFill>
                <a:ea typeface="Georgia"/>
              </a:rPr>
              <a:t>quantos</a:t>
            </a:r>
            <a:r>
              <a:rPr lang="en-US" sz="2000" spc="-1" dirty="0">
                <a:solidFill>
                  <a:srgbClr val="000000"/>
                </a:solidFill>
                <a:ea typeface="Georgia"/>
              </a:rPr>
              <a:t> </a:t>
            </a:r>
            <a:r>
              <a:rPr lang="en-US" sz="2000" spc="-1" dirty="0" err="1">
                <a:solidFill>
                  <a:srgbClr val="000000"/>
                </a:solidFill>
                <a:ea typeface="Georgia"/>
              </a:rPr>
              <a:t>até</a:t>
            </a:r>
            <a:r>
              <a:rPr lang="en-US" sz="2000" spc="-1" dirty="0">
                <a:solidFill>
                  <a:srgbClr val="000000"/>
                </a:solidFill>
                <a:ea typeface="Georgia"/>
              </a:rPr>
              <a:t> agora se </a:t>
            </a:r>
            <a:r>
              <a:rPr lang="en-US" sz="2000" spc="-1" dirty="0" err="1">
                <a:solidFill>
                  <a:srgbClr val="000000"/>
                </a:solidFill>
                <a:ea typeface="Georgia"/>
              </a:rPr>
              <a:t>tem</a:t>
            </a:r>
            <a:r>
              <a:rPr lang="en-US" sz="2000" spc="-1" dirty="0">
                <a:solidFill>
                  <a:srgbClr val="000000"/>
                </a:solidFill>
                <a:ea typeface="Georgia"/>
              </a:rPr>
              <a:t> visto. </a:t>
            </a:r>
            <a:r>
              <a:rPr lang="en-US" sz="2000" spc="-1" dirty="0" err="1">
                <a:solidFill>
                  <a:srgbClr val="000000"/>
                </a:solidFill>
                <a:ea typeface="Georgia"/>
              </a:rPr>
              <a:t>Chamam-</a:t>
            </a:r>
            <a:r>
              <a:rPr lang="en-US" sz="2000" spc="-1" dirty="0" err="1">
                <a:solidFill>
                  <a:srgbClr val="E45150"/>
                </a:solidFill>
                <a:ea typeface="Georgia"/>
              </a:rPr>
              <a:t>lhes</a:t>
            </a:r>
            <a:r>
              <a:rPr lang="en-US" sz="2000" spc="-1" dirty="0">
                <a:solidFill>
                  <a:srgbClr val="FF2D2D"/>
                </a:solidFill>
                <a:ea typeface="Georgia"/>
              </a:rPr>
              <a:t> </a:t>
            </a:r>
            <a:r>
              <a:rPr lang="en-US" sz="2000" spc="-1" dirty="0" err="1">
                <a:solidFill>
                  <a:srgbClr val="E45150"/>
                </a:solidFill>
                <a:ea typeface="Georgia"/>
              </a:rPr>
              <a:t>Tatus</a:t>
            </a:r>
            <a:r>
              <a:rPr lang="en-US" sz="2000" spc="-1" dirty="0">
                <a:solidFill>
                  <a:srgbClr val="000000"/>
                </a:solidFill>
                <a:ea typeface="Georgia"/>
              </a:rPr>
              <a:t>, e </a:t>
            </a:r>
            <a:r>
              <a:rPr lang="en-US" sz="2000" spc="-1" dirty="0">
                <a:solidFill>
                  <a:srgbClr val="FF2D2D"/>
                </a:solidFill>
                <a:ea typeface="Georgia"/>
              </a:rPr>
              <a:t>__</a:t>
            </a:r>
            <a:r>
              <a:rPr lang="en-US" sz="2000" spc="-1" dirty="0">
                <a:solidFill>
                  <a:srgbClr val="000000"/>
                </a:solidFill>
                <a:ea typeface="Georgia"/>
              </a:rPr>
              <a:t> </a:t>
            </a:r>
            <a:r>
              <a:rPr lang="en-US" sz="2000" spc="-1" dirty="0" err="1">
                <a:solidFill>
                  <a:srgbClr val="000000"/>
                </a:solidFill>
                <a:ea typeface="Georgia"/>
              </a:rPr>
              <a:t>são</a:t>
            </a:r>
            <a:r>
              <a:rPr lang="en-US" sz="2000" spc="-1" dirty="0">
                <a:solidFill>
                  <a:srgbClr val="000000"/>
                </a:solidFill>
                <a:ea typeface="Georgia"/>
              </a:rPr>
              <a:t> </a:t>
            </a:r>
            <a:r>
              <a:rPr lang="en-US" sz="2000" spc="-1" dirty="0" err="1">
                <a:solidFill>
                  <a:srgbClr val="000000"/>
                </a:solidFill>
                <a:ea typeface="Georgia"/>
              </a:rPr>
              <a:t>quase</a:t>
            </a:r>
            <a:r>
              <a:rPr lang="en-US" sz="2000" spc="-1" dirty="0">
                <a:solidFill>
                  <a:srgbClr val="000000"/>
                </a:solidFill>
                <a:ea typeface="Georgia"/>
              </a:rPr>
              <a:t> </a:t>
            </a:r>
            <a:r>
              <a:rPr lang="en-US" sz="2000" spc="-1" dirty="0" err="1">
                <a:solidFill>
                  <a:srgbClr val="000000"/>
                </a:solidFill>
                <a:ea typeface="Georgia"/>
              </a:rPr>
              <a:t>tamanhos</a:t>
            </a:r>
            <a:r>
              <a:rPr lang="en-US" sz="2000" spc="-1" dirty="0">
                <a:solidFill>
                  <a:srgbClr val="000000"/>
                </a:solidFill>
                <a:ea typeface="Georgia"/>
              </a:rPr>
              <a:t> </a:t>
            </a:r>
            <a:r>
              <a:rPr lang="en-US" sz="2000" spc="-1" dirty="0" err="1">
                <a:solidFill>
                  <a:srgbClr val="000000"/>
                </a:solidFill>
                <a:ea typeface="Georgia"/>
              </a:rPr>
              <a:t>como</a:t>
            </a:r>
            <a:r>
              <a:rPr lang="en-US" sz="2000" spc="-1" dirty="0">
                <a:solidFill>
                  <a:srgbClr val="000000"/>
                </a:solidFill>
                <a:ea typeface="Georgia"/>
              </a:rPr>
              <a:t> </a:t>
            </a:r>
            <a:r>
              <a:rPr lang="en-US" sz="2000" spc="-1" dirty="0" err="1">
                <a:solidFill>
                  <a:srgbClr val="000000"/>
                </a:solidFill>
                <a:ea typeface="Georgia"/>
              </a:rPr>
              <a:t>leitões</a:t>
            </a:r>
            <a:r>
              <a:rPr lang="en-US" sz="2000" spc="-1" dirty="0">
                <a:solidFill>
                  <a:srgbClr val="000000"/>
                </a:solidFill>
                <a:ea typeface="Georgia"/>
              </a:rPr>
              <a:t>: </a:t>
            </a:r>
            <a:r>
              <a:rPr lang="en-US" sz="2000" spc="-1" dirty="0">
                <a:solidFill>
                  <a:srgbClr val="FF2D2D"/>
                </a:solidFill>
                <a:ea typeface="Georgia"/>
              </a:rPr>
              <a:t>__ </a:t>
            </a:r>
            <a:r>
              <a:rPr lang="en-US" sz="2000" spc="-1" dirty="0" err="1">
                <a:solidFill>
                  <a:srgbClr val="000000"/>
                </a:solidFill>
                <a:ea typeface="Georgia"/>
              </a:rPr>
              <a:t>tem</a:t>
            </a:r>
            <a:r>
              <a:rPr lang="en-US" sz="2000" spc="-1" dirty="0">
                <a:solidFill>
                  <a:srgbClr val="000000"/>
                </a:solidFill>
                <a:ea typeface="Georgia"/>
              </a:rPr>
              <a:t> um </a:t>
            </a:r>
            <a:r>
              <a:rPr lang="en-US" sz="2000" spc="-1" dirty="0" err="1">
                <a:solidFill>
                  <a:srgbClr val="000000"/>
                </a:solidFill>
                <a:ea typeface="Georgia"/>
              </a:rPr>
              <a:t>casco</a:t>
            </a:r>
            <a:r>
              <a:rPr lang="en-US" sz="2000" spc="-1" dirty="0">
                <a:solidFill>
                  <a:srgbClr val="000000"/>
                </a:solidFill>
                <a:ea typeface="Georgia"/>
              </a:rPr>
              <a:t> </a:t>
            </a:r>
            <a:r>
              <a:rPr lang="en-US" sz="2000" spc="-1" dirty="0" err="1">
                <a:solidFill>
                  <a:srgbClr val="000000"/>
                </a:solidFill>
                <a:ea typeface="Georgia"/>
              </a:rPr>
              <a:t>como</a:t>
            </a:r>
            <a:r>
              <a:rPr lang="en-US" sz="2000" spc="-1" dirty="0">
                <a:solidFill>
                  <a:srgbClr val="000000"/>
                </a:solidFill>
                <a:ea typeface="Georgia"/>
              </a:rPr>
              <a:t> de </a:t>
            </a:r>
            <a:r>
              <a:rPr lang="en-US" sz="2000" spc="-1" dirty="0" err="1">
                <a:solidFill>
                  <a:srgbClr val="000000"/>
                </a:solidFill>
                <a:ea typeface="Georgia"/>
              </a:rPr>
              <a:t>cágado</a:t>
            </a:r>
            <a:r>
              <a:rPr lang="en-US" sz="2000" spc="-1" dirty="0">
                <a:solidFill>
                  <a:srgbClr val="000000"/>
                </a:solidFill>
                <a:ea typeface="Georgia"/>
              </a:rPr>
              <a:t>, o qual é </a:t>
            </a:r>
            <a:r>
              <a:rPr lang="en-US" sz="2000" spc="-1" dirty="0" err="1">
                <a:solidFill>
                  <a:srgbClr val="000000"/>
                </a:solidFill>
                <a:ea typeface="Georgia"/>
              </a:rPr>
              <a:t>repartido</a:t>
            </a:r>
            <a:r>
              <a:rPr lang="en-US" sz="2000" spc="-1" dirty="0">
                <a:solidFill>
                  <a:srgbClr val="000000"/>
                </a:solidFill>
                <a:ea typeface="Georgia"/>
              </a:rPr>
              <a:t> </a:t>
            </a:r>
            <a:r>
              <a:rPr lang="en-US" sz="2000" spc="-1" dirty="0" err="1">
                <a:solidFill>
                  <a:srgbClr val="000000"/>
                </a:solidFill>
                <a:ea typeface="Georgia"/>
              </a:rPr>
              <a:t>em</a:t>
            </a:r>
            <a:r>
              <a:rPr lang="en-US" sz="2000" spc="-1" dirty="0">
                <a:solidFill>
                  <a:srgbClr val="000000"/>
                </a:solidFill>
                <a:ea typeface="Georgia"/>
              </a:rPr>
              <a:t> </a:t>
            </a:r>
            <a:r>
              <a:rPr lang="en-US" sz="2000" spc="-1" dirty="0" err="1">
                <a:solidFill>
                  <a:srgbClr val="000000"/>
                </a:solidFill>
                <a:ea typeface="Georgia"/>
              </a:rPr>
              <a:t>muitas</a:t>
            </a:r>
            <a:r>
              <a:rPr lang="en-US" sz="2000" spc="-1" dirty="0">
                <a:solidFill>
                  <a:srgbClr val="000000"/>
                </a:solidFill>
                <a:ea typeface="Georgia"/>
              </a:rPr>
              <a:t> juntas </a:t>
            </a:r>
            <a:r>
              <a:rPr lang="en-US" sz="2000" spc="-1" dirty="0" err="1">
                <a:solidFill>
                  <a:srgbClr val="000000"/>
                </a:solidFill>
                <a:ea typeface="Georgia"/>
              </a:rPr>
              <a:t>como</a:t>
            </a:r>
            <a:r>
              <a:rPr lang="en-US" sz="2000" spc="-1" dirty="0">
                <a:solidFill>
                  <a:srgbClr val="000000"/>
                </a:solidFill>
                <a:ea typeface="Georgia"/>
              </a:rPr>
              <a:t> </a:t>
            </a:r>
            <a:r>
              <a:rPr lang="en-US" sz="2000" spc="-1" dirty="0" err="1">
                <a:solidFill>
                  <a:srgbClr val="000000"/>
                </a:solidFill>
                <a:ea typeface="Georgia"/>
              </a:rPr>
              <a:t>lâminas</a:t>
            </a:r>
            <a:r>
              <a:rPr lang="en-US" sz="2000" spc="-1" dirty="0">
                <a:solidFill>
                  <a:srgbClr val="000000"/>
                </a:solidFill>
                <a:ea typeface="Georgia"/>
              </a:rPr>
              <a:t> e </a:t>
            </a:r>
            <a:r>
              <a:rPr lang="en-US" sz="2000" spc="-1" dirty="0" err="1">
                <a:solidFill>
                  <a:srgbClr val="000000"/>
                </a:solidFill>
                <a:ea typeface="Georgia"/>
              </a:rPr>
              <a:t>proporcionado</a:t>
            </a:r>
            <a:r>
              <a:rPr lang="en-US" sz="2000" spc="-1" dirty="0">
                <a:solidFill>
                  <a:srgbClr val="000000"/>
                </a:solidFill>
                <a:ea typeface="Georgia"/>
              </a:rPr>
              <a:t> de </a:t>
            </a:r>
            <a:r>
              <a:rPr lang="en-US" sz="2000" spc="-1" dirty="0" err="1">
                <a:solidFill>
                  <a:srgbClr val="000000"/>
                </a:solidFill>
                <a:ea typeface="Georgia"/>
              </a:rPr>
              <a:t>maneira</a:t>
            </a:r>
            <a:r>
              <a:rPr lang="en-US" sz="2000" spc="-1" dirty="0">
                <a:solidFill>
                  <a:srgbClr val="000000"/>
                </a:solidFill>
                <a:ea typeface="Georgia"/>
              </a:rPr>
              <a:t>, que </a:t>
            </a:r>
            <a:r>
              <a:rPr lang="en-US" sz="2000" spc="-1" dirty="0" err="1">
                <a:solidFill>
                  <a:srgbClr val="000000"/>
                </a:solidFill>
                <a:ea typeface="Georgia"/>
              </a:rPr>
              <a:t>parece</a:t>
            </a:r>
            <a:r>
              <a:rPr lang="en-US" sz="2000" spc="-1" dirty="0">
                <a:solidFill>
                  <a:srgbClr val="000000"/>
                </a:solidFill>
                <a:ea typeface="Georgia"/>
              </a:rPr>
              <a:t> </a:t>
            </a:r>
            <a:r>
              <a:rPr lang="en-US" sz="2000" spc="-1" dirty="0" err="1">
                <a:solidFill>
                  <a:srgbClr val="000000"/>
                </a:solidFill>
                <a:ea typeface="Georgia"/>
              </a:rPr>
              <a:t>totalmente</a:t>
            </a:r>
            <a:r>
              <a:rPr lang="en-US" sz="2000" spc="-1" dirty="0">
                <a:solidFill>
                  <a:srgbClr val="000000"/>
                </a:solidFill>
                <a:ea typeface="Georgia"/>
              </a:rPr>
              <a:t> um </a:t>
            </a:r>
            <a:r>
              <a:rPr lang="en-US" sz="2000" spc="-1" dirty="0" err="1">
                <a:solidFill>
                  <a:srgbClr val="000000"/>
                </a:solidFill>
                <a:ea typeface="Georgia"/>
              </a:rPr>
              <a:t>cavalo</a:t>
            </a:r>
            <a:r>
              <a:rPr lang="en-US" sz="2000" spc="-1" dirty="0">
                <a:solidFill>
                  <a:srgbClr val="000000"/>
                </a:solidFill>
                <a:ea typeface="Georgia"/>
              </a:rPr>
              <a:t> </a:t>
            </a:r>
            <a:r>
              <a:rPr lang="en-US" sz="2000" spc="-1" dirty="0" err="1">
                <a:solidFill>
                  <a:srgbClr val="000000"/>
                </a:solidFill>
                <a:ea typeface="Georgia"/>
              </a:rPr>
              <a:t>armado</a:t>
            </a:r>
            <a:r>
              <a:rPr lang="en-US" sz="2000" spc="-1" dirty="0">
                <a:solidFill>
                  <a:srgbClr val="000000"/>
                </a:solidFill>
                <a:ea typeface="Georgia"/>
              </a:rPr>
              <a:t>. </a:t>
            </a:r>
            <a:r>
              <a:rPr lang="en-US" sz="2000" spc="-1" dirty="0">
                <a:solidFill>
                  <a:srgbClr val="FF2D2D"/>
                </a:solidFill>
                <a:ea typeface="Georgia"/>
              </a:rPr>
              <a:t>__ </a:t>
            </a:r>
            <a:r>
              <a:rPr lang="en-US" sz="2000" spc="-1" dirty="0" err="1">
                <a:solidFill>
                  <a:srgbClr val="000000"/>
                </a:solidFill>
                <a:ea typeface="Georgia"/>
              </a:rPr>
              <a:t>Tem</a:t>
            </a:r>
            <a:r>
              <a:rPr lang="en-US" sz="2000" spc="-1" dirty="0">
                <a:solidFill>
                  <a:srgbClr val="000000"/>
                </a:solidFill>
                <a:ea typeface="Georgia"/>
              </a:rPr>
              <a:t> um </a:t>
            </a:r>
            <a:r>
              <a:rPr lang="en-US" sz="2000" spc="-1" dirty="0" err="1">
                <a:solidFill>
                  <a:srgbClr val="000000"/>
                </a:solidFill>
                <a:ea typeface="Georgia"/>
              </a:rPr>
              <a:t>rabo</a:t>
            </a:r>
            <a:r>
              <a:rPr lang="en-US" sz="2000" spc="-1" dirty="0">
                <a:solidFill>
                  <a:srgbClr val="000000"/>
                </a:solidFill>
                <a:ea typeface="Georgia"/>
              </a:rPr>
              <a:t> </a:t>
            </a:r>
            <a:r>
              <a:rPr lang="en-US" sz="2000" spc="-1" dirty="0" err="1">
                <a:solidFill>
                  <a:srgbClr val="000000"/>
                </a:solidFill>
                <a:ea typeface="Georgia"/>
              </a:rPr>
              <a:t>comprido</a:t>
            </a:r>
            <a:r>
              <a:rPr lang="en-US" sz="2000" spc="-1" dirty="0">
                <a:solidFill>
                  <a:srgbClr val="000000"/>
                </a:solidFill>
                <a:ea typeface="Georgia"/>
              </a:rPr>
              <a:t> </a:t>
            </a:r>
            <a:r>
              <a:rPr lang="en-US" sz="2000" spc="-1" dirty="0" err="1">
                <a:solidFill>
                  <a:srgbClr val="000000"/>
                </a:solidFill>
                <a:ea typeface="Georgia"/>
              </a:rPr>
              <a:t>todo</a:t>
            </a:r>
            <a:r>
              <a:rPr lang="en-US" sz="2000" spc="-1" dirty="0">
                <a:solidFill>
                  <a:srgbClr val="000000"/>
                </a:solidFill>
                <a:ea typeface="Georgia"/>
              </a:rPr>
              <a:t> </a:t>
            </a:r>
            <a:r>
              <a:rPr lang="en-US" sz="2000" spc="-1" dirty="0" err="1">
                <a:solidFill>
                  <a:srgbClr val="000000"/>
                </a:solidFill>
                <a:ea typeface="Georgia"/>
              </a:rPr>
              <a:t>coberto</a:t>
            </a:r>
            <a:r>
              <a:rPr lang="en-US" sz="2000" spc="-1" dirty="0">
                <a:solidFill>
                  <a:srgbClr val="000000"/>
                </a:solidFill>
                <a:ea typeface="Georgia"/>
              </a:rPr>
              <a:t> do </a:t>
            </a:r>
            <a:r>
              <a:rPr lang="en-US" sz="2000" spc="-1" dirty="0" err="1">
                <a:solidFill>
                  <a:srgbClr val="000000"/>
                </a:solidFill>
                <a:ea typeface="Georgia"/>
              </a:rPr>
              <a:t>mesmo</a:t>
            </a:r>
            <a:r>
              <a:rPr lang="en-US" sz="2000" spc="-1" dirty="0">
                <a:solidFill>
                  <a:srgbClr val="000000"/>
                </a:solidFill>
                <a:ea typeface="Georgia"/>
              </a:rPr>
              <a:t> </a:t>
            </a:r>
            <a:r>
              <a:rPr lang="en-US" sz="2000" spc="-1" dirty="0" err="1">
                <a:solidFill>
                  <a:srgbClr val="000000"/>
                </a:solidFill>
                <a:ea typeface="Georgia"/>
              </a:rPr>
              <a:t>casco</a:t>
            </a:r>
            <a:r>
              <a:rPr lang="en-US" sz="2000" spc="-1" dirty="0">
                <a:solidFill>
                  <a:srgbClr val="000000"/>
                </a:solidFill>
                <a:ea typeface="Georgia"/>
              </a:rPr>
              <a:t>: o </a:t>
            </a:r>
            <a:r>
              <a:rPr lang="en-US" sz="2000" spc="-1" dirty="0" err="1">
                <a:solidFill>
                  <a:srgbClr val="000000"/>
                </a:solidFill>
                <a:ea typeface="Georgia"/>
              </a:rPr>
              <a:t>focinho</a:t>
            </a:r>
            <a:r>
              <a:rPr lang="en-US" sz="2000" spc="-1" dirty="0">
                <a:solidFill>
                  <a:srgbClr val="000000"/>
                </a:solidFill>
                <a:ea typeface="Georgia"/>
              </a:rPr>
              <a:t> é </a:t>
            </a:r>
            <a:r>
              <a:rPr lang="en-US" sz="2000" spc="-1" dirty="0" err="1">
                <a:solidFill>
                  <a:srgbClr val="000000"/>
                </a:solidFill>
                <a:ea typeface="Georgia"/>
              </a:rPr>
              <a:t>como</a:t>
            </a:r>
            <a:r>
              <a:rPr lang="en-US" sz="2000" spc="-1" dirty="0">
                <a:solidFill>
                  <a:srgbClr val="000000"/>
                </a:solidFill>
                <a:ea typeface="Georgia"/>
              </a:rPr>
              <a:t> de </a:t>
            </a:r>
            <a:r>
              <a:rPr lang="en-US" sz="2000" spc="-1" dirty="0" err="1">
                <a:solidFill>
                  <a:srgbClr val="000000"/>
                </a:solidFill>
                <a:ea typeface="Georgia"/>
              </a:rPr>
              <a:t>leitão</a:t>
            </a:r>
            <a:r>
              <a:rPr lang="en-US" sz="2000" spc="-1" dirty="0">
                <a:solidFill>
                  <a:srgbClr val="000000"/>
                </a:solidFill>
                <a:ea typeface="Georgia"/>
              </a:rPr>
              <a:t>, </a:t>
            </a:r>
            <a:r>
              <a:rPr lang="en-US" sz="2000" spc="-1" dirty="0" err="1">
                <a:solidFill>
                  <a:srgbClr val="000000"/>
                </a:solidFill>
                <a:ea typeface="Georgia"/>
              </a:rPr>
              <a:t>ainda</a:t>
            </a:r>
            <a:r>
              <a:rPr lang="en-US" sz="2000" spc="-1" dirty="0">
                <a:solidFill>
                  <a:srgbClr val="000000"/>
                </a:solidFill>
                <a:ea typeface="Georgia"/>
              </a:rPr>
              <a:t> que </a:t>
            </a:r>
            <a:r>
              <a:rPr lang="en-US" sz="2000" spc="-1" dirty="0" err="1">
                <a:solidFill>
                  <a:srgbClr val="000000"/>
                </a:solidFill>
                <a:ea typeface="Georgia"/>
              </a:rPr>
              <a:t>mais</a:t>
            </a:r>
            <a:r>
              <a:rPr lang="en-US" sz="2000" spc="-1" dirty="0">
                <a:solidFill>
                  <a:srgbClr val="000000"/>
                </a:solidFill>
                <a:ea typeface="Georgia"/>
              </a:rPr>
              <a:t> </a:t>
            </a:r>
            <a:r>
              <a:rPr lang="en-US" sz="2000" spc="-1" dirty="0" err="1">
                <a:solidFill>
                  <a:srgbClr val="000000"/>
                </a:solidFill>
                <a:ea typeface="Georgia"/>
              </a:rPr>
              <a:t>delgado</a:t>
            </a:r>
            <a:r>
              <a:rPr lang="en-US" sz="2000" spc="-1" dirty="0">
                <a:solidFill>
                  <a:srgbClr val="000000"/>
                </a:solidFill>
                <a:ea typeface="Georgia"/>
              </a:rPr>
              <a:t> </a:t>
            </a:r>
            <a:r>
              <a:rPr lang="en-US" sz="2000" spc="-1" dirty="0" err="1">
                <a:solidFill>
                  <a:srgbClr val="000000"/>
                </a:solidFill>
                <a:ea typeface="Georgia"/>
              </a:rPr>
              <a:t>algum</a:t>
            </a:r>
            <a:r>
              <a:rPr lang="en-US" sz="2000" spc="-1" dirty="0">
                <a:solidFill>
                  <a:srgbClr val="000000"/>
                </a:solidFill>
                <a:ea typeface="Georgia"/>
              </a:rPr>
              <a:t> tanto, e </a:t>
            </a:r>
            <a:r>
              <a:rPr lang="en-US" sz="2000" spc="-1" dirty="0">
                <a:solidFill>
                  <a:srgbClr val="FF2D2D"/>
                </a:solidFill>
                <a:ea typeface="Georgia"/>
              </a:rPr>
              <a:t>__ </a:t>
            </a:r>
            <a:r>
              <a:rPr lang="en-US" sz="2000" spc="-1" dirty="0" err="1">
                <a:solidFill>
                  <a:srgbClr val="000000"/>
                </a:solidFill>
                <a:ea typeface="Georgia"/>
              </a:rPr>
              <a:t>não</a:t>
            </a:r>
            <a:r>
              <a:rPr lang="en-US" sz="2000" spc="-1" dirty="0">
                <a:solidFill>
                  <a:srgbClr val="000000"/>
                </a:solidFill>
                <a:ea typeface="Georgia"/>
              </a:rPr>
              <a:t> </a:t>
            </a:r>
            <a:r>
              <a:rPr lang="en-US" sz="2000" spc="-1" dirty="0" err="1">
                <a:solidFill>
                  <a:srgbClr val="000000"/>
                </a:solidFill>
                <a:ea typeface="Georgia"/>
              </a:rPr>
              <a:t>bota</a:t>
            </a:r>
            <a:r>
              <a:rPr lang="en-US" sz="2000" spc="-1" dirty="0">
                <a:solidFill>
                  <a:srgbClr val="000000"/>
                </a:solidFill>
                <a:ea typeface="Georgia"/>
              </a:rPr>
              <a:t> </a:t>
            </a:r>
            <a:r>
              <a:rPr lang="en-US" sz="2000" spc="-1" dirty="0" err="1">
                <a:solidFill>
                  <a:srgbClr val="000000"/>
                </a:solidFill>
                <a:ea typeface="Georgia"/>
              </a:rPr>
              <a:t>mais</a:t>
            </a:r>
            <a:r>
              <a:rPr lang="en-US" sz="2000" spc="-1" dirty="0">
                <a:solidFill>
                  <a:srgbClr val="000000"/>
                </a:solidFill>
                <a:ea typeface="Georgia"/>
              </a:rPr>
              <a:t> fora do </a:t>
            </a:r>
            <a:r>
              <a:rPr lang="en-US" sz="2000" spc="-1" dirty="0" err="1">
                <a:solidFill>
                  <a:srgbClr val="000000"/>
                </a:solidFill>
                <a:ea typeface="Georgia"/>
              </a:rPr>
              <a:t>casco</a:t>
            </a:r>
            <a:r>
              <a:rPr lang="en-US" sz="2000" spc="-1" dirty="0">
                <a:solidFill>
                  <a:srgbClr val="000000"/>
                </a:solidFill>
                <a:ea typeface="Georgia"/>
              </a:rPr>
              <a:t> que a </a:t>
            </a:r>
            <a:r>
              <a:rPr lang="en-US" sz="2000" spc="-1" dirty="0" err="1">
                <a:solidFill>
                  <a:srgbClr val="000000"/>
                </a:solidFill>
                <a:ea typeface="Georgia"/>
              </a:rPr>
              <a:t>cabeça</a:t>
            </a:r>
            <a:r>
              <a:rPr lang="en-US" sz="2000" spc="-1" dirty="0">
                <a:solidFill>
                  <a:srgbClr val="000000"/>
                </a:solidFill>
                <a:ea typeface="Georgia"/>
              </a:rPr>
              <a:t>. </a:t>
            </a:r>
            <a:r>
              <a:rPr lang="en-US" sz="2000" spc="-1" dirty="0">
                <a:solidFill>
                  <a:srgbClr val="FF2D2D"/>
                </a:solidFill>
                <a:ea typeface="Georgia"/>
              </a:rPr>
              <a:t>__ </a:t>
            </a:r>
            <a:r>
              <a:rPr lang="en-US" sz="2000" spc="-1" dirty="0" err="1">
                <a:solidFill>
                  <a:srgbClr val="000000"/>
                </a:solidFill>
                <a:ea typeface="Georgia"/>
              </a:rPr>
              <a:t>Tem</a:t>
            </a:r>
            <a:r>
              <a:rPr lang="en-US" sz="2000" spc="-1" dirty="0">
                <a:solidFill>
                  <a:srgbClr val="000000"/>
                </a:solidFill>
                <a:ea typeface="Georgia"/>
              </a:rPr>
              <a:t> as </a:t>
            </a:r>
            <a:r>
              <a:rPr lang="en-US" sz="2000" spc="-1" dirty="0" err="1">
                <a:solidFill>
                  <a:srgbClr val="000000"/>
                </a:solidFill>
                <a:ea typeface="Georgia"/>
              </a:rPr>
              <a:t>pernas</a:t>
            </a:r>
            <a:r>
              <a:rPr lang="en-US" sz="2000" spc="-1" dirty="0">
                <a:solidFill>
                  <a:srgbClr val="000000"/>
                </a:solidFill>
                <a:ea typeface="Georgia"/>
              </a:rPr>
              <a:t> </a:t>
            </a:r>
            <a:r>
              <a:rPr lang="en-US" sz="2000" spc="-1" dirty="0" err="1">
                <a:solidFill>
                  <a:srgbClr val="000000"/>
                </a:solidFill>
                <a:ea typeface="Georgia"/>
              </a:rPr>
              <a:t>baixas</a:t>
            </a:r>
            <a:r>
              <a:rPr lang="en-US" sz="2000" spc="-1" dirty="0">
                <a:solidFill>
                  <a:srgbClr val="000000"/>
                </a:solidFill>
                <a:ea typeface="Georgia"/>
              </a:rPr>
              <a:t>, e </a:t>
            </a:r>
            <a:r>
              <a:rPr lang="en-US" sz="2000" spc="-1" dirty="0">
                <a:solidFill>
                  <a:srgbClr val="FF2D2D"/>
                </a:solidFill>
                <a:ea typeface="Georgia"/>
              </a:rPr>
              <a:t>__ </a:t>
            </a:r>
            <a:r>
              <a:rPr lang="en-US" sz="2000" spc="-1" dirty="0" err="1">
                <a:solidFill>
                  <a:srgbClr val="000000"/>
                </a:solidFill>
                <a:ea typeface="Georgia"/>
              </a:rPr>
              <a:t>criam</a:t>
            </a:r>
            <a:r>
              <a:rPr lang="en-US" sz="2000" spc="-1" dirty="0">
                <a:solidFill>
                  <a:srgbClr val="000000"/>
                </a:solidFill>
                <a:ea typeface="Georgia"/>
              </a:rPr>
              <a:t>-se </a:t>
            </a:r>
            <a:r>
              <a:rPr lang="en-US" sz="2000" spc="-1" dirty="0" err="1">
                <a:solidFill>
                  <a:srgbClr val="000000"/>
                </a:solidFill>
                <a:ea typeface="Georgia"/>
              </a:rPr>
              <a:t>em</a:t>
            </a:r>
            <a:r>
              <a:rPr lang="en-US" sz="2000" spc="-1" dirty="0">
                <a:solidFill>
                  <a:srgbClr val="000000"/>
                </a:solidFill>
                <a:ea typeface="Georgia"/>
              </a:rPr>
              <a:t> </a:t>
            </a:r>
            <a:r>
              <a:rPr lang="en-US" sz="2000" spc="-1" dirty="0" err="1">
                <a:solidFill>
                  <a:srgbClr val="000000"/>
                </a:solidFill>
                <a:ea typeface="Georgia"/>
              </a:rPr>
              <a:t>covas</a:t>
            </a:r>
            <a:r>
              <a:rPr lang="en-US" sz="2000" spc="-1" dirty="0">
                <a:solidFill>
                  <a:srgbClr val="000000"/>
                </a:solidFill>
                <a:ea typeface="Georgia"/>
              </a:rPr>
              <a:t> </a:t>
            </a:r>
            <a:r>
              <a:rPr lang="en-US" sz="2000" spc="-1" dirty="0" err="1">
                <a:solidFill>
                  <a:srgbClr val="000000"/>
                </a:solidFill>
                <a:ea typeface="Georgia"/>
              </a:rPr>
              <a:t>como</a:t>
            </a:r>
            <a:r>
              <a:rPr lang="en-US" sz="2000" spc="-1" dirty="0">
                <a:solidFill>
                  <a:srgbClr val="000000"/>
                </a:solidFill>
                <a:ea typeface="Georgia"/>
              </a:rPr>
              <a:t> </a:t>
            </a:r>
            <a:r>
              <a:rPr lang="en-US" sz="2000" spc="-1" dirty="0" err="1">
                <a:solidFill>
                  <a:srgbClr val="000000"/>
                </a:solidFill>
                <a:ea typeface="Georgia"/>
              </a:rPr>
              <a:t>coelhos</a:t>
            </a:r>
            <a:r>
              <a:rPr lang="en-US" sz="2000" spc="-1" dirty="0">
                <a:solidFill>
                  <a:srgbClr val="000000"/>
                </a:solidFill>
                <a:ea typeface="Georgia"/>
              </a:rPr>
              <a:t>. </a:t>
            </a:r>
            <a:br>
              <a:rPr lang="en-US" sz="2000" spc="-1" dirty="0">
                <a:solidFill>
                  <a:srgbClr val="000000"/>
                </a:solidFill>
                <a:ea typeface="Georgia"/>
              </a:rPr>
            </a:br>
            <a:r>
              <a:rPr lang="en-US" sz="2000" spc="-1" dirty="0">
                <a:solidFill>
                  <a:srgbClr val="000000"/>
                </a:solidFill>
                <a:ea typeface="Georgia"/>
              </a:rPr>
              <a:t>A carne </a:t>
            </a:r>
            <a:r>
              <a:rPr lang="en-US" sz="2000" spc="-1" dirty="0" err="1">
                <a:solidFill>
                  <a:srgbClr val="000000"/>
                </a:solidFill>
                <a:ea typeface="Georgia"/>
              </a:rPr>
              <a:t>d</a:t>
            </a:r>
            <a:r>
              <a:rPr lang="en-US" sz="2000" spc="-1" dirty="0" err="1">
                <a:solidFill>
                  <a:srgbClr val="E45150"/>
                </a:solidFill>
                <a:ea typeface="Georgia"/>
              </a:rPr>
              <a:t>estes</a:t>
            </a:r>
            <a:r>
              <a:rPr lang="en-US" sz="2000" spc="-1" dirty="0">
                <a:solidFill>
                  <a:srgbClr val="E45150"/>
                </a:solidFill>
                <a:ea typeface="Georgia"/>
              </a:rPr>
              <a:t> </a:t>
            </a:r>
            <a:r>
              <a:rPr lang="en-US" sz="2000" spc="-1" dirty="0" err="1">
                <a:solidFill>
                  <a:srgbClr val="E45150"/>
                </a:solidFill>
                <a:ea typeface="Georgia"/>
              </a:rPr>
              <a:t>animais</a:t>
            </a:r>
            <a:r>
              <a:rPr lang="en-US" sz="2000" spc="-1" dirty="0">
                <a:solidFill>
                  <a:srgbClr val="E45150"/>
                </a:solidFill>
                <a:ea typeface="Georgia"/>
              </a:rPr>
              <a:t> </a:t>
            </a:r>
            <a:r>
              <a:rPr lang="en-US" sz="2000" spc="-1" dirty="0">
                <a:solidFill>
                  <a:srgbClr val="000000"/>
                </a:solidFill>
                <a:ea typeface="Georgia"/>
              </a:rPr>
              <a:t>é a </a:t>
            </a:r>
            <a:r>
              <a:rPr lang="en-US" sz="2000" spc="-1" dirty="0" err="1">
                <a:solidFill>
                  <a:srgbClr val="000000"/>
                </a:solidFill>
                <a:ea typeface="Georgia"/>
              </a:rPr>
              <a:t>melhor</a:t>
            </a:r>
            <a:r>
              <a:rPr lang="en-US" sz="2000" spc="-1" dirty="0">
                <a:solidFill>
                  <a:srgbClr val="000000"/>
                </a:solidFill>
                <a:ea typeface="Georgia"/>
              </a:rPr>
              <a:t> e a </a:t>
            </a:r>
            <a:r>
              <a:rPr lang="en-US" sz="2000" spc="-1" dirty="0" err="1">
                <a:solidFill>
                  <a:srgbClr val="000000"/>
                </a:solidFill>
                <a:ea typeface="Georgia"/>
              </a:rPr>
              <a:t>mais</a:t>
            </a:r>
            <a:r>
              <a:rPr lang="en-US" sz="2000" spc="-1" dirty="0">
                <a:solidFill>
                  <a:srgbClr val="000000"/>
                </a:solidFill>
                <a:ea typeface="Georgia"/>
              </a:rPr>
              <a:t> </a:t>
            </a:r>
            <a:r>
              <a:rPr lang="en-US" sz="2000" spc="-1" dirty="0" err="1">
                <a:solidFill>
                  <a:srgbClr val="000000"/>
                </a:solidFill>
                <a:ea typeface="Georgia"/>
              </a:rPr>
              <a:t>estimada</a:t>
            </a:r>
            <a:r>
              <a:rPr lang="en-US" sz="2000" spc="-1" dirty="0">
                <a:solidFill>
                  <a:srgbClr val="000000"/>
                </a:solidFill>
                <a:ea typeface="Georgia"/>
              </a:rPr>
              <a:t> que </a:t>
            </a:r>
            <a:r>
              <a:rPr lang="en-US" sz="2000" spc="-1" dirty="0" err="1">
                <a:solidFill>
                  <a:srgbClr val="000000"/>
                </a:solidFill>
                <a:ea typeface="Georgia"/>
              </a:rPr>
              <a:t>há</a:t>
            </a:r>
            <a:r>
              <a:rPr lang="en-US" sz="2000" spc="-1" dirty="0">
                <a:solidFill>
                  <a:srgbClr val="000000"/>
                </a:solidFill>
                <a:ea typeface="Georgia"/>
              </a:rPr>
              <a:t> </a:t>
            </a:r>
            <a:r>
              <a:rPr lang="en-US" sz="2000" spc="-1" dirty="0" err="1">
                <a:solidFill>
                  <a:srgbClr val="000000"/>
                </a:solidFill>
                <a:ea typeface="Georgia"/>
              </a:rPr>
              <a:t>nesta</a:t>
            </a:r>
            <a:r>
              <a:rPr lang="en-US" sz="2000" spc="-1" dirty="0">
                <a:solidFill>
                  <a:srgbClr val="000000"/>
                </a:solidFill>
                <a:ea typeface="Georgia"/>
              </a:rPr>
              <a:t> terra, e </a:t>
            </a:r>
            <a:r>
              <a:rPr lang="en-US" sz="2000" spc="-1" dirty="0" err="1">
                <a:solidFill>
                  <a:srgbClr val="000000"/>
                </a:solidFill>
                <a:ea typeface="Georgia"/>
              </a:rPr>
              <a:t>tem</a:t>
            </a:r>
            <a:r>
              <a:rPr lang="en-US" sz="2000" spc="-1" dirty="0">
                <a:solidFill>
                  <a:srgbClr val="000000"/>
                </a:solidFill>
                <a:ea typeface="Georgia"/>
              </a:rPr>
              <a:t> o </a:t>
            </a:r>
            <a:r>
              <a:rPr lang="en-US" sz="2000" spc="-1" dirty="0" err="1">
                <a:solidFill>
                  <a:srgbClr val="000000"/>
                </a:solidFill>
                <a:ea typeface="Georgia"/>
              </a:rPr>
              <a:t>sabor</a:t>
            </a:r>
            <a:r>
              <a:rPr lang="en-US" sz="2000" spc="-1" dirty="0">
                <a:solidFill>
                  <a:srgbClr val="000000"/>
                </a:solidFill>
                <a:ea typeface="Georgia"/>
              </a:rPr>
              <a:t> </a:t>
            </a:r>
            <a:r>
              <a:rPr lang="en-US" sz="2000" spc="-1" dirty="0" err="1">
                <a:solidFill>
                  <a:srgbClr val="000000"/>
                </a:solidFill>
                <a:ea typeface="Georgia"/>
              </a:rPr>
              <a:t>quase</a:t>
            </a:r>
            <a:r>
              <a:rPr lang="en-US" sz="2000" spc="-1" dirty="0">
                <a:solidFill>
                  <a:srgbClr val="000000"/>
                </a:solidFill>
                <a:ea typeface="Georgia"/>
              </a:rPr>
              <a:t> </a:t>
            </a:r>
            <a:r>
              <a:rPr lang="en-US" sz="2000" spc="-1" dirty="0" err="1">
                <a:solidFill>
                  <a:srgbClr val="000000"/>
                </a:solidFill>
                <a:ea typeface="Georgia"/>
              </a:rPr>
              <a:t>como</a:t>
            </a:r>
            <a:r>
              <a:rPr lang="en-US" sz="2000" spc="-1" dirty="0">
                <a:solidFill>
                  <a:srgbClr val="000000"/>
                </a:solidFill>
                <a:ea typeface="Georgia"/>
              </a:rPr>
              <a:t> de </a:t>
            </a:r>
            <a:r>
              <a:rPr lang="en-US" sz="2000" spc="-1" dirty="0" err="1">
                <a:solidFill>
                  <a:srgbClr val="000000"/>
                </a:solidFill>
                <a:ea typeface="Georgia"/>
              </a:rPr>
              <a:t>galinha</a:t>
            </a:r>
            <a:r>
              <a:rPr lang="en-US" sz="2000" spc="-1" dirty="0">
                <a:solidFill>
                  <a:srgbClr val="000000"/>
                </a:solidFill>
                <a:ea typeface="Georgia"/>
              </a:rPr>
              <a:t>.  </a:t>
            </a:r>
            <a:endParaRPr lang="en-US" sz="2000" spc="-1" dirty="0">
              <a:latin typeface="Cambria"/>
            </a:endParaRPr>
          </a:p>
        </p:txBody>
      </p:sp>
    </p:spTree>
    <p:extLst>
      <p:ext uri="{BB962C8B-B14F-4D97-AF65-F5344CB8AC3E}">
        <p14:creationId xmlns:p14="http://schemas.microsoft.com/office/powerpoint/2010/main" val="3500982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CF9A92-D54A-487C-8744-BA32BE4EF524}" type="slidenum">
              <a:rPr lang="en-US" sz="1800" b="0" strike="noStrike" spc="-1">
                <a:latin typeface="Cambria"/>
              </a:rPr>
              <a:t>48</a:t>
            </a:fld>
            <a:endParaRPr lang="en-US" sz="1800" b="0" strike="noStrike" spc="-1">
              <a:latin typeface="Cambria"/>
            </a:endParaRPr>
          </a:p>
        </p:txBody>
      </p:sp>
      <p:sp>
        <p:nvSpPr>
          <p:cNvPr id="100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3" name="Espaço Reservado para Texto 2">
            <a:extLst>
              <a:ext uri="{FF2B5EF4-FFF2-40B4-BE49-F238E27FC236}">
                <a16:creationId xmlns:a16="http://schemas.microsoft.com/office/drawing/2014/main" id="{D16ACD80-B2A9-423D-9BEA-F5E1A1F04331}"/>
              </a:ext>
            </a:extLst>
          </p:cNvPr>
          <p:cNvSpPr>
            <a:spLocks noGrp="1"/>
          </p:cNvSpPr>
          <p:nvPr>
            <p:ph type="body" sz="quarter" idx="10"/>
          </p:nvPr>
        </p:nvSpPr>
        <p:spPr/>
        <p:txBody>
          <a:bodyPr/>
          <a:lstStyle/>
          <a:p>
            <a:endParaRPr lang="pt-BR" dirty="0"/>
          </a:p>
        </p:txBody>
      </p:sp>
      <p:sp>
        <p:nvSpPr>
          <p:cNvPr id="4" name="Título 3">
            <a:extLst>
              <a:ext uri="{FF2B5EF4-FFF2-40B4-BE49-F238E27FC236}">
                <a16:creationId xmlns:a16="http://schemas.microsoft.com/office/drawing/2014/main" id="{AF0FA5BB-1971-41D7-B227-74A8405A5D12}"/>
              </a:ext>
            </a:extLst>
          </p:cNvPr>
          <p:cNvSpPr>
            <a:spLocks noGrp="1"/>
          </p:cNvSpPr>
          <p:nvPr>
            <p:ph type="title"/>
          </p:nvPr>
        </p:nvSpPr>
        <p:spPr/>
        <p:txBody>
          <a:bodyPr/>
          <a:lstStyle/>
          <a:p>
            <a:r>
              <a:rPr lang="pt-BR" dirty="0"/>
              <a:t>cadeia referencial do ‘</a:t>
            </a:r>
            <a:r>
              <a:rPr lang="pt-BR" i="1" dirty="0"/>
              <a:t>tatu</a:t>
            </a:r>
            <a:r>
              <a:rPr lang="pt-BR" dirty="0"/>
              <a:t>’, 7520 </a:t>
            </a:r>
          </a:p>
        </p:txBody>
      </p:sp>
      <p:sp>
        <p:nvSpPr>
          <p:cNvPr id="1001" name="CustomShape 3"/>
          <p:cNvSpPr/>
          <p:nvPr/>
        </p:nvSpPr>
        <p:spPr>
          <a:xfrm>
            <a:off x="437822" y="1008061"/>
            <a:ext cx="7978311" cy="32515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600" b="0" strike="noStrike" spc="-1" dirty="0">
                <a:solidFill>
                  <a:srgbClr val="000000"/>
                </a:solidFill>
                <a:latin typeface="Consolas"/>
                <a:ea typeface="Consolas"/>
              </a:rPr>
              <a:t>(ID H-EC-OOO=</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#1473##5400/000) Outros</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/001) -</a:t>
            </a:r>
            <a:r>
              <a:rPr lang="en-US" sz="1600" b="0" strike="noStrike" spc="-1" dirty="0" err="1">
                <a:solidFill>
                  <a:srgbClr val="000000"/>
                </a:solidFill>
                <a:latin typeface="Consolas"/>
                <a:ea typeface="Consolas"/>
              </a:rPr>
              <a:t>lhes</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H-BB-NOM=</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:1692/000) </a:t>
            </a:r>
            <a:r>
              <a:rPr lang="en-US" sz="1600" b="0" strike="noStrike" spc="-1" dirty="0" err="1">
                <a:solidFill>
                  <a:srgbClr val="000000"/>
                </a:solidFill>
                <a:latin typeface="Consolas"/>
                <a:ea typeface="Consolas"/>
              </a:rPr>
              <a:t>Tatus</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/002) *pro*</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/003) *pro*</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/004) *pro*</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/005) *pro*</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/006) *pro*</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/007) *pro*</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/008) *pro*</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/008) *pro*</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M-RR-ENN=</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/009) </a:t>
            </a:r>
            <a:r>
              <a:rPr lang="en-US" sz="1600" b="0" strike="noStrike" spc="-1" dirty="0" err="1">
                <a:solidFill>
                  <a:srgbClr val="000000"/>
                </a:solidFill>
                <a:latin typeface="Consolas"/>
                <a:ea typeface="Consolas"/>
              </a:rPr>
              <a:t>estes</a:t>
            </a:r>
            <a:r>
              <a:rPr lang="en-US" sz="1600" b="0" strike="noStrike" spc="-1" dirty="0">
                <a:solidFill>
                  <a:srgbClr val="000000"/>
                </a:solidFill>
                <a:latin typeface="Consolas"/>
                <a:ea typeface="Consolas"/>
              </a:rPr>
              <a:t> </a:t>
            </a:r>
            <a:r>
              <a:rPr lang="en-US" sz="1600" b="0" strike="noStrike" spc="-1" dirty="0" err="1">
                <a:solidFill>
                  <a:srgbClr val="000000"/>
                </a:solidFill>
                <a:latin typeface="Consolas"/>
                <a:ea typeface="Consolas"/>
              </a:rPr>
              <a:t>animais</a:t>
            </a:r>
            <a:endParaRPr lang="en-US" sz="1600" b="0" strike="noStrike" spc="-1" dirty="0">
              <a:latin typeface="Cambri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1A2FE5C-DFC3-4444-967F-5A15CE6CFE76}" type="slidenum">
              <a:rPr lang="en-US" sz="1800" b="0" strike="noStrike" spc="-1">
                <a:latin typeface="Cambria"/>
              </a:rPr>
              <a:t>49</a:t>
            </a:fld>
            <a:endParaRPr lang="en-US" sz="1800" b="0" strike="noStrike" spc="-1">
              <a:latin typeface="Cambria"/>
            </a:endParaRPr>
          </a:p>
        </p:txBody>
      </p:sp>
      <p:sp>
        <p:nvSpPr>
          <p:cNvPr id="99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7" name="Título 6">
            <a:extLst>
              <a:ext uri="{FF2B5EF4-FFF2-40B4-BE49-F238E27FC236}">
                <a16:creationId xmlns:a16="http://schemas.microsoft.com/office/drawing/2014/main" id="{5136E7DD-61A9-4F6B-81E5-64C577539930}"/>
              </a:ext>
            </a:extLst>
          </p:cNvPr>
          <p:cNvSpPr>
            <a:spLocks noGrp="1"/>
          </p:cNvSpPr>
          <p:nvPr>
            <p:ph type="title"/>
          </p:nvPr>
        </p:nvSpPr>
        <p:spPr/>
        <p:txBody>
          <a:bodyPr/>
          <a:lstStyle/>
          <a:p>
            <a:r>
              <a:rPr lang="en-US" spc="-1" dirty="0" err="1">
                <a:latin typeface="Georgia" panose="02040502050405020303" pitchFamily="18" charset="0"/>
              </a:rPr>
              <a:t>funcionamentos</a:t>
            </a:r>
            <a:r>
              <a:rPr lang="en-US" spc="-1" dirty="0">
                <a:latin typeface="Georgia" panose="02040502050405020303" pitchFamily="18" charset="0"/>
              </a:rPr>
              <a:t> de </a:t>
            </a:r>
            <a:r>
              <a:rPr lang="en-US" spc="-1" dirty="0" err="1">
                <a:latin typeface="Georgia" panose="02040502050405020303" pitchFamily="18" charset="0"/>
              </a:rPr>
              <a:t>navegação</a:t>
            </a:r>
            <a:r>
              <a:rPr lang="en-US" spc="-1" dirty="0">
                <a:latin typeface="Georgia" panose="02040502050405020303" pitchFamily="18" charset="0"/>
              </a:rPr>
              <a:t> </a:t>
            </a:r>
            <a:endParaRPr lang="pt-BR" sz="3600" dirty="0"/>
          </a:p>
        </p:txBody>
      </p:sp>
    </p:spTree>
    <p:extLst>
      <p:ext uri="{BB962C8B-B14F-4D97-AF65-F5344CB8AC3E}">
        <p14:creationId xmlns:p14="http://schemas.microsoft.com/office/powerpoint/2010/main" val="286935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C77157C9-2B8D-49B4-8C99-24385B41CE0A}"/>
              </a:ext>
            </a:extLst>
          </p:cNvPr>
          <p:cNvSpPr>
            <a:spLocks noGrp="1"/>
          </p:cNvSpPr>
          <p:nvPr>
            <p:ph type="body" sz="quarter" idx="10"/>
          </p:nvPr>
        </p:nvSpPr>
        <p:spPr/>
        <p:txBody>
          <a:bodyPr/>
          <a:lstStyle/>
          <a:p>
            <a:r>
              <a:rPr lang="en-US" spc="-1" dirty="0">
                <a:solidFill>
                  <a:srgbClr val="000000"/>
                </a:solidFill>
                <a:ea typeface="Georgia"/>
              </a:rPr>
              <a:t>De </a:t>
            </a:r>
            <a:r>
              <a:rPr lang="en-US" spc="-1" dirty="0" err="1">
                <a:solidFill>
                  <a:srgbClr val="000000"/>
                </a:solidFill>
                <a:ea typeface="Georgia"/>
              </a:rPr>
              <a:t>uma</a:t>
            </a:r>
            <a:r>
              <a:rPr lang="en-US" spc="-1" dirty="0">
                <a:solidFill>
                  <a:srgbClr val="000000"/>
                </a:solidFill>
                <a:ea typeface="Georgia"/>
              </a:rPr>
              <a:t> forma </a:t>
            </a:r>
            <a:r>
              <a:rPr lang="en-US" spc="-1" dirty="0" err="1">
                <a:solidFill>
                  <a:srgbClr val="000000"/>
                </a:solidFill>
                <a:ea typeface="Georgia"/>
              </a:rPr>
              <a:t>geral</a:t>
            </a:r>
            <a:r>
              <a:rPr lang="en-US" spc="-1" dirty="0">
                <a:solidFill>
                  <a:srgbClr val="000000"/>
                </a:solidFill>
                <a:ea typeface="Georgia"/>
              </a:rPr>
              <a:t>, as </a:t>
            </a:r>
            <a:r>
              <a:rPr lang="en-US" spc="-1" dirty="0" err="1">
                <a:solidFill>
                  <a:srgbClr val="000000"/>
                </a:solidFill>
                <a:ea typeface="Georgia"/>
              </a:rPr>
              <a:t>hipóteses</a:t>
            </a:r>
            <a:r>
              <a:rPr lang="en-US" spc="-1" dirty="0">
                <a:solidFill>
                  <a:srgbClr val="000000"/>
                </a:solidFill>
                <a:ea typeface="Georgia"/>
              </a:rPr>
              <a:t> </a:t>
            </a:r>
            <a:r>
              <a:rPr lang="en-US" spc="-1" dirty="0" err="1">
                <a:solidFill>
                  <a:srgbClr val="000000"/>
                </a:solidFill>
                <a:ea typeface="Georgia"/>
              </a:rPr>
              <a:t>abraçadas</a:t>
            </a:r>
            <a:r>
              <a:rPr lang="en-US" spc="-1" dirty="0">
                <a:solidFill>
                  <a:srgbClr val="000000"/>
                </a:solidFill>
                <a:ea typeface="Georgia"/>
              </a:rPr>
              <a:t> por </a:t>
            </a:r>
            <a:r>
              <a:rPr lang="en-US" spc="-1" dirty="0" err="1">
                <a:solidFill>
                  <a:srgbClr val="000000"/>
                </a:solidFill>
                <a:ea typeface="Georgia"/>
              </a:rPr>
              <a:t>estes</a:t>
            </a:r>
            <a:r>
              <a:rPr lang="en-US" spc="-1" dirty="0">
                <a:solidFill>
                  <a:srgbClr val="000000"/>
                </a:solidFill>
                <a:ea typeface="Georgia"/>
              </a:rPr>
              <a:t> </a:t>
            </a:r>
            <a:r>
              <a:rPr lang="en-US" spc="-1" dirty="0" err="1">
                <a:solidFill>
                  <a:srgbClr val="000000"/>
                </a:solidFill>
                <a:ea typeface="Georgia"/>
              </a:rPr>
              <a:t>trabalhos</a:t>
            </a:r>
            <a:r>
              <a:rPr lang="en-US" spc="-1" dirty="0">
                <a:solidFill>
                  <a:srgbClr val="000000"/>
                </a:solidFill>
                <a:ea typeface="Georgia"/>
              </a:rPr>
              <a:t> partem da </a:t>
            </a:r>
            <a:r>
              <a:rPr lang="en-US" spc="-1" dirty="0" err="1">
                <a:solidFill>
                  <a:srgbClr val="000000"/>
                </a:solidFill>
                <a:ea typeface="Georgia"/>
              </a:rPr>
              <a:t>observação</a:t>
            </a:r>
            <a:r>
              <a:rPr lang="en-US" spc="-1" dirty="0">
                <a:solidFill>
                  <a:srgbClr val="000000"/>
                </a:solidFill>
                <a:ea typeface="Georgia"/>
              </a:rPr>
              <a:t> de </a:t>
            </a:r>
            <a:r>
              <a:rPr lang="en-US" spc="-1" dirty="0" err="1">
                <a:solidFill>
                  <a:srgbClr val="000000"/>
                </a:solidFill>
                <a:ea typeface="Georgia"/>
              </a:rPr>
              <a:t>uma</a:t>
            </a:r>
            <a:r>
              <a:rPr lang="en-US" spc="-1" dirty="0">
                <a:solidFill>
                  <a:srgbClr val="000000"/>
                </a:solidFill>
                <a:ea typeface="Georgia"/>
              </a:rPr>
              <a:t> </a:t>
            </a:r>
            <a:r>
              <a:rPr lang="en-US" spc="-1" dirty="0" err="1">
                <a:solidFill>
                  <a:srgbClr val="000000"/>
                </a:solidFill>
                <a:ea typeface="Georgia"/>
              </a:rPr>
              <a:t>proeminência</a:t>
            </a:r>
            <a:r>
              <a:rPr lang="en-US" spc="-1" dirty="0">
                <a:solidFill>
                  <a:srgbClr val="000000"/>
                </a:solidFill>
                <a:ea typeface="Georgia"/>
              </a:rPr>
              <a:t> </a:t>
            </a:r>
            <a:r>
              <a:rPr lang="en-US" spc="-1" dirty="0" err="1">
                <a:solidFill>
                  <a:srgbClr val="000000"/>
                </a:solidFill>
                <a:ea typeface="Georgia"/>
              </a:rPr>
              <a:t>discursiva</a:t>
            </a:r>
            <a:r>
              <a:rPr lang="en-US" spc="-1" dirty="0">
                <a:solidFill>
                  <a:srgbClr val="000000"/>
                </a:solidFill>
                <a:ea typeface="Georgia"/>
              </a:rPr>
              <a:t> </a:t>
            </a:r>
            <a:r>
              <a:rPr lang="en-US" spc="-1" dirty="0" err="1">
                <a:solidFill>
                  <a:srgbClr val="000000"/>
                </a:solidFill>
                <a:ea typeface="Georgia"/>
              </a:rPr>
              <a:t>na</a:t>
            </a:r>
            <a:r>
              <a:rPr lang="en-US" spc="-1" dirty="0">
                <a:solidFill>
                  <a:srgbClr val="000000"/>
                </a:solidFill>
                <a:ea typeface="Georgia"/>
              </a:rPr>
              <a:t> </a:t>
            </a:r>
            <a:r>
              <a:rPr lang="en-US" spc="-1" dirty="0" err="1">
                <a:solidFill>
                  <a:srgbClr val="000000"/>
                </a:solidFill>
                <a:ea typeface="Georgia"/>
              </a:rPr>
              <a:t>periferia</a:t>
            </a:r>
            <a:r>
              <a:rPr lang="en-US" spc="-1" dirty="0">
                <a:solidFill>
                  <a:srgbClr val="000000"/>
                </a:solidFill>
                <a:ea typeface="Georgia"/>
              </a:rPr>
              <a:t> </a:t>
            </a:r>
            <a:r>
              <a:rPr lang="en-US" spc="-1" dirty="0" err="1">
                <a:solidFill>
                  <a:srgbClr val="000000"/>
                </a:solidFill>
                <a:ea typeface="Georgia"/>
              </a:rPr>
              <a:t>esquerda</a:t>
            </a:r>
            <a:r>
              <a:rPr lang="en-US" spc="-1" dirty="0">
                <a:solidFill>
                  <a:srgbClr val="000000"/>
                </a:solidFill>
                <a:ea typeface="Georgia"/>
              </a:rPr>
              <a:t> da </a:t>
            </a:r>
            <a:r>
              <a:rPr lang="en-US" spc="-1" dirty="0" err="1">
                <a:solidFill>
                  <a:srgbClr val="000000"/>
                </a:solidFill>
                <a:ea typeface="Georgia"/>
              </a:rPr>
              <a:t>sentença</a:t>
            </a:r>
            <a:r>
              <a:rPr lang="en-US" spc="-1" dirty="0">
                <a:solidFill>
                  <a:srgbClr val="000000"/>
                </a:solidFill>
                <a:ea typeface="Georgia"/>
              </a:rPr>
              <a:t>, que </a:t>
            </a:r>
            <a:r>
              <a:rPr lang="en-US" spc="-1" dirty="0" err="1">
                <a:solidFill>
                  <a:srgbClr val="000000"/>
                </a:solidFill>
                <a:ea typeface="Georgia"/>
              </a:rPr>
              <a:t>condicionaria</a:t>
            </a:r>
            <a:r>
              <a:rPr lang="en-US" spc="-1" dirty="0">
                <a:solidFill>
                  <a:srgbClr val="000000"/>
                </a:solidFill>
                <a:ea typeface="Georgia"/>
              </a:rPr>
              <a:t> o </a:t>
            </a:r>
            <a:r>
              <a:rPr lang="en-US" spc="-1" dirty="0" err="1">
                <a:solidFill>
                  <a:srgbClr val="000000"/>
                </a:solidFill>
                <a:ea typeface="Georgia"/>
              </a:rPr>
              <a:t>fronteamento</a:t>
            </a:r>
            <a:r>
              <a:rPr lang="en-US" spc="-1" dirty="0">
                <a:solidFill>
                  <a:srgbClr val="000000"/>
                </a:solidFill>
                <a:ea typeface="Georgia"/>
              </a:rPr>
              <a:t> de </a:t>
            </a:r>
            <a:r>
              <a:rPr lang="en-US" spc="-1" dirty="0" err="1">
                <a:solidFill>
                  <a:srgbClr val="000000"/>
                </a:solidFill>
                <a:ea typeface="Georgia"/>
              </a:rPr>
              <a:t>constituintes</a:t>
            </a:r>
            <a:r>
              <a:rPr lang="en-US" spc="-1" dirty="0">
                <a:solidFill>
                  <a:srgbClr val="000000"/>
                </a:solidFill>
                <a:ea typeface="Georgia"/>
              </a:rPr>
              <a:t> </a:t>
            </a:r>
            <a:r>
              <a:rPr lang="en-US" spc="-1" dirty="0" err="1">
                <a:solidFill>
                  <a:srgbClr val="000000"/>
                </a:solidFill>
                <a:ea typeface="Georgia"/>
              </a:rPr>
              <a:t>argumentais</a:t>
            </a:r>
            <a:r>
              <a:rPr lang="en-US" spc="-1" dirty="0">
                <a:solidFill>
                  <a:srgbClr val="000000"/>
                </a:solidFill>
                <a:ea typeface="Georgia"/>
              </a:rPr>
              <a:t>, e </a:t>
            </a:r>
            <a:r>
              <a:rPr lang="en-US" spc="-1" dirty="0" err="1">
                <a:solidFill>
                  <a:srgbClr val="000000"/>
                </a:solidFill>
                <a:ea typeface="Georgia"/>
              </a:rPr>
              <a:t>consequentemente</a:t>
            </a:r>
            <a:r>
              <a:rPr lang="en-US" spc="-1" dirty="0">
                <a:solidFill>
                  <a:srgbClr val="000000"/>
                </a:solidFill>
                <a:ea typeface="Georgia"/>
              </a:rPr>
              <a:t>, </a:t>
            </a:r>
            <a:r>
              <a:rPr lang="en-US" spc="-1" dirty="0" err="1">
                <a:solidFill>
                  <a:srgbClr val="000000"/>
                </a:solidFill>
                <a:ea typeface="Georgia"/>
              </a:rPr>
              <a:t>todo</a:t>
            </a:r>
            <a:r>
              <a:rPr lang="en-US" spc="-1" dirty="0">
                <a:solidFill>
                  <a:srgbClr val="000000"/>
                </a:solidFill>
                <a:ea typeface="Georgia"/>
              </a:rPr>
              <a:t> o </a:t>
            </a:r>
            <a:r>
              <a:rPr lang="en-US" spc="-1" dirty="0" err="1">
                <a:solidFill>
                  <a:srgbClr val="000000"/>
                </a:solidFill>
                <a:ea typeface="Georgia"/>
              </a:rPr>
              <a:t>padrão</a:t>
            </a:r>
            <a:r>
              <a:rPr lang="en-US" spc="-1" dirty="0">
                <a:solidFill>
                  <a:srgbClr val="000000"/>
                </a:solidFill>
                <a:ea typeface="Georgia"/>
              </a:rPr>
              <a:t> de </a:t>
            </a:r>
            <a:r>
              <a:rPr lang="en-US" spc="-1" dirty="0" err="1">
                <a:solidFill>
                  <a:srgbClr val="000000"/>
                </a:solidFill>
                <a:ea typeface="Georgia"/>
              </a:rPr>
              <a:t>ordenamento</a:t>
            </a:r>
            <a:r>
              <a:rPr lang="en-US" spc="-1" dirty="0">
                <a:solidFill>
                  <a:srgbClr val="000000"/>
                </a:solidFill>
                <a:ea typeface="Georgia"/>
              </a:rPr>
              <a:t> dos </a:t>
            </a:r>
            <a:r>
              <a:rPr lang="en-US" spc="-1" dirty="0" err="1">
                <a:solidFill>
                  <a:srgbClr val="000000"/>
                </a:solidFill>
                <a:ea typeface="Georgia"/>
              </a:rPr>
              <a:t>constituintes</a:t>
            </a:r>
            <a:r>
              <a:rPr lang="en-US" spc="-1" dirty="0">
                <a:solidFill>
                  <a:srgbClr val="000000"/>
                </a:solidFill>
                <a:ea typeface="Georgia"/>
              </a:rPr>
              <a:t> </a:t>
            </a:r>
            <a:r>
              <a:rPr lang="en-US" spc="-1" dirty="0" err="1">
                <a:solidFill>
                  <a:srgbClr val="000000"/>
                </a:solidFill>
                <a:ea typeface="Georgia"/>
              </a:rPr>
              <a:t>maiores</a:t>
            </a:r>
            <a:r>
              <a:rPr lang="en-US" spc="-1" dirty="0">
                <a:solidFill>
                  <a:srgbClr val="000000"/>
                </a:solidFill>
                <a:ea typeface="Georgia"/>
              </a:rPr>
              <a:t> e </a:t>
            </a:r>
            <a:r>
              <a:rPr lang="en-US" spc="-1" dirty="0" err="1">
                <a:solidFill>
                  <a:srgbClr val="000000"/>
                </a:solidFill>
                <a:ea typeface="Georgia"/>
              </a:rPr>
              <a:t>menores</a:t>
            </a:r>
            <a:r>
              <a:rPr lang="en-US" spc="-1" dirty="0">
                <a:solidFill>
                  <a:srgbClr val="000000"/>
                </a:solidFill>
                <a:ea typeface="Georgia"/>
              </a:rPr>
              <a:t> </a:t>
            </a:r>
            <a:r>
              <a:rPr lang="en-US" spc="-1" dirty="0" err="1">
                <a:solidFill>
                  <a:srgbClr val="000000"/>
                </a:solidFill>
                <a:ea typeface="Georgia"/>
              </a:rPr>
              <a:t>na</a:t>
            </a:r>
            <a:r>
              <a:rPr lang="en-US" spc="-1" dirty="0">
                <a:solidFill>
                  <a:srgbClr val="000000"/>
                </a:solidFill>
                <a:ea typeface="Georgia"/>
              </a:rPr>
              <a:t> </a:t>
            </a:r>
            <a:r>
              <a:rPr lang="en-US" spc="-1" dirty="0" err="1">
                <a:solidFill>
                  <a:srgbClr val="000000"/>
                </a:solidFill>
                <a:ea typeface="Georgia"/>
              </a:rPr>
              <a:t>frase</a:t>
            </a:r>
            <a:r>
              <a:rPr lang="en-US" spc="-1" dirty="0">
                <a:solidFill>
                  <a:srgbClr val="000000"/>
                </a:solidFill>
                <a:ea typeface="Georgia"/>
              </a:rPr>
              <a:t>.</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1A2FE5C-DFC3-4444-967F-5A15CE6CFE76}" type="slidenum">
              <a:rPr lang="en-US" sz="1800" b="0" strike="noStrike" spc="-1">
                <a:latin typeface="Cambria"/>
              </a:rPr>
              <a:t>50</a:t>
            </a:fld>
            <a:endParaRPr lang="en-US" sz="1800" b="0" strike="noStrike" spc="-1">
              <a:latin typeface="Cambria"/>
            </a:endParaRPr>
          </a:p>
        </p:txBody>
      </p:sp>
      <p:sp>
        <p:nvSpPr>
          <p:cNvPr id="99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9" name="Espaço Reservado para Texto 8">
            <a:extLst>
              <a:ext uri="{FF2B5EF4-FFF2-40B4-BE49-F238E27FC236}">
                <a16:creationId xmlns:a16="http://schemas.microsoft.com/office/drawing/2014/main" id="{5333BD9B-6972-4718-B541-488038E589B0}"/>
              </a:ext>
            </a:extLst>
          </p:cNvPr>
          <p:cNvSpPr>
            <a:spLocks noGrp="1"/>
          </p:cNvSpPr>
          <p:nvPr>
            <p:ph type="body" sz="quarter" idx="10"/>
          </p:nvPr>
        </p:nvSpPr>
        <p:spPr/>
        <p:txBody>
          <a:bodyPr/>
          <a:lstStyle/>
          <a:p>
            <a:endParaRPr lang="pt-BR"/>
          </a:p>
        </p:txBody>
      </p:sp>
      <p:sp>
        <p:nvSpPr>
          <p:cNvPr id="7" name="Título 6">
            <a:extLst>
              <a:ext uri="{FF2B5EF4-FFF2-40B4-BE49-F238E27FC236}">
                <a16:creationId xmlns:a16="http://schemas.microsoft.com/office/drawing/2014/main" id="{5136E7DD-61A9-4F6B-81E5-64C577539930}"/>
              </a:ext>
            </a:extLst>
          </p:cNvPr>
          <p:cNvSpPr>
            <a:spLocks noGrp="1"/>
          </p:cNvSpPr>
          <p:nvPr>
            <p:ph type="title"/>
          </p:nvPr>
        </p:nvSpPr>
        <p:spPr/>
        <p:txBody>
          <a:bodyPr/>
          <a:lstStyle/>
          <a:p>
            <a:r>
              <a:rPr lang="en-US" spc="-1" dirty="0" err="1">
                <a:latin typeface="Georgia" panose="02040502050405020303" pitchFamily="18" charset="0"/>
              </a:rPr>
              <a:t>funcionamento</a:t>
            </a:r>
            <a:r>
              <a:rPr lang="en-US" spc="-1" dirty="0">
                <a:latin typeface="Georgia" panose="02040502050405020303" pitchFamily="18" charset="0"/>
              </a:rPr>
              <a:t> de </a:t>
            </a:r>
            <a:r>
              <a:rPr lang="en-US" spc="-1" dirty="0" err="1">
                <a:latin typeface="Georgia" panose="02040502050405020303" pitchFamily="18" charset="0"/>
              </a:rPr>
              <a:t>navegação</a:t>
            </a:r>
            <a:r>
              <a:rPr lang="en-US" spc="-1" dirty="0">
                <a:latin typeface="Georgia" panose="02040502050405020303" pitchFamily="18" charset="0"/>
              </a:rPr>
              <a:t> – </a:t>
            </a:r>
            <a:r>
              <a:rPr lang="en-US" spc="-1" dirty="0" err="1">
                <a:latin typeface="Georgia" panose="02040502050405020303" pitchFamily="18" charset="0"/>
              </a:rPr>
              <a:t>texto</a:t>
            </a:r>
            <a:r>
              <a:rPr lang="en-US" spc="-1" dirty="0">
                <a:latin typeface="Georgia" panose="02040502050405020303" pitchFamily="18" charset="0"/>
              </a:rPr>
              <a:t>: </a:t>
            </a:r>
            <a:endParaRPr lang="pt-BR" sz="3600" dirty="0"/>
          </a:p>
        </p:txBody>
      </p:sp>
      <p:pic>
        <p:nvPicPr>
          <p:cNvPr id="4" name="Imagem 3">
            <a:hlinkClick r:id="rId3" action="ppaction://hlinkfile"/>
            <a:extLst>
              <a:ext uri="{FF2B5EF4-FFF2-40B4-BE49-F238E27FC236}">
                <a16:creationId xmlns:a16="http://schemas.microsoft.com/office/drawing/2014/main" id="{7C7D87A5-E4FB-49AA-AD44-E25D6D1B0E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770" y="1146636"/>
            <a:ext cx="6751905" cy="3223539"/>
          </a:xfrm>
          <a:prstGeom prst="rect">
            <a:avLst/>
          </a:prstGeom>
        </p:spPr>
      </p:pic>
      <p:sp>
        <p:nvSpPr>
          <p:cNvPr id="6" name="Seta: para a Direita 5">
            <a:hlinkClick r:id="rId3" action="ppaction://hlinkfile"/>
            <a:extLst>
              <a:ext uri="{FF2B5EF4-FFF2-40B4-BE49-F238E27FC236}">
                <a16:creationId xmlns:a16="http://schemas.microsoft.com/office/drawing/2014/main" id="{3D739B7B-2007-48BB-BF6A-015493400BFA}"/>
              </a:ext>
            </a:extLst>
          </p:cNvPr>
          <p:cNvSpPr/>
          <p:nvPr/>
        </p:nvSpPr>
        <p:spPr>
          <a:xfrm>
            <a:off x="7723016" y="4282649"/>
            <a:ext cx="571500" cy="419100"/>
          </a:xfrm>
          <a:prstGeom prst="rightArrow">
            <a:avLst/>
          </a:prstGeom>
          <a:solidFill>
            <a:srgbClr val="E45150"/>
          </a:solidFill>
          <a:ln>
            <a:solidFill>
              <a:srgbClr val="E451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86901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1A2FE5C-DFC3-4444-967F-5A15CE6CFE76}" type="slidenum">
              <a:rPr lang="en-US" sz="1800" b="0" strike="noStrike" spc="-1">
                <a:latin typeface="Cambria"/>
              </a:rPr>
              <a:t>51</a:t>
            </a:fld>
            <a:endParaRPr lang="en-US" sz="1800" b="0" strike="noStrike" spc="-1">
              <a:latin typeface="Cambria"/>
            </a:endParaRPr>
          </a:p>
        </p:txBody>
      </p:sp>
      <p:sp>
        <p:nvSpPr>
          <p:cNvPr id="99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9" name="Espaço Reservado para Texto 8">
            <a:extLst>
              <a:ext uri="{FF2B5EF4-FFF2-40B4-BE49-F238E27FC236}">
                <a16:creationId xmlns:a16="http://schemas.microsoft.com/office/drawing/2014/main" id="{5333BD9B-6972-4718-B541-488038E589B0}"/>
              </a:ext>
            </a:extLst>
          </p:cNvPr>
          <p:cNvSpPr>
            <a:spLocks noGrp="1"/>
          </p:cNvSpPr>
          <p:nvPr>
            <p:ph type="body" sz="quarter" idx="10"/>
          </p:nvPr>
        </p:nvSpPr>
        <p:spPr/>
        <p:txBody>
          <a:bodyPr/>
          <a:lstStyle/>
          <a:p>
            <a:endParaRPr lang="pt-BR"/>
          </a:p>
        </p:txBody>
      </p:sp>
      <p:sp>
        <p:nvSpPr>
          <p:cNvPr id="7" name="Título 6">
            <a:extLst>
              <a:ext uri="{FF2B5EF4-FFF2-40B4-BE49-F238E27FC236}">
                <a16:creationId xmlns:a16="http://schemas.microsoft.com/office/drawing/2014/main" id="{5136E7DD-61A9-4F6B-81E5-64C577539930}"/>
              </a:ext>
            </a:extLst>
          </p:cNvPr>
          <p:cNvSpPr>
            <a:spLocks noGrp="1"/>
          </p:cNvSpPr>
          <p:nvPr>
            <p:ph type="title"/>
          </p:nvPr>
        </p:nvSpPr>
        <p:spPr/>
        <p:txBody>
          <a:bodyPr/>
          <a:lstStyle/>
          <a:p>
            <a:r>
              <a:rPr lang="en-US" spc="-1" dirty="0" err="1">
                <a:latin typeface="Georgia" panose="02040502050405020303" pitchFamily="18" charset="0"/>
              </a:rPr>
              <a:t>funcionamento</a:t>
            </a:r>
            <a:r>
              <a:rPr lang="en-US" spc="-1" dirty="0">
                <a:latin typeface="Georgia" panose="02040502050405020303" pitchFamily="18" charset="0"/>
              </a:rPr>
              <a:t> de </a:t>
            </a:r>
            <a:r>
              <a:rPr lang="en-US" spc="-1" dirty="0" err="1">
                <a:latin typeface="Georgia" panose="02040502050405020303" pitchFamily="18" charset="0"/>
              </a:rPr>
              <a:t>navegação</a:t>
            </a:r>
            <a:r>
              <a:rPr lang="en-US" spc="-1" dirty="0">
                <a:latin typeface="Georgia" panose="02040502050405020303" pitchFamily="18" charset="0"/>
              </a:rPr>
              <a:t> – </a:t>
            </a:r>
            <a:r>
              <a:rPr lang="en-US" spc="-1" dirty="0" err="1">
                <a:latin typeface="Georgia" panose="02040502050405020303" pitchFamily="18" charset="0"/>
              </a:rPr>
              <a:t>blocos</a:t>
            </a:r>
            <a:r>
              <a:rPr lang="en-US" spc="-1" dirty="0">
                <a:latin typeface="Georgia" panose="02040502050405020303" pitchFamily="18" charset="0"/>
              </a:rPr>
              <a:t>: </a:t>
            </a:r>
            <a:endParaRPr lang="pt-BR" sz="3600" dirty="0"/>
          </a:p>
        </p:txBody>
      </p:sp>
      <p:sp>
        <p:nvSpPr>
          <p:cNvPr id="6" name="Seta: para a Direita 5">
            <a:hlinkClick r:id="rId3" action="ppaction://hlinkfile"/>
            <a:extLst>
              <a:ext uri="{FF2B5EF4-FFF2-40B4-BE49-F238E27FC236}">
                <a16:creationId xmlns:a16="http://schemas.microsoft.com/office/drawing/2014/main" id="{3D739B7B-2007-48BB-BF6A-015493400BFA}"/>
              </a:ext>
            </a:extLst>
          </p:cNvPr>
          <p:cNvSpPr/>
          <p:nvPr/>
        </p:nvSpPr>
        <p:spPr>
          <a:xfrm>
            <a:off x="7730636" y="4335989"/>
            <a:ext cx="571500" cy="419100"/>
          </a:xfrm>
          <a:prstGeom prst="rightArrow">
            <a:avLst/>
          </a:prstGeom>
          <a:solidFill>
            <a:srgbClr val="E45150"/>
          </a:solidFill>
          <a:ln>
            <a:solidFill>
              <a:srgbClr val="E451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56CEEB56-DB31-42E9-A9A6-0F968AA50A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50" y="838200"/>
            <a:ext cx="7615674" cy="3627502"/>
          </a:xfrm>
          <a:prstGeom prst="rect">
            <a:avLst/>
          </a:prstGeom>
        </p:spPr>
      </p:pic>
    </p:spTree>
    <p:extLst>
      <p:ext uri="{BB962C8B-B14F-4D97-AF65-F5344CB8AC3E}">
        <p14:creationId xmlns:p14="http://schemas.microsoft.com/office/powerpoint/2010/main" val="19346179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832A4C2-C92B-47EC-8332-1F533EACFB36}" type="slidenum">
              <a:rPr lang="en-US" sz="1800" b="0" strike="noStrike" spc="-1">
                <a:latin typeface="Cambria"/>
              </a:rPr>
              <a:t>52</a:t>
            </a:fld>
            <a:endParaRPr lang="en-US" sz="1800" b="0" strike="noStrike" spc="-1">
              <a:latin typeface="Cambria"/>
            </a:endParaRPr>
          </a:p>
        </p:txBody>
      </p:sp>
      <p:sp>
        <p:nvSpPr>
          <p:cNvPr id="108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2" name="Espaço Reservado para Texto 1">
            <a:extLst>
              <a:ext uri="{FF2B5EF4-FFF2-40B4-BE49-F238E27FC236}">
                <a16:creationId xmlns:a16="http://schemas.microsoft.com/office/drawing/2014/main" id="{E37924AD-292C-42CE-B4A2-3C8CFBB9D615}"/>
              </a:ext>
            </a:extLst>
          </p:cNvPr>
          <p:cNvSpPr>
            <a:spLocks noGrp="1"/>
          </p:cNvSpPr>
          <p:nvPr>
            <p:ph type="body" sz="quarter" idx="10"/>
          </p:nvPr>
        </p:nvSpPr>
        <p:spPr>
          <a:xfrm>
            <a:off x="476250" y="939800"/>
            <a:ext cx="7901457" cy="3877061"/>
          </a:xfrm>
        </p:spPr>
        <p:txBody>
          <a:bodyPr>
            <a:normAutofit/>
          </a:bodyPr>
          <a:lstStyle/>
          <a:p>
            <a:r>
              <a:rPr lang="pt-BR" sz="2000" dirty="0"/>
              <a:t>Funcionamento de navegação – árvore:</a:t>
            </a:r>
          </a:p>
        </p:txBody>
      </p:sp>
      <p:sp>
        <p:nvSpPr>
          <p:cNvPr id="9" name="Título 8">
            <a:extLst>
              <a:ext uri="{FF2B5EF4-FFF2-40B4-BE49-F238E27FC236}">
                <a16:creationId xmlns:a16="http://schemas.microsoft.com/office/drawing/2014/main" id="{D3157097-B491-41CE-B0A1-FAE0C4B49FDE}"/>
              </a:ext>
            </a:extLst>
          </p:cNvPr>
          <p:cNvSpPr>
            <a:spLocks noGrp="1"/>
          </p:cNvSpPr>
          <p:nvPr>
            <p:ph type="title"/>
          </p:nvPr>
        </p:nvSpPr>
        <p:spPr/>
        <p:txBody>
          <a:bodyPr/>
          <a:lstStyle/>
          <a:p>
            <a:r>
              <a:rPr lang="pt-BR" dirty="0"/>
              <a:t>funcionamento de navegação – árvore:</a:t>
            </a:r>
          </a:p>
        </p:txBody>
      </p:sp>
      <p:pic>
        <p:nvPicPr>
          <p:cNvPr id="4" name="Imagem 3">
            <a:hlinkClick r:id="rId3" action="ppaction://hlinkfile"/>
            <a:extLst>
              <a:ext uri="{FF2B5EF4-FFF2-40B4-BE49-F238E27FC236}">
                <a16:creationId xmlns:a16="http://schemas.microsoft.com/office/drawing/2014/main" id="{F8AC040D-7B06-444C-918E-C9BA75C384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50" y="939801"/>
            <a:ext cx="6949805" cy="3877061"/>
          </a:xfrm>
          <a:prstGeom prst="rect">
            <a:avLst/>
          </a:prstGeom>
        </p:spPr>
      </p:pic>
      <p:sp>
        <p:nvSpPr>
          <p:cNvPr id="8" name="Seta: para a Direita 7">
            <a:hlinkClick r:id="rId3" action="ppaction://hlinkfile"/>
            <a:extLst>
              <a:ext uri="{FF2B5EF4-FFF2-40B4-BE49-F238E27FC236}">
                <a16:creationId xmlns:a16="http://schemas.microsoft.com/office/drawing/2014/main" id="{93257337-5246-427F-A9AE-235324FC870B}"/>
              </a:ext>
            </a:extLst>
          </p:cNvPr>
          <p:cNvSpPr/>
          <p:nvPr/>
        </p:nvSpPr>
        <p:spPr>
          <a:xfrm>
            <a:off x="7692301" y="4282440"/>
            <a:ext cx="632460" cy="411480"/>
          </a:xfrm>
          <a:prstGeom prst="rightArrow">
            <a:avLst/>
          </a:prstGeom>
          <a:solidFill>
            <a:srgbClr val="E45150"/>
          </a:solidFill>
          <a:ln>
            <a:solidFill>
              <a:srgbClr val="E451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55DFAD55-9852-4D46-86CE-E2EB4BC0720D}" type="slidenum">
              <a:rPr lang="en-US" sz="1800" b="0" strike="noStrike" spc="-1">
                <a:latin typeface="Cambria"/>
              </a:rPr>
              <a:t>53</a:t>
            </a:fld>
            <a:endParaRPr lang="en-US" sz="1800" b="0" strike="noStrike" spc="-1">
              <a:latin typeface="Cambria"/>
            </a:endParaRPr>
          </a:p>
        </p:txBody>
      </p:sp>
      <p:sp>
        <p:nvSpPr>
          <p:cNvPr id="110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103" name="CustomShape 5"/>
          <p:cNvSpPr/>
          <p:nvPr/>
        </p:nvSpPr>
        <p:spPr>
          <a:xfrm>
            <a:off x="333000" y="1133640"/>
            <a:ext cx="6978960" cy="824040"/>
          </a:xfrm>
          <a:prstGeom prst="rect">
            <a:avLst/>
          </a:prstGeom>
          <a:noFill/>
          <a:ln>
            <a:noFill/>
          </a:ln>
        </p:spPr>
        <p:style>
          <a:lnRef idx="0">
            <a:scrgbClr r="0" g="0" b="0"/>
          </a:lnRef>
          <a:fillRef idx="0">
            <a:scrgbClr r="0" g="0" b="0"/>
          </a:fillRef>
          <a:effectRef idx="0">
            <a:scrgbClr r="0" g="0" b="0"/>
          </a:effectRef>
          <a:fontRef idx="minor"/>
        </p:style>
      </p:sp>
      <p:sp>
        <p:nvSpPr>
          <p:cNvPr id="4" name="Espaço Reservado para Texto 3">
            <a:extLst>
              <a:ext uri="{FF2B5EF4-FFF2-40B4-BE49-F238E27FC236}">
                <a16:creationId xmlns:a16="http://schemas.microsoft.com/office/drawing/2014/main" id="{92FFE957-7373-40E2-9C45-B95A40B9A1B6}"/>
              </a:ext>
            </a:extLst>
          </p:cNvPr>
          <p:cNvSpPr>
            <a:spLocks noGrp="1"/>
          </p:cNvSpPr>
          <p:nvPr>
            <p:ph type="body" sz="quarter" idx="10"/>
          </p:nvPr>
        </p:nvSpPr>
        <p:spPr/>
        <p:txBody>
          <a:bodyPr/>
          <a:lstStyle/>
          <a:p>
            <a:pPr>
              <a:lnSpc>
                <a:spcPct val="100000"/>
              </a:lnSpc>
            </a:pPr>
            <a:r>
              <a:rPr lang="en-US" spc="-1" dirty="0">
                <a:solidFill>
                  <a:srgbClr val="FAA61A"/>
                </a:solidFill>
                <a:ea typeface="Georgia"/>
              </a:rPr>
              <a:t>1#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sujeitos</a:t>
            </a:r>
            <a:r>
              <a:rPr lang="en-US" spc="-1" dirty="0">
                <a:solidFill>
                  <a:srgbClr val="000000"/>
                </a:solidFill>
                <a:ea typeface="Georgia"/>
              </a:rPr>
              <a:t> </a:t>
            </a:r>
            <a:r>
              <a:rPr lang="en-US" spc="-1" dirty="0" err="1">
                <a:solidFill>
                  <a:srgbClr val="000000"/>
                </a:solidFill>
                <a:ea typeface="Georgia"/>
              </a:rPr>
              <a:t>lexicais</a:t>
            </a:r>
            <a:r>
              <a:rPr lang="en-US" spc="-1" dirty="0">
                <a:solidFill>
                  <a:srgbClr val="000000"/>
                </a:solidFill>
                <a:ea typeface="Georgia"/>
              </a:rPr>
              <a:t>, </a:t>
            </a:r>
            <a:r>
              <a:rPr lang="en-US" spc="-1" dirty="0" err="1">
                <a:solidFill>
                  <a:srgbClr val="000000"/>
                </a:solidFill>
                <a:ea typeface="Georgia"/>
              </a:rPr>
              <a:t>suas</a:t>
            </a:r>
            <a:r>
              <a:rPr lang="en-US" spc="-1" dirty="0">
                <a:solidFill>
                  <a:srgbClr val="000000"/>
                </a:solidFill>
                <a:ea typeface="Georgia"/>
              </a:rPr>
              <a:t> </a:t>
            </a:r>
            <a:r>
              <a:rPr lang="en-US" spc="-1" dirty="0" err="1">
                <a:solidFill>
                  <a:srgbClr val="000000"/>
                </a:solidFill>
                <a:ea typeface="Georgia"/>
              </a:rPr>
              <a:t>posições</a:t>
            </a:r>
            <a:r>
              <a:rPr lang="en-US" spc="-1" dirty="0">
                <a:solidFill>
                  <a:srgbClr val="000000"/>
                </a:solidFill>
                <a:ea typeface="Georgia"/>
              </a:rPr>
              <a:t>, </a:t>
            </a:r>
            <a:br>
              <a:rPr lang="en-US" spc="-1" dirty="0">
                <a:solidFill>
                  <a:srgbClr val="000000"/>
                </a:solidFill>
                <a:ea typeface="Georgia"/>
              </a:rPr>
            </a:br>
            <a:r>
              <a:rPr lang="en-US" spc="-1" dirty="0">
                <a:solidFill>
                  <a:srgbClr val="000000"/>
                </a:solidFill>
                <a:ea typeface="Georgia"/>
              </a:rPr>
              <a:t>       e </a:t>
            </a:r>
            <a:r>
              <a:rPr lang="en-US" spc="-1" dirty="0" err="1">
                <a:solidFill>
                  <a:srgbClr val="000000"/>
                </a:solidFill>
                <a:ea typeface="Georgia"/>
              </a:rPr>
              <a:t>seus</a:t>
            </a:r>
            <a:r>
              <a:rPr lang="en-US" spc="-1" dirty="0">
                <a:solidFill>
                  <a:srgbClr val="000000"/>
                </a:solidFill>
                <a:ea typeface="Georgia"/>
              </a:rPr>
              <a:t> </a:t>
            </a:r>
            <a:r>
              <a:rPr lang="en-US" spc="-1" dirty="0" err="1">
                <a:solidFill>
                  <a:srgbClr val="000000"/>
                </a:solidFill>
                <a:ea typeface="Georgia"/>
              </a:rPr>
              <a:t>referentes</a:t>
            </a:r>
            <a:r>
              <a:rPr lang="en-US" spc="-1" dirty="0">
                <a:solidFill>
                  <a:srgbClr val="000000"/>
                </a:solidFill>
                <a:ea typeface="Georgia"/>
              </a:rPr>
              <a:t> </a:t>
            </a:r>
            <a:endParaRPr lang="en-US" spc="-1" dirty="0">
              <a:latin typeface="Cambria"/>
            </a:endParaRPr>
          </a:p>
          <a:p>
            <a:pPr>
              <a:lnSpc>
                <a:spcPct val="100000"/>
              </a:lnSpc>
            </a:pPr>
            <a:r>
              <a:rPr lang="en-US" spc="-1" dirty="0">
                <a:solidFill>
                  <a:srgbClr val="FAA61A"/>
                </a:solidFill>
                <a:ea typeface="Georgia"/>
              </a:rPr>
              <a:t>2#</a:t>
            </a:r>
            <a:r>
              <a:rPr lang="en-US" spc="-1" dirty="0">
                <a:solidFill>
                  <a:srgbClr val="000000"/>
                </a:solidFill>
                <a:ea typeface="Georgia"/>
              </a:rPr>
              <a:t>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sujeitos</a:t>
            </a:r>
            <a:r>
              <a:rPr lang="en-US" spc="-1" dirty="0">
                <a:solidFill>
                  <a:srgbClr val="000000"/>
                </a:solidFill>
                <a:ea typeface="Georgia"/>
              </a:rPr>
              <a:t> </a:t>
            </a:r>
            <a:r>
              <a:rPr lang="en-US" spc="-1" dirty="0" err="1">
                <a:solidFill>
                  <a:srgbClr val="000000"/>
                </a:solidFill>
                <a:ea typeface="Georgia"/>
              </a:rPr>
              <a:t>nulos</a:t>
            </a:r>
            <a:r>
              <a:rPr lang="en-US" spc="-1" dirty="0">
                <a:solidFill>
                  <a:srgbClr val="000000"/>
                </a:solidFill>
                <a:ea typeface="Georgia"/>
              </a:rPr>
              <a:t> e </a:t>
            </a:r>
            <a:r>
              <a:rPr lang="en-US" spc="-1" dirty="0" err="1">
                <a:solidFill>
                  <a:srgbClr val="000000"/>
                </a:solidFill>
                <a:ea typeface="Georgia"/>
              </a:rPr>
              <a:t>seus</a:t>
            </a:r>
            <a:r>
              <a:rPr lang="en-US" spc="-1" dirty="0">
                <a:solidFill>
                  <a:srgbClr val="000000"/>
                </a:solidFill>
                <a:ea typeface="Georgia"/>
              </a:rPr>
              <a:t> </a:t>
            </a:r>
            <a:r>
              <a:rPr lang="en-US" spc="-1" dirty="0" err="1">
                <a:solidFill>
                  <a:srgbClr val="000000"/>
                </a:solidFill>
                <a:ea typeface="Georgia"/>
              </a:rPr>
              <a:t>referentes</a:t>
            </a:r>
            <a:endParaRPr lang="en-US" spc="-1" dirty="0">
              <a:latin typeface="Cambria"/>
            </a:endParaRPr>
          </a:p>
          <a:p>
            <a:endParaRPr lang="pt-BR" dirty="0"/>
          </a:p>
        </p:txBody>
      </p:sp>
      <p:sp>
        <p:nvSpPr>
          <p:cNvPr id="3" name="Título 2">
            <a:extLst>
              <a:ext uri="{FF2B5EF4-FFF2-40B4-BE49-F238E27FC236}">
                <a16:creationId xmlns:a16="http://schemas.microsoft.com/office/drawing/2014/main" id="{C10B5383-2C4F-47B6-BA34-23B96A89CC65}"/>
              </a:ext>
            </a:extLst>
          </p:cNvPr>
          <p:cNvSpPr>
            <a:spLocks noGrp="1"/>
          </p:cNvSpPr>
          <p:nvPr>
            <p:ph type="title"/>
          </p:nvPr>
        </p:nvSpPr>
        <p:spPr>
          <a:xfrm>
            <a:off x="365999" y="113653"/>
            <a:ext cx="7485659" cy="648347"/>
          </a:xfrm>
        </p:spPr>
        <p:txBody>
          <a:bodyPr/>
          <a:lstStyle/>
          <a:p>
            <a:r>
              <a:rPr lang="pt-BR" dirty="0"/>
              <a:t>aspectos sintáticos interessantes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54</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3" name="Título 2">
            <a:extLst>
              <a:ext uri="{FF2B5EF4-FFF2-40B4-BE49-F238E27FC236}">
                <a16:creationId xmlns:a16="http://schemas.microsoft.com/office/drawing/2014/main" id="{FC36B11A-E606-4F25-84D5-D4F0E365DFEF}"/>
              </a:ext>
            </a:extLst>
          </p:cNvPr>
          <p:cNvSpPr>
            <a:spLocks noGrp="1"/>
          </p:cNvSpPr>
          <p:nvPr>
            <p:ph type="title"/>
          </p:nvPr>
        </p:nvSpPr>
        <p:spPr>
          <a:xfrm>
            <a:off x="306678" y="100773"/>
            <a:ext cx="8803121" cy="626883"/>
          </a:xfrm>
        </p:spPr>
        <p:txBody>
          <a:bodyPr/>
          <a:lstStyle/>
          <a:p>
            <a:r>
              <a:rPr lang="pt-BR" sz="2800" dirty="0"/>
              <a:t> </a:t>
            </a:r>
            <a:r>
              <a:rPr lang="en-US" sz="2800" spc="-1" dirty="0">
                <a:solidFill>
                  <a:srgbClr val="FAA61A"/>
                </a:solidFill>
              </a:rPr>
              <a:t>1</a:t>
            </a:r>
            <a:r>
              <a:rPr lang="en-US" sz="2800" spc="-1" dirty="0">
                <a:solidFill>
                  <a:srgbClr val="FAA61A"/>
                </a:solidFill>
                <a:ea typeface="Georgia"/>
              </a:rPr>
              <a:t>#</a:t>
            </a:r>
            <a:r>
              <a:rPr lang="en-US" sz="2800" spc="-1" dirty="0">
                <a:solidFill>
                  <a:srgbClr val="000000"/>
                </a:solidFill>
                <a:ea typeface="Georgia"/>
              </a:rPr>
              <a:t> </a:t>
            </a:r>
            <a:r>
              <a:rPr lang="en-US" sz="2400" spc="-1" dirty="0" err="1">
                <a:solidFill>
                  <a:schemeClr val="bg1">
                    <a:lumMod val="65000"/>
                  </a:schemeClr>
                </a:solidFill>
                <a:ea typeface="Georgia"/>
              </a:rPr>
              <a:t>Os</a:t>
            </a:r>
            <a:r>
              <a:rPr lang="en-US" sz="2400" spc="-1" dirty="0">
                <a:solidFill>
                  <a:schemeClr val="bg1">
                    <a:lumMod val="65000"/>
                  </a:schemeClr>
                </a:solidFill>
                <a:ea typeface="Georgia"/>
              </a:rPr>
              <a:t> </a:t>
            </a:r>
            <a:r>
              <a:rPr lang="en-US" sz="2400" spc="-1" dirty="0" err="1">
                <a:solidFill>
                  <a:schemeClr val="bg1">
                    <a:lumMod val="65000"/>
                  </a:schemeClr>
                </a:solidFill>
                <a:ea typeface="Georgia"/>
              </a:rPr>
              <a:t>sujeitos</a:t>
            </a:r>
            <a:r>
              <a:rPr lang="en-US" sz="2400" spc="-1" dirty="0">
                <a:solidFill>
                  <a:schemeClr val="bg1">
                    <a:lumMod val="65000"/>
                  </a:schemeClr>
                </a:solidFill>
                <a:ea typeface="Georgia"/>
              </a:rPr>
              <a:t> </a:t>
            </a:r>
            <a:r>
              <a:rPr lang="en-US" sz="2400" spc="-1" dirty="0" err="1">
                <a:solidFill>
                  <a:schemeClr val="bg1">
                    <a:lumMod val="65000"/>
                  </a:schemeClr>
                </a:solidFill>
                <a:ea typeface="Georgia"/>
              </a:rPr>
              <a:t>lexicais</a:t>
            </a:r>
            <a:r>
              <a:rPr lang="en-US" sz="2400" spc="-1" dirty="0">
                <a:solidFill>
                  <a:schemeClr val="bg1">
                    <a:lumMod val="65000"/>
                  </a:schemeClr>
                </a:solidFill>
                <a:ea typeface="Georgia"/>
              </a:rPr>
              <a:t>, </a:t>
            </a:r>
            <a:r>
              <a:rPr lang="en-US" sz="2400" spc="-1" dirty="0" err="1">
                <a:solidFill>
                  <a:schemeClr val="bg1">
                    <a:lumMod val="65000"/>
                  </a:schemeClr>
                </a:solidFill>
                <a:ea typeface="Georgia"/>
              </a:rPr>
              <a:t>suas</a:t>
            </a:r>
            <a:r>
              <a:rPr lang="en-US" sz="2400" spc="-1" dirty="0">
                <a:solidFill>
                  <a:schemeClr val="bg1">
                    <a:lumMod val="65000"/>
                  </a:schemeClr>
                </a:solidFill>
                <a:ea typeface="Georgia"/>
              </a:rPr>
              <a:t> </a:t>
            </a:r>
            <a:r>
              <a:rPr lang="en-US" sz="2400" spc="-1" dirty="0" err="1">
                <a:solidFill>
                  <a:schemeClr val="bg1">
                    <a:lumMod val="65000"/>
                  </a:schemeClr>
                </a:solidFill>
                <a:ea typeface="Georgia"/>
              </a:rPr>
              <a:t>posições</a:t>
            </a:r>
            <a:r>
              <a:rPr lang="en-US" sz="2400" spc="-1" dirty="0">
                <a:solidFill>
                  <a:schemeClr val="bg1">
                    <a:lumMod val="65000"/>
                  </a:schemeClr>
                </a:solidFill>
                <a:ea typeface="Georgia"/>
              </a:rPr>
              <a:t>, e </a:t>
            </a:r>
            <a:r>
              <a:rPr lang="en-US" sz="2400" spc="-1" dirty="0" err="1">
                <a:solidFill>
                  <a:schemeClr val="bg1">
                    <a:lumMod val="65000"/>
                  </a:schemeClr>
                </a:solidFill>
                <a:ea typeface="Georgia"/>
              </a:rPr>
              <a:t>seus</a:t>
            </a:r>
            <a:r>
              <a:rPr lang="en-US" sz="2400" spc="-1" dirty="0">
                <a:solidFill>
                  <a:schemeClr val="bg1">
                    <a:lumMod val="65000"/>
                  </a:schemeClr>
                </a:solidFill>
                <a:ea typeface="Georgia"/>
              </a:rPr>
              <a:t> </a:t>
            </a:r>
            <a:r>
              <a:rPr lang="en-US" sz="2400" spc="-1" dirty="0" err="1">
                <a:solidFill>
                  <a:schemeClr val="bg1">
                    <a:lumMod val="65000"/>
                  </a:schemeClr>
                </a:solidFill>
                <a:ea typeface="Georgia"/>
              </a:rPr>
              <a:t>referentes</a:t>
            </a:r>
            <a:endParaRPr lang="pt-BR" sz="2800" dirty="0"/>
          </a:p>
        </p:txBody>
      </p:sp>
    </p:spTree>
    <p:extLst>
      <p:ext uri="{BB962C8B-B14F-4D97-AF65-F5344CB8AC3E}">
        <p14:creationId xmlns:p14="http://schemas.microsoft.com/office/powerpoint/2010/main" val="4308075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55</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4" name="Espaço Reservado para Texto 3">
            <a:extLst>
              <a:ext uri="{FF2B5EF4-FFF2-40B4-BE49-F238E27FC236}">
                <a16:creationId xmlns:a16="http://schemas.microsoft.com/office/drawing/2014/main" id="{B2D312D4-2224-4781-897E-D1894B8DDC73}"/>
              </a:ext>
            </a:extLst>
          </p:cNvPr>
          <p:cNvSpPr>
            <a:spLocks noGrp="1"/>
          </p:cNvSpPr>
          <p:nvPr>
            <p:ph type="body" sz="quarter" idx="10"/>
          </p:nvPr>
        </p:nvSpPr>
        <p:spPr/>
        <p:txBody>
          <a:bodyPr anchor="b">
            <a:noAutofit/>
          </a:bodyPr>
          <a:lstStyle/>
          <a:p>
            <a:pPr>
              <a:lnSpc>
                <a:spcPct val="100000"/>
              </a:lnSpc>
            </a:pPr>
            <a:r>
              <a:rPr lang="en-US" sz="1800" b="1" spc="-1" dirty="0">
                <a:ea typeface="Georgia"/>
              </a:rPr>
              <a:t>Outros</a:t>
            </a:r>
            <a:r>
              <a:rPr lang="en-US" sz="1800" spc="-1" dirty="0">
                <a:ea typeface="Georgia"/>
              </a:rPr>
              <a:t> </a:t>
            </a:r>
            <a:r>
              <a:rPr lang="en-US" sz="1800" spc="-1" dirty="0" err="1">
                <a:ea typeface="Georgia"/>
              </a:rPr>
              <a:t>há</a:t>
            </a:r>
            <a:r>
              <a:rPr lang="en-US" sz="1800" spc="-1" dirty="0">
                <a:ea typeface="Georgia"/>
              </a:rPr>
              <a:t> </a:t>
            </a:r>
            <a:r>
              <a:rPr lang="en-US" sz="1800" spc="-1" dirty="0" err="1">
                <a:ea typeface="Georgia"/>
              </a:rPr>
              <a:t>também</a:t>
            </a:r>
            <a:r>
              <a:rPr lang="en-US" sz="1800" spc="-1" dirty="0">
                <a:ea typeface="Georgia"/>
              </a:rPr>
              <a:t> </a:t>
            </a:r>
            <a:r>
              <a:rPr lang="en-US" sz="1800" spc="-1" dirty="0" err="1">
                <a:ea typeface="Georgia"/>
              </a:rPr>
              <a:t>nestas</a:t>
            </a:r>
            <a:r>
              <a:rPr lang="en-US" sz="1800" spc="-1" dirty="0">
                <a:ea typeface="Georgia"/>
              </a:rPr>
              <a:t> </a:t>
            </a:r>
            <a:r>
              <a:rPr lang="en-US" sz="1800" spc="-1" dirty="0" err="1">
                <a:ea typeface="Georgia"/>
              </a:rPr>
              <a:t>partes</a:t>
            </a:r>
            <a:r>
              <a:rPr lang="en-US" sz="1800" spc="-1" dirty="0">
                <a:ea typeface="Georgia"/>
              </a:rPr>
              <a:t> </a:t>
            </a:r>
            <a:r>
              <a:rPr lang="en-US" sz="1800" spc="-1" dirty="0" err="1">
                <a:ea typeface="Georgia"/>
              </a:rPr>
              <a:t>muito</a:t>
            </a:r>
            <a:r>
              <a:rPr lang="en-US" sz="1800" spc="-1" dirty="0">
                <a:ea typeface="Georgia"/>
              </a:rPr>
              <a:t> para </a:t>
            </a:r>
            <a:r>
              <a:rPr lang="en-US" sz="1800" spc="-1" dirty="0" err="1">
                <a:ea typeface="Georgia"/>
              </a:rPr>
              <a:t>notar</a:t>
            </a:r>
            <a:r>
              <a:rPr lang="en-US" sz="1800" spc="-1" dirty="0">
                <a:ea typeface="Georgia"/>
              </a:rPr>
              <a:t>, e </a:t>
            </a:r>
            <a:r>
              <a:rPr lang="en-US" sz="1800" spc="-1" dirty="0" err="1">
                <a:ea typeface="Georgia"/>
              </a:rPr>
              <a:t>mais</a:t>
            </a:r>
            <a:r>
              <a:rPr lang="en-US" sz="1800" spc="-1" dirty="0">
                <a:ea typeface="Georgia"/>
              </a:rPr>
              <a:t> fora da </a:t>
            </a:r>
            <a:r>
              <a:rPr lang="en-US" sz="1800" spc="-1" dirty="0" err="1">
                <a:ea typeface="Georgia"/>
              </a:rPr>
              <a:t>comum</a:t>
            </a:r>
            <a:r>
              <a:rPr lang="en-US" sz="1800" spc="-1" dirty="0">
                <a:ea typeface="Georgia"/>
              </a:rPr>
              <a:t> </a:t>
            </a:r>
            <a:r>
              <a:rPr lang="en-US" sz="1800" spc="-1" dirty="0" err="1">
                <a:ea typeface="Georgia"/>
              </a:rPr>
              <a:t>semelhança</a:t>
            </a:r>
            <a:r>
              <a:rPr lang="en-US" sz="1800" spc="-1" dirty="0">
                <a:ea typeface="Georgia"/>
              </a:rPr>
              <a:t> dos outros </a:t>
            </a:r>
            <a:r>
              <a:rPr lang="en-US" sz="1800" spc="-1" dirty="0" err="1">
                <a:ea typeface="Georgia"/>
              </a:rPr>
              <a:t>animais</a:t>
            </a:r>
            <a:r>
              <a:rPr lang="en-US" sz="1800" spc="-1" dirty="0">
                <a:ea typeface="Georgia"/>
              </a:rPr>
              <a:t> (a meu </a:t>
            </a:r>
            <a:r>
              <a:rPr lang="en-US" sz="1800" spc="-1" dirty="0" err="1">
                <a:ea typeface="Georgia"/>
              </a:rPr>
              <a:t>juízo</a:t>
            </a:r>
            <a:r>
              <a:rPr lang="en-US" sz="1800" spc="-1" dirty="0">
                <a:ea typeface="Georgia"/>
              </a:rPr>
              <a:t>) que </a:t>
            </a:r>
            <a:r>
              <a:rPr lang="en-US" sz="1800" spc="-1" dirty="0" err="1">
                <a:ea typeface="Georgia"/>
              </a:rPr>
              <a:t>quantos</a:t>
            </a:r>
            <a:r>
              <a:rPr lang="en-US" sz="1800" spc="-1" dirty="0">
                <a:ea typeface="Georgia"/>
              </a:rPr>
              <a:t> </a:t>
            </a:r>
            <a:r>
              <a:rPr lang="en-US" sz="1800" spc="-1" dirty="0" err="1">
                <a:ea typeface="Georgia"/>
              </a:rPr>
              <a:t>até</a:t>
            </a:r>
            <a:r>
              <a:rPr lang="en-US" sz="1800" spc="-1" dirty="0">
                <a:ea typeface="Georgia"/>
              </a:rPr>
              <a:t> agora se </a:t>
            </a:r>
            <a:r>
              <a:rPr lang="en-US" sz="1800" spc="-1" dirty="0" err="1">
                <a:ea typeface="Georgia"/>
              </a:rPr>
              <a:t>tem</a:t>
            </a:r>
            <a:r>
              <a:rPr lang="en-US" sz="1800" spc="-1" dirty="0">
                <a:ea typeface="Georgia"/>
              </a:rPr>
              <a:t> visto. __ </a:t>
            </a:r>
            <a:r>
              <a:rPr lang="en-US" sz="1800" spc="-1" dirty="0" err="1">
                <a:ea typeface="Georgia"/>
              </a:rPr>
              <a:t>Chamam-lhes</a:t>
            </a:r>
            <a:r>
              <a:rPr lang="en-US" sz="1800" spc="-1" dirty="0">
                <a:ea typeface="Georgia"/>
              </a:rPr>
              <a:t> </a:t>
            </a:r>
            <a:r>
              <a:rPr lang="en-US" sz="1800" spc="-1" dirty="0" err="1">
                <a:ea typeface="Georgia"/>
              </a:rPr>
              <a:t>Tatus</a:t>
            </a:r>
            <a:r>
              <a:rPr lang="en-US" sz="1800" spc="-1" dirty="0">
                <a:ea typeface="Georgia"/>
              </a:rPr>
              <a:t>, e __ </a:t>
            </a:r>
            <a:r>
              <a:rPr lang="en-US" sz="1800" spc="-1" dirty="0" err="1">
                <a:ea typeface="Georgia"/>
              </a:rPr>
              <a:t>são</a:t>
            </a:r>
            <a:r>
              <a:rPr lang="en-US" sz="1800" spc="-1" dirty="0">
                <a:ea typeface="Georgia"/>
              </a:rPr>
              <a:t> </a:t>
            </a:r>
            <a:r>
              <a:rPr lang="en-US" sz="1800" spc="-1" dirty="0" err="1">
                <a:ea typeface="Georgia"/>
              </a:rPr>
              <a:t>quase</a:t>
            </a:r>
            <a:r>
              <a:rPr lang="en-US" sz="1800" spc="-1" dirty="0">
                <a:ea typeface="Georgia"/>
              </a:rPr>
              <a:t> </a:t>
            </a:r>
            <a:r>
              <a:rPr lang="en-US" sz="1800" spc="-1" dirty="0" err="1">
                <a:ea typeface="Georgia"/>
              </a:rPr>
              <a:t>tamanhos</a:t>
            </a:r>
            <a:r>
              <a:rPr lang="en-US" sz="1800" spc="-1" dirty="0">
                <a:ea typeface="Georgia"/>
              </a:rPr>
              <a:t> </a:t>
            </a:r>
            <a:r>
              <a:rPr lang="en-US" sz="1800" spc="-1" dirty="0" err="1">
                <a:ea typeface="Georgia"/>
              </a:rPr>
              <a:t>como</a:t>
            </a:r>
            <a:r>
              <a:rPr lang="en-US" sz="1800" spc="-1" dirty="0">
                <a:ea typeface="Georgia"/>
              </a:rPr>
              <a:t> </a:t>
            </a:r>
            <a:r>
              <a:rPr lang="en-US" sz="1800" spc="-1" dirty="0" err="1">
                <a:ea typeface="Georgia"/>
              </a:rPr>
              <a:t>leitões</a:t>
            </a:r>
            <a:r>
              <a:rPr lang="en-US" sz="1800" spc="-1" dirty="0">
                <a:ea typeface="Georgia"/>
              </a:rPr>
              <a:t>: </a:t>
            </a:r>
            <a:br>
              <a:rPr lang="en-US" sz="1800" spc="-1" dirty="0">
                <a:ea typeface="Georgia"/>
              </a:rPr>
            </a:br>
            <a:r>
              <a:rPr lang="en-US" sz="1800" spc="-1" dirty="0">
                <a:ea typeface="Georgia"/>
              </a:rPr>
              <a:t>__ </a:t>
            </a:r>
            <a:r>
              <a:rPr lang="en-US" sz="1800" spc="-1" dirty="0" err="1">
                <a:ea typeface="Georgia"/>
              </a:rPr>
              <a:t>tem</a:t>
            </a:r>
            <a:r>
              <a:rPr lang="en-US" sz="1800" spc="-1" dirty="0">
                <a:ea typeface="Georgia"/>
              </a:rPr>
              <a:t> um </a:t>
            </a:r>
            <a:r>
              <a:rPr lang="en-US" sz="1800" spc="-1" dirty="0" err="1">
                <a:ea typeface="Georgia"/>
              </a:rPr>
              <a:t>casco</a:t>
            </a:r>
            <a:r>
              <a:rPr lang="en-US" sz="1800" spc="-1" dirty="0">
                <a:ea typeface="Georgia"/>
              </a:rPr>
              <a:t> </a:t>
            </a:r>
            <a:r>
              <a:rPr lang="en-US" sz="1800" spc="-1" dirty="0" err="1">
                <a:ea typeface="Georgia"/>
              </a:rPr>
              <a:t>como</a:t>
            </a:r>
            <a:r>
              <a:rPr lang="en-US" sz="1800" spc="-1" dirty="0">
                <a:ea typeface="Georgia"/>
              </a:rPr>
              <a:t> de </a:t>
            </a:r>
            <a:r>
              <a:rPr lang="en-US" sz="1800" spc="-1" dirty="0" err="1">
                <a:ea typeface="Georgia"/>
              </a:rPr>
              <a:t>cágado</a:t>
            </a:r>
            <a:r>
              <a:rPr lang="en-US" sz="1800" spc="-1" dirty="0">
                <a:ea typeface="Georgia"/>
              </a:rPr>
              <a:t>, o qual é </a:t>
            </a:r>
            <a:r>
              <a:rPr lang="en-US" sz="1800" spc="-1" dirty="0" err="1">
                <a:ea typeface="Georgia"/>
              </a:rPr>
              <a:t>repartido</a:t>
            </a:r>
            <a:r>
              <a:rPr lang="en-US" sz="1800" spc="-1" dirty="0">
                <a:ea typeface="Georgia"/>
              </a:rPr>
              <a:t> </a:t>
            </a:r>
            <a:r>
              <a:rPr lang="en-US" sz="1800" spc="-1" dirty="0" err="1">
                <a:ea typeface="Georgia"/>
              </a:rPr>
              <a:t>em</a:t>
            </a:r>
            <a:r>
              <a:rPr lang="en-US" sz="1800" spc="-1" dirty="0">
                <a:ea typeface="Georgia"/>
              </a:rPr>
              <a:t> </a:t>
            </a:r>
            <a:r>
              <a:rPr lang="en-US" sz="1800" spc="-1" dirty="0" err="1">
                <a:ea typeface="Georgia"/>
              </a:rPr>
              <a:t>muitas</a:t>
            </a:r>
            <a:r>
              <a:rPr lang="en-US" sz="1800" spc="-1" dirty="0">
                <a:ea typeface="Georgia"/>
              </a:rPr>
              <a:t> juntas </a:t>
            </a:r>
            <a:r>
              <a:rPr lang="en-US" sz="1800" spc="-1" dirty="0" err="1">
                <a:ea typeface="Georgia"/>
              </a:rPr>
              <a:t>como</a:t>
            </a:r>
            <a:r>
              <a:rPr lang="en-US" sz="1800" spc="-1" dirty="0">
                <a:ea typeface="Georgia"/>
              </a:rPr>
              <a:t> </a:t>
            </a:r>
            <a:r>
              <a:rPr lang="en-US" sz="1800" spc="-1" dirty="0" err="1">
                <a:ea typeface="Georgia"/>
              </a:rPr>
              <a:t>lâminas</a:t>
            </a:r>
            <a:r>
              <a:rPr lang="en-US" sz="1800" spc="-1" dirty="0">
                <a:ea typeface="Georgia"/>
              </a:rPr>
              <a:t> e </a:t>
            </a:r>
            <a:r>
              <a:rPr lang="en-US" sz="1800" spc="-1" dirty="0" err="1">
                <a:ea typeface="Georgia"/>
              </a:rPr>
              <a:t>proporcionado</a:t>
            </a:r>
            <a:r>
              <a:rPr lang="en-US" sz="1800" spc="-1" dirty="0">
                <a:ea typeface="Georgia"/>
              </a:rPr>
              <a:t> de </a:t>
            </a:r>
            <a:r>
              <a:rPr lang="en-US" sz="1800" spc="-1" dirty="0" err="1">
                <a:ea typeface="Georgia"/>
              </a:rPr>
              <a:t>maneira</a:t>
            </a:r>
            <a:r>
              <a:rPr lang="en-US" sz="1800" spc="-1" dirty="0">
                <a:ea typeface="Georgia"/>
              </a:rPr>
              <a:t>, que </a:t>
            </a:r>
            <a:r>
              <a:rPr lang="en-US" sz="1800" spc="-1" dirty="0" err="1">
                <a:ea typeface="Georgia"/>
              </a:rPr>
              <a:t>parece</a:t>
            </a:r>
            <a:r>
              <a:rPr lang="en-US" sz="1800" spc="-1" dirty="0">
                <a:ea typeface="Georgia"/>
              </a:rPr>
              <a:t> </a:t>
            </a:r>
            <a:r>
              <a:rPr lang="en-US" sz="1800" spc="-1" dirty="0" err="1">
                <a:ea typeface="Georgia"/>
              </a:rPr>
              <a:t>totalmente</a:t>
            </a:r>
            <a:r>
              <a:rPr lang="en-US" sz="1800" spc="-1" dirty="0">
                <a:ea typeface="Georgia"/>
              </a:rPr>
              <a:t> um </a:t>
            </a:r>
            <a:r>
              <a:rPr lang="en-US" sz="1800" spc="-1" dirty="0" err="1">
                <a:ea typeface="Georgia"/>
              </a:rPr>
              <a:t>cavalo</a:t>
            </a:r>
            <a:r>
              <a:rPr lang="en-US" sz="1800" spc="-1" dirty="0">
                <a:ea typeface="Georgia"/>
              </a:rPr>
              <a:t> </a:t>
            </a:r>
            <a:r>
              <a:rPr lang="en-US" sz="1800" spc="-1" dirty="0" err="1">
                <a:ea typeface="Georgia"/>
              </a:rPr>
              <a:t>armado</a:t>
            </a:r>
            <a:r>
              <a:rPr lang="en-US" sz="1800" spc="-1" dirty="0">
                <a:ea typeface="Georgia"/>
              </a:rPr>
              <a:t>. </a:t>
            </a:r>
            <a:br>
              <a:rPr lang="en-US" sz="1800" spc="-1" dirty="0">
                <a:ea typeface="Georgia"/>
              </a:rPr>
            </a:br>
            <a:r>
              <a:rPr lang="en-US" sz="1800" spc="-1" dirty="0">
                <a:ea typeface="Georgia"/>
              </a:rPr>
              <a:t>__ </a:t>
            </a:r>
            <a:r>
              <a:rPr lang="en-US" sz="1800" spc="-1" dirty="0" err="1">
                <a:ea typeface="Georgia"/>
              </a:rPr>
              <a:t>Tem</a:t>
            </a:r>
            <a:r>
              <a:rPr lang="en-US" sz="1800" spc="-1" dirty="0">
                <a:ea typeface="Georgia"/>
              </a:rPr>
              <a:t> um </a:t>
            </a:r>
            <a:r>
              <a:rPr lang="en-US" sz="1800" spc="-1" dirty="0" err="1">
                <a:ea typeface="Georgia"/>
              </a:rPr>
              <a:t>rabo</a:t>
            </a:r>
            <a:r>
              <a:rPr lang="en-US" sz="1800" spc="-1" dirty="0">
                <a:ea typeface="Georgia"/>
              </a:rPr>
              <a:t> </a:t>
            </a:r>
            <a:r>
              <a:rPr lang="en-US" sz="1800" spc="-1" dirty="0" err="1">
                <a:ea typeface="Georgia"/>
              </a:rPr>
              <a:t>comprido</a:t>
            </a:r>
            <a:r>
              <a:rPr lang="en-US" sz="1800" spc="-1" dirty="0">
                <a:ea typeface="Georgia"/>
              </a:rPr>
              <a:t> </a:t>
            </a:r>
            <a:r>
              <a:rPr lang="en-US" sz="1800" spc="-1" dirty="0" err="1">
                <a:ea typeface="Georgia"/>
              </a:rPr>
              <a:t>todo</a:t>
            </a:r>
            <a:r>
              <a:rPr lang="en-US" sz="1800" spc="-1" dirty="0">
                <a:ea typeface="Georgia"/>
              </a:rPr>
              <a:t> </a:t>
            </a:r>
            <a:r>
              <a:rPr lang="en-US" sz="1800" spc="-1" dirty="0" err="1">
                <a:ea typeface="Georgia"/>
              </a:rPr>
              <a:t>coberto</a:t>
            </a:r>
            <a:r>
              <a:rPr lang="en-US" sz="1800" spc="-1" dirty="0">
                <a:ea typeface="Georgia"/>
              </a:rPr>
              <a:t> do </a:t>
            </a:r>
            <a:r>
              <a:rPr lang="en-US" sz="1800" spc="-1" dirty="0" err="1">
                <a:ea typeface="Georgia"/>
              </a:rPr>
              <a:t>mesmo</a:t>
            </a:r>
            <a:r>
              <a:rPr lang="en-US" sz="1800" spc="-1" dirty="0">
                <a:ea typeface="Georgia"/>
              </a:rPr>
              <a:t> </a:t>
            </a:r>
            <a:r>
              <a:rPr lang="en-US" sz="1800" spc="-1" dirty="0" err="1">
                <a:ea typeface="Georgia"/>
              </a:rPr>
              <a:t>casco</a:t>
            </a:r>
            <a:r>
              <a:rPr lang="en-US" sz="1800" spc="-1" dirty="0">
                <a:ea typeface="Georgia"/>
              </a:rPr>
              <a:t>: </a:t>
            </a:r>
          </a:p>
          <a:p>
            <a:pPr>
              <a:lnSpc>
                <a:spcPct val="100000"/>
              </a:lnSpc>
            </a:pPr>
            <a:br>
              <a:rPr lang="en-US" sz="1800" spc="-1" dirty="0">
                <a:ea typeface="Georgia"/>
              </a:rPr>
            </a:br>
            <a:r>
              <a:rPr lang="en-US" sz="1800" b="1" spc="-1" dirty="0">
                <a:ea typeface="Georgia"/>
              </a:rPr>
              <a:t>o </a:t>
            </a:r>
            <a:r>
              <a:rPr lang="en-US" sz="1800" b="1" spc="-1" dirty="0" err="1">
                <a:ea typeface="Georgia"/>
              </a:rPr>
              <a:t>focinho</a:t>
            </a:r>
            <a:r>
              <a:rPr lang="en-US" sz="1800" b="1" spc="-1" dirty="0">
                <a:ea typeface="Georgia"/>
              </a:rPr>
              <a:t> </a:t>
            </a:r>
            <a:r>
              <a:rPr lang="en-US" sz="1800" spc="-1" dirty="0">
                <a:ea typeface="Georgia"/>
              </a:rPr>
              <a:t>é </a:t>
            </a:r>
            <a:r>
              <a:rPr lang="en-US" sz="1800" spc="-1" dirty="0" err="1">
                <a:ea typeface="Georgia"/>
              </a:rPr>
              <a:t>como</a:t>
            </a:r>
            <a:r>
              <a:rPr lang="en-US" sz="1800" spc="-1" dirty="0">
                <a:ea typeface="Georgia"/>
              </a:rPr>
              <a:t> de </a:t>
            </a:r>
            <a:r>
              <a:rPr lang="en-US" sz="1800" spc="-1" dirty="0" err="1">
                <a:ea typeface="Georgia"/>
              </a:rPr>
              <a:t>leitão</a:t>
            </a:r>
            <a:r>
              <a:rPr lang="en-US" sz="1800" spc="-1" dirty="0">
                <a:ea typeface="Georgia"/>
              </a:rPr>
              <a:t>, </a:t>
            </a:r>
            <a:r>
              <a:rPr lang="en-US" sz="1800" spc="-1" dirty="0" err="1">
                <a:ea typeface="Georgia"/>
              </a:rPr>
              <a:t>ainda</a:t>
            </a:r>
            <a:r>
              <a:rPr lang="en-US" sz="1800" spc="-1" dirty="0">
                <a:ea typeface="Georgia"/>
              </a:rPr>
              <a:t> que </a:t>
            </a:r>
            <a:r>
              <a:rPr lang="en-US" sz="1800" spc="-1" dirty="0" err="1">
                <a:ea typeface="Georgia"/>
              </a:rPr>
              <a:t>mais</a:t>
            </a:r>
            <a:r>
              <a:rPr lang="en-US" sz="1800" spc="-1" dirty="0">
                <a:ea typeface="Georgia"/>
              </a:rPr>
              <a:t> </a:t>
            </a:r>
            <a:r>
              <a:rPr lang="en-US" sz="1800" spc="-1" dirty="0" err="1">
                <a:ea typeface="Georgia"/>
              </a:rPr>
              <a:t>delgado</a:t>
            </a:r>
            <a:r>
              <a:rPr lang="en-US" sz="1800" spc="-1" dirty="0">
                <a:ea typeface="Georgia"/>
              </a:rPr>
              <a:t> </a:t>
            </a:r>
            <a:r>
              <a:rPr lang="en-US" sz="1800" spc="-1" dirty="0" err="1">
                <a:ea typeface="Georgia"/>
              </a:rPr>
              <a:t>algum</a:t>
            </a:r>
            <a:r>
              <a:rPr lang="en-US" sz="1800" spc="-1" dirty="0">
                <a:ea typeface="Georgia"/>
              </a:rPr>
              <a:t> tanto, e </a:t>
            </a:r>
            <a:br>
              <a:rPr lang="en-US" sz="1800" spc="-1" dirty="0">
                <a:ea typeface="Georgia"/>
              </a:rPr>
            </a:br>
            <a:r>
              <a:rPr lang="en-US" sz="1800" spc="-1" dirty="0">
                <a:ea typeface="Georgia"/>
              </a:rPr>
              <a:t>__ </a:t>
            </a:r>
            <a:r>
              <a:rPr lang="en-US" sz="1800" spc="-1" dirty="0" err="1">
                <a:ea typeface="Georgia"/>
              </a:rPr>
              <a:t>não</a:t>
            </a:r>
            <a:r>
              <a:rPr lang="en-US" sz="1800" spc="-1" dirty="0">
                <a:ea typeface="Georgia"/>
              </a:rPr>
              <a:t> </a:t>
            </a:r>
            <a:r>
              <a:rPr lang="en-US" sz="1800" spc="-1" dirty="0" err="1">
                <a:ea typeface="Georgia"/>
              </a:rPr>
              <a:t>bota</a:t>
            </a:r>
            <a:r>
              <a:rPr lang="en-US" sz="1800" spc="-1" dirty="0">
                <a:ea typeface="Georgia"/>
              </a:rPr>
              <a:t> </a:t>
            </a:r>
            <a:r>
              <a:rPr lang="en-US" sz="1800" spc="-1" dirty="0" err="1">
                <a:ea typeface="Georgia"/>
              </a:rPr>
              <a:t>mais</a:t>
            </a:r>
            <a:r>
              <a:rPr lang="en-US" sz="1800" spc="-1" dirty="0">
                <a:ea typeface="Georgia"/>
              </a:rPr>
              <a:t> fora do </a:t>
            </a:r>
            <a:r>
              <a:rPr lang="en-US" sz="1800" spc="-1" dirty="0" err="1">
                <a:ea typeface="Georgia"/>
              </a:rPr>
              <a:t>casco</a:t>
            </a:r>
            <a:r>
              <a:rPr lang="en-US" sz="1800" spc="-1" dirty="0">
                <a:ea typeface="Georgia"/>
              </a:rPr>
              <a:t> que a </a:t>
            </a:r>
            <a:r>
              <a:rPr lang="en-US" sz="1800" spc="-1" dirty="0" err="1">
                <a:ea typeface="Georgia"/>
              </a:rPr>
              <a:t>cabeça</a:t>
            </a:r>
            <a:r>
              <a:rPr lang="en-US" sz="1800" spc="-1" dirty="0">
                <a:ea typeface="Georgia"/>
              </a:rPr>
              <a:t>. </a:t>
            </a:r>
            <a:br>
              <a:rPr lang="en-US" sz="1800" spc="-1" dirty="0">
                <a:ea typeface="Georgia"/>
              </a:rPr>
            </a:br>
            <a:r>
              <a:rPr lang="en-US" sz="1800" spc="-1" dirty="0">
                <a:ea typeface="Georgia"/>
              </a:rPr>
              <a:t>__ </a:t>
            </a:r>
            <a:r>
              <a:rPr lang="en-US" sz="1800" spc="-1" dirty="0" err="1">
                <a:ea typeface="Georgia"/>
              </a:rPr>
              <a:t>Tem</a:t>
            </a:r>
            <a:r>
              <a:rPr lang="en-US" sz="1800" spc="-1" dirty="0">
                <a:ea typeface="Georgia"/>
              </a:rPr>
              <a:t> as </a:t>
            </a:r>
            <a:r>
              <a:rPr lang="en-US" sz="1800" spc="-1" dirty="0" err="1">
                <a:ea typeface="Georgia"/>
              </a:rPr>
              <a:t>pernas</a:t>
            </a:r>
            <a:r>
              <a:rPr lang="en-US" sz="1800" spc="-1" dirty="0">
                <a:ea typeface="Georgia"/>
              </a:rPr>
              <a:t> </a:t>
            </a:r>
            <a:r>
              <a:rPr lang="en-US" sz="1800" spc="-1" dirty="0" err="1">
                <a:ea typeface="Georgia"/>
              </a:rPr>
              <a:t>baixas</a:t>
            </a:r>
            <a:r>
              <a:rPr lang="en-US" sz="1800" spc="-1" dirty="0">
                <a:ea typeface="Georgia"/>
              </a:rPr>
              <a:t>, e __ </a:t>
            </a:r>
            <a:r>
              <a:rPr lang="en-US" sz="1800" spc="-1" dirty="0" err="1">
                <a:ea typeface="Georgia"/>
              </a:rPr>
              <a:t>criam</a:t>
            </a:r>
            <a:r>
              <a:rPr lang="en-US" sz="1800" spc="-1" dirty="0">
                <a:ea typeface="Georgia"/>
              </a:rPr>
              <a:t>-se </a:t>
            </a:r>
            <a:r>
              <a:rPr lang="en-US" sz="1800" spc="-1" dirty="0" err="1">
                <a:ea typeface="Georgia"/>
              </a:rPr>
              <a:t>em</a:t>
            </a:r>
            <a:r>
              <a:rPr lang="en-US" sz="1800" spc="-1" dirty="0">
                <a:ea typeface="Georgia"/>
              </a:rPr>
              <a:t> </a:t>
            </a:r>
            <a:r>
              <a:rPr lang="en-US" sz="1800" spc="-1" dirty="0" err="1">
                <a:ea typeface="Georgia"/>
              </a:rPr>
              <a:t>covas</a:t>
            </a:r>
            <a:r>
              <a:rPr lang="en-US" sz="1800" spc="-1" dirty="0">
                <a:ea typeface="Georgia"/>
              </a:rPr>
              <a:t> </a:t>
            </a:r>
            <a:r>
              <a:rPr lang="en-US" sz="1800" spc="-1" dirty="0" err="1">
                <a:ea typeface="Georgia"/>
              </a:rPr>
              <a:t>como</a:t>
            </a:r>
            <a:r>
              <a:rPr lang="en-US" sz="1800" spc="-1" dirty="0">
                <a:ea typeface="Georgia"/>
              </a:rPr>
              <a:t> </a:t>
            </a:r>
            <a:r>
              <a:rPr lang="en-US" sz="1800" spc="-1" dirty="0" err="1">
                <a:ea typeface="Georgia"/>
              </a:rPr>
              <a:t>coelhos</a:t>
            </a:r>
            <a:r>
              <a:rPr lang="en-US" sz="1800" spc="-1" dirty="0">
                <a:ea typeface="Georgia"/>
              </a:rPr>
              <a:t>. </a:t>
            </a:r>
          </a:p>
          <a:p>
            <a:pPr>
              <a:lnSpc>
                <a:spcPct val="100000"/>
              </a:lnSpc>
            </a:pPr>
            <a:br>
              <a:rPr lang="en-US" sz="1800" spc="-1" dirty="0">
                <a:ea typeface="Georgia"/>
              </a:rPr>
            </a:br>
            <a:r>
              <a:rPr lang="en-US" sz="1800" b="1" spc="-1" dirty="0">
                <a:ea typeface="Georgia"/>
              </a:rPr>
              <a:t>A carne </a:t>
            </a:r>
            <a:r>
              <a:rPr lang="en-US" sz="1800" b="1" spc="-1" dirty="0" err="1">
                <a:ea typeface="Georgia"/>
              </a:rPr>
              <a:t>destes</a:t>
            </a:r>
            <a:r>
              <a:rPr lang="en-US" sz="1800" b="1" spc="-1" dirty="0">
                <a:ea typeface="Georgia"/>
              </a:rPr>
              <a:t> </a:t>
            </a:r>
            <a:r>
              <a:rPr lang="en-US" sz="1800" b="1" spc="-1" dirty="0" err="1">
                <a:ea typeface="Georgia"/>
              </a:rPr>
              <a:t>animais</a:t>
            </a:r>
            <a:r>
              <a:rPr lang="en-US" sz="1800" b="1" spc="-1" dirty="0">
                <a:ea typeface="Georgia"/>
              </a:rPr>
              <a:t> </a:t>
            </a:r>
            <a:r>
              <a:rPr lang="en-US" sz="1800" spc="-1" dirty="0">
                <a:ea typeface="Georgia"/>
              </a:rPr>
              <a:t>é a </a:t>
            </a:r>
            <a:r>
              <a:rPr lang="en-US" sz="1800" spc="-1" dirty="0" err="1">
                <a:ea typeface="Georgia"/>
              </a:rPr>
              <a:t>melhor</a:t>
            </a:r>
            <a:r>
              <a:rPr lang="en-US" sz="1800" spc="-1" dirty="0">
                <a:ea typeface="Georgia"/>
              </a:rPr>
              <a:t> e a </a:t>
            </a:r>
            <a:r>
              <a:rPr lang="en-US" sz="1800" spc="-1" dirty="0" err="1">
                <a:ea typeface="Georgia"/>
              </a:rPr>
              <a:t>mais</a:t>
            </a:r>
            <a:r>
              <a:rPr lang="en-US" sz="1800" spc="-1" dirty="0">
                <a:ea typeface="Georgia"/>
              </a:rPr>
              <a:t> </a:t>
            </a:r>
            <a:r>
              <a:rPr lang="en-US" sz="1800" spc="-1" dirty="0" err="1">
                <a:ea typeface="Georgia"/>
              </a:rPr>
              <a:t>estimada</a:t>
            </a:r>
            <a:r>
              <a:rPr lang="en-US" sz="1800" spc="-1" dirty="0">
                <a:ea typeface="Georgia"/>
              </a:rPr>
              <a:t> que </a:t>
            </a:r>
            <a:r>
              <a:rPr lang="en-US" sz="1800" spc="-1" dirty="0" err="1">
                <a:ea typeface="Georgia"/>
              </a:rPr>
              <a:t>há</a:t>
            </a:r>
            <a:r>
              <a:rPr lang="en-US" sz="1800" spc="-1" dirty="0">
                <a:ea typeface="Georgia"/>
              </a:rPr>
              <a:t> </a:t>
            </a:r>
            <a:r>
              <a:rPr lang="en-US" sz="1800" spc="-1" dirty="0" err="1">
                <a:ea typeface="Georgia"/>
              </a:rPr>
              <a:t>nesta</a:t>
            </a:r>
            <a:r>
              <a:rPr lang="en-US" sz="1800" spc="-1" dirty="0">
                <a:ea typeface="Georgia"/>
              </a:rPr>
              <a:t> terra, e </a:t>
            </a:r>
            <a:r>
              <a:rPr lang="en-US" sz="1800" spc="-1" dirty="0" err="1">
                <a:ea typeface="Georgia"/>
              </a:rPr>
              <a:t>tem</a:t>
            </a:r>
            <a:r>
              <a:rPr lang="en-US" sz="1800" spc="-1" dirty="0">
                <a:ea typeface="Georgia"/>
              </a:rPr>
              <a:t> o </a:t>
            </a:r>
            <a:r>
              <a:rPr lang="en-US" sz="1800" spc="-1" dirty="0" err="1">
                <a:ea typeface="Georgia"/>
              </a:rPr>
              <a:t>sabor</a:t>
            </a:r>
            <a:r>
              <a:rPr lang="en-US" sz="1800" spc="-1" dirty="0">
                <a:ea typeface="Georgia"/>
              </a:rPr>
              <a:t> </a:t>
            </a:r>
            <a:r>
              <a:rPr lang="en-US" sz="1800" spc="-1" dirty="0" err="1">
                <a:ea typeface="Georgia"/>
              </a:rPr>
              <a:t>quase</a:t>
            </a:r>
            <a:r>
              <a:rPr lang="en-US" sz="1800" spc="-1" dirty="0">
                <a:ea typeface="Georgia"/>
              </a:rPr>
              <a:t> </a:t>
            </a:r>
            <a:r>
              <a:rPr lang="en-US" sz="1800" spc="-1" dirty="0" err="1">
                <a:ea typeface="Georgia"/>
              </a:rPr>
              <a:t>como</a:t>
            </a:r>
            <a:r>
              <a:rPr lang="en-US" sz="1800" spc="-1" dirty="0">
                <a:ea typeface="Georgia"/>
              </a:rPr>
              <a:t> de </a:t>
            </a:r>
            <a:r>
              <a:rPr lang="en-US" sz="1800" spc="-1" dirty="0" err="1">
                <a:ea typeface="Georgia"/>
              </a:rPr>
              <a:t>galinha</a:t>
            </a:r>
            <a:r>
              <a:rPr lang="en-US" sz="1800" spc="-1" dirty="0">
                <a:ea typeface="Georgia"/>
              </a:rPr>
              <a:t>. </a:t>
            </a:r>
            <a:endParaRPr lang="en-US" sz="1800" spc="-1" dirty="0">
              <a:latin typeface="Cambria"/>
            </a:endParaRPr>
          </a:p>
        </p:txBody>
      </p:sp>
    </p:spTree>
    <p:extLst>
      <p:ext uri="{BB962C8B-B14F-4D97-AF65-F5344CB8AC3E}">
        <p14:creationId xmlns:p14="http://schemas.microsoft.com/office/powerpoint/2010/main" val="17374278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56</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4" name="Espaço Reservado para Texto 3">
            <a:extLst>
              <a:ext uri="{FF2B5EF4-FFF2-40B4-BE49-F238E27FC236}">
                <a16:creationId xmlns:a16="http://schemas.microsoft.com/office/drawing/2014/main" id="{B2D312D4-2224-4781-897E-D1894B8DDC73}"/>
              </a:ext>
            </a:extLst>
          </p:cNvPr>
          <p:cNvSpPr>
            <a:spLocks noGrp="1"/>
          </p:cNvSpPr>
          <p:nvPr>
            <p:ph type="body" sz="quarter" idx="10"/>
          </p:nvPr>
        </p:nvSpPr>
        <p:spPr/>
        <p:txBody>
          <a:bodyPr anchor="b">
            <a:noAutofit/>
          </a:bodyPr>
          <a:lstStyle/>
          <a:p>
            <a:pPr>
              <a:lnSpc>
                <a:spcPct val="100000"/>
              </a:lnSpc>
            </a:pPr>
            <a:r>
              <a:rPr lang="en-US" sz="1800" b="1" spc="-1" dirty="0">
                <a:solidFill>
                  <a:srgbClr val="E45150"/>
                </a:solidFill>
                <a:ea typeface="Georgia"/>
              </a:rPr>
              <a:t>Outros</a:t>
            </a:r>
            <a:r>
              <a:rPr lang="pt-BR" sz="1800" spc="-1" baseline="-25000" dirty="0">
                <a:solidFill>
                  <a:srgbClr val="E45150"/>
                </a:solidFill>
                <a:ea typeface="Georgia"/>
              </a:rPr>
              <a:t> (i)</a:t>
            </a:r>
            <a:r>
              <a:rPr lang="en-US" sz="1800" spc="-1" dirty="0">
                <a:ea typeface="Georgia"/>
              </a:rPr>
              <a:t> </a:t>
            </a:r>
            <a:r>
              <a:rPr lang="en-US" sz="1800" spc="-1" dirty="0" err="1">
                <a:ea typeface="Georgia"/>
              </a:rPr>
              <a:t>há</a:t>
            </a:r>
            <a:r>
              <a:rPr lang="en-US" sz="1800" spc="-1" dirty="0">
                <a:ea typeface="Georgia"/>
              </a:rPr>
              <a:t> </a:t>
            </a:r>
            <a:r>
              <a:rPr lang="en-US" sz="1800" spc="-1" dirty="0" err="1">
                <a:ea typeface="Georgia"/>
              </a:rPr>
              <a:t>também</a:t>
            </a:r>
            <a:r>
              <a:rPr lang="en-US" sz="1800" spc="-1" dirty="0">
                <a:ea typeface="Georgia"/>
              </a:rPr>
              <a:t> </a:t>
            </a:r>
            <a:r>
              <a:rPr lang="en-US" sz="1800" spc="-1" dirty="0" err="1">
                <a:ea typeface="Georgia"/>
              </a:rPr>
              <a:t>nestas</a:t>
            </a:r>
            <a:r>
              <a:rPr lang="en-US" sz="1800" spc="-1" dirty="0">
                <a:ea typeface="Georgia"/>
              </a:rPr>
              <a:t> </a:t>
            </a:r>
            <a:r>
              <a:rPr lang="en-US" sz="1800" spc="-1" dirty="0" err="1">
                <a:ea typeface="Georgia"/>
              </a:rPr>
              <a:t>partes</a:t>
            </a:r>
            <a:r>
              <a:rPr lang="en-US" sz="1800" spc="-1" dirty="0">
                <a:ea typeface="Georgia"/>
              </a:rPr>
              <a:t> </a:t>
            </a:r>
            <a:r>
              <a:rPr lang="en-US" sz="1800" spc="-1" dirty="0" err="1">
                <a:ea typeface="Georgia"/>
              </a:rPr>
              <a:t>muito</a:t>
            </a:r>
            <a:r>
              <a:rPr lang="en-US" sz="1800" spc="-1" dirty="0">
                <a:ea typeface="Georgia"/>
              </a:rPr>
              <a:t> para </a:t>
            </a:r>
            <a:r>
              <a:rPr lang="en-US" sz="1800" spc="-1" dirty="0" err="1">
                <a:ea typeface="Georgia"/>
              </a:rPr>
              <a:t>notar</a:t>
            </a:r>
            <a:r>
              <a:rPr lang="en-US" sz="1800" spc="-1" dirty="0">
                <a:ea typeface="Georgia"/>
              </a:rPr>
              <a:t>, e </a:t>
            </a:r>
            <a:r>
              <a:rPr lang="en-US" sz="1800" spc="-1" dirty="0" err="1">
                <a:ea typeface="Georgia"/>
              </a:rPr>
              <a:t>mais</a:t>
            </a:r>
            <a:r>
              <a:rPr lang="en-US" sz="1800" spc="-1" dirty="0">
                <a:ea typeface="Georgia"/>
              </a:rPr>
              <a:t> fora da </a:t>
            </a:r>
            <a:r>
              <a:rPr lang="en-US" sz="1800" spc="-1" dirty="0" err="1">
                <a:ea typeface="Georgia"/>
              </a:rPr>
              <a:t>comum</a:t>
            </a:r>
            <a:r>
              <a:rPr lang="en-US" sz="1800" spc="-1" dirty="0">
                <a:ea typeface="Georgia"/>
              </a:rPr>
              <a:t> </a:t>
            </a:r>
            <a:r>
              <a:rPr lang="en-US" sz="1800" spc="-1" dirty="0" err="1">
                <a:ea typeface="Georgia"/>
              </a:rPr>
              <a:t>semelhança</a:t>
            </a:r>
            <a:r>
              <a:rPr lang="en-US" sz="1800" spc="-1" dirty="0">
                <a:ea typeface="Georgia"/>
              </a:rPr>
              <a:t> dos outros </a:t>
            </a:r>
            <a:r>
              <a:rPr lang="en-US" sz="1800" spc="-1" dirty="0" err="1">
                <a:ea typeface="Georgia"/>
              </a:rPr>
              <a:t>animais</a:t>
            </a:r>
            <a:r>
              <a:rPr lang="en-US" sz="1800" spc="-1" dirty="0">
                <a:ea typeface="Georgia"/>
              </a:rPr>
              <a:t> (a meu </a:t>
            </a:r>
            <a:r>
              <a:rPr lang="en-US" sz="1800" spc="-1" dirty="0" err="1">
                <a:ea typeface="Georgia"/>
              </a:rPr>
              <a:t>juízo</a:t>
            </a:r>
            <a:r>
              <a:rPr lang="en-US" sz="1800" spc="-1" dirty="0">
                <a:ea typeface="Georgia"/>
              </a:rPr>
              <a:t>) que </a:t>
            </a:r>
            <a:r>
              <a:rPr lang="en-US" sz="1800" spc="-1" dirty="0" err="1">
                <a:ea typeface="Georgia"/>
              </a:rPr>
              <a:t>quantos</a:t>
            </a:r>
            <a:r>
              <a:rPr lang="en-US" sz="1800" spc="-1" dirty="0">
                <a:ea typeface="Georgia"/>
              </a:rPr>
              <a:t> </a:t>
            </a:r>
            <a:r>
              <a:rPr lang="en-US" sz="1800" spc="-1" dirty="0" err="1">
                <a:ea typeface="Georgia"/>
              </a:rPr>
              <a:t>até</a:t>
            </a:r>
            <a:r>
              <a:rPr lang="en-US" sz="1800" spc="-1" dirty="0">
                <a:ea typeface="Georgia"/>
              </a:rPr>
              <a:t> agora se </a:t>
            </a:r>
            <a:r>
              <a:rPr lang="en-US" sz="1800" spc="-1" dirty="0" err="1">
                <a:ea typeface="Georgia"/>
              </a:rPr>
              <a:t>tem</a:t>
            </a:r>
            <a:r>
              <a:rPr lang="en-US" sz="1800" spc="-1" dirty="0">
                <a:ea typeface="Georgia"/>
              </a:rPr>
              <a:t> visto. __ </a:t>
            </a:r>
            <a:r>
              <a:rPr lang="en-US" sz="1800" spc="-1" dirty="0" err="1">
                <a:ea typeface="Georgia"/>
              </a:rPr>
              <a:t>Chamam-lhes</a:t>
            </a:r>
            <a:r>
              <a:rPr lang="en-US" sz="1800" spc="-1" dirty="0">
                <a:ea typeface="Georgia"/>
              </a:rPr>
              <a:t> </a:t>
            </a:r>
            <a:r>
              <a:rPr lang="en-US" sz="1800" spc="-1" dirty="0" err="1">
                <a:ea typeface="Georgia"/>
              </a:rPr>
              <a:t>Tatus</a:t>
            </a:r>
            <a:r>
              <a:rPr lang="en-US" sz="1800" spc="-1" dirty="0">
                <a:ea typeface="Georgia"/>
              </a:rPr>
              <a:t>, e __ </a:t>
            </a:r>
            <a:r>
              <a:rPr lang="en-US" sz="1800" spc="-1" dirty="0" err="1">
                <a:ea typeface="Georgia"/>
              </a:rPr>
              <a:t>são</a:t>
            </a:r>
            <a:r>
              <a:rPr lang="en-US" sz="1800" spc="-1" dirty="0">
                <a:ea typeface="Georgia"/>
              </a:rPr>
              <a:t> </a:t>
            </a:r>
            <a:r>
              <a:rPr lang="en-US" sz="1800" spc="-1" dirty="0" err="1">
                <a:ea typeface="Georgia"/>
              </a:rPr>
              <a:t>quase</a:t>
            </a:r>
            <a:r>
              <a:rPr lang="en-US" sz="1800" spc="-1" dirty="0">
                <a:ea typeface="Georgia"/>
              </a:rPr>
              <a:t> </a:t>
            </a:r>
            <a:r>
              <a:rPr lang="en-US" sz="1800" spc="-1" dirty="0" err="1">
                <a:ea typeface="Georgia"/>
              </a:rPr>
              <a:t>tamanhos</a:t>
            </a:r>
            <a:r>
              <a:rPr lang="en-US" sz="1800" spc="-1" dirty="0">
                <a:ea typeface="Georgia"/>
              </a:rPr>
              <a:t> </a:t>
            </a:r>
            <a:r>
              <a:rPr lang="en-US" sz="1800" spc="-1" dirty="0" err="1">
                <a:ea typeface="Georgia"/>
              </a:rPr>
              <a:t>como</a:t>
            </a:r>
            <a:r>
              <a:rPr lang="en-US" sz="1800" spc="-1" dirty="0">
                <a:ea typeface="Georgia"/>
              </a:rPr>
              <a:t> </a:t>
            </a:r>
            <a:r>
              <a:rPr lang="en-US" sz="1800" spc="-1" dirty="0" err="1">
                <a:ea typeface="Georgia"/>
              </a:rPr>
              <a:t>leitões</a:t>
            </a:r>
            <a:r>
              <a:rPr lang="en-US" sz="1800" spc="-1" dirty="0">
                <a:ea typeface="Georgia"/>
              </a:rPr>
              <a:t>: __ </a:t>
            </a:r>
            <a:r>
              <a:rPr lang="en-US" sz="1800" spc="-1" dirty="0" err="1">
                <a:ea typeface="Georgia"/>
              </a:rPr>
              <a:t>tem</a:t>
            </a:r>
            <a:r>
              <a:rPr lang="en-US" sz="1800" spc="-1" dirty="0">
                <a:ea typeface="Georgia"/>
              </a:rPr>
              <a:t> um </a:t>
            </a:r>
            <a:r>
              <a:rPr lang="en-US" sz="1800" spc="-1" dirty="0" err="1">
                <a:ea typeface="Georgia"/>
              </a:rPr>
              <a:t>casco</a:t>
            </a:r>
            <a:r>
              <a:rPr lang="en-US" sz="1800" spc="-1" dirty="0">
                <a:ea typeface="Georgia"/>
              </a:rPr>
              <a:t> </a:t>
            </a:r>
            <a:r>
              <a:rPr lang="en-US" sz="1800" spc="-1" dirty="0" err="1">
                <a:ea typeface="Georgia"/>
              </a:rPr>
              <a:t>como</a:t>
            </a:r>
            <a:r>
              <a:rPr lang="en-US" sz="1800" spc="-1" dirty="0">
                <a:ea typeface="Georgia"/>
              </a:rPr>
              <a:t> de </a:t>
            </a:r>
            <a:r>
              <a:rPr lang="en-US" sz="1800" spc="-1" dirty="0" err="1">
                <a:ea typeface="Georgia"/>
              </a:rPr>
              <a:t>cágado</a:t>
            </a:r>
            <a:r>
              <a:rPr lang="en-US" sz="1800" spc="-1" dirty="0">
                <a:ea typeface="Georgia"/>
              </a:rPr>
              <a:t>, o qual é </a:t>
            </a:r>
            <a:r>
              <a:rPr lang="en-US" sz="1800" spc="-1" dirty="0" err="1">
                <a:ea typeface="Georgia"/>
              </a:rPr>
              <a:t>repartido</a:t>
            </a:r>
            <a:r>
              <a:rPr lang="en-US" sz="1800" spc="-1" dirty="0">
                <a:ea typeface="Georgia"/>
              </a:rPr>
              <a:t> </a:t>
            </a:r>
            <a:r>
              <a:rPr lang="en-US" sz="1800" spc="-1" dirty="0" err="1">
                <a:ea typeface="Georgia"/>
              </a:rPr>
              <a:t>em</a:t>
            </a:r>
            <a:r>
              <a:rPr lang="en-US" sz="1800" spc="-1" dirty="0">
                <a:ea typeface="Georgia"/>
              </a:rPr>
              <a:t> </a:t>
            </a:r>
            <a:r>
              <a:rPr lang="en-US" sz="1800" spc="-1" dirty="0" err="1">
                <a:ea typeface="Georgia"/>
              </a:rPr>
              <a:t>muitas</a:t>
            </a:r>
            <a:r>
              <a:rPr lang="en-US" sz="1800" spc="-1" dirty="0">
                <a:ea typeface="Georgia"/>
              </a:rPr>
              <a:t> juntas </a:t>
            </a:r>
            <a:r>
              <a:rPr lang="en-US" sz="1800" spc="-1" dirty="0" err="1">
                <a:ea typeface="Georgia"/>
              </a:rPr>
              <a:t>como</a:t>
            </a:r>
            <a:r>
              <a:rPr lang="en-US" sz="1800" spc="-1" dirty="0">
                <a:ea typeface="Georgia"/>
              </a:rPr>
              <a:t> </a:t>
            </a:r>
            <a:r>
              <a:rPr lang="en-US" sz="1800" spc="-1" dirty="0" err="1">
                <a:ea typeface="Georgia"/>
              </a:rPr>
              <a:t>lâminas</a:t>
            </a:r>
            <a:r>
              <a:rPr lang="en-US" sz="1800" spc="-1" dirty="0">
                <a:ea typeface="Georgia"/>
              </a:rPr>
              <a:t> e </a:t>
            </a:r>
            <a:r>
              <a:rPr lang="en-US" sz="1800" spc="-1" dirty="0" err="1">
                <a:ea typeface="Georgia"/>
              </a:rPr>
              <a:t>proporcionado</a:t>
            </a:r>
            <a:r>
              <a:rPr lang="en-US" sz="1800" spc="-1" dirty="0">
                <a:ea typeface="Georgia"/>
              </a:rPr>
              <a:t> de </a:t>
            </a:r>
            <a:r>
              <a:rPr lang="en-US" sz="1800" spc="-1" dirty="0" err="1">
                <a:ea typeface="Georgia"/>
              </a:rPr>
              <a:t>maneira</a:t>
            </a:r>
            <a:r>
              <a:rPr lang="en-US" sz="1800" spc="-1" dirty="0">
                <a:ea typeface="Georgia"/>
              </a:rPr>
              <a:t>, que </a:t>
            </a:r>
            <a:r>
              <a:rPr lang="en-US" sz="1800" spc="-1" dirty="0" err="1">
                <a:ea typeface="Georgia"/>
              </a:rPr>
              <a:t>parece</a:t>
            </a:r>
            <a:r>
              <a:rPr lang="en-US" sz="1800" spc="-1" dirty="0">
                <a:ea typeface="Georgia"/>
              </a:rPr>
              <a:t> </a:t>
            </a:r>
            <a:r>
              <a:rPr lang="en-US" sz="1800" spc="-1" dirty="0" err="1">
                <a:ea typeface="Georgia"/>
              </a:rPr>
              <a:t>totalmente</a:t>
            </a:r>
            <a:r>
              <a:rPr lang="en-US" sz="1800" spc="-1" dirty="0">
                <a:ea typeface="Georgia"/>
              </a:rPr>
              <a:t> um </a:t>
            </a:r>
            <a:r>
              <a:rPr lang="en-US" sz="1800" spc="-1" dirty="0" err="1">
                <a:ea typeface="Georgia"/>
              </a:rPr>
              <a:t>cavalo</a:t>
            </a:r>
            <a:r>
              <a:rPr lang="en-US" sz="1800" spc="-1" dirty="0">
                <a:ea typeface="Georgia"/>
              </a:rPr>
              <a:t> </a:t>
            </a:r>
            <a:r>
              <a:rPr lang="en-US" sz="1800" spc="-1" dirty="0" err="1">
                <a:ea typeface="Georgia"/>
              </a:rPr>
              <a:t>armado</a:t>
            </a:r>
            <a:r>
              <a:rPr lang="en-US" sz="1800" spc="-1" dirty="0">
                <a:ea typeface="Georgia"/>
              </a:rPr>
              <a:t>. __ </a:t>
            </a:r>
            <a:r>
              <a:rPr lang="en-US" sz="1800" spc="-1" dirty="0" err="1">
                <a:ea typeface="Georgia"/>
              </a:rPr>
              <a:t>Tem</a:t>
            </a:r>
            <a:r>
              <a:rPr lang="en-US" sz="1800" spc="-1" dirty="0">
                <a:ea typeface="Georgia"/>
              </a:rPr>
              <a:t> um </a:t>
            </a:r>
            <a:r>
              <a:rPr lang="en-US" sz="1800" spc="-1" dirty="0" err="1">
                <a:ea typeface="Georgia"/>
              </a:rPr>
              <a:t>rabo</a:t>
            </a:r>
            <a:r>
              <a:rPr lang="en-US" sz="1800" spc="-1" dirty="0">
                <a:ea typeface="Georgia"/>
              </a:rPr>
              <a:t> </a:t>
            </a:r>
            <a:r>
              <a:rPr lang="en-US" sz="1800" spc="-1" dirty="0" err="1">
                <a:ea typeface="Georgia"/>
              </a:rPr>
              <a:t>comprido</a:t>
            </a:r>
            <a:r>
              <a:rPr lang="en-US" sz="1800" spc="-1" dirty="0">
                <a:ea typeface="Georgia"/>
              </a:rPr>
              <a:t> </a:t>
            </a:r>
            <a:r>
              <a:rPr lang="en-US" sz="1800" spc="-1" dirty="0" err="1">
                <a:ea typeface="Georgia"/>
              </a:rPr>
              <a:t>todo</a:t>
            </a:r>
            <a:r>
              <a:rPr lang="en-US" sz="1800" spc="-1" dirty="0">
                <a:ea typeface="Georgia"/>
              </a:rPr>
              <a:t> </a:t>
            </a:r>
            <a:r>
              <a:rPr lang="en-US" sz="1800" spc="-1" dirty="0" err="1">
                <a:ea typeface="Georgia"/>
              </a:rPr>
              <a:t>coberto</a:t>
            </a:r>
            <a:r>
              <a:rPr lang="en-US" sz="1800" spc="-1" dirty="0">
                <a:ea typeface="Georgia"/>
              </a:rPr>
              <a:t> do </a:t>
            </a:r>
            <a:r>
              <a:rPr lang="en-US" sz="1800" spc="-1" dirty="0" err="1">
                <a:ea typeface="Georgia"/>
              </a:rPr>
              <a:t>mesmo</a:t>
            </a:r>
            <a:r>
              <a:rPr lang="en-US" sz="1800" spc="-1" dirty="0">
                <a:ea typeface="Georgia"/>
              </a:rPr>
              <a:t> </a:t>
            </a:r>
            <a:r>
              <a:rPr lang="en-US" sz="1800" spc="-1" dirty="0" err="1">
                <a:ea typeface="Georgia"/>
              </a:rPr>
              <a:t>casco</a:t>
            </a:r>
            <a:r>
              <a:rPr lang="en-US" sz="1800" spc="-1" dirty="0">
                <a:ea typeface="Georgia"/>
              </a:rPr>
              <a:t>: </a:t>
            </a:r>
          </a:p>
          <a:p>
            <a:pPr>
              <a:lnSpc>
                <a:spcPct val="100000"/>
              </a:lnSpc>
            </a:pPr>
            <a:br>
              <a:rPr lang="en-US" sz="1800" spc="-1" dirty="0">
                <a:ea typeface="Georgia"/>
              </a:rPr>
            </a:br>
            <a:r>
              <a:rPr lang="en-US" sz="1800" b="1" spc="-1" dirty="0">
                <a:solidFill>
                  <a:srgbClr val="00AAAD"/>
                </a:solidFill>
                <a:ea typeface="Georgia"/>
              </a:rPr>
              <a:t>o </a:t>
            </a:r>
            <a:r>
              <a:rPr lang="en-US" sz="1800" b="1" spc="-1" dirty="0" err="1">
                <a:solidFill>
                  <a:srgbClr val="00AAAD"/>
                </a:solidFill>
                <a:ea typeface="Georgia"/>
              </a:rPr>
              <a:t>focinho</a:t>
            </a:r>
            <a:r>
              <a:rPr lang="pt-BR" sz="1800" spc="-1" baseline="-25000" dirty="0">
                <a:solidFill>
                  <a:srgbClr val="00AAAD"/>
                </a:solidFill>
                <a:ea typeface="Georgia"/>
              </a:rPr>
              <a:t> (</a:t>
            </a:r>
            <a:r>
              <a:rPr lang="pt-BR" sz="1800" spc="-1" baseline="-25000" dirty="0" err="1">
                <a:solidFill>
                  <a:srgbClr val="00AAAD"/>
                </a:solidFill>
                <a:ea typeface="Georgia"/>
              </a:rPr>
              <a:t>ii</a:t>
            </a:r>
            <a:r>
              <a:rPr lang="pt-BR" sz="1800" spc="-1" baseline="-25000" dirty="0">
                <a:solidFill>
                  <a:srgbClr val="00AAAD"/>
                </a:solidFill>
                <a:ea typeface="Georgia"/>
              </a:rPr>
              <a:t>)</a:t>
            </a:r>
            <a:r>
              <a:rPr lang="en-US" sz="1800" b="1" spc="-1" dirty="0">
                <a:solidFill>
                  <a:srgbClr val="00AAAD"/>
                </a:solidFill>
                <a:ea typeface="Georgia"/>
              </a:rPr>
              <a:t> </a:t>
            </a:r>
            <a:r>
              <a:rPr lang="en-US" sz="1800" spc="-1" dirty="0">
                <a:ea typeface="Georgia"/>
              </a:rPr>
              <a:t>é </a:t>
            </a:r>
            <a:r>
              <a:rPr lang="en-US" sz="1800" spc="-1" dirty="0" err="1">
                <a:ea typeface="Georgia"/>
              </a:rPr>
              <a:t>como</a:t>
            </a:r>
            <a:r>
              <a:rPr lang="en-US" sz="1800" spc="-1" dirty="0">
                <a:ea typeface="Georgia"/>
              </a:rPr>
              <a:t> de </a:t>
            </a:r>
            <a:r>
              <a:rPr lang="en-US" sz="1800" spc="-1" dirty="0" err="1">
                <a:ea typeface="Georgia"/>
              </a:rPr>
              <a:t>leitão</a:t>
            </a:r>
            <a:r>
              <a:rPr lang="en-US" sz="1800" spc="-1" dirty="0">
                <a:ea typeface="Georgia"/>
              </a:rPr>
              <a:t>, </a:t>
            </a:r>
            <a:r>
              <a:rPr lang="en-US" sz="1800" spc="-1" dirty="0" err="1">
                <a:ea typeface="Georgia"/>
              </a:rPr>
              <a:t>ainda</a:t>
            </a:r>
            <a:r>
              <a:rPr lang="en-US" sz="1800" spc="-1" dirty="0">
                <a:ea typeface="Georgia"/>
              </a:rPr>
              <a:t> que </a:t>
            </a:r>
            <a:r>
              <a:rPr lang="en-US" sz="1800" spc="-1" dirty="0" err="1">
                <a:ea typeface="Georgia"/>
              </a:rPr>
              <a:t>mais</a:t>
            </a:r>
            <a:r>
              <a:rPr lang="en-US" sz="1800" spc="-1" dirty="0">
                <a:ea typeface="Georgia"/>
              </a:rPr>
              <a:t> </a:t>
            </a:r>
            <a:r>
              <a:rPr lang="en-US" sz="1800" spc="-1" dirty="0" err="1">
                <a:ea typeface="Georgia"/>
              </a:rPr>
              <a:t>delgado</a:t>
            </a:r>
            <a:r>
              <a:rPr lang="en-US" sz="1800" spc="-1" dirty="0">
                <a:ea typeface="Georgia"/>
              </a:rPr>
              <a:t> </a:t>
            </a:r>
            <a:r>
              <a:rPr lang="en-US" sz="1800" spc="-1" dirty="0" err="1">
                <a:ea typeface="Georgia"/>
              </a:rPr>
              <a:t>algum</a:t>
            </a:r>
            <a:r>
              <a:rPr lang="en-US" sz="1800" spc="-1" dirty="0">
                <a:ea typeface="Georgia"/>
              </a:rPr>
              <a:t> tanto, e </a:t>
            </a:r>
            <a:br>
              <a:rPr lang="en-US" sz="1800" spc="-1" dirty="0">
                <a:ea typeface="Georgia"/>
              </a:rPr>
            </a:br>
            <a:r>
              <a:rPr lang="en-US" sz="1800" spc="-1" dirty="0">
                <a:ea typeface="Georgia"/>
              </a:rPr>
              <a:t>__ </a:t>
            </a:r>
            <a:r>
              <a:rPr lang="en-US" sz="1800" spc="-1" dirty="0" err="1">
                <a:ea typeface="Georgia"/>
              </a:rPr>
              <a:t>não</a:t>
            </a:r>
            <a:r>
              <a:rPr lang="en-US" sz="1800" spc="-1" dirty="0">
                <a:ea typeface="Georgia"/>
              </a:rPr>
              <a:t> </a:t>
            </a:r>
            <a:r>
              <a:rPr lang="en-US" sz="1800" spc="-1" dirty="0" err="1">
                <a:ea typeface="Georgia"/>
              </a:rPr>
              <a:t>bota</a:t>
            </a:r>
            <a:r>
              <a:rPr lang="en-US" sz="1800" spc="-1" dirty="0">
                <a:ea typeface="Georgia"/>
              </a:rPr>
              <a:t> </a:t>
            </a:r>
            <a:r>
              <a:rPr lang="en-US" sz="1800" spc="-1" dirty="0" err="1">
                <a:ea typeface="Georgia"/>
              </a:rPr>
              <a:t>mais</a:t>
            </a:r>
            <a:r>
              <a:rPr lang="en-US" sz="1800" spc="-1" dirty="0">
                <a:ea typeface="Georgia"/>
              </a:rPr>
              <a:t> fora do </a:t>
            </a:r>
            <a:r>
              <a:rPr lang="en-US" sz="1800" spc="-1" dirty="0" err="1">
                <a:ea typeface="Georgia"/>
              </a:rPr>
              <a:t>casco</a:t>
            </a:r>
            <a:r>
              <a:rPr lang="en-US" sz="1800" spc="-1" dirty="0">
                <a:ea typeface="Georgia"/>
              </a:rPr>
              <a:t> que a </a:t>
            </a:r>
            <a:r>
              <a:rPr lang="en-US" sz="1800" spc="-1" dirty="0" err="1">
                <a:ea typeface="Georgia"/>
              </a:rPr>
              <a:t>cabeça</a:t>
            </a:r>
            <a:r>
              <a:rPr lang="en-US" sz="1800" spc="-1" dirty="0">
                <a:ea typeface="Georgia"/>
              </a:rPr>
              <a:t>. __ </a:t>
            </a:r>
            <a:r>
              <a:rPr lang="en-US" sz="1800" spc="-1" dirty="0" err="1">
                <a:ea typeface="Georgia"/>
              </a:rPr>
              <a:t>Tem</a:t>
            </a:r>
            <a:r>
              <a:rPr lang="en-US" sz="1800" spc="-1" dirty="0">
                <a:ea typeface="Georgia"/>
              </a:rPr>
              <a:t> as </a:t>
            </a:r>
            <a:r>
              <a:rPr lang="en-US" sz="1800" spc="-1" dirty="0" err="1">
                <a:ea typeface="Georgia"/>
              </a:rPr>
              <a:t>pernas</a:t>
            </a:r>
            <a:r>
              <a:rPr lang="en-US" sz="1800" spc="-1" dirty="0">
                <a:ea typeface="Georgia"/>
              </a:rPr>
              <a:t> </a:t>
            </a:r>
            <a:r>
              <a:rPr lang="en-US" sz="1800" spc="-1" dirty="0" err="1">
                <a:ea typeface="Georgia"/>
              </a:rPr>
              <a:t>baixas</a:t>
            </a:r>
            <a:r>
              <a:rPr lang="en-US" sz="1800" spc="-1" dirty="0">
                <a:ea typeface="Georgia"/>
              </a:rPr>
              <a:t>, e __ </a:t>
            </a:r>
            <a:r>
              <a:rPr lang="en-US" sz="1800" spc="-1" dirty="0" err="1">
                <a:ea typeface="Georgia"/>
              </a:rPr>
              <a:t>criam</a:t>
            </a:r>
            <a:r>
              <a:rPr lang="en-US" sz="1800" spc="-1" dirty="0">
                <a:ea typeface="Georgia"/>
              </a:rPr>
              <a:t>-se </a:t>
            </a:r>
            <a:r>
              <a:rPr lang="en-US" sz="1800" spc="-1" dirty="0" err="1">
                <a:ea typeface="Georgia"/>
              </a:rPr>
              <a:t>em</a:t>
            </a:r>
            <a:r>
              <a:rPr lang="en-US" sz="1800" spc="-1" dirty="0">
                <a:ea typeface="Georgia"/>
              </a:rPr>
              <a:t> </a:t>
            </a:r>
            <a:r>
              <a:rPr lang="en-US" sz="1800" spc="-1" dirty="0" err="1">
                <a:ea typeface="Georgia"/>
              </a:rPr>
              <a:t>covas</a:t>
            </a:r>
            <a:r>
              <a:rPr lang="en-US" sz="1800" spc="-1" dirty="0">
                <a:ea typeface="Georgia"/>
              </a:rPr>
              <a:t> </a:t>
            </a:r>
            <a:r>
              <a:rPr lang="en-US" sz="1800" spc="-1" dirty="0" err="1">
                <a:ea typeface="Georgia"/>
              </a:rPr>
              <a:t>como</a:t>
            </a:r>
            <a:r>
              <a:rPr lang="en-US" sz="1800" spc="-1" dirty="0">
                <a:ea typeface="Georgia"/>
              </a:rPr>
              <a:t> </a:t>
            </a:r>
            <a:r>
              <a:rPr lang="en-US" sz="1800" spc="-1" dirty="0" err="1">
                <a:ea typeface="Georgia"/>
              </a:rPr>
              <a:t>coelhos</a:t>
            </a:r>
            <a:r>
              <a:rPr lang="en-US" sz="1800" spc="-1" dirty="0">
                <a:ea typeface="Georgia"/>
              </a:rPr>
              <a:t>. </a:t>
            </a:r>
          </a:p>
          <a:p>
            <a:pPr>
              <a:lnSpc>
                <a:spcPct val="100000"/>
              </a:lnSpc>
            </a:pPr>
            <a:br>
              <a:rPr lang="en-US" sz="1800" spc="-1" dirty="0">
                <a:ea typeface="Georgia"/>
              </a:rPr>
            </a:br>
            <a:r>
              <a:rPr lang="en-US" sz="1800" b="1" spc="-1" dirty="0">
                <a:solidFill>
                  <a:srgbClr val="FF6600"/>
                </a:solidFill>
                <a:ea typeface="Georgia"/>
              </a:rPr>
              <a:t>A carne </a:t>
            </a:r>
            <a:r>
              <a:rPr lang="en-US" sz="1800" b="1" spc="-1" dirty="0" err="1">
                <a:solidFill>
                  <a:srgbClr val="FF6600"/>
                </a:solidFill>
                <a:ea typeface="Georgia"/>
              </a:rPr>
              <a:t>destes</a:t>
            </a:r>
            <a:r>
              <a:rPr lang="en-US" sz="1800" b="1" spc="-1" dirty="0">
                <a:solidFill>
                  <a:srgbClr val="FF6600"/>
                </a:solidFill>
                <a:ea typeface="Georgia"/>
              </a:rPr>
              <a:t> </a:t>
            </a:r>
            <a:r>
              <a:rPr lang="en-US" sz="1800" b="1" spc="-1" dirty="0" err="1">
                <a:solidFill>
                  <a:srgbClr val="FF6600"/>
                </a:solidFill>
                <a:ea typeface="Georgia"/>
              </a:rPr>
              <a:t>animais</a:t>
            </a:r>
            <a:r>
              <a:rPr lang="pt-BR" sz="1800" spc="-1" baseline="-25000" dirty="0">
                <a:solidFill>
                  <a:srgbClr val="FF6600"/>
                </a:solidFill>
                <a:ea typeface="Georgia"/>
              </a:rPr>
              <a:t> (</a:t>
            </a:r>
            <a:r>
              <a:rPr lang="pt-BR" sz="1800" spc="-1" baseline="-25000" dirty="0" err="1">
                <a:solidFill>
                  <a:srgbClr val="FF6600"/>
                </a:solidFill>
                <a:ea typeface="Georgia"/>
              </a:rPr>
              <a:t>iii</a:t>
            </a:r>
            <a:r>
              <a:rPr lang="pt-BR" sz="1800" spc="-1" baseline="-25000" dirty="0">
                <a:solidFill>
                  <a:srgbClr val="FF6600"/>
                </a:solidFill>
                <a:ea typeface="Georgia"/>
              </a:rPr>
              <a:t>)</a:t>
            </a:r>
            <a:r>
              <a:rPr lang="en-US" sz="1800" b="1" spc="-1" dirty="0">
                <a:solidFill>
                  <a:srgbClr val="FF6600"/>
                </a:solidFill>
                <a:ea typeface="Georgia"/>
              </a:rPr>
              <a:t> </a:t>
            </a:r>
            <a:r>
              <a:rPr lang="en-US" sz="1800" spc="-1" dirty="0">
                <a:ea typeface="Georgia"/>
              </a:rPr>
              <a:t>é a </a:t>
            </a:r>
            <a:r>
              <a:rPr lang="en-US" sz="1800" spc="-1" dirty="0" err="1">
                <a:ea typeface="Georgia"/>
              </a:rPr>
              <a:t>melhor</a:t>
            </a:r>
            <a:r>
              <a:rPr lang="en-US" sz="1800" spc="-1" dirty="0">
                <a:ea typeface="Georgia"/>
              </a:rPr>
              <a:t> e a </a:t>
            </a:r>
            <a:r>
              <a:rPr lang="en-US" sz="1800" spc="-1" dirty="0" err="1">
                <a:ea typeface="Georgia"/>
              </a:rPr>
              <a:t>mais</a:t>
            </a:r>
            <a:r>
              <a:rPr lang="en-US" sz="1800" spc="-1" dirty="0">
                <a:ea typeface="Georgia"/>
              </a:rPr>
              <a:t> </a:t>
            </a:r>
            <a:r>
              <a:rPr lang="en-US" sz="1800" spc="-1" dirty="0" err="1">
                <a:ea typeface="Georgia"/>
              </a:rPr>
              <a:t>estimada</a:t>
            </a:r>
            <a:r>
              <a:rPr lang="en-US" sz="1800" spc="-1" dirty="0">
                <a:ea typeface="Georgia"/>
              </a:rPr>
              <a:t> que </a:t>
            </a:r>
            <a:r>
              <a:rPr lang="en-US" sz="1800" spc="-1" dirty="0" err="1">
                <a:ea typeface="Georgia"/>
              </a:rPr>
              <a:t>há</a:t>
            </a:r>
            <a:r>
              <a:rPr lang="en-US" sz="1800" spc="-1" dirty="0">
                <a:ea typeface="Georgia"/>
              </a:rPr>
              <a:t> </a:t>
            </a:r>
            <a:r>
              <a:rPr lang="en-US" sz="1800" spc="-1" dirty="0" err="1">
                <a:ea typeface="Georgia"/>
              </a:rPr>
              <a:t>nesta</a:t>
            </a:r>
            <a:r>
              <a:rPr lang="en-US" sz="1800" spc="-1" dirty="0">
                <a:ea typeface="Georgia"/>
              </a:rPr>
              <a:t> terra, e </a:t>
            </a:r>
            <a:r>
              <a:rPr lang="en-US" sz="1800" spc="-1" dirty="0" err="1">
                <a:ea typeface="Georgia"/>
              </a:rPr>
              <a:t>tem</a:t>
            </a:r>
            <a:r>
              <a:rPr lang="en-US" sz="1800" spc="-1" dirty="0">
                <a:ea typeface="Georgia"/>
              </a:rPr>
              <a:t> o </a:t>
            </a:r>
            <a:r>
              <a:rPr lang="en-US" sz="1800" spc="-1" dirty="0" err="1">
                <a:ea typeface="Georgia"/>
              </a:rPr>
              <a:t>sabor</a:t>
            </a:r>
            <a:r>
              <a:rPr lang="en-US" sz="1800" spc="-1" dirty="0">
                <a:ea typeface="Georgia"/>
              </a:rPr>
              <a:t> </a:t>
            </a:r>
            <a:r>
              <a:rPr lang="en-US" sz="1800" spc="-1" dirty="0" err="1">
                <a:ea typeface="Georgia"/>
              </a:rPr>
              <a:t>quase</a:t>
            </a:r>
            <a:r>
              <a:rPr lang="en-US" sz="1800" spc="-1" dirty="0">
                <a:ea typeface="Georgia"/>
              </a:rPr>
              <a:t> </a:t>
            </a:r>
            <a:r>
              <a:rPr lang="en-US" sz="1800" spc="-1" dirty="0" err="1">
                <a:ea typeface="Georgia"/>
              </a:rPr>
              <a:t>como</a:t>
            </a:r>
            <a:r>
              <a:rPr lang="en-US" sz="1800" spc="-1" dirty="0">
                <a:ea typeface="Georgia"/>
              </a:rPr>
              <a:t> de </a:t>
            </a:r>
            <a:r>
              <a:rPr lang="en-US" sz="1800" spc="-1" dirty="0" err="1">
                <a:ea typeface="Georgia"/>
              </a:rPr>
              <a:t>galinha</a:t>
            </a:r>
            <a:r>
              <a:rPr lang="en-US" sz="1800" spc="-1" dirty="0">
                <a:ea typeface="Georgia"/>
              </a:rPr>
              <a:t>. </a:t>
            </a:r>
            <a:endParaRPr lang="en-US" sz="1800" spc="-1" dirty="0">
              <a:latin typeface="Cambria"/>
            </a:endParaRPr>
          </a:p>
        </p:txBody>
      </p:sp>
    </p:spTree>
    <p:extLst>
      <p:ext uri="{BB962C8B-B14F-4D97-AF65-F5344CB8AC3E}">
        <p14:creationId xmlns:p14="http://schemas.microsoft.com/office/powerpoint/2010/main" val="39257441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57</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4" name="Espaço Reservado para Texto 3">
            <a:extLst>
              <a:ext uri="{FF2B5EF4-FFF2-40B4-BE49-F238E27FC236}">
                <a16:creationId xmlns:a16="http://schemas.microsoft.com/office/drawing/2014/main" id="{B2D312D4-2224-4781-897E-D1894B8DDC73}"/>
              </a:ext>
            </a:extLst>
          </p:cNvPr>
          <p:cNvSpPr>
            <a:spLocks noGrp="1"/>
          </p:cNvSpPr>
          <p:nvPr>
            <p:ph type="body" sz="quarter" idx="10"/>
          </p:nvPr>
        </p:nvSpPr>
        <p:spPr/>
        <p:txBody>
          <a:bodyPr anchor="b">
            <a:noAutofit/>
          </a:bodyPr>
          <a:lstStyle/>
          <a:p>
            <a:pPr>
              <a:lnSpc>
                <a:spcPct val="100000"/>
              </a:lnSpc>
            </a:pPr>
            <a:r>
              <a:rPr lang="en-US" sz="1800" b="1" spc="-1" dirty="0">
                <a:solidFill>
                  <a:srgbClr val="E45150"/>
                </a:solidFill>
                <a:ea typeface="Georgia"/>
              </a:rPr>
              <a:t>Outros</a:t>
            </a:r>
            <a:r>
              <a:rPr lang="pt-BR" sz="1800" spc="-1" baseline="-25000" dirty="0">
                <a:solidFill>
                  <a:srgbClr val="E45150"/>
                </a:solidFill>
                <a:ea typeface="Georgia"/>
              </a:rPr>
              <a:t> (i)</a:t>
            </a:r>
            <a:r>
              <a:rPr lang="en-US" sz="1800" spc="-1" dirty="0">
                <a:ea typeface="Georgia"/>
              </a:rPr>
              <a:t> </a:t>
            </a:r>
            <a:r>
              <a:rPr lang="en-US" sz="1800" spc="-1" dirty="0" err="1">
                <a:ea typeface="Georgia"/>
              </a:rPr>
              <a:t>há</a:t>
            </a:r>
            <a:r>
              <a:rPr lang="en-US" sz="1800" spc="-1" dirty="0">
                <a:ea typeface="Georgia"/>
              </a:rPr>
              <a:t> </a:t>
            </a:r>
            <a:r>
              <a:rPr lang="en-US" sz="1800" spc="-1" dirty="0" err="1">
                <a:ea typeface="Georgia"/>
              </a:rPr>
              <a:t>também</a:t>
            </a:r>
            <a:r>
              <a:rPr lang="en-US" sz="1800" spc="-1" dirty="0">
                <a:ea typeface="Georgia"/>
              </a:rPr>
              <a:t> </a:t>
            </a:r>
            <a:r>
              <a:rPr lang="en-US" sz="1800" spc="-1" dirty="0" err="1">
                <a:ea typeface="Georgia"/>
              </a:rPr>
              <a:t>nestas</a:t>
            </a:r>
            <a:r>
              <a:rPr lang="en-US" sz="1800" spc="-1" dirty="0">
                <a:ea typeface="Georgia"/>
              </a:rPr>
              <a:t> </a:t>
            </a:r>
            <a:r>
              <a:rPr lang="en-US" sz="1800" spc="-1" dirty="0" err="1">
                <a:ea typeface="Georgia"/>
              </a:rPr>
              <a:t>partes</a:t>
            </a:r>
            <a:r>
              <a:rPr lang="en-US" sz="1800" spc="-1" dirty="0">
                <a:ea typeface="Georgia"/>
              </a:rPr>
              <a:t> </a:t>
            </a:r>
            <a:r>
              <a:rPr lang="en-US" sz="1800" spc="-1" dirty="0" err="1">
                <a:ea typeface="Georgia"/>
              </a:rPr>
              <a:t>muito</a:t>
            </a:r>
            <a:r>
              <a:rPr lang="en-US" sz="1800" spc="-1" dirty="0">
                <a:ea typeface="Georgia"/>
              </a:rPr>
              <a:t> para </a:t>
            </a:r>
            <a:r>
              <a:rPr lang="en-US" sz="1800" spc="-1" dirty="0" err="1">
                <a:ea typeface="Georgia"/>
              </a:rPr>
              <a:t>notar</a:t>
            </a:r>
            <a:r>
              <a:rPr lang="en-US" sz="1800" spc="-1" dirty="0">
                <a:ea typeface="Georgia"/>
              </a:rPr>
              <a:t>, e </a:t>
            </a:r>
            <a:r>
              <a:rPr lang="en-US" sz="1800" spc="-1" dirty="0" err="1">
                <a:ea typeface="Georgia"/>
              </a:rPr>
              <a:t>mais</a:t>
            </a:r>
            <a:r>
              <a:rPr lang="en-US" sz="1800" spc="-1" dirty="0">
                <a:ea typeface="Georgia"/>
              </a:rPr>
              <a:t> fora da </a:t>
            </a:r>
            <a:r>
              <a:rPr lang="en-US" sz="1800" spc="-1" dirty="0" err="1">
                <a:ea typeface="Georgia"/>
              </a:rPr>
              <a:t>comum</a:t>
            </a:r>
            <a:r>
              <a:rPr lang="en-US" sz="1800" spc="-1" dirty="0">
                <a:ea typeface="Georgia"/>
              </a:rPr>
              <a:t> </a:t>
            </a:r>
            <a:r>
              <a:rPr lang="en-US" sz="1800" spc="-1" dirty="0" err="1">
                <a:ea typeface="Georgia"/>
              </a:rPr>
              <a:t>semelhança</a:t>
            </a:r>
            <a:r>
              <a:rPr lang="en-US" sz="1800" spc="-1" dirty="0">
                <a:ea typeface="Georgia"/>
              </a:rPr>
              <a:t> dos outros </a:t>
            </a:r>
            <a:r>
              <a:rPr lang="en-US" sz="1800" spc="-1" dirty="0" err="1">
                <a:ea typeface="Georgia"/>
              </a:rPr>
              <a:t>animais</a:t>
            </a:r>
            <a:r>
              <a:rPr lang="en-US" sz="1800" spc="-1" dirty="0">
                <a:ea typeface="Georgia"/>
              </a:rPr>
              <a:t> (a meu </a:t>
            </a:r>
            <a:r>
              <a:rPr lang="en-US" sz="1800" spc="-1" dirty="0" err="1">
                <a:ea typeface="Georgia"/>
              </a:rPr>
              <a:t>juízo</a:t>
            </a:r>
            <a:r>
              <a:rPr lang="en-US" sz="1800" spc="-1" dirty="0">
                <a:ea typeface="Georgia"/>
              </a:rPr>
              <a:t>) que </a:t>
            </a:r>
            <a:r>
              <a:rPr lang="en-US" sz="1800" spc="-1" dirty="0" err="1">
                <a:ea typeface="Georgia"/>
              </a:rPr>
              <a:t>quantos</a:t>
            </a:r>
            <a:r>
              <a:rPr lang="en-US" sz="1800" spc="-1" dirty="0">
                <a:ea typeface="Georgia"/>
              </a:rPr>
              <a:t> </a:t>
            </a:r>
            <a:r>
              <a:rPr lang="en-US" sz="1800" spc="-1" dirty="0" err="1">
                <a:ea typeface="Georgia"/>
              </a:rPr>
              <a:t>até</a:t>
            </a:r>
            <a:r>
              <a:rPr lang="en-US" sz="1800" spc="-1" dirty="0">
                <a:ea typeface="Georgia"/>
              </a:rPr>
              <a:t> agora se </a:t>
            </a:r>
            <a:r>
              <a:rPr lang="en-US" sz="1800" spc="-1" dirty="0" err="1">
                <a:ea typeface="Georgia"/>
              </a:rPr>
              <a:t>tem</a:t>
            </a:r>
            <a:r>
              <a:rPr lang="en-US" sz="1800" spc="-1" dirty="0">
                <a:ea typeface="Georgia"/>
              </a:rPr>
              <a:t> visto. </a:t>
            </a:r>
            <a:r>
              <a:rPr lang="en-US" sz="1800" spc="-1" dirty="0">
                <a:solidFill>
                  <a:srgbClr val="FF9900"/>
                </a:solidFill>
                <a:ea typeface="Georgia"/>
              </a:rPr>
              <a:t>__</a:t>
            </a:r>
            <a:r>
              <a:rPr lang="pt-BR" sz="1800" spc="-1" baseline="-25000" dirty="0">
                <a:solidFill>
                  <a:srgbClr val="FF9900"/>
                </a:solidFill>
                <a:ea typeface="Georgia"/>
              </a:rPr>
              <a:t> (</a:t>
            </a:r>
            <a:r>
              <a:rPr lang="pt-BR" sz="1800" spc="-1" baseline="-25000" dirty="0" err="1">
                <a:solidFill>
                  <a:srgbClr val="FF9900"/>
                </a:solidFill>
                <a:ea typeface="Georgia"/>
              </a:rPr>
              <a:t>iv</a:t>
            </a:r>
            <a:r>
              <a:rPr lang="pt-BR" sz="1800" spc="-1" baseline="-25000" dirty="0">
                <a:solidFill>
                  <a:srgbClr val="FF9900"/>
                </a:solidFill>
                <a:ea typeface="Georgia"/>
              </a:rPr>
              <a:t>)</a:t>
            </a:r>
            <a:r>
              <a:rPr lang="en-US" sz="1800" spc="-1" dirty="0">
                <a:solidFill>
                  <a:srgbClr val="FF9900"/>
                </a:solidFill>
                <a:ea typeface="Georgia"/>
              </a:rPr>
              <a:t> </a:t>
            </a:r>
            <a:r>
              <a:rPr lang="en-US" sz="1800" spc="-1" dirty="0" err="1">
                <a:ea typeface="Georgia"/>
              </a:rPr>
              <a:t>Chamam-lhes</a:t>
            </a:r>
            <a:r>
              <a:rPr lang="en-US" sz="1800" spc="-1" dirty="0">
                <a:ea typeface="Georgia"/>
              </a:rPr>
              <a:t> </a:t>
            </a:r>
            <a:r>
              <a:rPr lang="en-US" sz="1800" spc="-1" dirty="0" err="1">
                <a:ea typeface="Georgia"/>
              </a:rPr>
              <a:t>Tatus</a:t>
            </a:r>
            <a:r>
              <a:rPr lang="en-US" sz="1800" spc="-1" dirty="0">
                <a:ea typeface="Georgia"/>
              </a:rPr>
              <a:t>, e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são</a:t>
            </a:r>
            <a:r>
              <a:rPr lang="en-US" sz="1800" spc="-1" dirty="0">
                <a:ea typeface="Georgia"/>
              </a:rPr>
              <a:t> </a:t>
            </a:r>
            <a:r>
              <a:rPr lang="en-US" sz="1800" spc="-1" dirty="0" err="1">
                <a:ea typeface="Georgia"/>
              </a:rPr>
              <a:t>quase</a:t>
            </a:r>
            <a:r>
              <a:rPr lang="en-US" sz="1800" spc="-1" dirty="0">
                <a:ea typeface="Georgia"/>
              </a:rPr>
              <a:t> </a:t>
            </a:r>
            <a:r>
              <a:rPr lang="en-US" sz="1800" spc="-1" dirty="0" err="1">
                <a:ea typeface="Georgia"/>
              </a:rPr>
              <a:t>tamanhos</a:t>
            </a:r>
            <a:r>
              <a:rPr lang="en-US" sz="1800" spc="-1" dirty="0">
                <a:ea typeface="Georgia"/>
              </a:rPr>
              <a:t> </a:t>
            </a:r>
            <a:r>
              <a:rPr lang="en-US" sz="1800" spc="-1" dirty="0" err="1">
                <a:ea typeface="Georgia"/>
              </a:rPr>
              <a:t>como</a:t>
            </a:r>
            <a:r>
              <a:rPr lang="en-US" sz="1800" spc="-1" dirty="0">
                <a:ea typeface="Georgia"/>
              </a:rPr>
              <a:t> </a:t>
            </a:r>
            <a:r>
              <a:rPr lang="en-US" sz="1800" spc="-1" dirty="0" err="1">
                <a:ea typeface="Georgia"/>
              </a:rPr>
              <a:t>leitões</a:t>
            </a:r>
            <a:r>
              <a:rPr lang="en-US" sz="1800" spc="-1" dirty="0">
                <a:ea typeface="Georgia"/>
              </a:rPr>
              <a:t>: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tem</a:t>
            </a:r>
            <a:r>
              <a:rPr lang="en-US" sz="1800" spc="-1" dirty="0">
                <a:ea typeface="Georgia"/>
              </a:rPr>
              <a:t> um </a:t>
            </a:r>
            <a:r>
              <a:rPr lang="en-US" sz="1800" spc="-1" dirty="0" err="1">
                <a:ea typeface="Georgia"/>
              </a:rPr>
              <a:t>casco</a:t>
            </a:r>
            <a:r>
              <a:rPr lang="en-US" sz="1800" spc="-1" dirty="0">
                <a:ea typeface="Georgia"/>
              </a:rPr>
              <a:t> </a:t>
            </a:r>
            <a:r>
              <a:rPr lang="en-US" sz="1800" spc="-1" dirty="0" err="1">
                <a:ea typeface="Georgia"/>
              </a:rPr>
              <a:t>como</a:t>
            </a:r>
            <a:r>
              <a:rPr lang="en-US" sz="1800" spc="-1" dirty="0">
                <a:ea typeface="Georgia"/>
              </a:rPr>
              <a:t> de </a:t>
            </a:r>
            <a:r>
              <a:rPr lang="en-US" sz="1800" spc="-1" dirty="0" err="1">
                <a:ea typeface="Georgia"/>
              </a:rPr>
              <a:t>cágado</a:t>
            </a:r>
            <a:r>
              <a:rPr lang="en-US" sz="1800" spc="-1" dirty="0">
                <a:ea typeface="Georgia"/>
              </a:rPr>
              <a:t>, o qual é </a:t>
            </a:r>
            <a:r>
              <a:rPr lang="en-US" sz="1800" spc="-1" dirty="0" err="1">
                <a:ea typeface="Georgia"/>
              </a:rPr>
              <a:t>repartido</a:t>
            </a:r>
            <a:r>
              <a:rPr lang="en-US" sz="1800" spc="-1" dirty="0">
                <a:ea typeface="Georgia"/>
              </a:rPr>
              <a:t> </a:t>
            </a:r>
            <a:r>
              <a:rPr lang="en-US" sz="1800" spc="-1" dirty="0" err="1">
                <a:ea typeface="Georgia"/>
              </a:rPr>
              <a:t>em</a:t>
            </a:r>
            <a:r>
              <a:rPr lang="en-US" sz="1800" spc="-1" dirty="0">
                <a:ea typeface="Georgia"/>
              </a:rPr>
              <a:t> </a:t>
            </a:r>
            <a:r>
              <a:rPr lang="en-US" sz="1800" spc="-1" dirty="0" err="1">
                <a:ea typeface="Georgia"/>
              </a:rPr>
              <a:t>muitas</a:t>
            </a:r>
            <a:r>
              <a:rPr lang="en-US" sz="1800" spc="-1" dirty="0">
                <a:ea typeface="Georgia"/>
              </a:rPr>
              <a:t> juntas </a:t>
            </a:r>
            <a:r>
              <a:rPr lang="en-US" sz="1800" spc="-1" dirty="0" err="1">
                <a:ea typeface="Georgia"/>
              </a:rPr>
              <a:t>como</a:t>
            </a:r>
            <a:r>
              <a:rPr lang="en-US" sz="1800" spc="-1" dirty="0">
                <a:ea typeface="Georgia"/>
              </a:rPr>
              <a:t> </a:t>
            </a:r>
            <a:r>
              <a:rPr lang="en-US" sz="1800" spc="-1" dirty="0" err="1">
                <a:ea typeface="Georgia"/>
              </a:rPr>
              <a:t>lâminas</a:t>
            </a:r>
            <a:r>
              <a:rPr lang="en-US" sz="1800" spc="-1" dirty="0">
                <a:ea typeface="Georgia"/>
              </a:rPr>
              <a:t> e </a:t>
            </a:r>
            <a:r>
              <a:rPr lang="en-US" sz="1800" spc="-1" dirty="0" err="1">
                <a:ea typeface="Georgia"/>
              </a:rPr>
              <a:t>proporcionado</a:t>
            </a:r>
            <a:r>
              <a:rPr lang="en-US" sz="1800" spc="-1" dirty="0">
                <a:ea typeface="Georgia"/>
              </a:rPr>
              <a:t> de </a:t>
            </a:r>
            <a:r>
              <a:rPr lang="en-US" sz="1800" spc="-1" dirty="0" err="1">
                <a:ea typeface="Georgia"/>
              </a:rPr>
              <a:t>maneira</a:t>
            </a:r>
            <a:r>
              <a:rPr lang="en-US" sz="1800" spc="-1" dirty="0">
                <a:ea typeface="Georgia"/>
              </a:rPr>
              <a:t>, que </a:t>
            </a:r>
            <a:r>
              <a:rPr lang="en-US" sz="1800" spc="-1" dirty="0" err="1">
                <a:ea typeface="Georgia"/>
              </a:rPr>
              <a:t>parece</a:t>
            </a:r>
            <a:r>
              <a:rPr lang="en-US" sz="1800" spc="-1" dirty="0">
                <a:ea typeface="Georgia"/>
              </a:rPr>
              <a:t> </a:t>
            </a:r>
            <a:r>
              <a:rPr lang="en-US" sz="1800" spc="-1" dirty="0" err="1">
                <a:ea typeface="Georgia"/>
              </a:rPr>
              <a:t>totalmente</a:t>
            </a:r>
            <a:r>
              <a:rPr lang="en-US" sz="1800" spc="-1" dirty="0">
                <a:ea typeface="Georgia"/>
              </a:rPr>
              <a:t> um </a:t>
            </a:r>
            <a:r>
              <a:rPr lang="en-US" sz="1800" spc="-1" dirty="0" err="1">
                <a:ea typeface="Georgia"/>
              </a:rPr>
              <a:t>cavalo</a:t>
            </a:r>
            <a:r>
              <a:rPr lang="en-US" sz="1800" spc="-1" dirty="0">
                <a:ea typeface="Georgia"/>
              </a:rPr>
              <a:t> </a:t>
            </a:r>
            <a:r>
              <a:rPr lang="en-US" sz="1800" spc="-1" dirty="0" err="1">
                <a:ea typeface="Georgia"/>
              </a:rPr>
              <a:t>armado</a:t>
            </a:r>
            <a:r>
              <a:rPr lang="en-US" sz="1800" spc="-1" dirty="0">
                <a:ea typeface="Georgia"/>
              </a:rPr>
              <a:t>.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Tem</a:t>
            </a:r>
            <a:r>
              <a:rPr lang="en-US" sz="1800" spc="-1" dirty="0">
                <a:ea typeface="Georgia"/>
              </a:rPr>
              <a:t> um </a:t>
            </a:r>
            <a:r>
              <a:rPr lang="en-US" sz="1800" spc="-1" dirty="0" err="1">
                <a:ea typeface="Georgia"/>
              </a:rPr>
              <a:t>rabo</a:t>
            </a:r>
            <a:r>
              <a:rPr lang="en-US" sz="1800" spc="-1" dirty="0">
                <a:ea typeface="Georgia"/>
              </a:rPr>
              <a:t> </a:t>
            </a:r>
            <a:r>
              <a:rPr lang="en-US" sz="1800" spc="-1" dirty="0" err="1">
                <a:ea typeface="Georgia"/>
              </a:rPr>
              <a:t>comprido</a:t>
            </a:r>
            <a:r>
              <a:rPr lang="en-US" sz="1800" spc="-1" dirty="0">
                <a:ea typeface="Georgia"/>
              </a:rPr>
              <a:t> </a:t>
            </a:r>
            <a:r>
              <a:rPr lang="en-US" sz="1800" spc="-1" dirty="0" err="1">
                <a:ea typeface="Georgia"/>
              </a:rPr>
              <a:t>todo</a:t>
            </a:r>
            <a:r>
              <a:rPr lang="en-US" sz="1800" spc="-1" dirty="0">
                <a:ea typeface="Georgia"/>
              </a:rPr>
              <a:t> </a:t>
            </a:r>
            <a:r>
              <a:rPr lang="en-US" sz="1800" spc="-1" dirty="0" err="1">
                <a:ea typeface="Georgia"/>
              </a:rPr>
              <a:t>coberto</a:t>
            </a:r>
            <a:r>
              <a:rPr lang="en-US" sz="1800" spc="-1" dirty="0">
                <a:ea typeface="Georgia"/>
              </a:rPr>
              <a:t> do </a:t>
            </a:r>
            <a:r>
              <a:rPr lang="en-US" sz="1800" spc="-1" dirty="0" err="1">
                <a:ea typeface="Georgia"/>
              </a:rPr>
              <a:t>mesmo</a:t>
            </a:r>
            <a:r>
              <a:rPr lang="en-US" sz="1800" spc="-1" dirty="0">
                <a:ea typeface="Georgia"/>
              </a:rPr>
              <a:t> </a:t>
            </a:r>
            <a:r>
              <a:rPr lang="en-US" sz="1800" spc="-1" dirty="0" err="1">
                <a:ea typeface="Georgia"/>
              </a:rPr>
              <a:t>casco</a:t>
            </a:r>
            <a:r>
              <a:rPr lang="en-US" sz="1800" spc="-1" dirty="0">
                <a:ea typeface="Georgia"/>
              </a:rPr>
              <a:t>: </a:t>
            </a:r>
          </a:p>
          <a:p>
            <a:pPr>
              <a:lnSpc>
                <a:spcPct val="100000"/>
              </a:lnSpc>
            </a:pPr>
            <a:br>
              <a:rPr lang="en-US" sz="1800" spc="-1" dirty="0">
                <a:ea typeface="Georgia"/>
              </a:rPr>
            </a:br>
            <a:r>
              <a:rPr lang="en-US" sz="1800" b="1" spc="-1" dirty="0">
                <a:solidFill>
                  <a:srgbClr val="00AAAD"/>
                </a:solidFill>
                <a:ea typeface="Georgia"/>
              </a:rPr>
              <a:t>o </a:t>
            </a:r>
            <a:r>
              <a:rPr lang="en-US" sz="1800" b="1" spc="-1" dirty="0" err="1">
                <a:solidFill>
                  <a:srgbClr val="00AAAD"/>
                </a:solidFill>
                <a:ea typeface="Georgia"/>
              </a:rPr>
              <a:t>focinho</a:t>
            </a:r>
            <a:r>
              <a:rPr lang="pt-BR" sz="1800" spc="-1" baseline="-25000" dirty="0">
                <a:solidFill>
                  <a:srgbClr val="00AAAD"/>
                </a:solidFill>
                <a:ea typeface="Georgia"/>
              </a:rPr>
              <a:t> (</a:t>
            </a:r>
            <a:r>
              <a:rPr lang="pt-BR" sz="1800" spc="-1" baseline="-25000" dirty="0" err="1">
                <a:solidFill>
                  <a:srgbClr val="00AAAD"/>
                </a:solidFill>
                <a:ea typeface="Georgia"/>
              </a:rPr>
              <a:t>ii</a:t>
            </a:r>
            <a:r>
              <a:rPr lang="pt-BR" sz="1800" spc="-1" baseline="-25000" dirty="0">
                <a:solidFill>
                  <a:srgbClr val="00AAAD"/>
                </a:solidFill>
                <a:ea typeface="Georgia"/>
              </a:rPr>
              <a:t>)</a:t>
            </a:r>
            <a:r>
              <a:rPr lang="en-US" sz="1800" b="1" spc="-1" dirty="0">
                <a:solidFill>
                  <a:srgbClr val="00AAAD"/>
                </a:solidFill>
                <a:ea typeface="Georgia"/>
              </a:rPr>
              <a:t> </a:t>
            </a:r>
            <a:r>
              <a:rPr lang="en-US" sz="1800" spc="-1" dirty="0">
                <a:ea typeface="Georgia"/>
              </a:rPr>
              <a:t>é </a:t>
            </a:r>
            <a:r>
              <a:rPr lang="en-US" sz="1800" spc="-1" dirty="0" err="1">
                <a:ea typeface="Georgia"/>
              </a:rPr>
              <a:t>como</a:t>
            </a:r>
            <a:r>
              <a:rPr lang="en-US" sz="1800" spc="-1" dirty="0">
                <a:ea typeface="Georgia"/>
              </a:rPr>
              <a:t> de </a:t>
            </a:r>
            <a:r>
              <a:rPr lang="en-US" sz="1800" spc="-1" dirty="0" err="1">
                <a:ea typeface="Georgia"/>
              </a:rPr>
              <a:t>leitão</a:t>
            </a:r>
            <a:r>
              <a:rPr lang="en-US" sz="1800" spc="-1" dirty="0">
                <a:ea typeface="Georgia"/>
              </a:rPr>
              <a:t>, </a:t>
            </a:r>
            <a:r>
              <a:rPr lang="en-US" sz="1800" spc="-1" dirty="0" err="1">
                <a:ea typeface="Georgia"/>
              </a:rPr>
              <a:t>ainda</a:t>
            </a:r>
            <a:r>
              <a:rPr lang="en-US" sz="1800" spc="-1" dirty="0">
                <a:ea typeface="Georgia"/>
              </a:rPr>
              <a:t> que </a:t>
            </a:r>
            <a:r>
              <a:rPr lang="en-US" sz="1800" spc="-1" dirty="0" err="1">
                <a:ea typeface="Georgia"/>
              </a:rPr>
              <a:t>mais</a:t>
            </a:r>
            <a:r>
              <a:rPr lang="en-US" sz="1800" spc="-1" dirty="0">
                <a:ea typeface="Georgia"/>
              </a:rPr>
              <a:t> </a:t>
            </a:r>
            <a:r>
              <a:rPr lang="en-US" sz="1800" spc="-1" dirty="0" err="1">
                <a:ea typeface="Georgia"/>
              </a:rPr>
              <a:t>delgado</a:t>
            </a:r>
            <a:r>
              <a:rPr lang="en-US" sz="1800" spc="-1" dirty="0">
                <a:ea typeface="Georgia"/>
              </a:rPr>
              <a:t> </a:t>
            </a:r>
            <a:r>
              <a:rPr lang="en-US" sz="1800" spc="-1" dirty="0" err="1">
                <a:ea typeface="Georgia"/>
              </a:rPr>
              <a:t>algum</a:t>
            </a:r>
            <a:r>
              <a:rPr lang="en-US" sz="1800" spc="-1" dirty="0">
                <a:ea typeface="Georgia"/>
              </a:rPr>
              <a:t> tanto, e </a:t>
            </a:r>
            <a:br>
              <a:rPr lang="en-US" sz="1800" spc="-1" dirty="0">
                <a:ea typeface="Georgia"/>
              </a:rPr>
            </a:b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não</a:t>
            </a:r>
            <a:r>
              <a:rPr lang="en-US" sz="1800" spc="-1" dirty="0">
                <a:ea typeface="Georgia"/>
              </a:rPr>
              <a:t> </a:t>
            </a:r>
            <a:r>
              <a:rPr lang="en-US" sz="1800" spc="-1" dirty="0" err="1">
                <a:ea typeface="Georgia"/>
              </a:rPr>
              <a:t>bota</a:t>
            </a:r>
            <a:r>
              <a:rPr lang="en-US" sz="1800" spc="-1" dirty="0">
                <a:ea typeface="Georgia"/>
              </a:rPr>
              <a:t> </a:t>
            </a:r>
            <a:r>
              <a:rPr lang="en-US" sz="1800" spc="-1" dirty="0" err="1">
                <a:ea typeface="Georgia"/>
              </a:rPr>
              <a:t>mais</a:t>
            </a:r>
            <a:r>
              <a:rPr lang="en-US" sz="1800" spc="-1" dirty="0">
                <a:ea typeface="Georgia"/>
              </a:rPr>
              <a:t> fora do </a:t>
            </a:r>
            <a:r>
              <a:rPr lang="en-US" sz="1800" spc="-1" dirty="0" err="1">
                <a:ea typeface="Georgia"/>
              </a:rPr>
              <a:t>casco</a:t>
            </a:r>
            <a:r>
              <a:rPr lang="en-US" sz="1800" spc="-1" dirty="0">
                <a:ea typeface="Georgia"/>
              </a:rPr>
              <a:t> que a </a:t>
            </a:r>
            <a:r>
              <a:rPr lang="en-US" sz="1800" spc="-1" dirty="0" err="1">
                <a:ea typeface="Georgia"/>
              </a:rPr>
              <a:t>cabeça</a:t>
            </a:r>
            <a:r>
              <a:rPr lang="en-US" sz="1800" spc="-1" dirty="0">
                <a:ea typeface="Georgia"/>
              </a:rPr>
              <a:t>.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Tem</a:t>
            </a:r>
            <a:r>
              <a:rPr lang="en-US" sz="1800" spc="-1" dirty="0">
                <a:ea typeface="Georgia"/>
              </a:rPr>
              <a:t> as </a:t>
            </a:r>
            <a:r>
              <a:rPr lang="en-US" sz="1800" spc="-1" dirty="0" err="1">
                <a:ea typeface="Georgia"/>
              </a:rPr>
              <a:t>pernas</a:t>
            </a:r>
            <a:r>
              <a:rPr lang="en-US" sz="1800" spc="-1" dirty="0">
                <a:ea typeface="Georgia"/>
              </a:rPr>
              <a:t> </a:t>
            </a:r>
            <a:r>
              <a:rPr lang="en-US" sz="1800" spc="-1" dirty="0" err="1">
                <a:ea typeface="Georgia"/>
              </a:rPr>
              <a:t>baixas</a:t>
            </a:r>
            <a:r>
              <a:rPr lang="en-US" sz="1800" spc="-1" dirty="0">
                <a:ea typeface="Georgia"/>
              </a:rPr>
              <a:t>, e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criam</a:t>
            </a:r>
            <a:r>
              <a:rPr lang="en-US" sz="1800" spc="-1" dirty="0">
                <a:ea typeface="Georgia"/>
              </a:rPr>
              <a:t>-se </a:t>
            </a:r>
            <a:r>
              <a:rPr lang="en-US" sz="1800" spc="-1" dirty="0" err="1">
                <a:ea typeface="Georgia"/>
              </a:rPr>
              <a:t>em</a:t>
            </a:r>
            <a:r>
              <a:rPr lang="en-US" sz="1800" spc="-1" dirty="0">
                <a:ea typeface="Georgia"/>
              </a:rPr>
              <a:t> </a:t>
            </a:r>
            <a:r>
              <a:rPr lang="en-US" sz="1800" spc="-1" dirty="0" err="1">
                <a:ea typeface="Georgia"/>
              </a:rPr>
              <a:t>covas</a:t>
            </a:r>
            <a:r>
              <a:rPr lang="en-US" sz="1800" spc="-1" dirty="0">
                <a:ea typeface="Georgia"/>
              </a:rPr>
              <a:t> </a:t>
            </a:r>
            <a:r>
              <a:rPr lang="en-US" sz="1800" spc="-1" dirty="0" err="1">
                <a:ea typeface="Georgia"/>
              </a:rPr>
              <a:t>como</a:t>
            </a:r>
            <a:r>
              <a:rPr lang="en-US" sz="1800" spc="-1" dirty="0">
                <a:ea typeface="Georgia"/>
              </a:rPr>
              <a:t> </a:t>
            </a:r>
            <a:r>
              <a:rPr lang="en-US" sz="1800" spc="-1" dirty="0" err="1">
                <a:ea typeface="Georgia"/>
              </a:rPr>
              <a:t>coelhos</a:t>
            </a:r>
            <a:r>
              <a:rPr lang="en-US" sz="1800" spc="-1" dirty="0">
                <a:ea typeface="Georgia"/>
              </a:rPr>
              <a:t>. </a:t>
            </a:r>
          </a:p>
          <a:p>
            <a:pPr>
              <a:lnSpc>
                <a:spcPct val="100000"/>
              </a:lnSpc>
            </a:pPr>
            <a:br>
              <a:rPr lang="en-US" sz="1800" spc="-1" dirty="0">
                <a:ea typeface="Georgia"/>
              </a:rPr>
            </a:br>
            <a:r>
              <a:rPr lang="en-US" sz="1800" b="1" spc="-1" dirty="0">
                <a:solidFill>
                  <a:srgbClr val="97E65C"/>
                </a:solidFill>
                <a:ea typeface="Georgia"/>
              </a:rPr>
              <a:t>A carne </a:t>
            </a:r>
            <a:r>
              <a:rPr lang="en-US" sz="1800" b="1" spc="-1" dirty="0" err="1">
                <a:solidFill>
                  <a:srgbClr val="97E65C"/>
                </a:solidFill>
                <a:ea typeface="Georgia"/>
              </a:rPr>
              <a:t>destes</a:t>
            </a:r>
            <a:r>
              <a:rPr lang="en-US" sz="1800" b="1" spc="-1" dirty="0">
                <a:solidFill>
                  <a:srgbClr val="97E65C"/>
                </a:solidFill>
                <a:ea typeface="Georgia"/>
              </a:rPr>
              <a:t> </a:t>
            </a:r>
            <a:r>
              <a:rPr lang="en-US" sz="1800" b="1" spc="-1" dirty="0" err="1">
                <a:solidFill>
                  <a:srgbClr val="97E65C"/>
                </a:solidFill>
                <a:ea typeface="Georgia"/>
              </a:rPr>
              <a:t>animais</a:t>
            </a:r>
            <a:r>
              <a:rPr lang="pt-BR" sz="1800" spc="-1" baseline="-25000" dirty="0">
                <a:solidFill>
                  <a:srgbClr val="97E65C"/>
                </a:solidFill>
                <a:ea typeface="Georgia"/>
              </a:rPr>
              <a:t> (</a:t>
            </a:r>
            <a:r>
              <a:rPr lang="pt-BR" sz="1800" spc="-1" baseline="-25000" dirty="0" err="1">
                <a:solidFill>
                  <a:srgbClr val="97E65C"/>
                </a:solidFill>
                <a:ea typeface="Georgia"/>
              </a:rPr>
              <a:t>iii</a:t>
            </a:r>
            <a:r>
              <a:rPr lang="pt-BR" sz="1800" spc="-1" baseline="-25000" dirty="0">
                <a:solidFill>
                  <a:srgbClr val="97E65C"/>
                </a:solidFill>
                <a:ea typeface="Georgia"/>
              </a:rPr>
              <a:t>)</a:t>
            </a:r>
            <a:r>
              <a:rPr lang="en-US" sz="1800" b="1" spc="-1" dirty="0">
                <a:solidFill>
                  <a:srgbClr val="97E65C"/>
                </a:solidFill>
                <a:ea typeface="Georgia"/>
              </a:rPr>
              <a:t> </a:t>
            </a:r>
            <a:r>
              <a:rPr lang="en-US" sz="1800" spc="-1" dirty="0">
                <a:ea typeface="Georgia"/>
              </a:rPr>
              <a:t>é a </a:t>
            </a:r>
            <a:r>
              <a:rPr lang="en-US" sz="1800" spc="-1" dirty="0" err="1">
                <a:ea typeface="Georgia"/>
              </a:rPr>
              <a:t>melhor</a:t>
            </a:r>
            <a:r>
              <a:rPr lang="en-US" sz="1800" spc="-1" dirty="0">
                <a:ea typeface="Georgia"/>
              </a:rPr>
              <a:t> e a </a:t>
            </a:r>
            <a:r>
              <a:rPr lang="en-US" sz="1800" spc="-1" dirty="0" err="1">
                <a:ea typeface="Georgia"/>
              </a:rPr>
              <a:t>mais</a:t>
            </a:r>
            <a:r>
              <a:rPr lang="en-US" sz="1800" spc="-1" dirty="0">
                <a:ea typeface="Georgia"/>
              </a:rPr>
              <a:t> </a:t>
            </a:r>
            <a:r>
              <a:rPr lang="en-US" sz="1800" spc="-1" dirty="0" err="1">
                <a:ea typeface="Georgia"/>
              </a:rPr>
              <a:t>estimada</a:t>
            </a:r>
            <a:r>
              <a:rPr lang="en-US" sz="1800" spc="-1" dirty="0">
                <a:ea typeface="Georgia"/>
              </a:rPr>
              <a:t> que </a:t>
            </a:r>
            <a:r>
              <a:rPr lang="en-US" sz="1800" spc="-1" dirty="0" err="1">
                <a:ea typeface="Georgia"/>
              </a:rPr>
              <a:t>há</a:t>
            </a:r>
            <a:r>
              <a:rPr lang="en-US" sz="1800" spc="-1" dirty="0">
                <a:ea typeface="Georgia"/>
              </a:rPr>
              <a:t> </a:t>
            </a:r>
            <a:r>
              <a:rPr lang="en-US" sz="1800" spc="-1" dirty="0" err="1">
                <a:ea typeface="Georgia"/>
              </a:rPr>
              <a:t>nesta</a:t>
            </a:r>
            <a:r>
              <a:rPr lang="en-US" sz="1800" spc="-1" dirty="0">
                <a:ea typeface="Georgia"/>
              </a:rPr>
              <a:t> terra, e </a:t>
            </a:r>
            <a:r>
              <a:rPr lang="en-US" sz="1800" spc="-1" dirty="0">
                <a:solidFill>
                  <a:srgbClr val="97E65C"/>
                </a:solidFill>
                <a:ea typeface="Georgia"/>
              </a:rPr>
              <a:t>__</a:t>
            </a:r>
            <a:r>
              <a:rPr lang="pt-BR" sz="1800" spc="-1" baseline="-25000" dirty="0">
                <a:solidFill>
                  <a:srgbClr val="97E65C"/>
                </a:solidFill>
                <a:ea typeface="Georgia"/>
              </a:rPr>
              <a:t> (</a:t>
            </a:r>
            <a:r>
              <a:rPr lang="pt-BR" sz="1800" spc="-1" baseline="-25000" dirty="0" err="1">
                <a:solidFill>
                  <a:srgbClr val="97E65C"/>
                </a:solidFill>
                <a:ea typeface="Georgia"/>
              </a:rPr>
              <a:t>iii</a:t>
            </a:r>
            <a:r>
              <a:rPr lang="pt-BR" sz="1800" spc="-1" baseline="-25000" dirty="0">
                <a:solidFill>
                  <a:srgbClr val="97E65C"/>
                </a:solidFill>
                <a:ea typeface="Georgia"/>
              </a:rPr>
              <a:t>)</a:t>
            </a:r>
            <a:r>
              <a:rPr lang="en-US" sz="1800" b="1" spc="-1" dirty="0">
                <a:solidFill>
                  <a:srgbClr val="97E65C"/>
                </a:solidFill>
                <a:ea typeface="Georgia"/>
              </a:rPr>
              <a:t> </a:t>
            </a:r>
            <a:r>
              <a:rPr lang="en-US" sz="1800" spc="-1" dirty="0" err="1">
                <a:ea typeface="Georgia"/>
              </a:rPr>
              <a:t>tem</a:t>
            </a:r>
            <a:r>
              <a:rPr lang="en-US" sz="1800" spc="-1" dirty="0">
                <a:ea typeface="Georgia"/>
              </a:rPr>
              <a:t> o </a:t>
            </a:r>
            <a:r>
              <a:rPr lang="en-US" sz="1800" spc="-1" dirty="0" err="1">
                <a:ea typeface="Georgia"/>
              </a:rPr>
              <a:t>sabor</a:t>
            </a:r>
            <a:r>
              <a:rPr lang="en-US" sz="1800" spc="-1" dirty="0">
                <a:ea typeface="Georgia"/>
              </a:rPr>
              <a:t> </a:t>
            </a:r>
            <a:r>
              <a:rPr lang="en-US" sz="1800" spc="-1" dirty="0" err="1">
                <a:ea typeface="Georgia"/>
              </a:rPr>
              <a:t>quase</a:t>
            </a:r>
            <a:r>
              <a:rPr lang="en-US" sz="1800" spc="-1" dirty="0">
                <a:ea typeface="Georgia"/>
              </a:rPr>
              <a:t> </a:t>
            </a:r>
            <a:r>
              <a:rPr lang="en-US" sz="1800" spc="-1" dirty="0" err="1">
                <a:ea typeface="Georgia"/>
              </a:rPr>
              <a:t>como</a:t>
            </a:r>
            <a:r>
              <a:rPr lang="en-US" sz="1800" spc="-1" dirty="0">
                <a:ea typeface="Georgia"/>
              </a:rPr>
              <a:t> de </a:t>
            </a:r>
            <a:r>
              <a:rPr lang="en-US" sz="1800" spc="-1" dirty="0" err="1">
                <a:ea typeface="Georgia"/>
              </a:rPr>
              <a:t>galinha</a:t>
            </a:r>
            <a:r>
              <a:rPr lang="en-US" sz="1800" spc="-1" dirty="0">
                <a:ea typeface="Georgia"/>
              </a:rPr>
              <a:t>. </a:t>
            </a:r>
            <a:endParaRPr lang="en-US" sz="1800" spc="-1" dirty="0">
              <a:latin typeface="Cambria"/>
            </a:endParaRPr>
          </a:p>
        </p:txBody>
      </p:sp>
    </p:spTree>
    <p:extLst>
      <p:ext uri="{BB962C8B-B14F-4D97-AF65-F5344CB8AC3E}">
        <p14:creationId xmlns:p14="http://schemas.microsoft.com/office/powerpoint/2010/main" val="10189443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58</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4" name="Espaço Reservado para Texto 3">
            <a:extLst>
              <a:ext uri="{FF2B5EF4-FFF2-40B4-BE49-F238E27FC236}">
                <a16:creationId xmlns:a16="http://schemas.microsoft.com/office/drawing/2014/main" id="{B2D312D4-2224-4781-897E-D1894B8DDC73}"/>
              </a:ext>
            </a:extLst>
          </p:cNvPr>
          <p:cNvSpPr>
            <a:spLocks noGrp="1"/>
          </p:cNvSpPr>
          <p:nvPr>
            <p:ph type="body" sz="quarter" idx="10"/>
          </p:nvPr>
        </p:nvSpPr>
        <p:spPr/>
        <p:txBody>
          <a:bodyPr anchor="b">
            <a:noAutofit/>
          </a:bodyPr>
          <a:lstStyle/>
          <a:p>
            <a:pPr>
              <a:lnSpc>
                <a:spcPct val="100000"/>
              </a:lnSpc>
            </a:pPr>
            <a:r>
              <a:rPr lang="en-US" sz="1800" b="1" spc="-1" dirty="0">
                <a:solidFill>
                  <a:srgbClr val="E45150"/>
                </a:solidFill>
                <a:ea typeface="Georgia"/>
              </a:rPr>
              <a:t>Outros</a:t>
            </a:r>
            <a:r>
              <a:rPr lang="pt-BR" sz="1800" spc="-1" baseline="-25000" dirty="0">
                <a:solidFill>
                  <a:srgbClr val="E45150"/>
                </a:solidFill>
                <a:ea typeface="Georgia"/>
              </a:rPr>
              <a:t> (</a:t>
            </a:r>
            <a:r>
              <a:rPr lang="pt-BR" sz="1800" spc="-1" baseline="-25000">
                <a:solidFill>
                  <a:srgbClr val="E45150"/>
                </a:solidFill>
                <a:ea typeface="Georgia"/>
              </a:rPr>
              <a:t>i) </a:t>
            </a:r>
            <a:r>
              <a:rPr lang="en-US" sz="1800" spc="-1">
                <a:ea typeface="Georgia"/>
              </a:rPr>
              <a:t> </a:t>
            </a:r>
            <a:r>
              <a:rPr lang="en-US" sz="1800" spc="-1" dirty="0" err="1">
                <a:ea typeface="Georgia"/>
              </a:rPr>
              <a:t>há</a:t>
            </a:r>
            <a:r>
              <a:rPr lang="en-US" sz="1800" spc="-1" dirty="0">
                <a:ea typeface="Georgia"/>
              </a:rPr>
              <a:t> </a:t>
            </a:r>
            <a:r>
              <a:rPr lang="en-US" sz="1800" spc="-1" dirty="0" err="1">
                <a:ea typeface="Georgia"/>
              </a:rPr>
              <a:t>também</a:t>
            </a:r>
            <a:r>
              <a:rPr lang="en-US" sz="1800" spc="-1" dirty="0">
                <a:ea typeface="Georgia"/>
              </a:rPr>
              <a:t> </a:t>
            </a:r>
            <a:r>
              <a:rPr lang="en-US" sz="1800" spc="-1" dirty="0" err="1">
                <a:ea typeface="Georgia"/>
              </a:rPr>
              <a:t>nestas</a:t>
            </a:r>
            <a:r>
              <a:rPr lang="en-US" sz="1800" spc="-1" dirty="0">
                <a:ea typeface="Georgia"/>
              </a:rPr>
              <a:t> </a:t>
            </a:r>
            <a:r>
              <a:rPr lang="en-US" sz="1800" spc="-1" dirty="0" err="1">
                <a:ea typeface="Georgia"/>
              </a:rPr>
              <a:t>partes</a:t>
            </a:r>
            <a:r>
              <a:rPr lang="en-US" sz="1800" spc="-1" dirty="0">
                <a:ea typeface="Georgia"/>
              </a:rPr>
              <a:t> </a:t>
            </a:r>
            <a:r>
              <a:rPr lang="en-US" sz="1800" spc="-1" dirty="0" err="1">
                <a:ea typeface="Georgia"/>
              </a:rPr>
              <a:t>muito</a:t>
            </a:r>
            <a:r>
              <a:rPr lang="en-US" sz="1800" spc="-1" dirty="0">
                <a:ea typeface="Georgia"/>
              </a:rPr>
              <a:t> para </a:t>
            </a:r>
            <a:r>
              <a:rPr lang="en-US" sz="1800" spc="-1" dirty="0" err="1">
                <a:ea typeface="Georgia"/>
              </a:rPr>
              <a:t>notar</a:t>
            </a:r>
            <a:r>
              <a:rPr lang="en-US" sz="1800" spc="-1" dirty="0">
                <a:ea typeface="Georgia"/>
              </a:rPr>
              <a:t>, e </a:t>
            </a:r>
            <a:r>
              <a:rPr lang="en-US" sz="1800" spc="-1" dirty="0" err="1">
                <a:ea typeface="Georgia"/>
              </a:rPr>
              <a:t>mais</a:t>
            </a:r>
            <a:r>
              <a:rPr lang="en-US" sz="1800" spc="-1" dirty="0">
                <a:ea typeface="Georgia"/>
              </a:rPr>
              <a:t> fora da </a:t>
            </a:r>
            <a:r>
              <a:rPr lang="en-US" sz="1800" spc="-1" dirty="0" err="1">
                <a:ea typeface="Georgia"/>
              </a:rPr>
              <a:t>comum</a:t>
            </a:r>
            <a:r>
              <a:rPr lang="en-US" sz="1800" spc="-1" dirty="0">
                <a:ea typeface="Georgia"/>
              </a:rPr>
              <a:t> </a:t>
            </a:r>
            <a:r>
              <a:rPr lang="en-US" sz="1800" spc="-1" dirty="0" err="1">
                <a:ea typeface="Georgia"/>
              </a:rPr>
              <a:t>semelhança</a:t>
            </a:r>
            <a:r>
              <a:rPr lang="en-US" sz="1800" spc="-1" dirty="0">
                <a:ea typeface="Georgia"/>
              </a:rPr>
              <a:t> dos outros </a:t>
            </a:r>
            <a:r>
              <a:rPr lang="en-US" sz="1800" spc="-1" dirty="0" err="1">
                <a:ea typeface="Georgia"/>
              </a:rPr>
              <a:t>animais</a:t>
            </a:r>
            <a:r>
              <a:rPr lang="en-US" sz="1800" spc="-1" dirty="0">
                <a:ea typeface="Georgia"/>
              </a:rPr>
              <a:t> (a meu </a:t>
            </a:r>
            <a:r>
              <a:rPr lang="en-US" sz="1800" spc="-1" dirty="0" err="1">
                <a:ea typeface="Georgia"/>
              </a:rPr>
              <a:t>juízo</a:t>
            </a:r>
            <a:r>
              <a:rPr lang="en-US" sz="1800" spc="-1" dirty="0">
                <a:ea typeface="Georgia"/>
              </a:rPr>
              <a:t>) que </a:t>
            </a:r>
            <a:r>
              <a:rPr lang="en-US" sz="1800" spc="-1" dirty="0" err="1">
                <a:ea typeface="Georgia"/>
              </a:rPr>
              <a:t>quantos</a:t>
            </a:r>
            <a:r>
              <a:rPr lang="en-US" sz="1800" spc="-1" dirty="0">
                <a:ea typeface="Georgia"/>
              </a:rPr>
              <a:t> </a:t>
            </a:r>
            <a:r>
              <a:rPr lang="en-US" sz="1800" spc="-1" dirty="0" err="1">
                <a:ea typeface="Georgia"/>
              </a:rPr>
              <a:t>até</a:t>
            </a:r>
            <a:r>
              <a:rPr lang="en-US" sz="1800" spc="-1" dirty="0">
                <a:ea typeface="Georgia"/>
              </a:rPr>
              <a:t> agora se </a:t>
            </a:r>
            <a:r>
              <a:rPr lang="en-US" sz="1800" spc="-1" dirty="0" err="1">
                <a:ea typeface="Georgia"/>
              </a:rPr>
              <a:t>tem</a:t>
            </a:r>
            <a:r>
              <a:rPr lang="en-US" sz="1800" spc="-1" dirty="0">
                <a:ea typeface="Georgia"/>
              </a:rPr>
              <a:t> visto. </a:t>
            </a:r>
            <a:r>
              <a:rPr lang="en-US" sz="1800" spc="-1" dirty="0">
                <a:solidFill>
                  <a:srgbClr val="FF9900"/>
                </a:solidFill>
                <a:ea typeface="Georgia"/>
              </a:rPr>
              <a:t>__</a:t>
            </a:r>
            <a:r>
              <a:rPr lang="pt-BR" sz="1800" spc="-1" baseline="-25000" dirty="0">
                <a:solidFill>
                  <a:srgbClr val="FF9900"/>
                </a:solidFill>
                <a:ea typeface="Georgia"/>
              </a:rPr>
              <a:t> (</a:t>
            </a:r>
            <a:r>
              <a:rPr lang="pt-BR" sz="1800" spc="-1" baseline="-25000" dirty="0" err="1">
                <a:solidFill>
                  <a:srgbClr val="FF9900"/>
                </a:solidFill>
                <a:ea typeface="Georgia"/>
              </a:rPr>
              <a:t>iv</a:t>
            </a:r>
            <a:r>
              <a:rPr lang="pt-BR" sz="1800" spc="-1" baseline="-25000" dirty="0">
                <a:solidFill>
                  <a:srgbClr val="FF9900"/>
                </a:solidFill>
                <a:ea typeface="Georgia"/>
              </a:rPr>
              <a:t>)</a:t>
            </a:r>
            <a:r>
              <a:rPr lang="en-US" sz="1800" spc="-1" dirty="0">
                <a:solidFill>
                  <a:srgbClr val="FF9900"/>
                </a:solidFill>
                <a:ea typeface="Georgia"/>
              </a:rPr>
              <a:t> </a:t>
            </a:r>
            <a:r>
              <a:rPr lang="en-US" sz="1800" spc="-1" dirty="0" err="1">
                <a:ea typeface="Georgia"/>
              </a:rPr>
              <a:t>Chamam-lhes</a:t>
            </a:r>
            <a:r>
              <a:rPr lang="en-US" sz="1800" spc="-1" dirty="0">
                <a:ea typeface="Georgia"/>
              </a:rPr>
              <a:t> </a:t>
            </a:r>
            <a:r>
              <a:rPr lang="en-US" sz="1800" spc="-1" dirty="0" err="1">
                <a:ea typeface="Georgia"/>
              </a:rPr>
              <a:t>Tatus</a:t>
            </a:r>
            <a:r>
              <a:rPr lang="en-US" sz="1800" spc="-1" dirty="0">
                <a:ea typeface="Georgia"/>
              </a:rPr>
              <a:t>, e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são</a:t>
            </a:r>
            <a:r>
              <a:rPr lang="en-US" sz="1800" spc="-1" dirty="0">
                <a:ea typeface="Georgia"/>
              </a:rPr>
              <a:t> </a:t>
            </a:r>
            <a:r>
              <a:rPr lang="en-US" sz="1800" spc="-1" dirty="0" err="1">
                <a:ea typeface="Georgia"/>
              </a:rPr>
              <a:t>quase</a:t>
            </a:r>
            <a:r>
              <a:rPr lang="en-US" sz="1800" spc="-1" dirty="0">
                <a:ea typeface="Georgia"/>
              </a:rPr>
              <a:t> </a:t>
            </a:r>
            <a:r>
              <a:rPr lang="en-US" sz="1800" spc="-1" dirty="0" err="1">
                <a:ea typeface="Georgia"/>
              </a:rPr>
              <a:t>tamanhos</a:t>
            </a:r>
            <a:r>
              <a:rPr lang="en-US" sz="1800" spc="-1" dirty="0">
                <a:ea typeface="Georgia"/>
              </a:rPr>
              <a:t> </a:t>
            </a:r>
            <a:r>
              <a:rPr lang="en-US" sz="1800" spc="-1" dirty="0" err="1">
                <a:ea typeface="Georgia"/>
              </a:rPr>
              <a:t>como</a:t>
            </a:r>
            <a:r>
              <a:rPr lang="en-US" sz="1800" spc="-1" dirty="0">
                <a:ea typeface="Georgia"/>
              </a:rPr>
              <a:t> </a:t>
            </a:r>
            <a:r>
              <a:rPr lang="en-US" sz="1800" spc="-1" dirty="0" err="1">
                <a:ea typeface="Georgia"/>
              </a:rPr>
              <a:t>leitões</a:t>
            </a:r>
            <a:r>
              <a:rPr lang="en-US" sz="1800" spc="-1" dirty="0">
                <a:ea typeface="Georgia"/>
              </a:rPr>
              <a:t>: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tem</a:t>
            </a:r>
            <a:r>
              <a:rPr lang="en-US" sz="1800" spc="-1" dirty="0">
                <a:ea typeface="Georgia"/>
              </a:rPr>
              <a:t> um </a:t>
            </a:r>
            <a:r>
              <a:rPr lang="en-US" sz="1800" spc="-1" dirty="0" err="1">
                <a:ea typeface="Georgia"/>
              </a:rPr>
              <a:t>casco</a:t>
            </a:r>
            <a:r>
              <a:rPr lang="en-US" sz="1800" spc="-1" dirty="0">
                <a:ea typeface="Georgia"/>
              </a:rPr>
              <a:t> </a:t>
            </a:r>
            <a:r>
              <a:rPr lang="en-US" sz="1800" spc="-1" dirty="0" err="1">
                <a:ea typeface="Georgia"/>
              </a:rPr>
              <a:t>como</a:t>
            </a:r>
            <a:r>
              <a:rPr lang="en-US" sz="1800" spc="-1" dirty="0">
                <a:ea typeface="Georgia"/>
              </a:rPr>
              <a:t> de </a:t>
            </a:r>
            <a:r>
              <a:rPr lang="en-US" sz="1800" spc="-1" dirty="0" err="1">
                <a:ea typeface="Georgia"/>
              </a:rPr>
              <a:t>cágado</a:t>
            </a:r>
            <a:r>
              <a:rPr lang="en-US" sz="1800" spc="-1" dirty="0">
                <a:ea typeface="Georgia"/>
              </a:rPr>
              <a:t>, o qual é </a:t>
            </a:r>
            <a:r>
              <a:rPr lang="en-US" sz="1800" spc="-1" dirty="0" err="1">
                <a:ea typeface="Georgia"/>
              </a:rPr>
              <a:t>repartido</a:t>
            </a:r>
            <a:r>
              <a:rPr lang="en-US" sz="1800" spc="-1" dirty="0">
                <a:ea typeface="Georgia"/>
              </a:rPr>
              <a:t> </a:t>
            </a:r>
            <a:r>
              <a:rPr lang="en-US" sz="1800" spc="-1" dirty="0" err="1">
                <a:ea typeface="Georgia"/>
              </a:rPr>
              <a:t>em</a:t>
            </a:r>
            <a:r>
              <a:rPr lang="en-US" sz="1800" spc="-1" dirty="0">
                <a:ea typeface="Georgia"/>
              </a:rPr>
              <a:t> </a:t>
            </a:r>
            <a:r>
              <a:rPr lang="en-US" sz="1800" spc="-1" dirty="0" err="1">
                <a:ea typeface="Georgia"/>
              </a:rPr>
              <a:t>muitas</a:t>
            </a:r>
            <a:r>
              <a:rPr lang="en-US" sz="1800" spc="-1" dirty="0">
                <a:ea typeface="Georgia"/>
              </a:rPr>
              <a:t> juntas </a:t>
            </a:r>
            <a:r>
              <a:rPr lang="en-US" sz="1800" spc="-1" dirty="0" err="1">
                <a:ea typeface="Georgia"/>
              </a:rPr>
              <a:t>como</a:t>
            </a:r>
            <a:r>
              <a:rPr lang="en-US" sz="1800" spc="-1" dirty="0">
                <a:ea typeface="Georgia"/>
              </a:rPr>
              <a:t> </a:t>
            </a:r>
            <a:r>
              <a:rPr lang="en-US" sz="1800" spc="-1" dirty="0" err="1">
                <a:ea typeface="Georgia"/>
              </a:rPr>
              <a:t>lâminas</a:t>
            </a:r>
            <a:r>
              <a:rPr lang="en-US" sz="1800" spc="-1" dirty="0">
                <a:ea typeface="Georgia"/>
              </a:rPr>
              <a:t> e </a:t>
            </a:r>
            <a:r>
              <a:rPr lang="en-US" sz="1800" spc="-1" dirty="0" err="1">
                <a:ea typeface="Georgia"/>
              </a:rPr>
              <a:t>proporcionado</a:t>
            </a:r>
            <a:r>
              <a:rPr lang="en-US" sz="1800" spc="-1" dirty="0">
                <a:ea typeface="Georgia"/>
              </a:rPr>
              <a:t> de </a:t>
            </a:r>
            <a:r>
              <a:rPr lang="en-US" sz="1800" spc="-1" dirty="0" err="1">
                <a:ea typeface="Georgia"/>
              </a:rPr>
              <a:t>maneira</a:t>
            </a:r>
            <a:r>
              <a:rPr lang="en-US" sz="1800" spc="-1" dirty="0">
                <a:ea typeface="Georgia"/>
              </a:rPr>
              <a:t>, que </a:t>
            </a:r>
            <a:r>
              <a:rPr lang="en-US" sz="1800" spc="-1" dirty="0" err="1">
                <a:ea typeface="Georgia"/>
              </a:rPr>
              <a:t>parece</a:t>
            </a:r>
            <a:r>
              <a:rPr lang="en-US" sz="1800" spc="-1" dirty="0">
                <a:ea typeface="Georgia"/>
              </a:rPr>
              <a:t> </a:t>
            </a:r>
            <a:r>
              <a:rPr lang="en-US" sz="1800" spc="-1" dirty="0" err="1">
                <a:ea typeface="Georgia"/>
              </a:rPr>
              <a:t>totalmente</a:t>
            </a:r>
            <a:r>
              <a:rPr lang="en-US" sz="1800" spc="-1" dirty="0">
                <a:ea typeface="Georgia"/>
              </a:rPr>
              <a:t> um </a:t>
            </a:r>
            <a:r>
              <a:rPr lang="en-US" sz="1800" spc="-1" dirty="0" err="1">
                <a:ea typeface="Georgia"/>
              </a:rPr>
              <a:t>cavalo</a:t>
            </a:r>
            <a:r>
              <a:rPr lang="en-US" sz="1800" spc="-1" dirty="0">
                <a:ea typeface="Georgia"/>
              </a:rPr>
              <a:t> </a:t>
            </a:r>
            <a:r>
              <a:rPr lang="en-US" sz="1800" spc="-1" dirty="0" err="1">
                <a:ea typeface="Georgia"/>
              </a:rPr>
              <a:t>armado</a:t>
            </a:r>
            <a:r>
              <a:rPr lang="en-US" sz="1800" spc="-1" dirty="0">
                <a:ea typeface="Georgia"/>
              </a:rPr>
              <a:t>.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Tem</a:t>
            </a:r>
            <a:r>
              <a:rPr lang="en-US" sz="1800" spc="-1" dirty="0">
                <a:ea typeface="Georgia"/>
              </a:rPr>
              <a:t> um </a:t>
            </a:r>
            <a:r>
              <a:rPr lang="en-US" sz="1800" spc="-1" dirty="0" err="1">
                <a:ea typeface="Georgia"/>
              </a:rPr>
              <a:t>rabo</a:t>
            </a:r>
            <a:r>
              <a:rPr lang="en-US" sz="1800" spc="-1" dirty="0">
                <a:ea typeface="Georgia"/>
              </a:rPr>
              <a:t> </a:t>
            </a:r>
            <a:r>
              <a:rPr lang="en-US" sz="1800" spc="-1" dirty="0" err="1">
                <a:ea typeface="Georgia"/>
              </a:rPr>
              <a:t>comprido</a:t>
            </a:r>
            <a:r>
              <a:rPr lang="en-US" sz="1800" spc="-1" dirty="0">
                <a:ea typeface="Georgia"/>
              </a:rPr>
              <a:t> </a:t>
            </a:r>
            <a:r>
              <a:rPr lang="en-US" sz="1800" spc="-1" dirty="0" err="1">
                <a:ea typeface="Georgia"/>
              </a:rPr>
              <a:t>todo</a:t>
            </a:r>
            <a:r>
              <a:rPr lang="en-US" sz="1800" spc="-1" dirty="0">
                <a:ea typeface="Georgia"/>
              </a:rPr>
              <a:t> </a:t>
            </a:r>
            <a:r>
              <a:rPr lang="en-US" sz="1800" spc="-1" dirty="0" err="1">
                <a:ea typeface="Georgia"/>
              </a:rPr>
              <a:t>coberto</a:t>
            </a:r>
            <a:r>
              <a:rPr lang="en-US" sz="1800" spc="-1" dirty="0">
                <a:ea typeface="Georgia"/>
              </a:rPr>
              <a:t> do </a:t>
            </a:r>
            <a:r>
              <a:rPr lang="en-US" sz="1800" spc="-1" dirty="0" err="1">
                <a:ea typeface="Georgia"/>
              </a:rPr>
              <a:t>mesmo</a:t>
            </a:r>
            <a:r>
              <a:rPr lang="en-US" sz="1800" spc="-1" dirty="0">
                <a:ea typeface="Georgia"/>
              </a:rPr>
              <a:t> </a:t>
            </a:r>
            <a:r>
              <a:rPr lang="en-US" sz="1800" spc="-1" dirty="0" err="1">
                <a:ea typeface="Georgia"/>
              </a:rPr>
              <a:t>casco</a:t>
            </a:r>
            <a:r>
              <a:rPr lang="en-US" sz="1800" spc="-1" dirty="0">
                <a:ea typeface="Georgia"/>
              </a:rPr>
              <a:t>: </a:t>
            </a:r>
          </a:p>
          <a:p>
            <a:pPr>
              <a:lnSpc>
                <a:spcPct val="100000"/>
              </a:lnSpc>
            </a:pPr>
            <a:br>
              <a:rPr lang="en-US" sz="1800" spc="-1" dirty="0">
                <a:ea typeface="Georgia"/>
              </a:rPr>
            </a:br>
            <a:r>
              <a:rPr lang="en-US" sz="1800" b="1" spc="-1" dirty="0">
                <a:solidFill>
                  <a:srgbClr val="00AAAD"/>
                </a:solidFill>
                <a:ea typeface="Georgia"/>
              </a:rPr>
              <a:t>o </a:t>
            </a:r>
            <a:r>
              <a:rPr lang="en-US" sz="1800" b="1" spc="-1" dirty="0" err="1">
                <a:solidFill>
                  <a:srgbClr val="00AAAD"/>
                </a:solidFill>
                <a:ea typeface="Georgia"/>
              </a:rPr>
              <a:t>focinho</a:t>
            </a:r>
            <a:r>
              <a:rPr lang="pt-BR" sz="1800" spc="-1" baseline="-25000" dirty="0">
                <a:solidFill>
                  <a:srgbClr val="00AAAD"/>
                </a:solidFill>
                <a:ea typeface="Georgia"/>
              </a:rPr>
              <a:t> (</a:t>
            </a:r>
            <a:r>
              <a:rPr lang="pt-BR" sz="1800" spc="-1" baseline="-25000" dirty="0" err="1">
                <a:solidFill>
                  <a:srgbClr val="00AAAD"/>
                </a:solidFill>
                <a:ea typeface="Georgia"/>
              </a:rPr>
              <a:t>ii</a:t>
            </a:r>
            <a:r>
              <a:rPr lang="pt-BR" sz="1800" spc="-1" baseline="-25000" dirty="0">
                <a:solidFill>
                  <a:srgbClr val="00AAAD"/>
                </a:solidFill>
                <a:ea typeface="Georgia"/>
              </a:rPr>
              <a:t>)</a:t>
            </a:r>
            <a:r>
              <a:rPr lang="en-US" sz="1800" b="1" spc="-1" dirty="0">
                <a:solidFill>
                  <a:srgbClr val="00AAAD"/>
                </a:solidFill>
                <a:ea typeface="Georgia"/>
              </a:rPr>
              <a:t> </a:t>
            </a:r>
            <a:r>
              <a:rPr lang="en-US" sz="1800" spc="-1" dirty="0">
                <a:ea typeface="Georgia"/>
              </a:rPr>
              <a:t>é </a:t>
            </a:r>
            <a:r>
              <a:rPr lang="en-US" sz="1800" spc="-1" dirty="0" err="1">
                <a:ea typeface="Georgia"/>
              </a:rPr>
              <a:t>como</a:t>
            </a:r>
            <a:r>
              <a:rPr lang="en-US" sz="1800" spc="-1" dirty="0">
                <a:ea typeface="Georgia"/>
              </a:rPr>
              <a:t> de </a:t>
            </a:r>
            <a:r>
              <a:rPr lang="en-US" sz="1800" spc="-1" dirty="0" err="1">
                <a:ea typeface="Georgia"/>
              </a:rPr>
              <a:t>leitão</a:t>
            </a:r>
            <a:r>
              <a:rPr lang="en-US" sz="1800" spc="-1" dirty="0">
                <a:ea typeface="Georgia"/>
              </a:rPr>
              <a:t>, </a:t>
            </a:r>
            <a:r>
              <a:rPr lang="en-US" sz="1800" spc="-1" dirty="0" err="1">
                <a:ea typeface="Georgia"/>
              </a:rPr>
              <a:t>ainda</a:t>
            </a:r>
            <a:r>
              <a:rPr lang="en-US" sz="1800" spc="-1" dirty="0">
                <a:ea typeface="Georgia"/>
              </a:rPr>
              <a:t> que </a:t>
            </a:r>
            <a:r>
              <a:rPr lang="en-US" sz="1800" spc="-1" dirty="0" err="1">
                <a:ea typeface="Georgia"/>
              </a:rPr>
              <a:t>mais</a:t>
            </a:r>
            <a:r>
              <a:rPr lang="en-US" sz="1800" spc="-1" dirty="0">
                <a:ea typeface="Georgia"/>
              </a:rPr>
              <a:t> </a:t>
            </a:r>
            <a:r>
              <a:rPr lang="en-US" sz="1800" spc="-1" dirty="0" err="1">
                <a:ea typeface="Georgia"/>
              </a:rPr>
              <a:t>delgado</a:t>
            </a:r>
            <a:r>
              <a:rPr lang="en-US" sz="1800" spc="-1" dirty="0">
                <a:ea typeface="Georgia"/>
              </a:rPr>
              <a:t> </a:t>
            </a:r>
            <a:r>
              <a:rPr lang="en-US" sz="1800" spc="-1" dirty="0" err="1">
                <a:ea typeface="Georgia"/>
              </a:rPr>
              <a:t>algum</a:t>
            </a:r>
            <a:r>
              <a:rPr lang="en-US" sz="1800" spc="-1" dirty="0">
                <a:ea typeface="Georgia"/>
              </a:rPr>
              <a:t> tanto, e </a:t>
            </a:r>
            <a:br>
              <a:rPr lang="en-US" sz="1800" spc="-1" dirty="0">
                <a:ea typeface="Georgia"/>
              </a:rPr>
            </a:b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não</a:t>
            </a:r>
            <a:r>
              <a:rPr lang="en-US" sz="1800" spc="-1" dirty="0">
                <a:ea typeface="Georgia"/>
              </a:rPr>
              <a:t> </a:t>
            </a:r>
            <a:r>
              <a:rPr lang="en-US" sz="1800" spc="-1" dirty="0" err="1">
                <a:ea typeface="Georgia"/>
              </a:rPr>
              <a:t>bota</a:t>
            </a:r>
            <a:r>
              <a:rPr lang="en-US" sz="1800" spc="-1" dirty="0">
                <a:ea typeface="Georgia"/>
              </a:rPr>
              <a:t> </a:t>
            </a:r>
            <a:r>
              <a:rPr lang="en-US" sz="1800" spc="-1" dirty="0" err="1">
                <a:ea typeface="Georgia"/>
              </a:rPr>
              <a:t>mais</a:t>
            </a:r>
            <a:r>
              <a:rPr lang="en-US" sz="1800" spc="-1" dirty="0">
                <a:ea typeface="Georgia"/>
              </a:rPr>
              <a:t> fora do </a:t>
            </a:r>
            <a:r>
              <a:rPr lang="en-US" sz="1800" spc="-1" dirty="0" err="1">
                <a:ea typeface="Georgia"/>
              </a:rPr>
              <a:t>casco</a:t>
            </a:r>
            <a:r>
              <a:rPr lang="en-US" sz="1800" spc="-1" dirty="0">
                <a:ea typeface="Georgia"/>
              </a:rPr>
              <a:t> que a </a:t>
            </a:r>
            <a:r>
              <a:rPr lang="en-US" sz="1800" spc="-1" dirty="0" err="1">
                <a:ea typeface="Georgia"/>
              </a:rPr>
              <a:t>cabeça</a:t>
            </a:r>
            <a:r>
              <a:rPr lang="en-US" sz="1800" spc="-1" dirty="0">
                <a:ea typeface="Georgia"/>
              </a:rPr>
              <a:t>.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Tem</a:t>
            </a:r>
            <a:r>
              <a:rPr lang="en-US" sz="1800" spc="-1" dirty="0">
                <a:ea typeface="Georgia"/>
              </a:rPr>
              <a:t> as </a:t>
            </a:r>
            <a:r>
              <a:rPr lang="en-US" sz="1800" spc="-1" dirty="0" err="1">
                <a:ea typeface="Georgia"/>
              </a:rPr>
              <a:t>pernas</a:t>
            </a:r>
            <a:r>
              <a:rPr lang="en-US" sz="1800" spc="-1" dirty="0">
                <a:ea typeface="Georgia"/>
              </a:rPr>
              <a:t> </a:t>
            </a:r>
            <a:r>
              <a:rPr lang="en-US" sz="1800" spc="-1" dirty="0" err="1">
                <a:ea typeface="Georgia"/>
              </a:rPr>
              <a:t>baixas</a:t>
            </a:r>
            <a:r>
              <a:rPr lang="en-US" sz="1800" spc="-1" dirty="0">
                <a:ea typeface="Georgia"/>
              </a:rPr>
              <a:t>, e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criam</a:t>
            </a:r>
            <a:r>
              <a:rPr lang="en-US" sz="1800" spc="-1" dirty="0">
                <a:ea typeface="Georgia"/>
              </a:rPr>
              <a:t>-se </a:t>
            </a:r>
            <a:r>
              <a:rPr lang="en-US" sz="1800" spc="-1" dirty="0" err="1">
                <a:ea typeface="Georgia"/>
              </a:rPr>
              <a:t>em</a:t>
            </a:r>
            <a:r>
              <a:rPr lang="en-US" sz="1800" spc="-1" dirty="0">
                <a:ea typeface="Georgia"/>
              </a:rPr>
              <a:t> </a:t>
            </a:r>
            <a:r>
              <a:rPr lang="en-US" sz="1800" spc="-1" dirty="0" err="1">
                <a:ea typeface="Georgia"/>
              </a:rPr>
              <a:t>covas</a:t>
            </a:r>
            <a:r>
              <a:rPr lang="en-US" sz="1800" spc="-1" dirty="0">
                <a:ea typeface="Georgia"/>
              </a:rPr>
              <a:t> </a:t>
            </a:r>
            <a:r>
              <a:rPr lang="en-US" sz="1800" spc="-1" dirty="0" err="1">
                <a:ea typeface="Georgia"/>
              </a:rPr>
              <a:t>como</a:t>
            </a:r>
            <a:r>
              <a:rPr lang="en-US" sz="1800" spc="-1" dirty="0">
                <a:ea typeface="Georgia"/>
              </a:rPr>
              <a:t> </a:t>
            </a:r>
            <a:r>
              <a:rPr lang="en-US" sz="1800" spc="-1" dirty="0" err="1">
                <a:ea typeface="Georgia"/>
              </a:rPr>
              <a:t>coelhos</a:t>
            </a:r>
            <a:r>
              <a:rPr lang="en-US" sz="1800" spc="-1" dirty="0">
                <a:ea typeface="Georgia"/>
              </a:rPr>
              <a:t>. </a:t>
            </a:r>
          </a:p>
          <a:p>
            <a:pPr>
              <a:lnSpc>
                <a:spcPct val="100000"/>
              </a:lnSpc>
            </a:pPr>
            <a:br>
              <a:rPr lang="en-US" sz="1800" spc="-1" dirty="0">
                <a:ea typeface="Georgia"/>
              </a:rPr>
            </a:br>
            <a:r>
              <a:rPr lang="en-US" sz="1800" b="1" spc="-1" dirty="0">
                <a:solidFill>
                  <a:srgbClr val="97E65C"/>
                </a:solidFill>
                <a:ea typeface="Georgia"/>
              </a:rPr>
              <a:t>A carne </a:t>
            </a:r>
            <a:r>
              <a:rPr lang="en-US" sz="1800" b="1" spc="-1" dirty="0" err="1">
                <a:solidFill>
                  <a:srgbClr val="97E65C"/>
                </a:solidFill>
                <a:ea typeface="Georgia"/>
              </a:rPr>
              <a:t>destes</a:t>
            </a:r>
            <a:r>
              <a:rPr lang="en-US" sz="1800" b="1" spc="-1" dirty="0">
                <a:solidFill>
                  <a:srgbClr val="97E65C"/>
                </a:solidFill>
                <a:ea typeface="Georgia"/>
              </a:rPr>
              <a:t> </a:t>
            </a:r>
            <a:r>
              <a:rPr lang="en-US" sz="1800" b="1" spc="-1" dirty="0" err="1">
                <a:solidFill>
                  <a:srgbClr val="97E65C"/>
                </a:solidFill>
                <a:ea typeface="Georgia"/>
              </a:rPr>
              <a:t>animais</a:t>
            </a:r>
            <a:r>
              <a:rPr lang="pt-BR" sz="1800" spc="-1" baseline="-25000" dirty="0">
                <a:solidFill>
                  <a:srgbClr val="97E65C"/>
                </a:solidFill>
                <a:ea typeface="Georgia"/>
              </a:rPr>
              <a:t> (</a:t>
            </a:r>
            <a:r>
              <a:rPr lang="pt-BR" sz="1800" spc="-1" baseline="-25000" dirty="0" err="1">
                <a:solidFill>
                  <a:srgbClr val="97E65C"/>
                </a:solidFill>
                <a:ea typeface="Georgia"/>
              </a:rPr>
              <a:t>iii</a:t>
            </a:r>
            <a:r>
              <a:rPr lang="pt-BR" sz="1800" spc="-1" baseline="-25000" dirty="0">
                <a:solidFill>
                  <a:srgbClr val="97E65C"/>
                </a:solidFill>
                <a:ea typeface="Georgia"/>
              </a:rPr>
              <a:t>)</a:t>
            </a:r>
            <a:r>
              <a:rPr lang="en-US" sz="1800" b="1" spc="-1" dirty="0">
                <a:solidFill>
                  <a:srgbClr val="97E65C"/>
                </a:solidFill>
                <a:ea typeface="Georgia"/>
              </a:rPr>
              <a:t> </a:t>
            </a:r>
            <a:r>
              <a:rPr lang="en-US" sz="1800" spc="-1" dirty="0">
                <a:ea typeface="Georgia"/>
              </a:rPr>
              <a:t>é a </a:t>
            </a:r>
            <a:r>
              <a:rPr lang="en-US" sz="1800" spc="-1" dirty="0" err="1">
                <a:ea typeface="Georgia"/>
              </a:rPr>
              <a:t>melhor</a:t>
            </a:r>
            <a:r>
              <a:rPr lang="en-US" sz="1800" spc="-1" dirty="0">
                <a:ea typeface="Georgia"/>
              </a:rPr>
              <a:t> e a </a:t>
            </a:r>
            <a:r>
              <a:rPr lang="en-US" sz="1800" spc="-1" dirty="0" err="1">
                <a:ea typeface="Georgia"/>
              </a:rPr>
              <a:t>mais</a:t>
            </a:r>
            <a:r>
              <a:rPr lang="en-US" sz="1800" spc="-1" dirty="0">
                <a:ea typeface="Georgia"/>
              </a:rPr>
              <a:t> </a:t>
            </a:r>
            <a:r>
              <a:rPr lang="en-US" sz="1800" spc="-1" dirty="0" err="1">
                <a:ea typeface="Georgia"/>
              </a:rPr>
              <a:t>estimada</a:t>
            </a:r>
            <a:r>
              <a:rPr lang="en-US" sz="1800" spc="-1" dirty="0">
                <a:ea typeface="Georgia"/>
              </a:rPr>
              <a:t> que </a:t>
            </a:r>
            <a:r>
              <a:rPr lang="en-US" sz="1800" spc="-1" dirty="0" err="1">
                <a:ea typeface="Georgia"/>
              </a:rPr>
              <a:t>há</a:t>
            </a:r>
            <a:r>
              <a:rPr lang="en-US" sz="1800" spc="-1" dirty="0">
                <a:ea typeface="Georgia"/>
              </a:rPr>
              <a:t> </a:t>
            </a:r>
            <a:r>
              <a:rPr lang="en-US" sz="1800" spc="-1" dirty="0" err="1">
                <a:ea typeface="Georgia"/>
              </a:rPr>
              <a:t>nesta</a:t>
            </a:r>
            <a:r>
              <a:rPr lang="en-US" sz="1800" spc="-1" dirty="0">
                <a:ea typeface="Georgia"/>
              </a:rPr>
              <a:t> terra, e </a:t>
            </a:r>
            <a:r>
              <a:rPr lang="en-US" sz="1800" spc="-1" dirty="0">
                <a:solidFill>
                  <a:srgbClr val="97E65C"/>
                </a:solidFill>
                <a:ea typeface="Georgia"/>
              </a:rPr>
              <a:t>__</a:t>
            </a:r>
            <a:r>
              <a:rPr lang="pt-BR" sz="1800" spc="-1" baseline="-25000" dirty="0">
                <a:solidFill>
                  <a:srgbClr val="97E65C"/>
                </a:solidFill>
                <a:ea typeface="Georgia"/>
              </a:rPr>
              <a:t> (</a:t>
            </a:r>
            <a:r>
              <a:rPr lang="pt-BR" sz="1800" spc="-1" baseline="-25000" dirty="0" err="1">
                <a:solidFill>
                  <a:srgbClr val="97E65C"/>
                </a:solidFill>
                <a:ea typeface="Georgia"/>
              </a:rPr>
              <a:t>iii</a:t>
            </a:r>
            <a:r>
              <a:rPr lang="pt-BR" sz="1800" spc="-1" baseline="-25000" dirty="0">
                <a:solidFill>
                  <a:srgbClr val="97E65C"/>
                </a:solidFill>
                <a:ea typeface="Georgia"/>
              </a:rPr>
              <a:t>)</a:t>
            </a:r>
            <a:r>
              <a:rPr lang="en-US" sz="1800" b="1" spc="-1" dirty="0">
                <a:solidFill>
                  <a:srgbClr val="97E65C"/>
                </a:solidFill>
                <a:ea typeface="Georgia"/>
              </a:rPr>
              <a:t> </a:t>
            </a:r>
            <a:r>
              <a:rPr lang="en-US" sz="1800" spc="-1" dirty="0" err="1">
                <a:ea typeface="Georgia"/>
              </a:rPr>
              <a:t>tem</a:t>
            </a:r>
            <a:r>
              <a:rPr lang="en-US" sz="1800" spc="-1" dirty="0">
                <a:ea typeface="Georgia"/>
              </a:rPr>
              <a:t> o </a:t>
            </a:r>
            <a:r>
              <a:rPr lang="en-US" sz="1800" spc="-1" dirty="0" err="1">
                <a:ea typeface="Georgia"/>
              </a:rPr>
              <a:t>sabor</a:t>
            </a:r>
            <a:r>
              <a:rPr lang="en-US" sz="1800" spc="-1" dirty="0">
                <a:ea typeface="Georgia"/>
              </a:rPr>
              <a:t> </a:t>
            </a:r>
            <a:r>
              <a:rPr lang="en-US" sz="1800" spc="-1" dirty="0" err="1">
                <a:ea typeface="Georgia"/>
              </a:rPr>
              <a:t>quase</a:t>
            </a:r>
            <a:r>
              <a:rPr lang="en-US" sz="1800" spc="-1" dirty="0">
                <a:ea typeface="Georgia"/>
              </a:rPr>
              <a:t> </a:t>
            </a:r>
            <a:r>
              <a:rPr lang="en-US" sz="1800" spc="-1" dirty="0" err="1">
                <a:ea typeface="Georgia"/>
              </a:rPr>
              <a:t>como</a:t>
            </a:r>
            <a:r>
              <a:rPr lang="en-US" sz="1800" spc="-1" dirty="0">
                <a:ea typeface="Georgia"/>
              </a:rPr>
              <a:t> de </a:t>
            </a:r>
            <a:r>
              <a:rPr lang="en-US" sz="1800" spc="-1" dirty="0" err="1">
                <a:ea typeface="Georgia"/>
              </a:rPr>
              <a:t>galinha</a:t>
            </a:r>
            <a:r>
              <a:rPr lang="en-US" sz="1800" spc="-1" dirty="0">
                <a:ea typeface="Georgia"/>
              </a:rPr>
              <a:t>. </a:t>
            </a:r>
            <a:endParaRPr lang="en-US" sz="1800" spc="-1" dirty="0">
              <a:latin typeface="Cambria"/>
            </a:endParaRPr>
          </a:p>
        </p:txBody>
      </p:sp>
    </p:spTree>
    <p:extLst>
      <p:ext uri="{BB962C8B-B14F-4D97-AF65-F5344CB8AC3E}">
        <p14:creationId xmlns:p14="http://schemas.microsoft.com/office/powerpoint/2010/main" val="13079912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59</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3" name="Título 2">
            <a:extLst>
              <a:ext uri="{FF2B5EF4-FFF2-40B4-BE49-F238E27FC236}">
                <a16:creationId xmlns:a16="http://schemas.microsoft.com/office/drawing/2014/main" id="{FC36B11A-E606-4F25-84D5-D4F0E365DFEF}"/>
              </a:ext>
            </a:extLst>
          </p:cNvPr>
          <p:cNvSpPr>
            <a:spLocks noGrp="1"/>
          </p:cNvSpPr>
          <p:nvPr>
            <p:ph type="title"/>
          </p:nvPr>
        </p:nvSpPr>
        <p:spPr/>
        <p:txBody>
          <a:bodyPr/>
          <a:lstStyle/>
          <a:p>
            <a:r>
              <a:rPr lang="en-US" spc="-1" dirty="0">
                <a:solidFill>
                  <a:srgbClr val="FAA61A"/>
                </a:solidFill>
                <a:ea typeface="Georgia"/>
              </a:rPr>
              <a:t>2#</a:t>
            </a:r>
            <a:r>
              <a:rPr lang="pt-BR" dirty="0"/>
              <a:t> </a:t>
            </a:r>
            <a:r>
              <a:rPr lang="pt-BR" sz="3200" dirty="0"/>
              <a:t>os sujeitos nulos e seus referentes</a:t>
            </a:r>
            <a:endParaRPr lang="pt-BR" dirty="0"/>
          </a:p>
        </p:txBody>
      </p:sp>
    </p:spTree>
    <p:extLst>
      <p:ext uri="{BB962C8B-B14F-4D97-AF65-F5344CB8AC3E}">
        <p14:creationId xmlns:p14="http://schemas.microsoft.com/office/powerpoint/2010/main" val="364604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95D39731-05D1-407A-9B2E-E275A72687E6}"/>
              </a:ext>
            </a:extLst>
          </p:cNvPr>
          <p:cNvSpPr>
            <a:spLocks noGrp="1"/>
          </p:cNvSpPr>
          <p:nvPr>
            <p:ph type="body" sz="quarter" idx="10"/>
          </p:nvPr>
        </p:nvSpPr>
        <p:spPr/>
        <p:txBody>
          <a:bodyPr/>
          <a:lstStyle/>
          <a:p>
            <a:r>
              <a:rPr lang="en-US" spc="-1" dirty="0" err="1">
                <a:solidFill>
                  <a:srgbClr val="000000"/>
                </a:solidFill>
                <a:ea typeface="Georgia"/>
              </a:rPr>
              <a:t>Esses</a:t>
            </a:r>
            <a:r>
              <a:rPr lang="en-US" spc="-1" dirty="0">
                <a:solidFill>
                  <a:srgbClr val="000000"/>
                </a:solidFill>
                <a:ea typeface="Georgia"/>
              </a:rPr>
              <a:t> </a:t>
            </a:r>
            <a:r>
              <a:rPr lang="en-US" spc="-1" dirty="0" err="1">
                <a:solidFill>
                  <a:srgbClr val="000000"/>
                </a:solidFill>
                <a:ea typeface="Georgia"/>
              </a:rPr>
              <a:t>trabalhos</a:t>
            </a:r>
            <a:r>
              <a:rPr lang="en-US" spc="-1" dirty="0">
                <a:solidFill>
                  <a:srgbClr val="000000"/>
                </a:solidFill>
                <a:ea typeface="Georgia"/>
              </a:rPr>
              <a:t> </a:t>
            </a:r>
            <a:r>
              <a:rPr lang="en-US" spc="-1" dirty="0" err="1">
                <a:solidFill>
                  <a:srgbClr val="000000"/>
                </a:solidFill>
                <a:ea typeface="Georgia"/>
              </a:rPr>
              <a:t>estão</a:t>
            </a:r>
            <a:r>
              <a:rPr lang="en-US" spc="-1" dirty="0">
                <a:solidFill>
                  <a:srgbClr val="000000"/>
                </a:solidFill>
                <a:ea typeface="Georgia"/>
              </a:rPr>
              <a:t> </a:t>
            </a:r>
            <a:r>
              <a:rPr lang="en-US" spc="-1" dirty="0" err="1">
                <a:solidFill>
                  <a:srgbClr val="000000"/>
                </a:solidFill>
                <a:ea typeface="Georgia"/>
              </a:rPr>
              <a:t>solidamente</a:t>
            </a:r>
            <a:r>
              <a:rPr lang="en-US" spc="-1" dirty="0">
                <a:solidFill>
                  <a:srgbClr val="000000"/>
                </a:solidFill>
                <a:ea typeface="Georgia"/>
              </a:rPr>
              <a:t> </a:t>
            </a:r>
            <a:r>
              <a:rPr lang="en-US" spc="-1" dirty="0" err="1">
                <a:solidFill>
                  <a:srgbClr val="000000"/>
                </a:solidFill>
                <a:ea typeface="Georgia"/>
              </a:rPr>
              <a:t>ancorados</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resultados</a:t>
            </a:r>
            <a:r>
              <a:rPr lang="en-US" spc="-1" dirty="0">
                <a:solidFill>
                  <a:srgbClr val="000000"/>
                </a:solidFill>
                <a:ea typeface="Georgia"/>
              </a:rPr>
              <a:t> de </a:t>
            </a:r>
            <a:r>
              <a:rPr lang="en-US" spc="-1" dirty="0" err="1">
                <a:solidFill>
                  <a:srgbClr val="000000"/>
                </a:solidFill>
                <a:ea typeface="Georgia"/>
              </a:rPr>
              <a:t>estudos</a:t>
            </a:r>
            <a:r>
              <a:rPr lang="en-US" spc="-1" dirty="0">
                <a:solidFill>
                  <a:srgbClr val="000000"/>
                </a:solidFill>
                <a:ea typeface="Georgia"/>
              </a:rPr>
              <a:t> </a:t>
            </a:r>
            <a:r>
              <a:rPr lang="en-US" spc="-1" dirty="0" err="1">
                <a:solidFill>
                  <a:srgbClr val="000000"/>
                </a:solidFill>
                <a:ea typeface="Georgia"/>
              </a:rPr>
              <a:t>quantitativos</a:t>
            </a:r>
            <a:r>
              <a:rPr lang="en-US" spc="-1" dirty="0">
                <a:solidFill>
                  <a:srgbClr val="000000"/>
                </a:solidFill>
                <a:ea typeface="Georgia"/>
              </a:rPr>
              <a:t> </a:t>
            </a:r>
            <a:r>
              <a:rPr lang="en-US" spc="-1" dirty="0" err="1">
                <a:solidFill>
                  <a:srgbClr val="000000"/>
                </a:solidFill>
                <a:ea typeface="Georgia"/>
              </a:rPr>
              <a:t>apresentados</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sucessivos</a:t>
            </a:r>
            <a:r>
              <a:rPr lang="en-US" spc="-1" dirty="0">
                <a:solidFill>
                  <a:srgbClr val="000000"/>
                </a:solidFill>
                <a:ea typeface="Georgia"/>
              </a:rPr>
              <a:t> </a:t>
            </a:r>
            <a:r>
              <a:rPr lang="en-US" spc="-1" dirty="0" err="1">
                <a:solidFill>
                  <a:srgbClr val="000000"/>
                </a:solidFill>
                <a:ea typeface="Georgia"/>
              </a:rPr>
              <a:t>levantamentos</a:t>
            </a:r>
            <a:r>
              <a:rPr lang="en-US" spc="-1" dirty="0">
                <a:solidFill>
                  <a:srgbClr val="000000"/>
                </a:solidFill>
                <a:ea typeface="Georgia"/>
              </a:rPr>
              <a:t> </a:t>
            </a:r>
            <a:r>
              <a:rPr lang="en-US" spc="-1" dirty="0" err="1">
                <a:solidFill>
                  <a:srgbClr val="000000"/>
                </a:solidFill>
                <a:ea typeface="Georgia"/>
              </a:rPr>
              <a:t>sobre</a:t>
            </a:r>
            <a:r>
              <a:rPr lang="en-US" spc="-1" dirty="0">
                <a:solidFill>
                  <a:srgbClr val="000000"/>
                </a:solidFill>
                <a:ea typeface="Georgia"/>
              </a:rPr>
              <a:t> </a:t>
            </a:r>
            <a:r>
              <a:rPr lang="en-US" spc="-1" dirty="0" err="1">
                <a:solidFill>
                  <a:srgbClr val="000000"/>
                </a:solidFill>
                <a:ea typeface="Georgia"/>
              </a:rPr>
              <a:t>os</a:t>
            </a:r>
            <a:r>
              <a:rPr lang="en-US" spc="-1" dirty="0">
                <a:solidFill>
                  <a:srgbClr val="000000"/>
                </a:solidFill>
                <a:ea typeface="Georgia"/>
              </a:rPr>
              <a:t> dados do CTB, que </a:t>
            </a:r>
            <a:r>
              <a:rPr lang="en-US" spc="-1" dirty="0" err="1">
                <a:solidFill>
                  <a:srgbClr val="000000"/>
                </a:solidFill>
                <a:ea typeface="Georgia"/>
              </a:rPr>
              <a:t>mostram</a:t>
            </a:r>
            <a:r>
              <a:rPr lang="en-US" spc="-1" dirty="0">
                <a:solidFill>
                  <a:srgbClr val="000000"/>
                </a:solidFill>
                <a:ea typeface="Georgia"/>
              </a:rPr>
              <a:t> que,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textos</a:t>
            </a:r>
            <a:r>
              <a:rPr lang="en-US" spc="-1" dirty="0">
                <a:solidFill>
                  <a:srgbClr val="000000"/>
                </a:solidFill>
                <a:ea typeface="Georgia"/>
              </a:rPr>
              <a:t> </a:t>
            </a:r>
            <a:r>
              <a:rPr lang="en-US" spc="-1" dirty="0" err="1">
                <a:solidFill>
                  <a:srgbClr val="000000"/>
                </a:solidFill>
                <a:ea typeface="Georgia"/>
              </a:rPr>
              <a:t>representativos</a:t>
            </a:r>
            <a:r>
              <a:rPr lang="en-US" spc="-1" dirty="0">
                <a:solidFill>
                  <a:srgbClr val="000000"/>
                </a:solidFill>
                <a:ea typeface="Georgia"/>
              </a:rPr>
              <a:t> dos </a:t>
            </a:r>
            <a:r>
              <a:rPr lang="en-US" spc="-1" dirty="0" err="1">
                <a:solidFill>
                  <a:srgbClr val="000000"/>
                </a:solidFill>
                <a:ea typeface="Georgia"/>
              </a:rPr>
              <a:t>séculos</a:t>
            </a:r>
            <a:r>
              <a:rPr lang="en-US" spc="-1" dirty="0">
                <a:solidFill>
                  <a:srgbClr val="000000"/>
                </a:solidFill>
                <a:ea typeface="Georgia"/>
              </a:rPr>
              <a:t> XVI e XVII, a </a:t>
            </a:r>
            <a:r>
              <a:rPr lang="en-US" spc="-1" dirty="0" err="1">
                <a:solidFill>
                  <a:srgbClr val="000000"/>
                </a:solidFill>
                <a:ea typeface="Georgia"/>
              </a:rPr>
              <a:t>proporção</a:t>
            </a:r>
            <a:r>
              <a:rPr lang="en-US" spc="-1" dirty="0">
                <a:solidFill>
                  <a:srgbClr val="000000"/>
                </a:solidFill>
                <a:ea typeface="Georgia"/>
              </a:rPr>
              <a:t> de </a:t>
            </a:r>
            <a:r>
              <a:rPr lang="en-US" spc="-1" dirty="0" err="1">
                <a:solidFill>
                  <a:srgbClr val="000000"/>
                </a:solidFill>
                <a:ea typeface="Georgia"/>
              </a:rPr>
              <a:t>estruturas</a:t>
            </a:r>
            <a:r>
              <a:rPr lang="en-US" spc="-1" dirty="0">
                <a:solidFill>
                  <a:srgbClr val="000000"/>
                </a:solidFill>
                <a:ea typeface="Georgia"/>
              </a:rPr>
              <a:t> ‘XV’ (</a:t>
            </a:r>
            <a:r>
              <a:rPr lang="en-US" spc="-1" dirty="0" err="1">
                <a:solidFill>
                  <a:srgbClr val="000000"/>
                </a:solidFill>
                <a:ea typeface="Georgia"/>
              </a:rPr>
              <a:t>na</a:t>
            </a:r>
            <a:r>
              <a:rPr lang="en-US" spc="-1" dirty="0">
                <a:solidFill>
                  <a:srgbClr val="000000"/>
                </a:solidFill>
                <a:ea typeface="Georgia"/>
              </a:rPr>
              <a:t> qual o </a:t>
            </a:r>
            <a:r>
              <a:rPr lang="en-US" spc="-1" dirty="0" err="1">
                <a:solidFill>
                  <a:srgbClr val="000000"/>
                </a:solidFill>
                <a:ea typeface="Georgia"/>
              </a:rPr>
              <a:t>constituinte</a:t>
            </a:r>
            <a:r>
              <a:rPr lang="en-US" spc="-1" dirty="0">
                <a:solidFill>
                  <a:srgbClr val="000000"/>
                </a:solidFill>
                <a:ea typeface="Georgia"/>
              </a:rPr>
              <a:t> </a:t>
            </a:r>
            <a:r>
              <a:rPr lang="en-US" spc="-1" dirty="0" err="1">
                <a:solidFill>
                  <a:srgbClr val="000000"/>
                </a:solidFill>
                <a:ea typeface="Georgia"/>
              </a:rPr>
              <a:t>inicial</a:t>
            </a:r>
            <a:r>
              <a:rPr lang="en-US" spc="-1" dirty="0">
                <a:solidFill>
                  <a:srgbClr val="000000"/>
                </a:solidFill>
                <a:ea typeface="Georgia"/>
              </a:rPr>
              <a:t> </a:t>
            </a:r>
            <a:r>
              <a:rPr lang="en-US" spc="-1" dirty="0" err="1">
                <a:solidFill>
                  <a:srgbClr val="000000"/>
                </a:solidFill>
                <a:ea typeface="Georgia"/>
              </a:rPr>
              <a:t>não</a:t>
            </a:r>
            <a:r>
              <a:rPr lang="en-US" spc="-1" dirty="0">
                <a:solidFill>
                  <a:srgbClr val="000000"/>
                </a:solidFill>
                <a:ea typeface="Georgia"/>
              </a:rPr>
              <a:t> é um </a:t>
            </a:r>
            <a:r>
              <a:rPr lang="en-US" spc="-1" dirty="0" err="1">
                <a:solidFill>
                  <a:srgbClr val="000000"/>
                </a:solidFill>
                <a:ea typeface="Georgia"/>
              </a:rPr>
              <a:t>sujeito</a:t>
            </a:r>
            <a:r>
              <a:rPr lang="en-US" spc="-1" dirty="0">
                <a:solidFill>
                  <a:srgbClr val="000000"/>
                </a:solidFill>
                <a:ea typeface="Georgia"/>
              </a:rPr>
              <a:t>) é </a:t>
            </a:r>
            <a:r>
              <a:rPr lang="en-US" spc="-1" dirty="0" err="1">
                <a:solidFill>
                  <a:srgbClr val="000000"/>
                </a:solidFill>
                <a:ea typeface="Georgia"/>
              </a:rPr>
              <a:t>elevada</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comparação</a:t>
            </a:r>
            <a:r>
              <a:rPr lang="en-US" spc="-1" dirty="0">
                <a:solidFill>
                  <a:srgbClr val="000000"/>
                </a:solidFill>
                <a:ea typeface="Georgia"/>
              </a:rPr>
              <a:t> </a:t>
            </a:r>
            <a:r>
              <a:rPr lang="en-US" spc="-1" dirty="0" err="1">
                <a:solidFill>
                  <a:srgbClr val="000000"/>
                </a:solidFill>
                <a:ea typeface="Georgia"/>
              </a:rPr>
              <a:t>ao</a:t>
            </a:r>
            <a:r>
              <a:rPr lang="en-US" spc="-1" dirty="0">
                <a:solidFill>
                  <a:srgbClr val="000000"/>
                </a:solidFill>
                <a:ea typeface="Georgia"/>
              </a:rPr>
              <a:t> que se </a:t>
            </a:r>
            <a:r>
              <a:rPr lang="en-US" spc="-1" dirty="0" err="1">
                <a:solidFill>
                  <a:srgbClr val="000000"/>
                </a:solidFill>
                <a:ea typeface="Georgia"/>
              </a:rPr>
              <a:t>pode</a:t>
            </a:r>
            <a:r>
              <a:rPr lang="en-US" spc="-1" dirty="0">
                <a:solidFill>
                  <a:srgbClr val="000000"/>
                </a:solidFill>
                <a:ea typeface="Georgia"/>
              </a:rPr>
              <a:t> </a:t>
            </a:r>
            <a:r>
              <a:rPr lang="en-US" spc="-1" dirty="0" err="1">
                <a:solidFill>
                  <a:srgbClr val="000000"/>
                </a:solidFill>
                <a:ea typeface="Georgia"/>
              </a:rPr>
              <a:t>medir</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textos</a:t>
            </a:r>
            <a:r>
              <a:rPr lang="en-US" spc="-1" dirty="0">
                <a:solidFill>
                  <a:srgbClr val="000000"/>
                </a:solidFill>
                <a:ea typeface="Georgia"/>
              </a:rPr>
              <a:t> </a:t>
            </a:r>
            <a:r>
              <a:rPr lang="en-US" spc="-1" dirty="0" err="1">
                <a:solidFill>
                  <a:srgbClr val="000000"/>
                </a:solidFill>
                <a:ea typeface="Georgia"/>
              </a:rPr>
              <a:t>posteriores</a:t>
            </a:r>
            <a:r>
              <a:rPr lang="en-US" spc="-1" dirty="0">
                <a:solidFill>
                  <a:srgbClr val="000000"/>
                </a:solidFill>
                <a:ea typeface="Georgia"/>
              </a:rPr>
              <a:t>, e </a:t>
            </a:r>
            <a:r>
              <a:rPr lang="en-US" spc="-1" dirty="0" err="1">
                <a:solidFill>
                  <a:srgbClr val="000000"/>
                </a:solidFill>
                <a:ea typeface="Georgia"/>
              </a:rPr>
              <a:t>comparável</a:t>
            </a:r>
            <a:r>
              <a:rPr lang="en-US" spc="-1" dirty="0">
                <a:solidFill>
                  <a:srgbClr val="000000"/>
                </a:solidFill>
                <a:ea typeface="Georgia"/>
              </a:rPr>
              <a:t> </a:t>
            </a:r>
            <a:r>
              <a:rPr lang="en-US" spc="-1" dirty="0" err="1">
                <a:solidFill>
                  <a:srgbClr val="000000"/>
                </a:solidFill>
                <a:ea typeface="Georgia"/>
              </a:rPr>
              <a:t>ao</a:t>
            </a:r>
            <a:r>
              <a:rPr lang="en-US" spc="-1" dirty="0">
                <a:solidFill>
                  <a:srgbClr val="000000"/>
                </a:solidFill>
                <a:ea typeface="Georgia"/>
              </a:rPr>
              <a:t> que </a:t>
            </a:r>
            <a:r>
              <a:rPr lang="en-US" spc="-1" dirty="0" err="1">
                <a:solidFill>
                  <a:srgbClr val="000000"/>
                </a:solidFill>
                <a:ea typeface="Georgia"/>
              </a:rPr>
              <a:t>mostram</a:t>
            </a:r>
            <a:r>
              <a:rPr lang="en-US" spc="-1" dirty="0">
                <a:solidFill>
                  <a:srgbClr val="000000"/>
                </a:solidFill>
                <a:ea typeface="Georgia"/>
              </a:rPr>
              <a:t>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estudos</a:t>
            </a:r>
            <a:r>
              <a:rPr lang="en-US" spc="-1" dirty="0">
                <a:solidFill>
                  <a:srgbClr val="000000"/>
                </a:solidFill>
                <a:ea typeface="Georgia"/>
              </a:rPr>
              <a:t> </a:t>
            </a:r>
            <a:r>
              <a:rPr lang="en-US" spc="-1" dirty="0" err="1">
                <a:solidFill>
                  <a:srgbClr val="000000"/>
                </a:solidFill>
                <a:ea typeface="Georgia"/>
              </a:rPr>
              <a:t>sobre</a:t>
            </a:r>
            <a:r>
              <a:rPr lang="en-US" spc="-1" dirty="0">
                <a:solidFill>
                  <a:srgbClr val="000000"/>
                </a:solidFill>
                <a:ea typeface="Georgia"/>
              </a:rPr>
              <a:t> as </a:t>
            </a:r>
            <a:r>
              <a:rPr lang="en-US" spc="-1" dirty="0" err="1">
                <a:solidFill>
                  <a:srgbClr val="000000"/>
                </a:solidFill>
                <a:ea typeface="Georgia"/>
              </a:rPr>
              <a:t>chamadas</a:t>
            </a:r>
            <a:r>
              <a:rPr lang="en-US" spc="-1" dirty="0">
                <a:solidFill>
                  <a:srgbClr val="000000"/>
                </a:solidFill>
                <a:ea typeface="Georgia"/>
              </a:rPr>
              <a:t> ‘</a:t>
            </a:r>
            <a:r>
              <a:rPr lang="en-US" spc="-1" dirty="0" err="1">
                <a:solidFill>
                  <a:srgbClr val="000000"/>
                </a:solidFill>
                <a:ea typeface="Georgia"/>
              </a:rPr>
              <a:t>línguas</a:t>
            </a:r>
            <a:r>
              <a:rPr lang="en-US" spc="-1" dirty="0">
                <a:solidFill>
                  <a:srgbClr val="000000"/>
                </a:solidFill>
                <a:ea typeface="Georgia"/>
              </a:rPr>
              <a:t> V2’, por </a:t>
            </a:r>
            <a:r>
              <a:rPr lang="en-US" spc="-1" dirty="0" err="1">
                <a:solidFill>
                  <a:srgbClr val="000000"/>
                </a:solidFill>
                <a:ea typeface="Georgia"/>
              </a:rPr>
              <a:t>conta</a:t>
            </a:r>
            <a:r>
              <a:rPr lang="en-US" spc="-1" dirty="0">
                <a:solidFill>
                  <a:srgbClr val="000000"/>
                </a:solidFill>
                <a:ea typeface="Georgia"/>
              </a:rPr>
              <a:t> da </a:t>
            </a:r>
            <a:r>
              <a:rPr lang="en-US" spc="-1" dirty="0" err="1">
                <a:solidFill>
                  <a:srgbClr val="000000"/>
                </a:solidFill>
                <a:ea typeface="Georgia"/>
              </a:rPr>
              <a:t>elevada</a:t>
            </a:r>
            <a:r>
              <a:rPr lang="en-US" spc="-1" dirty="0">
                <a:solidFill>
                  <a:srgbClr val="000000"/>
                </a:solidFill>
                <a:ea typeface="Georgia"/>
              </a:rPr>
              <a:t> </a:t>
            </a:r>
            <a:r>
              <a:rPr lang="en-US" spc="-1" dirty="0" err="1">
                <a:solidFill>
                  <a:srgbClr val="000000"/>
                </a:solidFill>
                <a:ea typeface="Georgia"/>
              </a:rPr>
              <a:t>proporção</a:t>
            </a:r>
            <a:r>
              <a:rPr lang="en-US" spc="-1" dirty="0">
                <a:solidFill>
                  <a:srgbClr val="000000"/>
                </a:solidFill>
                <a:ea typeface="Georgia"/>
              </a:rPr>
              <a:t> de </a:t>
            </a:r>
            <a:r>
              <a:rPr lang="en-US" spc="-1" dirty="0" err="1">
                <a:solidFill>
                  <a:srgbClr val="000000"/>
                </a:solidFill>
                <a:ea typeface="Georgia"/>
              </a:rPr>
              <a:t>construções</a:t>
            </a:r>
            <a:r>
              <a:rPr lang="en-US" spc="-1" dirty="0">
                <a:solidFill>
                  <a:srgbClr val="000000"/>
                </a:solidFill>
                <a:ea typeface="Georgia"/>
              </a:rPr>
              <a:t> XVS (</a:t>
            </a:r>
            <a:r>
              <a:rPr lang="en-US" spc="-1" dirty="0" err="1">
                <a:solidFill>
                  <a:srgbClr val="000000"/>
                </a:solidFill>
                <a:ea typeface="Georgia"/>
              </a:rPr>
              <a:t>ou</a:t>
            </a:r>
            <a:r>
              <a:rPr lang="en-US" spc="-1" dirty="0">
                <a:solidFill>
                  <a:srgbClr val="000000"/>
                </a:solidFill>
                <a:ea typeface="Georgia"/>
              </a:rPr>
              <a:t> </a:t>
            </a:r>
            <a:r>
              <a:rPr lang="en-US" spc="-1" dirty="0" err="1">
                <a:solidFill>
                  <a:srgbClr val="000000"/>
                </a:solidFill>
                <a:ea typeface="Georgia"/>
              </a:rPr>
              <a:t>seja</a:t>
            </a:r>
            <a:r>
              <a:rPr lang="en-US" spc="-1" dirty="0">
                <a:solidFill>
                  <a:srgbClr val="000000"/>
                </a:solidFill>
                <a:ea typeface="Georgia"/>
              </a:rPr>
              <a:t>, com </a:t>
            </a:r>
            <a:r>
              <a:rPr lang="en-US" spc="-1" dirty="0" err="1">
                <a:solidFill>
                  <a:srgbClr val="000000"/>
                </a:solidFill>
                <a:ea typeface="Georgia"/>
              </a:rPr>
              <a:t>constituintes</a:t>
            </a:r>
            <a:r>
              <a:rPr lang="en-US" spc="-1" dirty="0">
                <a:solidFill>
                  <a:srgbClr val="000000"/>
                </a:solidFill>
                <a:ea typeface="Georgia"/>
              </a:rPr>
              <a:t> </a:t>
            </a:r>
            <a:r>
              <a:rPr lang="en-US" spc="-1" dirty="0" err="1">
                <a:solidFill>
                  <a:srgbClr val="000000"/>
                </a:solidFill>
                <a:ea typeface="Georgia"/>
              </a:rPr>
              <a:t>não-sujeitos</a:t>
            </a:r>
            <a:r>
              <a:rPr lang="en-US" spc="-1" dirty="0">
                <a:solidFill>
                  <a:srgbClr val="000000"/>
                </a:solidFill>
                <a:ea typeface="Georgia"/>
              </a:rPr>
              <a:t> </a:t>
            </a:r>
            <a:r>
              <a:rPr lang="en-US" spc="-1" dirty="0" err="1">
                <a:solidFill>
                  <a:srgbClr val="000000"/>
                </a:solidFill>
                <a:ea typeface="Georgia"/>
              </a:rPr>
              <a:t>pré-verbais</a:t>
            </a:r>
            <a:r>
              <a:rPr lang="en-US" spc="-1" dirty="0">
                <a:solidFill>
                  <a:srgbClr val="000000"/>
                </a:solidFill>
                <a:ea typeface="Georgia"/>
              </a:rPr>
              <a:t>, e </a:t>
            </a:r>
            <a:r>
              <a:rPr lang="en-US" spc="-1" dirty="0" err="1">
                <a:solidFill>
                  <a:srgbClr val="000000"/>
                </a:solidFill>
                <a:ea typeface="Georgia"/>
              </a:rPr>
              <a:t>sujeitos</a:t>
            </a:r>
            <a:r>
              <a:rPr lang="en-US" spc="-1" dirty="0">
                <a:solidFill>
                  <a:srgbClr val="000000"/>
                </a:solidFill>
                <a:ea typeface="Georgia"/>
              </a:rPr>
              <a:t> </a:t>
            </a:r>
            <a:r>
              <a:rPr lang="en-US" spc="-1" dirty="0" err="1">
                <a:solidFill>
                  <a:srgbClr val="000000"/>
                </a:solidFill>
                <a:ea typeface="Georgia"/>
              </a:rPr>
              <a:t>lexicais</a:t>
            </a:r>
            <a:r>
              <a:rPr lang="en-US" spc="-1" dirty="0">
                <a:solidFill>
                  <a:srgbClr val="000000"/>
                </a:solidFill>
                <a:ea typeface="Georgia"/>
              </a:rPr>
              <a:t> e </a:t>
            </a:r>
            <a:r>
              <a:rPr lang="en-US" spc="-1" dirty="0" err="1">
                <a:solidFill>
                  <a:srgbClr val="000000"/>
                </a:solidFill>
                <a:ea typeface="Georgia"/>
              </a:rPr>
              <a:t>pós-verbais</a:t>
            </a:r>
            <a:r>
              <a:rPr lang="en-US" spc="-1" dirty="0">
                <a:solidFill>
                  <a:srgbClr val="000000"/>
                </a:solidFill>
                <a:ea typeface="Georgia"/>
              </a:rPr>
              <a:t>) </a:t>
            </a:r>
            <a:r>
              <a:rPr lang="en-US" spc="-1" dirty="0" err="1">
                <a:solidFill>
                  <a:srgbClr val="000000"/>
                </a:solidFill>
                <a:ea typeface="Georgia"/>
              </a:rPr>
              <a:t>nos</a:t>
            </a:r>
            <a:r>
              <a:rPr lang="en-US" spc="-1" dirty="0">
                <a:solidFill>
                  <a:srgbClr val="000000"/>
                </a:solidFill>
                <a:ea typeface="Georgia"/>
              </a:rPr>
              <a:t> </a:t>
            </a:r>
            <a:r>
              <a:rPr lang="en-US" spc="-1" dirty="0" err="1">
                <a:solidFill>
                  <a:srgbClr val="000000"/>
                </a:solidFill>
                <a:ea typeface="Georgia"/>
              </a:rPr>
              <a:t>textos</a:t>
            </a:r>
            <a:r>
              <a:rPr lang="en-US" spc="-1" dirty="0">
                <a:solidFill>
                  <a:srgbClr val="000000"/>
                </a:solidFill>
                <a:ea typeface="Georgia"/>
              </a:rPr>
              <a:t>. </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60</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4" name="Espaço Reservado para Texto 3">
            <a:extLst>
              <a:ext uri="{FF2B5EF4-FFF2-40B4-BE49-F238E27FC236}">
                <a16:creationId xmlns:a16="http://schemas.microsoft.com/office/drawing/2014/main" id="{B2D312D4-2224-4781-897E-D1894B8DDC73}"/>
              </a:ext>
            </a:extLst>
          </p:cNvPr>
          <p:cNvSpPr>
            <a:spLocks noGrp="1"/>
          </p:cNvSpPr>
          <p:nvPr>
            <p:ph type="body" sz="quarter" idx="10"/>
          </p:nvPr>
        </p:nvSpPr>
        <p:spPr/>
        <p:txBody>
          <a:bodyPr anchor="b">
            <a:noAutofit/>
          </a:bodyPr>
          <a:lstStyle/>
          <a:p>
            <a:pPr>
              <a:lnSpc>
                <a:spcPct val="100000"/>
              </a:lnSpc>
            </a:pPr>
            <a:r>
              <a:rPr lang="pt-BR" sz="1800" spc="-1" dirty="0">
                <a:solidFill>
                  <a:srgbClr val="000000"/>
                </a:solidFill>
                <a:ea typeface="Georgia"/>
              </a:rPr>
              <a:t>(1)  </a:t>
            </a:r>
            <a:r>
              <a:rPr lang="pt-BR" sz="1800" b="0" u="sng" strike="noStrike" spc="-1" dirty="0">
                <a:solidFill>
                  <a:schemeClr val="bg1"/>
                </a:solidFill>
                <a:uFillTx/>
                <a:latin typeface="Consolas"/>
                <a:ea typeface="Consolas"/>
              </a:rPr>
              <a:t>pro</a:t>
            </a:r>
            <a:r>
              <a:rPr lang="pt-BR" sz="1800" i="1" spc="-1" dirty="0">
                <a:solidFill>
                  <a:schemeClr val="bg1"/>
                </a:solidFill>
                <a:ea typeface="Georgia"/>
              </a:rPr>
              <a:t> </a:t>
            </a:r>
            <a:r>
              <a:rPr lang="pt-BR" sz="1800" spc="-1" baseline="-25000" dirty="0">
                <a:solidFill>
                  <a:srgbClr val="FFFFFF"/>
                </a:solidFill>
                <a:ea typeface="Georgia"/>
              </a:rPr>
              <a:t>(i)</a:t>
            </a:r>
            <a:r>
              <a:rPr lang="pt-BR" sz="1800" spc="-1" dirty="0">
                <a:solidFill>
                  <a:srgbClr val="E45150"/>
                </a:solidFill>
                <a:ea typeface="Georgia"/>
              </a:rPr>
              <a:t> </a:t>
            </a:r>
            <a:r>
              <a:rPr lang="pt-BR" sz="1800" spc="-1" dirty="0">
                <a:solidFill>
                  <a:srgbClr val="000000"/>
                </a:solidFill>
                <a:ea typeface="Georgia"/>
              </a:rPr>
              <a:t>Chamam-lhes</a:t>
            </a:r>
            <a:r>
              <a:rPr lang="pt-BR" sz="1800" u="sng"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spc="-1" dirty="0">
                <a:solidFill>
                  <a:srgbClr val="000000"/>
                </a:solidFill>
                <a:ea typeface="Georgia"/>
              </a:rPr>
              <a:t> Tatus, e</a:t>
            </a:r>
            <a:br>
              <a:rPr lang="pt-BR" sz="1800" dirty="0"/>
            </a:br>
            <a:r>
              <a:rPr lang="pt-BR" sz="1800" spc="-1" dirty="0">
                <a:solidFill>
                  <a:srgbClr val="000000"/>
                </a:solidFill>
                <a:ea typeface="Georgia"/>
              </a:rPr>
              <a:t>      </a:t>
            </a:r>
            <a:r>
              <a:rPr lang="pt-BR" sz="1800" spc="-1" dirty="0">
                <a:solidFill>
                  <a:srgbClr val="F68E76"/>
                </a:solidFill>
                <a:ea typeface="Georgia"/>
              </a:rPr>
              <a:t> </a:t>
            </a:r>
            <a:r>
              <a:rPr lang="pt-BR" sz="1800" b="0" u="sng" strike="noStrike" spc="-1" dirty="0">
                <a:solidFill>
                  <a:schemeClr val="bg1"/>
                </a:solidFill>
                <a:uFillTx/>
                <a:latin typeface="Consolas"/>
                <a:ea typeface="Consolas"/>
              </a:rPr>
              <a:t>pro</a:t>
            </a:r>
            <a:r>
              <a:rPr lang="pt-BR" sz="1800" spc="-1" dirty="0">
                <a:solidFill>
                  <a:srgbClr val="F68E76"/>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spc="-1" dirty="0">
                <a:solidFill>
                  <a:srgbClr val="00AAAD"/>
                </a:solidFill>
                <a:ea typeface="Georgia"/>
              </a:rPr>
              <a:t> </a:t>
            </a:r>
            <a:r>
              <a:rPr lang="pt-BR" sz="1800" spc="-1" dirty="0">
                <a:solidFill>
                  <a:srgbClr val="000000"/>
                </a:solidFill>
                <a:ea typeface="Georgia"/>
              </a:rPr>
              <a:t>são quase tamanhos como leitões:  </a:t>
            </a:r>
            <a:endParaRPr lang="pt-BR" sz="1800" b="0" strike="noStrike" spc="-1" dirty="0">
              <a:latin typeface="Cambria"/>
            </a:endParaRPr>
          </a:p>
          <a:p>
            <a:pPr>
              <a:lnSpc>
                <a:spcPct val="100000"/>
              </a:lnSpc>
            </a:pPr>
            <a:r>
              <a:rPr lang="pt-BR" sz="1800" spc="-1" dirty="0">
                <a:solidFill>
                  <a:srgbClr val="000000"/>
                </a:solidFill>
                <a:ea typeface="Georgia"/>
              </a:rPr>
              <a:t>   </a:t>
            </a:r>
            <a:br>
              <a:rPr lang="pt-BR" sz="1800" dirty="0"/>
            </a:br>
            <a:r>
              <a:rPr lang="pt-BR" sz="1800" spc="-1" dirty="0">
                <a:solidFill>
                  <a:srgbClr val="000000"/>
                </a:solidFill>
                <a:ea typeface="Georgia"/>
              </a:rPr>
              <a:t> (2) </a:t>
            </a:r>
            <a:r>
              <a:rPr lang="pt-BR" sz="1800" b="0" u="sng" strike="noStrike" spc="-1" dirty="0">
                <a:solidFill>
                  <a:schemeClr val="bg1"/>
                </a:solidFill>
                <a:uFillTx/>
                <a:latin typeface="Consolas"/>
                <a:ea typeface="Consolas"/>
              </a:rPr>
              <a:t>pro</a:t>
            </a:r>
            <a:r>
              <a:rPr lang="pt-BR" sz="1800" spc="-1" dirty="0">
                <a:solidFill>
                  <a:srgbClr val="F3715A"/>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spc="-1" dirty="0">
                <a:solidFill>
                  <a:srgbClr val="000000"/>
                </a:solidFill>
                <a:ea typeface="Georgia"/>
              </a:rPr>
              <a:t> tem 	um casco</a:t>
            </a:r>
            <a:r>
              <a:rPr lang="pt-BR" sz="1800" spc="-1" baseline="-25000" dirty="0">
                <a:solidFill>
                  <a:srgbClr val="000000"/>
                </a:solidFill>
                <a:ea typeface="Georgia"/>
              </a:rPr>
              <a:t> </a:t>
            </a:r>
            <a:r>
              <a:rPr lang="pt-BR" sz="1800" spc="-1" dirty="0">
                <a:solidFill>
                  <a:srgbClr val="000000"/>
                </a:solidFill>
                <a:ea typeface="Georgia"/>
              </a:rPr>
              <a:t>como de cágado, </a:t>
            </a:r>
            <a:br>
              <a:rPr lang="pt-BR" sz="1800" dirty="0"/>
            </a:br>
            <a:r>
              <a:rPr lang="pt-BR" sz="1800" spc="-1" dirty="0">
                <a:solidFill>
                  <a:srgbClr val="000000"/>
                </a:solidFill>
                <a:ea typeface="Georgia"/>
              </a:rPr>
              <a:t>       </a:t>
            </a:r>
            <a:r>
              <a:rPr lang="pt-BR" sz="1800" spc="-1" dirty="0">
                <a:solidFill>
                  <a:srgbClr val="F3715A"/>
                </a:solidFill>
                <a:ea typeface="Georgia"/>
              </a:rPr>
              <a:t> 		</a:t>
            </a:r>
            <a:r>
              <a:rPr lang="pt-BR" sz="1800" spc="-1" dirty="0">
                <a:solidFill>
                  <a:srgbClr val="000000"/>
                </a:solidFill>
                <a:ea typeface="Georgia"/>
              </a:rPr>
              <a:t>o qual </a:t>
            </a:r>
            <a:r>
              <a:rPr lang="pt-BR" sz="1800" spc="-1" baseline="-25000" dirty="0">
                <a:solidFill>
                  <a:srgbClr val="FFFFFF"/>
                </a:solidFill>
                <a:ea typeface="Georgia"/>
              </a:rPr>
              <a:t>(</a:t>
            </a:r>
            <a:r>
              <a:rPr lang="pt-BR" sz="1800" spc="-1" baseline="-25000" dirty="0" err="1">
                <a:solidFill>
                  <a:srgbClr val="FFFFFF"/>
                </a:solidFill>
                <a:ea typeface="Georgia"/>
              </a:rPr>
              <a:t>iii</a:t>
            </a:r>
            <a:r>
              <a:rPr lang="pt-BR" sz="1800" spc="-1" baseline="-25000" dirty="0">
                <a:solidFill>
                  <a:srgbClr val="FFFFFF"/>
                </a:solidFill>
                <a:ea typeface="Georgia"/>
              </a:rPr>
              <a:t>)</a:t>
            </a:r>
            <a:r>
              <a:rPr lang="pt-BR" sz="1800" spc="-1" dirty="0">
                <a:solidFill>
                  <a:srgbClr val="E45150"/>
                </a:solidFill>
                <a:ea typeface="Georgia"/>
              </a:rPr>
              <a:t> </a:t>
            </a:r>
            <a:r>
              <a:rPr lang="pt-BR" sz="1800" spc="-1" dirty="0">
                <a:solidFill>
                  <a:srgbClr val="000000"/>
                </a:solidFill>
                <a:ea typeface="Georgia"/>
              </a:rPr>
              <a:t>é repartido em muitas juntas como lâminas </a:t>
            </a:r>
            <a:br>
              <a:rPr lang="pt-BR" sz="1800" dirty="0"/>
            </a:br>
            <a:r>
              <a:rPr lang="pt-BR" sz="1800" spc="-1" dirty="0">
                <a:solidFill>
                  <a:srgbClr val="000000"/>
                </a:solidFill>
                <a:ea typeface="Georgia"/>
              </a:rPr>
              <a:t>                         		 e proporcionado de maneira, que</a:t>
            </a:r>
            <a:br>
              <a:rPr lang="pt-BR" sz="1800" dirty="0"/>
            </a:br>
            <a:r>
              <a:rPr lang="pt-BR" sz="1800" spc="-1" dirty="0">
                <a:solidFill>
                  <a:srgbClr val="0070C0"/>
                </a:solidFill>
                <a:ea typeface="Georgia"/>
              </a:rPr>
              <a:t>       </a:t>
            </a:r>
            <a:r>
              <a:rPr lang="pt-BR" sz="1800" spc="-1" dirty="0">
                <a:solidFill>
                  <a:srgbClr val="00AAAD"/>
                </a:solidFill>
                <a:ea typeface="Georgia"/>
              </a:rPr>
              <a:t>		    </a:t>
            </a:r>
            <a:r>
              <a:rPr lang="pt-BR" sz="1800" b="0" u="sng" strike="noStrike" spc="-1" dirty="0">
                <a:solidFill>
                  <a:schemeClr val="bg1"/>
                </a:solidFill>
                <a:uFillTx/>
                <a:latin typeface="Consolas"/>
                <a:ea typeface="Consolas"/>
              </a:rPr>
              <a:t>pro</a:t>
            </a:r>
            <a:r>
              <a:rPr lang="pt-BR" sz="1800" i="1" spc="-1" baseline="-25000" dirty="0">
                <a:solidFill>
                  <a:schemeClr val="bg1"/>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spc="-1" dirty="0">
                <a:solidFill>
                  <a:srgbClr val="F68E76"/>
                </a:solidFill>
                <a:ea typeface="Georgia"/>
              </a:rPr>
              <a:t> </a:t>
            </a:r>
            <a:r>
              <a:rPr lang="pt-BR" sz="1800" spc="-1" dirty="0">
                <a:solidFill>
                  <a:srgbClr val="0070C0"/>
                </a:solidFill>
                <a:ea typeface="Georgia"/>
              </a:rPr>
              <a:t> </a:t>
            </a:r>
            <a:r>
              <a:rPr lang="pt-BR" sz="1800" spc="-1" dirty="0">
                <a:solidFill>
                  <a:srgbClr val="000000"/>
                </a:solidFill>
                <a:ea typeface="Georgia"/>
              </a:rPr>
              <a:t>parece totalmente um cavalo armado. </a:t>
            </a:r>
            <a:endParaRPr lang="pt-BR" sz="1800" b="0" strike="noStrike" spc="-1" dirty="0">
              <a:latin typeface="Cambria"/>
            </a:endParaRPr>
          </a:p>
          <a:p>
            <a:pPr>
              <a:lnSpc>
                <a:spcPct val="100000"/>
              </a:lnSpc>
            </a:pPr>
            <a:br>
              <a:rPr lang="pt-BR" sz="1800" dirty="0"/>
            </a:br>
            <a:r>
              <a:rPr lang="pt-BR" sz="1800" spc="-1" dirty="0">
                <a:solidFill>
                  <a:srgbClr val="000000"/>
                </a:solidFill>
                <a:ea typeface="Georgia"/>
              </a:rPr>
              <a:t> (3) o focinho</a:t>
            </a:r>
            <a:r>
              <a:rPr lang="pt-BR" sz="1800" spc="-1" baseline="-25000" dirty="0">
                <a:solidFill>
                  <a:srgbClr val="000000"/>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iv</a:t>
            </a:r>
            <a:r>
              <a:rPr lang="pt-BR" sz="1800" spc="-1" baseline="-25000" dirty="0">
                <a:solidFill>
                  <a:srgbClr val="FFFFFF"/>
                </a:solidFill>
                <a:ea typeface="Georgia"/>
              </a:rPr>
              <a:t>)</a:t>
            </a:r>
            <a:r>
              <a:rPr lang="pt-BR" sz="1800" spc="-1" dirty="0">
                <a:solidFill>
                  <a:srgbClr val="E45150"/>
                </a:solidFill>
                <a:ea typeface="Georgia"/>
              </a:rPr>
              <a:t> </a:t>
            </a:r>
            <a:r>
              <a:rPr lang="pt-BR" sz="1800" spc="-1" dirty="0">
                <a:solidFill>
                  <a:srgbClr val="000000"/>
                </a:solidFill>
                <a:ea typeface="Georgia"/>
              </a:rPr>
              <a:t>é como de leitão, ainda que mais delgado algum tanto,  e</a:t>
            </a:r>
            <a:br>
              <a:rPr lang="pt-BR" sz="1800" dirty="0"/>
            </a:br>
            <a:r>
              <a:rPr lang="pt-BR" sz="1800" spc="-1" dirty="0">
                <a:solidFill>
                  <a:srgbClr val="000000"/>
                </a:solidFill>
                <a:ea typeface="Georgia"/>
              </a:rPr>
              <a:t>      </a:t>
            </a:r>
            <a:r>
              <a:rPr lang="pt-BR" sz="1800" spc="-1" dirty="0">
                <a:solidFill>
                  <a:srgbClr val="00AAAD"/>
                </a:solidFill>
                <a:ea typeface="Georgia"/>
              </a:rPr>
              <a:t> </a:t>
            </a:r>
            <a:r>
              <a:rPr lang="pt-BR" sz="1800" b="0" u="sng" strike="noStrike" spc="-1" dirty="0">
                <a:solidFill>
                  <a:schemeClr val="bg1"/>
                </a:solidFill>
                <a:uFillTx/>
                <a:latin typeface="Consolas"/>
                <a:ea typeface="Consolas"/>
              </a:rPr>
              <a:t>pro</a:t>
            </a:r>
            <a:r>
              <a:rPr lang="pt-BR" sz="1800" i="1" spc="-1" baseline="-25000" dirty="0">
                <a:solidFill>
                  <a:srgbClr val="FAA61A"/>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b="1" spc="-1" dirty="0">
                <a:solidFill>
                  <a:srgbClr val="FFFFFF"/>
                </a:solidFill>
                <a:ea typeface="Georgia"/>
              </a:rPr>
              <a:t> </a:t>
            </a:r>
            <a:r>
              <a:rPr lang="pt-BR" sz="1800" b="1" spc="-1" dirty="0">
                <a:solidFill>
                  <a:srgbClr val="00AAAD"/>
                </a:solidFill>
                <a:ea typeface="Georgia"/>
              </a:rPr>
              <a:t>          </a:t>
            </a:r>
            <a:r>
              <a:rPr lang="pt-BR" sz="1800" spc="-1" dirty="0">
                <a:solidFill>
                  <a:srgbClr val="000000"/>
                </a:solidFill>
                <a:ea typeface="Georgia"/>
              </a:rPr>
              <a:t>não bota mais fora do casco que a cabeça.</a:t>
            </a:r>
            <a:endParaRPr lang="pt-BR" sz="1800" b="0" strike="noStrike" spc="-1" dirty="0">
              <a:latin typeface="Cambria"/>
            </a:endParaRPr>
          </a:p>
        </p:txBody>
      </p:sp>
    </p:spTree>
    <p:extLst>
      <p:ext uri="{BB962C8B-B14F-4D97-AF65-F5344CB8AC3E}">
        <p14:creationId xmlns:p14="http://schemas.microsoft.com/office/powerpoint/2010/main" val="14833074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61</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4" name="Espaço Reservado para Texto 3">
            <a:extLst>
              <a:ext uri="{FF2B5EF4-FFF2-40B4-BE49-F238E27FC236}">
                <a16:creationId xmlns:a16="http://schemas.microsoft.com/office/drawing/2014/main" id="{B2D312D4-2224-4781-897E-D1894B8DDC73}"/>
              </a:ext>
            </a:extLst>
          </p:cNvPr>
          <p:cNvSpPr>
            <a:spLocks noGrp="1"/>
          </p:cNvSpPr>
          <p:nvPr>
            <p:ph type="body" sz="quarter" idx="10"/>
          </p:nvPr>
        </p:nvSpPr>
        <p:spPr/>
        <p:txBody>
          <a:bodyPr anchor="b">
            <a:noAutofit/>
          </a:bodyPr>
          <a:lstStyle/>
          <a:p>
            <a:pPr>
              <a:lnSpc>
                <a:spcPct val="100000"/>
              </a:lnSpc>
            </a:pPr>
            <a:r>
              <a:rPr lang="pt-BR" sz="1800" spc="-1" dirty="0">
                <a:solidFill>
                  <a:srgbClr val="000000"/>
                </a:solidFill>
                <a:ea typeface="Georgia"/>
              </a:rPr>
              <a:t>(1)  </a:t>
            </a:r>
            <a:r>
              <a:rPr lang="pt-BR" sz="1800" b="0" u="sng" strike="noStrike" spc="-1" dirty="0">
                <a:solidFill>
                  <a:srgbClr val="FAA61A"/>
                </a:solidFill>
                <a:uFillTx/>
                <a:latin typeface="Consolas"/>
                <a:ea typeface="Consolas"/>
              </a:rPr>
              <a:t>pro</a:t>
            </a:r>
            <a:r>
              <a:rPr lang="pt-BR" sz="1800" i="1" spc="-1" dirty="0">
                <a:solidFill>
                  <a:srgbClr val="FAA61A"/>
                </a:solidFill>
                <a:ea typeface="Georgia"/>
              </a:rPr>
              <a:t> </a:t>
            </a:r>
            <a:r>
              <a:rPr lang="pt-BR" sz="1800" spc="-1" baseline="-25000" dirty="0">
                <a:solidFill>
                  <a:srgbClr val="FFFFFF"/>
                </a:solidFill>
                <a:ea typeface="Georgia"/>
              </a:rPr>
              <a:t>(i)</a:t>
            </a:r>
            <a:r>
              <a:rPr lang="pt-BR" sz="1800" spc="-1" dirty="0">
                <a:solidFill>
                  <a:srgbClr val="E45150"/>
                </a:solidFill>
                <a:ea typeface="Georgia"/>
              </a:rPr>
              <a:t> </a:t>
            </a:r>
            <a:r>
              <a:rPr lang="pt-BR" sz="1800" spc="-1" dirty="0">
                <a:solidFill>
                  <a:srgbClr val="000000"/>
                </a:solidFill>
                <a:ea typeface="Georgia"/>
              </a:rPr>
              <a:t>Chamam-lhes</a:t>
            </a:r>
            <a:r>
              <a:rPr lang="pt-BR" sz="1800" u="sng"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spc="-1" dirty="0">
                <a:solidFill>
                  <a:srgbClr val="000000"/>
                </a:solidFill>
                <a:ea typeface="Georgia"/>
              </a:rPr>
              <a:t> Tatus, e</a:t>
            </a:r>
            <a:br>
              <a:rPr lang="pt-BR" sz="1800" dirty="0"/>
            </a:br>
            <a:r>
              <a:rPr lang="pt-BR" sz="1800" spc="-1" dirty="0">
                <a:solidFill>
                  <a:srgbClr val="000000"/>
                </a:solidFill>
                <a:ea typeface="Georgia"/>
              </a:rPr>
              <a:t>      </a:t>
            </a:r>
            <a:r>
              <a:rPr lang="pt-BR" sz="1800" spc="-1" dirty="0">
                <a:solidFill>
                  <a:srgbClr val="F68E76"/>
                </a:solidFill>
                <a:ea typeface="Georgia"/>
              </a:rPr>
              <a:t> </a:t>
            </a:r>
            <a:r>
              <a:rPr lang="pt-BR" sz="1800" b="0" u="sng" strike="noStrike" spc="-1" dirty="0">
                <a:solidFill>
                  <a:srgbClr val="FAA61A"/>
                </a:solidFill>
                <a:uFillTx/>
                <a:latin typeface="Consolas"/>
                <a:ea typeface="Consolas"/>
              </a:rPr>
              <a:t>pro</a:t>
            </a:r>
            <a:r>
              <a:rPr lang="pt-BR" sz="1800" spc="-1" dirty="0">
                <a:solidFill>
                  <a:srgbClr val="F68E76"/>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spc="-1" dirty="0">
                <a:solidFill>
                  <a:srgbClr val="00AAAD"/>
                </a:solidFill>
                <a:ea typeface="Georgia"/>
              </a:rPr>
              <a:t> </a:t>
            </a:r>
            <a:r>
              <a:rPr lang="pt-BR" sz="1800" spc="-1" dirty="0">
                <a:solidFill>
                  <a:srgbClr val="000000"/>
                </a:solidFill>
                <a:ea typeface="Georgia"/>
              </a:rPr>
              <a:t>são quase tamanhos como leitões:  </a:t>
            </a:r>
            <a:endParaRPr lang="pt-BR" sz="1800" b="0" strike="noStrike" spc="-1" dirty="0">
              <a:latin typeface="Cambria"/>
            </a:endParaRPr>
          </a:p>
          <a:p>
            <a:pPr>
              <a:lnSpc>
                <a:spcPct val="100000"/>
              </a:lnSpc>
            </a:pPr>
            <a:r>
              <a:rPr lang="pt-BR" sz="1800" spc="-1" dirty="0">
                <a:solidFill>
                  <a:srgbClr val="000000"/>
                </a:solidFill>
                <a:ea typeface="Georgia"/>
              </a:rPr>
              <a:t>   </a:t>
            </a:r>
            <a:br>
              <a:rPr lang="pt-BR" sz="1800" dirty="0"/>
            </a:br>
            <a:r>
              <a:rPr lang="pt-BR" sz="1800" spc="-1" dirty="0">
                <a:solidFill>
                  <a:srgbClr val="000000"/>
                </a:solidFill>
                <a:ea typeface="Georgia"/>
              </a:rPr>
              <a:t> (2) </a:t>
            </a:r>
            <a:r>
              <a:rPr lang="pt-BR" sz="1800" b="0" u="sng" strike="noStrike" spc="-1" dirty="0">
                <a:solidFill>
                  <a:srgbClr val="FAA61A"/>
                </a:solidFill>
                <a:uFillTx/>
                <a:latin typeface="Consolas"/>
                <a:ea typeface="Consolas"/>
              </a:rPr>
              <a:t>pro</a:t>
            </a:r>
            <a:r>
              <a:rPr lang="pt-BR" sz="1800" spc="-1" dirty="0">
                <a:solidFill>
                  <a:srgbClr val="F3715A"/>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spc="-1" dirty="0">
                <a:solidFill>
                  <a:srgbClr val="000000"/>
                </a:solidFill>
                <a:ea typeface="Georgia"/>
              </a:rPr>
              <a:t> tem 	um casco</a:t>
            </a:r>
            <a:r>
              <a:rPr lang="pt-BR" sz="1800" spc="-1" baseline="-25000" dirty="0">
                <a:solidFill>
                  <a:srgbClr val="000000"/>
                </a:solidFill>
                <a:ea typeface="Georgia"/>
              </a:rPr>
              <a:t> </a:t>
            </a:r>
            <a:r>
              <a:rPr lang="pt-BR" sz="1800" spc="-1" dirty="0">
                <a:solidFill>
                  <a:srgbClr val="000000"/>
                </a:solidFill>
                <a:ea typeface="Georgia"/>
              </a:rPr>
              <a:t>como de cágado, </a:t>
            </a:r>
            <a:br>
              <a:rPr lang="pt-BR" sz="1800" dirty="0"/>
            </a:br>
            <a:r>
              <a:rPr lang="pt-BR" sz="1800" spc="-1" dirty="0">
                <a:solidFill>
                  <a:srgbClr val="000000"/>
                </a:solidFill>
                <a:ea typeface="Georgia"/>
              </a:rPr>
              <a:t>       </a:t>
            </a:r>
            <a:r>
              <a:rPr lang="pt-BR" sz="1800" spc="-1" dirty="0">
                <a:solidFill>
                  <a:srgbClr val="F3715A"/>
                </a:solidFill>
                <a:ea typeface="Georgia"/>
              </a:rPr>
              <a:t> 		</a:t>
            </a:r>
            <a:r>
              <a:rPr lang="pt-BR" sz="1800" spc="-1" dirty="0">
                <a:solidFill>
                  <a:srgbClr val="000000"/>
                </a:solidFill>
                <a:ea typeface="Georgia"/>
              </a:rPr>
              <a:t>o qual </a:t>
            </a:r>
            <a:r>
              <a:rPr lang="pt-BR" sz="1800" spc="-1" baseline="-25000" dirty="0">
                <a:solidFill>
                  <a:srgbClr val="FFFFFF"/>
                </a:solidFill>
                <a:ea typeface="Georgia"/>
              </a:rPr>
              <a:t>(</a:t>
            </a:r>
            <a:r>
              <a:rPr lang="pt-BR" sz="1800" spc="-1" baseline="-25000" dirty="0" err="1">
                <a:solidFill>
                  <a:srgbClr val="FFFFFF"/>
                </a:solidFill>
                <a:ea typeface="Georgia"/>
              </a:rPr>
              <a:t>iii</a:t>
            </a:r>
            <a:r>
              <a:rPr lang="pt-BR" sz="1800" spc="-1" baseline="-25000" dirty="0">
                <a:solidFill>
                  <a:srgbClr val="FFFFFF"/>
                </a:solidFill>
                <a:ea typeface="Georgia"/>
              </a:rPr>
              <a:t>)</a:t>
            </a:r>
            <a:r>
              <a:rPr lang="pt-BR" sz="1800" spc="-1" dirty="0">
                <a:solidFill>
                  <a:srgbClr val="E45150"/>
                </a:solidFill>
                <a:ea typeface="Georgia"/>
              </a:rPr>
              <a:t> </a:t>
            </a:r>
            <a:r>
              <a:rPr lang="pt-BR" sz="1800" spc="-1" dirty="0">
                <a:solidFill>
                  <a:srgbClr val="000000"/>
                </a:solidFill>
                <a:ea typeface="Georgia"/>
              </a:rPr>
              <a:t>é repartido em muitas juntas como lâminas </a:t>
            </a:r>
            <a:br>
              <a:rPr lang="pt-BR" sz="1800" dirty="0"/>
            </a:br>
            <a:r>
              <a:rPr lang="pt-BR" sz="1800" spc="-1" dirty="0">
                <a:solidFill>
                  <a:srgbClr val="000000"/>
                </a:solidFill>
                <a:ea typeface="Georgia"/>
              </a:rPr>
              <a:t>                         		 e proporcionado de maneira, que</a:t>
            </a:r>
            <a:br>
              <a:rPr lang="pt-BR" sz="1800" dirty="0"/>
            </a:br>
            <a:r>
              <a:rPr lang="pt-BR" sz="1800" spc="-1" dirty="0">
                <a:solidFill>
                  <a:srgbClr val="0070C0"/>
                </a:solidFill>
                <a:ea typeface="Georgia"/>
              </a:rPr>
              <a:t>       </a:t>
            </a:r>
            <a:r>
              <a:rPr lang="pt-BR" sz="1800" spc="-1" dirty="0">
                <a:solidFill>
                  <a:srgbClr val="00AAAD"/>
                </a:solidFill>
                <a:ea typeface="Georgia"/>
              </a:rPr>
              <a:t>		    </a:t>
            </a:r>
            <a:r>
              <a:rPr lang="pt-BR" sz="1800" b="0" u="sng" strike="noStrike" spc="-1" dirty="0">
                <a:solidFill>
                  <a:srgbClr val="FAA61A"/>
                </a:solidFill>
                <a:uFillTx/>
                <a:latin typeface="Consolas"/>
                <a:ea typeface="Consolas"/>
              </a:rPr>
              <a:t>pro</a:t>
            </a:r>
            <a:r>
              <a:rPr lang="pt-BR" sz="1800" i="1" spc="-1" baseline="-25000" dirty="0">
                <a:solidFill>
                  <a:srgbClr val="FAA61A"/>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spc="-1" dirty="0">
                <a:solidFill>
                  <a:srgbClr val="F68E76"/>
                </a:solidFill>
                <a:ea typeface="Georgia"/>
              </a:rPr>
              <a:t> </a:t>
            </a:r>
            <a:r>
              <a:rPr lang="pt-BR" sz="1800" spc="-1" dirty="0">
                <a:solidFill>
                  <a:srgbClr val="0070C0"/>
                </a:solidFill>
                <a:ea typeface="Georgia"/>
              </a:rPr>
              <a:t> </a:t>
            </a:r>
            <a:r>
              <a:rPr lang="pt-BR" sz="1800" spc="-1" dirty="0">
                <a:solidFill>
                  <a:srgbClr val="000000"/>
                </a:solidFill>
                <a:ea typeface="Georgia"/>
              </a:rPr>
              <a:t>parece totalmente um cavalo armado. </a:t>
            </a:r>
            <a:endParaRPr lang="pt-BR" sz="1800" b="0" strike="noStrike" spc="-1" dirty="0">
              <a:latin typeface="Cambria"/>
            </a:endParaRPr>
          </a:p>
          <a:p>
            <a:pPr>
              <a:lnSpc>
                <a:spcPct val="100000"/>
              </a:lnSpc>
            </a:pPr>
            <a:br>
              <a:rPr lang="pt-BR" sz="1800" dirty="0"/>
            </a:br>
            <a:r>
              <a:rPr lang="pt-BR" sz="1800" spc="-1" dirty="0">
                <a:solidFill>
                  <a:srgbClr val="000000"/>
                </a:solidFill>
                <a:ea typeface="Georgia"/>
              </a:rPr>
              <a:t> (3) o focinho</a:t>
            </a:r>
            <a:r>
              <a:rPr lang="pt-BR" sz="1800" spc="-1" baseline="-25000" dirty="0">
                <a:solidFill>
                  <a:srgbClr val="000000"/>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iv</a:t>
            </a:r>
            <a:r>
              <a:rPr lang="pt-BR" sz="1800" spc="-1" baseline="-25000" dirty="0">
                <a:solidFill>
                  <a:srgbClr val="FFFFFF"/>
                </a:solidFill>
                <a:ea typeface="Georgia"/>
              </a:rPr>
              <a:t>)</a:t>
            </a:r>
            <a:r>
              <a:rPr lang="pt-BR" sz="1800" spc="-1" dirty="0">
                <a:solidFill>
                  <a:srgbClr val="E45150"/>
                </a:solidFill>
                <a:ea typeface="Georgia"/>
              </a:rPr>
              <a:t> </a:t>
            </a:r>
            <a:r>
              <a:rPr lang="pt-BR" sz="1800" spc="-1" dirty="0">
                <a:solidFill>
                  <a:srgbClr val="000000"/>
                </a:solidFill>
                <a:ea typeface="Georgia"/>
              </a:rPr>
              <a:t>é como de leitão, ainda que mais delgado algum tanto,  e</a:t>
            </a:r>
            <a:br>
              <a:rPr lang="pt-BR" sz="1800" dirty="0"/>
            </a:br>
            <a:r>
              <a:rPr lang="pt-BR" sz="1800" spc="-1" dirty="0">
                <a:solidFill>
                  <a:srgbClr val="000000"/>
                </a:solidFill>
                <a:ea typeface="Georgia"/>
              </a:rPr>
              <a:t>      </a:t>
            </a:r>
            <a:r>
              <a:rPr lang="pt-BR" sz="1800" spc="-1" dirty="0">
                <a:solidFill>
                  <a:srgbClr val="00AAAD"/>
                </a:solidFill>
                <a:ea typeface="Georgia"/>
              </a:rPr>
              <a:t> </a:t>
            </a:r>
            <a:r>
              <a:rPr lang="pt-BR" sz="1800" b="0" u="sng" strike="noStrike" spc="-1" dirty="0">
                <a:solidFill>
                  <a:srgbClr val="FAA61A"/>
                </a:solidFill>
                <a:uFillTx/>
                <a:latin typeface="Consolas"/>
                <a:ea typeface="Consolas"/>
              </a:rPr>
              <a:t>pro</a:t>
            </a:r>
            <a:r>
              <a:rPr lang="pt-BR" sz="1800" i="1" spc="-1" baseline="-25000" dirty="0">
                <a:solidFill>
                  <a:srgbClr val="FAA61A"/>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b="1" spc="-1" dirty="0">
                <a:solidFill>
                  <a:srgbClr val="FFFFFF"/>
                </a:solidFill>
                <a:ea typeface="Georgia"/>
              </a:rPr>
              <a:t> </a:t>
            </a:r>
            <a:r>
              <a:rPr lang="pt-BR" sz="1800" b="1" spc="-1" dirty="0">
                <a:solidFill>
                  <a:srgbClr val="00AAAD"/>
                </a:solidFill>
                <a:ea typeface="Georgia"/>
              </a:rPr>
              <a:t>          </a:t>
            </a:r>
            <a:r>
              <a:rPr lang="pt-BR" sz="1800" spc="-1" dirty="0">
                <a:solidFill>
                  <a:srgbClr val="000000"/>
                </a:solidFill>
                <a:ea typeface="Georgia"/>
              </a:rPr>
              <a:t>não bota mais fora do casco que a cabeça.</a:t>
            </a:r>
            <a:endParaRPr lang="pt-BR" sz="1800" b="0" strike="noStrike" spc="-1" dirty="0">
              <a:latin typeface="Cambria"/>
            </a:endParaRPr>
          </a:p>
        </p:txBody>
      </p:sp>
    </p:spTree>
    <p:extLst>
      <p:ext uri="{BB962C8B-B14F-4D97-AF65-F5344CB8AC3E}">
        <p14:creationId xmlns:p14="http://schemas.microsoft.com/office/powerpoint/2010/main" val="3190174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62</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4" name="Espaço Reservado para Texto 3">
            <a:extLst>
              <a:ext uri="{FF2B5EF4-FFF2-40B4-BE49-F238E27FC236}">
                <a16:creationId xmlns:a16="http://schemas.microsoft.com/office/drawing/2014/main" id="{B2D312D4-2224-4781-897E-D1894B8DDC73}"/>
              </a:ext>
            </a:extLst>
          </p:cNvPr>
          <p:cNvSpPr>
            <a:spLocks noGrp="1"/>
          </p:cNvSpPr>
          <p:nvPr>
            <p:ph type="body" sz="quarter" idx="10"/>
          </p:nvPr>
        </p:nvSpPr>
        <p:spPr/>
        <p:txBody>
          <a:bodyPr anchor="b">
            <a:noAutofit/>
          </a:bodyPr>
          <a:lstStyle/>
          <a:p>
            <a:pPr>
              <a:lnSpc>
                <a:spcPct val="100000"/>
              </a:lnSpc>
            </a:pPr>
            <a:r>
              <a:rPr lang="pt-BR" sz="1800" spc="-1" dirty="0">
                <a:solidFill>
                  <a:srgbClr val="000000"/>
                </a:solidFill>
                <a:ea typeface="Georgia"/>
              </a:rPr>
              <a:t>(1)  </a:t>
            </a:r>
            <a:r>
              <a:rPr lang="pt-BR" sz="1800" b="0" u="sng" strike="noStrike" spc="-1" dirty="0">
                <a:solidFill>
                  <a:srgbClr val="FAA61A"/>
                </a:solidFill>
                <a:uFillTx/>
                <a:latin typeface="Consolas"/>
                <a:ea typeface="Consolas"/>
              </a:rPr>
              <a:t>pro</a:t>
            </a:r>
            <a:r>
              <a:rPr lang="pt-BR" sz="1800" i="1" spc="-1" dirty="0">
                <a:solidFill>
                  <a:srgbClr val="FAA61A"/>
                </a:solidFill>
                <a:ea typeface="Georgia"/>
              </a:rPr>
              <a:t> </a:t>
            </a:r>
            <a:r>
              <a:rPr lang="pt-BR" sz="1800" spc="-1" baseline="-25000" dirty="0">
                <a:solidFill>
                  <a:srgbClr val="FAA61A"/>
                </a:solidFill>
                <a:ea typeface="Georgia"/>
              </a:rPr>
              <a:t>(i)</a:t>
            </a:r>
            <a:r>
              <a:rPr lang="pt-BR" sz="1800" spc="-1" dirty="0">
                <a:solidFill>
                  <a:srgbClr val="E45150"/>
                </a:solidFill>
                <a:ea typeface="Georgia"/>
              </a:rPr>
              <a:t> </a:t>
            </a:r>
            <a:r>
              <a:rPr lang="pt-BR" sz="1800" spc="-1" dirty="0">
                <a:solidFill>
                  <a:srgbClr val="000000"/>
                </a:solidFill>
                <a:ea typeface="Georgia"/>
              </a:rPr>
              <a:t>Chamam-</a:t>
            </a:r>
            <a:r>
              <a:rPr lang="pt-BR" sz="1800" u="sng" spc="-1" dirty="0">
                <a:solidFill>
                  <a:srgbClr val="E45150"/>
                </a:solidFill>
                <a:ea typeface="Georgia"/>
              </a:rPr>
              <a:t>lhes</a:t>
            </a:r>
            <a:r>
              <a:rPr lang="pt-BR" sz="1800" spc="-1" baseline="-25000" dirty="0">
                <a:solidFill>
                  <a:srgbClr val="E45150"/>
                </a:solidFill>
                <a:ea typeface="Georgia"/>
              </a:rPr>
              <a:t>(</a:t>
            </a:r>
            <a:r>
              <a:rPr lang="pt-BR" sz="1800" spc="-1" baseline="-25000" dirty="0" err="1">
                <a:solidFill>
                  <a:srgbClr val="E45150"/>
                </a:solidFill>
                <a:ea typeface="Georgia"/>
              </a:rPr>
              <a:t>ii</a:t>
            </a:r>
            <a:r>
              <a:rPr lang="pt-BR" sz="1800" spc="-1" baseline="-25000" dirty="0">
                <a:solidFill>
                  <a:srgbClr val="E45150"/>
                </a:solidFill>
                <a:ea typeface="Georgia"/>
              </a:rPr>
              <a:t>)</a:t>
            </a:r>
            <a:r>
              <a:rPr lang="pt-BR" sz="1800" spc="-1" dirty="0">
                <a:solidFill>
                  <a:srgbClr val="E45150"/>
                </a:solidFill>
                <a:ea typeface="Georgia"/>
              </a:rPr>
              <a:t> Tatus</a:t>
            </a:r>
            <a:r>
              <a:rPr lang="pt-BR" sz="1800" spc="-1" dirty="0">
                <a:solidFill>
                  <a:srgbClr val="000000"/>
                </a:solidFill>
                <a:ea typeface="Georgia"/>
              </a:rPr>
              <a:t>, e</a:t>
            </a:r>
            <a:br>
              <a:rPr lang="pt-BR" sz="1800" dirty="0"/>
            </a:br>
            <a:r>
              <a:rPr lang="pt-BR" sz="1800" spc="-1" dirty="0">
                <a:solidFill>
                  <a:srgbClr val="000000"/>
                </a:solidFill>
                <a:ea typeface="Georgia"/>
              </a:rPr>
              <a:t>      </a:t>
            </a:r>
            <a:r>
              <a:rPr lang="pt-BR" sz="1800" spc="-1" dirty="0">
                <a:solidFill>
                  <a:srgbClr val="F68E76"/>
                </a:solidFill>
                <a:ea typeface="Georgia"/>
              </a:rPr>
              <a:t> </a:t>
            </a:r>
            <a:r>
              <a:rPr lang="pt-BR" sz="1800" b="0" u="sng" strike="noStrike" spc="-1" dirty="0">
                <a:solidFill>
                  <a:srgbClr val="E45150"/>
                </a:solidFill>
                <a:uFillTx/>
                <a:latin typeface="Consolas"/>
                <a:ea typeface="Consolas"/>
              </a:rPr>
              <a:t>pro</a:t>
            </a:r>
            <a:r>
              <a:rPr lang="pt-BR" sz="1800" spc="-1" dirty="0">
                <a:solidFill>
                  <a:srgbClr val="E45150"/>
                </a:solidFill>
                <a:ea typeface="Georgia"/>
              </a:rPr>
              <a:t> </a:t>
            </a:r>
            <a:r>
              <a:rPr lang="pt-BR" sz="1800" spc="-1" baseline="-25000" dirty="0">
                <a:solidFill>
                  <a:srgbClr val="E45150"/>
                </a:solidFill>
                <a:ea typeface="Georgia"/>
              </a:rPr>
              <a:t>(</a:t>
            </a:r>
            <a:r>
              <a:rPr lang="pt-BR" sz="1800" spc="-1" baseline="-25000" dirty="0" err="1">
                <a:solidFill>
                  <a:srgbClr val="E45150"/>
                </a:solidFill>
                <a:ea typeface="Georgia"/>
              </a:rPr>
              <a:t>ii</a:t>
            </a:r>
            <a:r>
              <a:rPr lang="pt-BR" sz="1800" spc="-1" baseline="-25000" dirty="0">
                <a:solidFill>
                  <a:srgbClr val="E45150"/>
                </a:solidFill>
                <a:ea typeface="Georgia"/>
              </a:rPr>
              <a:t>)</a:t>
            </a:r>
            <a:r>
              <a:rPr lang="pt-BR" sz="1800" spc="-1" dirty="0">
                <a:solidFill>
                  <a:srgbClr val="E45150"/>
                </a:solidFill>
                <a:ea typeface="Georgia"/>
              </a:rPr>
              <a:t> </a:t>
            </a:r>
            <a:r>
              <a:rPr lang="pt-BR" sz="1800" spc="-1" dirty="0">
                <a:solidFill>
                  <a:srgbClr val="000000"/>
                </a:solidFill>
                <a:ea typeface="Georgia"/>
              </a:rPr>
              <a:t>são quase tamanhos como leitões:  </a:t>
            </a:r>
            <a:endParaRPr lang="pt-BR" sz="1800" b="0" strike="noStrike" spc="-1" dirty="0">
              <a:latin typeface="Cambria"/>
            </a:endParaRPr>
          </a:p>
          <a:p>
            <a:pPr>
              <a:lnSpc>
                <a:spcPct val="100000"/>
              </a:lnSpc>
            </a:pPr>
            <a:r>
              <a:rPr lang="pt-BR" sz="1800" spc="-1" dirty="0">
                <a:solidFill>
                  <a:srgbClr val="000000"/>
                </a:solidFill>
                <a:ea typeface="Georgia"/>
              </a:rPr>
              <a:t>   </a:t>
            </a:r>
            <a:br>
              <a:rPr lang="pt-BR" sz="1800" dirty="0"/>
            </a:br>
            <a:r>
              <a:rPr lang="pt-BR" sz="1800" spc="-1" dirty="0">
                <a:solidFill>
                  <a:srgbClr val="000000"/>
                </a:solidFill>
                <a:ea typeface="Georgia"/>
              </a:rPr>
              <a:t> (2) </a:t>
            </a:r>
            <a:r>
              <a:rPr lang="pt-BR" sz="1800" b="0" u="sng" strike="noStrike" spc="-1" dirty="0">
                <a:solidFill>
                  <a:srgbClr val="E45150"/>
                </a:solidFill>
                <a:uFillTx/>
                <a:latin typeface="Consolas"/>
                <a:ea typeface="Consolas"/>
              </a:rPr>
              <a:t>pro</a:t>
            </a:r>
            <a:r>
              <a:rPr lang="pt-BR" sz="1800" spc="-1" dirty="0">
                <a:solidFill>
                  <a:srgbClr val="E45150"/>
                </a:solidFill>
                <a:ea typeface="Georgia"/>
              </a:rPr>
              <a:t> </a:t>
            </a:r>
            <a:r>
              <a:rPr lang="pt-BR" sz="1800" spc="-1" baseline="-25000" dirty="0">
                <a:solidFill>
                  <a:srgbClr val="E45150"/>
                </a:solidFill>
                <a:ea typeface="Georgia"/>
              </a:rPr>
              <a:t>(</a:t>
            </a:r>
            <a:r>
              <a:rPr lang="pt-BR" sz="1800" spc="-1" baseline="-25000" dirty="0" err="1">
                <a:solidFill>
                  <a:srgbClr val="E45150"/>
                </a:solidFill>
                <a:ea typeface="Georgia"/>
              </a:rPr>
              <a:t>ii</a:t>
            </a:r>
            <a:r>
              <a:rPr lang="pt-BR" sz="1800" spc="-1" baseline="-25000" dirty="0">
                <a:solidFill>
                  <a:srgbClr val="E45150"/>
                </a:solidFill>
                <a:ea typeface="Georgia"/>
              </a:rPr>
              <a:t>)</a:t>
            </a:r>
            <a:r>
              <a:rPr lang="pt-BR" sz="1800" spc="-1" dirty="0">
                <a:solidFill>
                  <a:srgbClr val="E45150"/>
                </a:solidFill>
                <a:ea typeface="Georgia"/>
              </a:rPr>
              <a:t> </a:t>
            </a:r>
            <a:r>
              <a:rPr lang="pt-BR" sz="1800" spc="-1" dirty="0">
                <a:solidFill>
                  <a:srgbClr val="000000"/>
                </a:solidFill>
                <a:ea typeface="Georgia"/>
              </a:rPr>
              <a:t>tem 	</a:t>
            </a:r>
            <a:r>
              <a:rPr lang="pt-BR" sz="1800" u="sng" spc="-1" dirty="0">
                <a:solidFill>
                  <a:srgbClr val="00AAAD"/>
                </a:solidFill>
                <a:ea typeface="Georgia"/>
              </a:rPr>
              <a:t>um casco</a:t>
            </a:r>
            <a:r>
              <a:rPr lang="pt-BR" sz="1800" u="sng" spc="-1" baseline="-25000" dirty="0">
                <a:solidFill>
                  <a:srgbClr val="00AAAD"/>
                </a:solidFill>
                <a:ea typeface="Georgia"/>
              </a:rPr>
              <a:t> </a:t>
            </a:r>
            <a:r>
              <a:rPr lang="pt-BR" sz="1800" u="sng" spc="-1" dirty="0">
                <a:solidFill>
                  <a:srgbClr val="00AAAD"/>
                </a:solidFill>
                <a:ea typeface="Georgia"/>
              </a:rPr>
              <a:t>como de cágado</a:t>
            </a:r>
            <a:r>
              <a:rPr lang="pt-BR" sz="1800" u="sng" spc="-1" baseline="-25000" dirty="0">
                <a:solidFill>
                  <a:srgbClr val="00AAAD"/>
                </a:solidFill>
                <a:ea typeface="Georgia"/>
              </a:rPr>
              <a:t>(</a:t>
            </a:r>
            <a:r>
              <a:rPr lang="pt-BR" sz="1800" u="sng" spc="-1" baseline="-25000" dirty="0" err="1">
                <a:solidFill>
                  <a:srgbClr val="00AAAD"/>
                </a:solidFill>
                <a:ea typeface="Georgia"/>
              </a:rPr>
              <a:t>iii</a:t>
            </a:r>
            <a:r>
              <a:rPr lang="pt-BR" sz="1800" u="sng" spc="-1" baseline="-25000" dirty="0">
                <a:solidFill>
                  <a:srgbClr val="00AAAD"/>
                </a:solidFill>
                <a:ea typeface="Georgia"/>
              </a:rPr>
              <a:t>)</a:t>
            </a:r>
            <a:r>
              <a:rPr lang="pt-BR" sz="1800" spc="-1" dirty="0">
                <a:solidFill>
                  <a:srgbClr val="000000"/>
                </a:solidFill>
                <a:ea typeface="Georgia"/>
              </a:rPr>
              <a:t>, </a:t>
            </a:r>
            <a:br>
              <a:rPr lang="pt-BR" sz="1800" dirty="0"/>
            </a:br>
            <a:r>
              <a:rPr lang="pt-BR" sz="1800" spc="-1" dirty="0">
                <a:solidFill>
                  <a:srgbClr val="000000"/>
                </a:solidFill>
                <a:ea typeface="Georgia"/>
              </a:rPr>
              <a:t>       </a:t>
            </a:r>
            <a:r>
              <a:rPr lang="pt-BR" sz="1800" spc="-1" dirty="0">
                <a:solidFill>
                  <a:srgbClr val="F3715A"/>
                </a:solidFill>
                <a:ea typeface="Georgia"/>
              </a:rPr>
              <a:t> 		</a:t>
            </a:r>
            <a:r>
              <a:rPr lang="pt-BR" sz="1800" u="sng" spc="-1" dirty="0">
                <a:solidFill>
                  <a:srgbClr val="00AAAD"/>
                </a:solidFill>
                <a:ea typeface="Georgia"/>
              </a:rPr>
              <a:t>o qual </a:t>
            </a:r>
            <a:r>
              <a:rPr lang="pt-BR" sz="1800" spc="-1" baseline="-25000" dirty="0">
                <a:solidFill>
                  <a:srgbClr val="00AAAD"/>
                </a:solidFill>
                <a:ea typeface="Georgia"/>
              </a:rPr>
              <a:t>(</a:t>
            </a:r>
            <a:r>
              <a:rPr lang="pt-BR" sz="1800" spc="-1" baseline="-25000" dirty="0" err="1">
                <a:solidFill>
                  <a:srgbClr val="00AAAD"/>
                </a:solidFill>
                <a:ea typeface="Georgia"/>
              </a:rPr>
              <a:t>iii</a:t>
            </a:r>
            <a:r>
              <a:rPr lang="pt-BR" sz="1800" spc="-1" baseline="-25000" dirty="0">
                <a:solidFill>
                  <a:srgbClr val="00AAAD"/>
                </a:solidFill>
                <a:ea typeface="Georgia"/>
              </a:rPr>
              <a:t>)</a:t>
            </a:r>
            <a:r>
              <a:rPr lang="pt-BR" sz="1800" spc="-1" dirty="0">
                <a:solidFill>
                  <a:srgbClr val="E45150"/>
                </a:solidFill>
                <a:ea typeface="Georgia"/>
              </a:rPr>
              <a:t>  </a:t>
            </a:r>
            <a:r>
              <a:rPr lang="pt-BR" sz="1800" spc="-1" dirty="0">
                <a:solidFill>
                  <a:srgbClr val="000000"/>
                </a:solidFill>
                <a:ea typeface="Georgia"/>
              </a:rPr>
              <a:t>é repartido em muitas juntas  como lâminas </a:t>
            </a:r>
            <a:br>
              <a:rPr lang="pt-BR" sz="1800" dirty="0"/>
            </a:br>
            <a:r>
              <a:rPr lang="pt-BR" sz="1800" spc="-1" dirty="0">
                <a:solidFill>
                  <a:srgbClr val="000000"/>
                </a:solidFill>
                <a:ea typeface="Georgia"/>
              </a:rPr>
              <a:t>                         		  e proporcionado de maneira, que</a:t>
            </a:r>
            <a:r>
              <a:rPr lang="pt-BR" sz="1800" spc="-1" dirty="0">
                <a:solidFill>
                  <a:srgbClr val="00AAAD"/>
                </a:solidFill>
                <a:ea typeface="Georgia"/>
              </a:rPr>
              <a:t>				</a:t>
            </a:r>
            <a:r>
              <a:rPr lang="pt-BR" sz="1800" b="0" u="sng" strike="noStrike" spc="-1" dirty="0">
                <a:solidFill>
                  <a:srgbClr val="E45150"/>
                </a:solidFill>
                <a:uFillTx/>
                <a:latin typeface="Consolas"/>
                <a:ea typeface="Consolas"/>
              </a:rPr>
              <a:t>pro</a:t>
            </a:r>
            <a:r>
              <a:rPr lang="pt-BR" sz="1800" i="1" spc="-1" baseline="-25000" dirty="0">
                <a:solidFill>
                  <a:srgbClr val="E45150"/>
                </a:solidFill>
                <a:ea typeface="Georgia"/>
              </a:rPr>
              <a:t> </a:t>
            </a:r>
            <a:r>
              <a:rPr lang="pt-BR" sz="1800" spc="-1" baseline="-25000" dirty="0">
                <a:solidFill>
                  <a:srgbClr val="E45150"/>
                </a:solidFill>
                <a:ea typeface="Georgia"/>
              </a:rPr>
              <a:t>(</a:t>
            </a:r>
            <a:r>
              <a:rPr lang="pt-BR" sz="1800" spc="-1" baseline="-25000" dirty="0" err="1">
                <a:solidFill>
                  <a:srgbClr val="E45150"/>
                </a:solidFill>
                <a:ea typeface="Georgia"/>
              </a:rPr>
              <a:t>ii</a:t>
            </a:r>
            <a:r>
              <a:rPr lang="pt-BR" sz="1800" spc="-1" baseline="-25000" dirty="0">
                <a:solidFill>
                  <a:srgbClr val="E45150"/>
                </a:solidFill>
                <a:ea typeface="Georgia"/>
              </a:rPr>
              <a:t>)</a:t>
            </a:r>
            <a:r>
              <a:rPr lang="pt-BR" sz="1800" spc="-1" dirty="0">
                <a:solidFill>
                  <a:srgbClr val="E45150"/>
                </a:solidFill>
                <a:ea typeface="Georgia"/>
              </a:rPr>
              <a:t>       </a:t>
            </a:r>
            <a:r>
              <a:rPr lang="pt-BR" sz="1800" spc="-1" dirty="0">
                <a:solidFill>
                  <a:srgbClr val="000000"/>
                </a:solidFill>
                <a:ea typeface="Georgia"/>
              </a:rPr>
              <a:t>parece totalmente um cavalo armado. </a:t>
            </a:r>
            <a:endParaRPr lang="pt-BR" sz="1800" b="0" strike="noStrike" spc="-1" dirty="0">
              <a:latin typeface="Cambria"/>
            </a:endParaRPr>
          </a:p>
          <a:p>
            <a:pPr>
              <a:lnSpc>
                <a:spcPct val="100000"/>
              </a:lnSpc>
            </a:pPr>
            <a:br>
              <a:rPr lang="pt-BR" sz="1800" dirty="0"/>
            </a:br>
            <a:r>
              <a:rPr lang="pt-BR" sz="1800" spc="-1" dirty="0">
                <a:solidFill>
                  <a:srgbClr val="000000"/>
                </a:solidFill>
                <a:ea typeface="Georgia"/>
              </a:rPr>
              <a:t> (3) </a:t>
            </a:r>
            <a:r>
              <a:rPr lang="pt-BR" sz="1800" u="sng" spc="-1" dirty="0">
                <a:solidFill>
                  <a:srgbClr val="FF6600"/>
                </a:solidFill>
                <a:ea typeface="Georgia"/>
              </a:rPr>
              <a:t>o focinho</a:t>
            </a:r>
            <a:r>
              <a:rPr lang="pt-BR" sz="1800" u="sng" spc="-1" baseline="-25000" dirty="0">
                <a:solidFill>
                  <a:srgbClr val="FF6600"/>
                </a:solidFill>
                <a:ea typeface="Georgia"/>
              </a:rPr>
              <a:t> </a:t>
            </a:r>
            <a:r>
              <a:rPr lang="pt-BR" sz="1800" spc="-1" baseline="-25000" dirty="0">
                <a:solidFill>
                  <a:srgbClr val="FF6600"/>
                </a:solidFill>
                <a:ea typeface="Georgia"/>
              </a:rPr>
              <a:t>(</a:t>
            </a:r>
            <a:r>
              <a:rPr lang="pt-BR" sz="1800" spc="-1" baseline="-25000" dirty="0" err="1">
                <a:solidFill>
                  <a:srgbClr val="FF6600"/>
                </a:solidFill>
                <a:ea typeface="Georgia"/>
              </a:rPr>
              <a:t>iv</a:t>
            </a:r>
            <a:r>
              <a:rPr lang="pt-BR" sz="1800" spc="-1" baseline="-25000" dirty="0">
                <a:solidFill>
                  <a:srgbClr val="FF6600"/>
                </a:solidFill>
                <a:ea typeface="Georgia"/>
              </a:rPr>
              <a:t>)</a:t>
            </a:r>
            <a:r>
              <a:rPr lang="pt-BR" sz="1800" spc="-1" dirty="0">
                <a:solidFill>
                  <a:srgbClr val="FF6600"/>
                </a:solidFill>
                <a:ea typeface="Georgia"/>
              </a:rPr>
              <a:t> </a:t>
            </a:r>
            <a:r>
              <a:rPr lang="pt-BR" sz="1800" spc="-1" dirty="0">
                <a:solidFill>
                  <a:srgbClr val="000000"/>
                </a:solidFill>
                <a:ea typeface="Georgia"/>
              </a:rPr>
              <a:t>é como de leitão, ainda que mais delgado algum tanto,  e</a:t>
            </a:r>
            <a:br>
              <a:rPr lang="pt-BR" sz="1800" dirty="0"/>
            </a:br>
            <a:r>
              <a:rPr lang="pt-BR" sz="1800" spc="-1" dirty="0">
                <a:solidFill>
                  <a:srgbClr val="000000"/>
                </a:solidFill>
                <a:ea typeface="Georgia"/>
              </a:rPr>
              <a:t>      </a:t>
            </a:r>
            <a:r>
              <a:rPr lang="pt-BR" sz="1800" spc="-1" dirty="0">
                <a:solidFill>
                  <a:srgbClr val="00AAAD"/>
                </a:solidFill>
                <a:ea typeface="Georgia"/>
              </a:rPr>
              <a:t> </a:t>
            </a:r>
            <a:r>
              <a:rPr lang="pt-BR" sz="1800" b="0" u="sng" strike="noStrike" spc="-1" dirty="0">
                <a:solidFill>
                  <a:srgbClr val="E45150"/>
                </a:solidFill>
                <a:uFillTx/>
                <a:latin typeface="Consolas"/>
                <a:ea typeface="Consolas"/>
              </a:rPr>
              <a:t>pro</a:t>
            </a:r>
            <a:r>
              <a:rPr lang="pt-BR" sz="1800" i="1" spc="-1" baseline="-25000" dirty="0">
                <a:solidFill>
                  <a:srgbClr val="E45150"/>
                </a:solidFill>
                <a:ea typeface="Georgia"/>
              </a:rPr>
              <a:t> </a:t>
            </a:r>
            <a:r>
              <a:rPr lang="pt-BR" sz="1800" spc="-1" baseline="-25000" dirty="0">
                <a:solidFill>
                  <a:srgbClr val="E45150"/>
                </a:solidFill>
                <a:ea typeface="Georgia"/>
              </a:rPr>
              <a:t>(</a:t>
            </a:r>
            <a:r>
              <a:rPr lang="pt-BR" sz="1800" spc="-1" baseline="-25000" dirty="0" err="1">
                <a:solidFill>
                  <a:srgbClr val="E45150"/>
                </a:solidFill>
                <a:ea typeface="Georgia"/>
              </a:rPr>
              <a:t>ii</a:t>
            </a:r>
            <a:r>
              <a:rPr lang="pt-BR" sz="1800" spc="-1" baseline="-25000" dirty="0">
                <a:solidFill>
                  <a:srgbClr val="E45150"/>
                </a:solidFill>
                <a:ea typeface="Georgia"/>
              </a:rPr>
              <a:t>)</a:t>
            </a:r>
            <a:r>
              <a:rPr lang="pt-BR" sz="1800" b="1" spc="-1" dirty="0">
                <a:solidFill>
                  <a:srgbClr val="E45150"/>
                </a:solidFill>
                <a:ea typeface="Georgia"/>
              </a:rPr>
              <a:t>           </a:t>
            </a:r>
            <a:r>
              <a:rPr lang="pt-BR" sz="1800" spc="-1" dirty="0">
                <a:solidFill>
                  <a:srgbClr val="000000"/>
                </a:solidFill>
                <a:ea typeface="Georgia"/>
              </a:rPr>
              <a:t>não bota mais fora do casco que a cabeça.</a:t>
            </a:r>
            <a:endParaRPr lang="pt-BR" sz="1800" b="0" strike="noStrike" spc="-1" dirty="0">
              <a:latin typeface="Cambria"/>
            </a:endParaRPr>
          </a:p>
        </p:txBody>
      </p:sp>
      <p:sp>
        <p:nvSpPr>
          <p:cNvPr id="7" name="CaixaDeTexto 6">
            <a:extLst>
              <a:ext uri="{FF2B5EF4-FFF2-40B4-BE49-F238E27FC236}">
                <a16:creationId xmlns:a16="http://schemas.microsoft.com/office/drawing/2014/main" id="{131E2FE4-2C77-4D61-B584-5AC113EDDAD7}"/>
              </a:ext>
            </a:extLst>
          </p:cNvPr>
          <p:cNvSpPr txBox="1"/>
          <p:nvPr/>
        </p:nvSpPr>
        <p:spPr>
          <a:xfrm>
            <a:off x="533159" y="480060"/>
            <a:ext cx="7630919" cy="369332"/>
          </a:xfrm>
          <a:prstGeom prst="rect">
            <a:avLst/>
          </a:prstGeom>
          <a:noFill/>
        </p:spPr>
        <p:txBody>
          <a:bodyPr wrap="square" rtlCol="0">
            <a:spAutoFit/>
          </a:bodyPr>
          <a:lstStyle/>
          <a:p>
            <a:r>
              <a:rPr lang="pt-BR" i="1" dirty="0"/>
              <a:t>Indexação autorizada pelo contexto (e refletida na anotação sintática)</a:t>
            </a:r>
          </a:p>
        </p:txBody>
      </p:sp>
    </p:spTree>
    <p:extLst>
      <p:ext uri="{BB962C8B-B14F-4D97-AF65-F5344CB8AC3E}">
        <p14:creationId xmlns:p14="http://schemas.microsoft.com/office/powerpoint/2010/main" val="848786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63</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4" name="Espaço Reservado para Texto 3">
            <a:extLst>
              <a:ext uri="{FF2B5EF4-FFF2-40B4-BE49-F238E27FC236}">
                <a16:creationId xmlns:a16="http://schemas.microsoft.com/office/drawing/2014/main" id="{B2D312D4-2224-4781-897E-D1894B8DDC73}"/>
              </a:ext>
            </a:extLst>
          </p:cNvPr>
          <p:cNvSpPr>
            <a:spLocks noGrp="1"/>
          </p:cNvSpPr>
          <p:nvPr>
            <p:ph type="body" sz="quarter" idx="10"/>
          </p:nvPr>
        </p:nvSpPr>
        <p:spPr/>
        <p:txBody>
          <a:bodyPr anchor="b">
            <a:noAutofit/>
          </a:bodyPr>
          <a:lstStyle/>
          <a:p>
            <a:pPr>
              <a:lnSpc>
                <a:spcPct val="100000"/>
              </a:lnSpc>
            </a:pPr>
            <a:r>
              <a:rPr lang="pt-BR" sz="1800" spc="-1" dirty="0">
                <a:solidFill>
                  <a:srgbClr val="000000"/>
                </a:solidFill>
                <a:ea typeface="Georgia"/>
              </a:rPr>
              <a:t>(1)  </a:t>
            </a:r>
            <a:r>
              <a:rPr lang="pt-BR" sz="1800" b="0" u="sng" strike="noStrike" spc="-1" dirty="0">
                <a:solidFill>
                  <a:srgbClr val="FAA61A"/>
                </a:solidFill>
                <a:uFillTx/>
                <a:latin typeface="Consolas"/>
                <a:ea typeface="Consolas"/>
              </a:rPr>
              <a:t>pro</a:t>
            </a:r>
            <a:r>
              <a:rPr lang="pt-BR" sz="1800" i="1" spc="-1" dirty="0">
                <a:solidFill>
                  <a:srgbClr val="FAA61A"/>
                </a:solidFill>
                <a:ea typeface="Georgia"/>
              </a:rPr>
              <a:t> </a:t>
            </a:r>
            <a:r>
              <a:rPr lang="pt-BR" sz="1800" spc="-1" baseline="-25000" dirty="0">
                <a:solidFill>
                  <a:srgbClr val="FAA61A"/>
                </a:solidFill>
                <a:ea typeface="Georgia"/>
              </a:rPr>
              <a:t>(i)</a:t>
            </a:r>
            <a:r>
              <a:rPr lang="pt-BR" sz="1800" spc="-1" dirty="0">
                <a:solidFill>
                  <a:srgbClr val="E45150"/>
                </a:solidFill>
                <a:ea typeface="Georgia"/>
              </a:rPr>
              <a:t> </a:t>
            </a:r>
            <a:r>
              <a:rPr lang="pt-BR" sz="1800" spc="-1" dirty="0">
                <a:solidFill>
                  <a:srgbClr val="000000"/>
                </a:solidFill>
                <a:ea typeface="Georgia"/>
              </a:rPr>
              <a:t>Chamam-</a:t>
            </a:r>
            <a:r>
              <a:rPr lang="pt-BR" sz="1800" u="sng" spc="-1" dirty="0">
                <a:solidFill>
                  <a:srgbClr val="E45150"/>
                </a:solidFill>
                <a:ea typeface="Georgia"/>
              </a:rPr>
              <a:t>lhes</a:t>
            </a:r>
            <a:r>
              <a:rPr lang="pt-BR" sz="1800" spc="-1" baseline="-25000" dirty="0">
                <a:solidFill>
                  <a:srgbClr val="E45150"/>
                </a:solidFill>
                <a:ea typeface="Georgia"/>
              </a:rPr>
              <a:t>(</a:t>
            </a:r>
            <a:r>
              <a:rPr lang="pt-BR" sz="1800" spc="-1" baseline="-25000" dirty="0" err="1">
                <a:solidFill>
                  <a:srgbClr val="E45150"/>
                </a:solidFill>
                <a:ea typeface="Georgia"/>
              </a:rPr>
              <a:t>ii</a:t>
            </a:r>
            <a:r>
              <a:rPr lang="pt-BR" sz="1800" spc="-1" baseline="-25000" dirty="0">
                <a:solidFill>
                  <a:srgbClr val="E45150"/>
                </a:solidFill>
                <a:ea typeface="Georgia"/>
              </a:rPr>
              <a:t>)</a:t>
            </a:r>
            <a:r>
              <a:rPr lang="pt-BR" sz="1800" spc="-1" dirty="0">
                <a:solidFill>
                  <a:srgbClr val="E45150"/>
                </a:solidFill>
                <a:ea typeface="Georgia"/>
              </a:rPr>
              <a:t> Tatus</a:t>
            </a:r>
            <a:r>
              <a:rPr lang="pt-BR" sz="1800" spc="-1" dirty="0">
                <a:solidFill>
                  <a:srgbClr val="000000"/>
                </a:solidFill>
                <a:ea typeface="Georgia"/>
              </a:rPr>
              <a:t>, e</a:t>
            </a:r>
            <a:br>
              <a:rPr lang="pt-BR" sz="1800" dirty="0"/>
            </a:br>
            <a:r>
              <a:rPr lang="pt-BR" sz="1800" spc="-1" dirty="0">
                <a:solidFill>
                  <a:srgbClr val="000000"/>
                </a:solidFill>
                <a:ea typeface="Georgia"/>
              </a:rPr>
              <a:t>      </a:t>
            </a:r>
            <a:r>
              <a:rPr lang="pt-BR" sz="1800" spc="-1" dirty="0">
                <a:solidFill>
                  <a:srgbClr val="F68E76"/>
                </a:solidFill>
                <a:ea typeface="Georgia"/>
              </a:rPr>
              <a:t> </a:t>
            </a:r>
            <a:r>
              <a:rPr lang="pt-BR" sz="1800" b="0" u="sng" strike="noStrike" spc="-1" dirty="0">
                <a:solidFill>
                  <a:srgbClr val="FF9900"/>
                </a:solidFill>
                <a:uFillTx/>
                <a:latin typeface="Consolas"/>
                <a:ea typeface="Consolas"/>
              </a:rPr>
              <a:t>pro</a:t>
            </a:r>
            <a:r>
              <a:rPr lang="pt-BR" sz="1800" spc="-1" dirty="0">
                <a:solidFill>
                  <a:srgbClr val="FF9900"/>
                </a:solidFill>
                <a:ea typeface="Georgia"/>
              </a:rPr>
              <a:t> </a:t>
            </a:r>
            <a:r>
              <a:rPr lang="pt-BR" sz="1800" spc="-1" baseline="-25000" dirty="0">
                <a:solidFill>
                  <a:srgbClr val="FF9900"/>
                </a:solidFill>
                <a:ea typeface="Georgia"/>
              </a:rPr>
              <a:t>(i)</a:t>
            </a:r>
            <a:r>
              <a:rPr lang="pt-BR" sz="1800" spc="-1" dirty="0">
                <a:solidFill>
                  <a:srgbClr val="FF9900"/>
                </a:solidFill>
                <a:ea typeface="Georgia"/>
              </a:rPr>
              <a:t> </a:t>
            </a:r>
            <a:r>
              <a:rPr lang="pt-BR" sz="1800" spc="-1" dirty="0">
                <a:solidFill>
                  <a:srgbClr val="000000"/>
                </a:solidFill>
                <a:ea typeface="Georgia"/>
              </a:rPr>
              <a:t>são quase tamanhos como leitões:  </a:t>
            </a:r>
            <a:endParaRPr lang="pt-BR" sz="1800" b="0" strike="noStrike" spc="-1" dirty="0">
              <a:latin typeface="Cambria"/>
            </a:endParaRPr>
          </a:p>
          <a:p>
            <a:pPr>
              <a:lnSpc>
                <a:spcPct val="100000"/>
              </a:lnSpc>
            </a:pPr>
            <a:r>
              <a:rPr lang="pt-BR" sz="1800" spc="-1" dirty="0">
                <a:solidFill>
                  <a:srgbClr val="000000"/>
                </a:solidFill>
                <a:ea typeface="Georgia"/>
              </a:rPr>
              <a:t>   </a:t>
            </a:r>
            <a:br>
              <a:rPr lang="pt-BR" sz="1800" dirty="0"/>
            </a:br>
            <a:r>
              <a:rPr lang="pt-BR" sz="1800" spc="-1" dirty="0">
                <a:solidFill>
                  <a:srgbClr val="000000"/>
                </a:solidFill>
                <a:ea typeface="Georgia"/>
              </a:rPr>
              <a:t> (2) </a:t>
            </a:r>
            <a:r>
              <a:rPr lang="pt-BR" sz="1800" b="0" u="sng" strike="noStrike" spc="-1" dirty="0">
                <a:solidFill>
                  <a:srgbClr val="FF9900"/>
                </a:solidFill>
                <a:uFillTx/>
                <a:latin typeface="Consolas"/>
                <a:ea typeface="Consolas"/>
              </a:rPr>
              <a:t>pro</a:t>
            </a:r>
            <a:r>
              <a:rPr lang="pt-BR" sz="1800" spc="-1" dirty="0">
                <a:solidFill>
                  <a:srgbClr val="FF9900"/>
                </a:solidFill>
                <a:ea typeface="Georgia"/>
              </a:rPr>
              <a:t> </a:t>
            </a:r>
            <a:r>
              <a:rPr lang="pt-BR" sz="1800" spc="-1" baseline="-25000" dirty="0">
                <a:solidFill>
                  <a:srgbClr val="FF9900"/>
                </a:solidFill>
                <a:ea typeface="Georgia"/>
              </a:rPr>
              <a:t>(i)</a:t>
            </a:r>
            <a:r>
              <a:rPr lang="pt-BR" sz="1800" spc="-1" dirty="0">
                <a:solidFill>
                  <a:srgbClr val="FF9900"/>
                </a:solidFill>
                <a:ea typeface="Georgia"/>
              </a:rPr>
              <a:t> </a:t>
            </a:r>
            <a:r>
              <a:rPr lang="pt-BR" sz="1800" spc="-1" dirty="0">
                <a:solidFill>
                  <a:srgbClr val="000000"/>
                </a:solidFill>
                <a:ea typeface="Georgia"/>
              </a:rPr>
              <a:t>tem 	</a:t>
            </a:r>
            <a:r>
              <a:rPr lang="pt-BR" sz="1800" u="sng" spc="-1" dirty="0">
                <a:solidFill>
                  <a:srgbClr val="00AAAD"/>
                </a:solidFill>
                <a:ea typeface="Georgia"/>
              </a:rPr>
              <a:t>um casco</a:t>
            </a:r>
            <a:r>
              <a:rPr lang="pt-BR" sz="1800" u="sng" spc="-1" baseline="-25000" dirty="0">
                <a:solidFill>
                  <a:srgbClr val="00AAAD"/>
                </a:solidFill>
                <a:ea typeface="Georgia"/>
              </a:rPr>
              <a:t> </a:t>
            </a:r>
            <a:r>
              <a:rPr lang="pt-BR" sz="1800" u="sng" spc="-1" dirty="0">
                <a:solidFill>
                  <a:srgbClr val="00AAAD"/>
                </a:solidFill>
                <a:ea typeface="Georgia"/>
              </a:rPr>
              <a:t>como de cágado</a:t>
            </a:r>
            <a:r>
              <a:rPr lang="pt-BR" sz="1800" u="sng" spc="-1" baseline="-25000" dirty="0">
                <a:solidFill>
                  <a:srgbClr val="00AAAD"/>
                </a:solidFill>
                <a:ea typeface="Georgia"/>
              </a:rPr>
              <a:t>(</a:t>
            </a:r>
            <a:r>
              <a:rPr lang="pt-BR" sz="1800" u="sng" spc="-1" baseline="-25000" dirty="0" err="1">
                <a:solidFill>
                  <a:srgbClr val="00AAAD"/>
                </a:solidFill>
                <a:ea typeface="Georgia"/>
              </a:rPr>
              <a:t>iii</a:t>
            </a:r>
            <a:r>
              <a:rPr lang="pt-BR" sz="1800" u="sng" spc="-1" baseline="-25000" dirty="0">
                <a:solidFill>
                  <a:srgbClr val="00AAAD"/>
                </a:solidFill>
                <a:ea typeface="Georgia"/>
              </a:rPr>
              <a:t>)</a:t>
            </a:r>
            <a:r>
              <a:rPr lang="pt-BR" sz="1800" spc="-1" dirty="0">
                <a:solidFill>
                  <a:srgbClr val="000000"/>
                </a:solidFill>
                <a:ea typeface="Georgia"/>
              </a:rPr>
              <a:t>, </a:t>
            </a:r>
            <a:br>
              <a:rPr lang="pt-BR" sz="1800" dirty="0"/>
            </a:br>
            <a:r>
              <a:rPr lang="pt-BR" sz="1800" spc="-1" dirty="0">
                <a:solidFill>
                  <a:srgbClr val="000000"/>
                </a:solidFill>
                <a:ea typeface="Georgia"/>
              </a:rPr>
              <a:t>       </a:t>
            </a:r>
            <a:r>
              <a:rPr lang="pt-BR" sz="1800" spc="-1" dirty="0">
                <a:solidFill>
                  <a:srgbClr val="F3715A"/>
                </a:solidFill>
                <a:ea typeface="Georgia"/>
              </a:rPr>
              <a:t> 		</a:t>
            </a:r>
            <a:r>
              <a:rPr lang="pt-BR" sz="1800" u="sng" spc="-1" dirty="0">
                <a:solidFill>
                  <a:srgbClr val="00AAAD"/>
                </a:solidFill>
                <a:ea typeface="Georgia"/>
              </a:rPr>
              <a:t>o qual </a:t>
            </a:r>
            <a:r>
              <a:rPr lang="pt-BR" sz="1800" spc="-1" baseline="-25000" dirty="0">
                <a:solidFill>
                  <a:srgbClr val="00AAAD"/>
                </a:solidFill>
                <a:ea typeface="Georgia"/>
              </a:rPr>
              <a:t>(</a:t>
            </a:r>
            <a:r>
              <a:rPr lang="pt-BR" sz="1800" spc="-1" baseline="-25000" dirty="0" err="1">
                <a:solidFill>
                  <a:srgbClr val="00AAAD"/>
                </a:solidFill>
                <a:ea typeface="Georgia"/>
              </a:rPr>
              <a:t>iii</a:t>
            </a:r>
            <a:r>
              <a:rPr lang="pt-BR" sz="1800" spc="-1" baseline="-25000" dirty="0">
                <a:solidFill>
                  <a:srgbClr val="00AAAD"/>
                </a:solidFill>
                <a:ea typeface="Georgia"/>
              </a:rPr>
              <a:t>)</a:t>
            </a:r>
            <a:r>
              <a:rPr lang="pt-BR" sz="1800" spc="-1" dirty="0">
                <a:solidFill>
                  <a:srgbClr val="E45150"/>
                </a:solidFill>
                <a:ea typeface="Georgia"/>
              </a:rPr>
              <a:t>  </a:t>
            </a:r>
            <a:r>
              <a:rPr lang="pt-BR" sz="1800" spc="-1" dirty="0">
                <a:solidFill>
                  <a:srgbClr val="000000"/>
                </a:solidFill>
                <a:ea typeface="Georgia"/>
              </a:rPr>
              <a:t>é repartido em muitas juntas  como lâminas </a:t>
            </a:r>
            <a:br>
              <a:rPr lang="pt-BR" sz="1800" dirty="0"/>
            </a:br>
            <a:r>
              <a:rPr lang="pt-BR" sz="1800" spc="-1" dirty="0">
                <a:solidFill>
                  <a:srgbClr val="000000"/>
                </a:solidFill>
                <a:ea typeface="Georgia"/>
              </a:rPr>
              <a:t>                         		  e proporcionado de maneira, que</a:t>
            </a:r>
            <a:r>
              <a:rPr lang="pt-BR" sz="1800" spc="-1" dirty="0">
                <a:solidFill>
                  <a:srgbClr val="00AAAD"/>
                </a:solidFill>
                <a:ea typeface="Georgia"/>
              </a:rPr>
              <a:t>				</a:t>
            </a:r>
            <a:r>
              <a:rPr lang="pt-BR" sz="1800" b="0" u="sng" strike="noStrike" spc="-1" dirty="0">
                <a:solidFill>
                  <a:srgbClr val="00AAAD"/>
                </a:solidFill>
                <a:uFillTx/>
                <a:latin typeface="Consolas"/>
                <a:ea typeface="Consolas"/>
              </a:rPr>
              <a:t>pro</a:t>
            </a:r>
            <a:r>
              <a:rPr lang="pt-BR" sz="1800" i="1" spc="-1" baseline="-25000" dirty="0">
                <a:solidFill>
                  <a:srgbClr val="00AAAD"/>
                </a:solidFill>
                <a:ea typeface="Georgia"/>
              </a:rPr>
              <a:t> </a:t>
            </a:r>
            <a:r>
              <a:rPr lang="pt-BR" sz="1800" spc="-1" baseline="-25000" dirty="0">
                <a:solidFill>
                  <a:srgbClr val="00AAAD"/>
                </a:solidFill>
                <a:ea typeface="Georgia"/>
              </a:rPr>
              <a:t>(</a:t>
            </a:r>
            <a:r>
              <a:rPr lang="pt-BR" sz="1800" spc="-1" baseline="-25000" dirty="0" err="1">
                <a:solidFill>
                  <a:srgbClr val="00AAAD"/>
                </a:solidFill>
                <a:ea typeface="Georgia"/>
              </a:rPr>
              <a:t>iii</a:t>
            </a:r>
            <a:r>
              <a:rPr lang="pt-BR" sz="1800" spc="-1" baseline="-25000" dirty="0">
                <a:solidFill>
                  <a:srgbClr val="00AAAD"/>
                </a:solidFill>
                <a:ea typeface="Georgia"/>
              </a:rPr>
              <a:t>)</a:t>
            </a:r>
            <a:r>
              <a:rPr lang="pt-BR" sz="1800" spc="-1" dirty="0">
                <a:solidFill>
                  <a:srgbClr val="00AAAD"/>
                </a:solidFill>
                <a:ea typeface="Georgia"/>
              </a:rPr>
              <a:t>       </a:t>
            </a:r>
            <a:r>
              <a:rPr lang="pt-BR" sz="1800" spc="-1" dirty="0">
                <a:solidFill>
                  <a:srgbClr val="000000"/>
                </a:solidFill>
                <a:ea typeface="Georgia"/>
              </a:rPr>
              <a:t>parece totalmente um cavalo armado. </a:t>
            </a:r>
            <a:endParaRPr lang="pt-BR" sz="1800" b="0" strike="noStrike" spc="-1" dirty="0">
              <a:latin typeface="Cambria"/>
            </a:endParaRPr>
          </a:p>
          <a:p>
            <a:pPr>
              <a:lnSpc>
                <a:spcPct val="100000"/>
              </a:lnSpc>
            </a:pPr>
            <a:br>
              <a:rPr lang="pt-BR" sz="1800" dirty="0"/>
            </a:br>
            <a:r>
              <a:rPr lang="pt-BR" sz="1800" spc="-1" dirty="0">
                <a:solidFill>
                  <a:srgbClr val="000000"/>
                </a:solidFill>
                <a:ea typeface="Georgia"/>
              </a:rPr>
              <a:t> (3) </a:t>
            </a:r>
            <a:r>
              <a:rPr lang="pt-BR" sz="1800" u="sng" spc="-1" dirty="0">
                <a:solidFill>
                  <a:srgbClr val="FF6600"/>
                </a:solidFill>
                <a:ea typeface="Georgia"/>
              </a:rPr>
              <a:t>o focinho</a:t>
            </a:r>
            <a:r>
              <a:rPr lang="pt-BR" sz="1800" u="sng" spc="-1" baseline="-25000" dirty="0">
                <a:solidFill>
                  <a:srgbClr val="FF6600"/>
                </a:solidFill>
                <a:ea typeface="Georgia"/>
              </a:rPr>
              <a:t> </a:t>
            </a:r>
            <a:r>
              <a:rPr lang="pt-BR" sz="1800" spc="-1" baseline="-25000" dirty="0">
                <a:solidFill>
                  <a:srgbClr val="FF6600"/>
                </a:solidFill>
                <a:ea typeface="Georgia"/>
              </a:rPr>
              <a:t>(</a:t>
            </a:r>
            <a:r>
              <a:rPr lang="pt-BR" sz="1800" spc="-1" baseline="-25000" dirty="0" err="1">
                <a:solidFill>
                  <a:srgbClr val="FF6600"/>
                </a:solidFill>
                <a:ea typeface="Georgia"/>
              </a:rPr>
              <a:t>iv</a:t>
            </a:r>
            <a:r>
              <a:rPr lang="pt-BR" sz="1800" spc="-1" baseline="-25000" dirty="0">
                <a:solidFill>
                  <a:srgbClr val="FF6600"/>
                </a:solidFill>
                <a:ea typeface="Georgia"/>
              </a:rPr>
              <a:t>)</a:t>
            </a:r>
            <a:r>
              <a:rPr lang="pt-BR" sz="1800" spc="-1" dirty="0">
                <a:solidFill>
                  <a:srgbClr val="FF6600"/>
                </a:solidFill>
                <a:ea typeface="Georgia"/>
              </a:rPr>
              <a:t> </a:t>
            </a:r>
            <a:r>
              <a:rPr lang="pt-BR" sz="1800" spc="-1" dirty="0">
                <a:solidFill>
                  <a:srgbClr val="000000"/>
                </a:solidFill>
                <a:ea typeface="Georgia"/>
              </a:rPr>
              <a:t>é como de leitão, ainda que mais delgado algum tanto,  e</a:t>
            </a:r>
            <a:br>
              <a:rPr lang="pt-BR" sz="1800" dirty="0"/>
            </a:br>
            <a:r>
              <a:rPr lang="pt-BR" sz="1800" spc="-1" dirty="0">
                <a:solidFill>
                  <a:srgbClr val="000000"/>
                </a:solidFill>
                <a:ea typeface="Georgia"/>
              </a:rPr>
              <a:t>      </a:t>
            </a:r>
            <a:r>
              <a:rPr lang="pt-BR" sz="1800" spc="-1" dirty="0">
                <a:solidFill>
                  <a:srgbClr val="00AAAD"/>
                </a:solidFill>
                <a:ea typeface="Georgia"/>
              </a:rPr>
              <a:t> </a:t>
            </a:r>
            <a:r>
              <a:rPr lang="pt-BR" sz="1800" b="0" u="sng" strike="noStrike" spc="-1" dirty="0">
                <a:solidFill>
                  <a:srgbClr val="FF6600"/>
                </a:solidFill>
                <a:uFillTx/>
                <a:latin typeface="Consolas"/>
                <a:ea typeface="Consolas"/>
              </a:rPr>
              <a:t>pro</a:t>
            </a:r>
            <a:r>
              <a:rPr lang="pt-BR" sz="1800" i="1" spc="-1" baseline="-25000" dirty="0">
                <a:solidFill>
                  <a:srgbClr val="FF6600"/>
                </a:solidFill>
                <a:ea typeface="Georgia"/>
              </a:rPr>
              <a:t> </a:t>
            </a:r>
            <a:r>
              <a:rPr lang="pt-BR" sz="1800" spc="-1" baseline="-25000" dirty="0">
                <a:solidFill>
                  <a:srgbClr val="FF6600"/>
                </a:solidFill>
                <a:ea typeface="Georgia"/>
              </a:rPr>
              <a:t>(</a:t>
            </a:r>
            <a:r>
              <a:rPr lang="pt-BR" sz="1800" spc="-1" baseline="-25000" dirty="0" err="1">
                <a:solidFill>
                  <a:srgbClr val="FF6600"/>
                </a:solidFill>
                <a:ea typeface="Georgia"/>
              </a:rPr>
              <a:t>iv</a:t>
            </a:r>
            <a:r>
              <a:rPr lang="pt-BR" sz="1800" spc="-1" baseline="-25000" dirty="0">
                <a:solidFill>
                  <a:srgbClr val="FF6600"/>
                </a:solidFill>
                <a:ea typeface="Georgia"/>
              </a:rPr>
              <a:t>)</a:t>
            </a:r>
            <a:r>
              <a:rPr lang="pt-BR" sz="1800" b="1" spc="-1" dirty="0">
                <a:solidFill>
                  <a:srgbClr val="FF6600"/>
                </a:solidFill>
                <a:ea typeface="Georgia"/>
              </a:rPr>
              <a:t>           </a:t>
            </a:r>
            <a:r>
              <a:rPr lang="pt-BR" sz="1800" spc="-1" dirty="0">
                <a:solidFill>
                  <a:srgbClr val="000000"/>
                </a:solidFill>
                <a:ea typeface="Georgia"/>
              </a:rPr>
              <a:t>não bota mais fora do casco que a cabeça.</a:t>
            </a:r>
            <a:endParaRPr lang="pt-BR" sz="1800" b="0" strike="noStrike" spc="-1" dirty="0">
              <a:latin typeface="Cambria"/>
            </a:endParaRPr>
          </a:p>
        </p:txBody>
      </p:sp>
      <p:sp>
        <p:nvSpPr>
          <p:cNvPr id="7" name="CaixaDeTexto 6">
            <a:extLst>
              <a:ext uri="{FF2B5EF4-FFF2-40B4-BE49-F238E27FC236}">
                <a16:creationId xmlns:a16="http://schemas.microsoft.com/office/drawing/2014/main" id="{131E2FE4-2C77-4D61-B584-5AC113EDDAD7}"/>
              </a:ext>
            </a:extLst>
          </p:cNvPr>
          <p:cNvSpPr txBox="1"/>
          <p:nvPr/>
        </p:nvSpPr>
        <p:spPr>
          <a:xfrm>
            <a:off x="533159" y="480060"/>
            <a:ext cx="7630919" cy="369332"/>
          </a:xfrm>
          <a:prstGeom prst="rect">
            <a:avLst/>
          </a:prstGeom>
          <a:noFill/>
        </p:spPr>
        <p:txBody>
          <a:bodyPr wrap="square" rtlCol="0">
            <a:spAutoFit/>
          </a:bodyPr>
          <a:lstStyle/>
          <a:p>
            <a:r>
              <a:rPr lang="pt-BR" i="1" dirty="0"/>
              <a:t>Indexação na leitura imediata de um falante do PB:</a:t>
            </a:r>
          </a:p>
        </p:txBody>
      </p:sp>
    </p:spTree>
    <p:extLst>
      <p:ext uri="{BB962C8B-B14F-4D97-AF65-F5344CB8AC3E}">
        <p14:creationId xmlns:p14="http://schemas.microsoft.com/office/powerpoint/2010/main" val="14448692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1CAAD6BA-A867-4BBA-A80D-9AEA13B504EF}" type="slidenum">
              <a:rPr lang="en-US" sz="1800" b="0" strike="noStrike" spc="-1">
                <a:latin typeface="Cambria"/>
              </a:rPr>
              <a:t>64</a:t>
            </a:fld>
            <a:endParaRPr lang="en-US" sz="1800" b="0" strike="noStrike" spc="-1">
              <a:latin typeface="Cambria"/>
            </a:endParaRPr>
          </a:p>
        </p:txBody>
      </p:sp>
      <p:sp>
        <p:nvSpPr>
          <p:cNvPr id="114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144" name="CustomShape 3"/>
          <p:cNvSpPr/>
          <p:nvPr/>
        </p:nvSpPr>
        <p:spPr>
          <a:xfrm>
            <a:off x="389160" y="1657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600" spc="-1" dirty="0">
                <a:solidFill>
                  <a:schemeClr val="bg1">
                    <a:lumMod val="75000"/>
                  </a:schemeClr>
                </a:solidFill>
                <a:latin typeface="Georgia"/>
                <a:ea typeface="Georgia"/>
              </a:rPr>
              <a:t>  </a:t>
            </a:r>
            <a:r>
              <a:rPr lang="en-US" sz="2600" b="0" strike="noStrike" spc="-1" dirty="0">
                <a:solidFill>
                  <a:schemeClr val="bg1">
                    <a:lumMod val="75000"/>
                  </a:schemeClr>
                </a:solidFill>
                <a:latin typeface="Georgia"/>
                <a:ea typeface="Georgia"/>
              </a:rPr>
              <a:t>   </a:t>
            </a:r>
            <a:r>
              <a:rPr lang="en-US" sz="2600" b="0" strike="noStrike" spc="-1" dirty="0" err="1">
                <a:solidFill>
                  <a:schemeClr val="bg1">
                    <a:lumMod val="75000"/>
                  </a:schemeClr>
                </a:solidFill>
                <a:latin typeface="Georgia"/>
                <a:ea typeface="Georgia"/>
              </a:rPr>
              <a:t>buscas</a:t>
            </a:r>
            <a:r>
              <a:rPr lang="en-US" sz="2600" b="0" strike="noStrike" spc="-1" dirty="0">
                <a:solidFill>
                  <a:schemeClr val="bg1">
                    <a:lumMod val="75000"/>
                  </a:schemeClr>
                </a:solidFill>
                <a:latin typeface="Georgia"/>
                <a:ea typeface="Georgia"/>
              </a:rPr>
              <a:t> com </a:t>
            </a:r>
            <a:r>
              <a:rPr lang="en-US" sz="2600" b="0" i="1" strike="noStrike" spc="-1" dirty="0">
                <a:solidFill>
                  <a:schemeClr val="bg1">
                    <a:lumMod val="75000"/>
                  </a:schemeClr>
                </a:solidFill>
                <a:latin typeface="Georgia"/>
                <a:ea typeface="Georgia"/>
              </a:rPr>
              <a:t>Corpus Search</a:t>
            </a:r>
            <a:endParaRPr lang="en-US" sz="2600" b="0" i="1" strike="noStrike" spc="-1" dirty="0">
              <a:solidFill>
                <a:schemeClr val="bg1">
                  <a:lumMod val="75000"/>
                </a:schemeClr>
              </a:solidFill>
              <a:latin typeface="Cambria"/>
            </a:endParaRPr>
          </a:p>
        </p:txBody>
      </p:sp>
      <p:sp>
        <p:nvSpPr>
          <p:cNvPr id="1145" name="CustomShape 4"/>
          <p:cNvSpPr/>
          <p:nvPr/>
        </p:nvSpPr>
        <p:spPr>
          <a:xfrm>
            <a:off x="410760" y="28512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dirty="0">
                <a:solidFill>
                  <a:srgbClr val="FFC000"/>
                </a:solidFill>
                <a:latin typeface="Georgia"/>
                <a:ea typeface="Georgia"/>
              </a:rPr>
              <a:t>*</a:t>
            </a:r>
            <a:endParaRPr lang="en-US" sz="3500" b="0" strike="noStrike" spc="-1" dirty="0">
              <a:latin typeface="Cambri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 name="CustomShape 2"/>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37108E5-EB71-4CBB-A30C-4CE205D6DB0F}" type="slidenum">
              <a:rPr lang="en-US" sz="1800" b="0" strike="noStrike" spc="-1">
                <a:latin typeface="Cambria"/>
              </a:rPr>
              <a:t>65</a:t>
            </a:fld>
            <a:endParaRPr lang="en-US" sz="1800" b="0" strike="noStrike" spc="-1">
              <a:latin typeface="Cambria"/>
            </a:endParaRPr>
          </a:p>
        </p:txBody>
      </p:sp>
      <p:sp>
        <p:nvSpPr>
          <p:cNvPr id="1148"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150" name="CustomShape 5"/>
          <p:cNvSpPr/>
          <p:nvPr/>
        </p:nvSpPr>
        <p:spPr>
          <a:xfrm>
            <a:off x="410760" y="28512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1152" name="CustomShape 7"/>
          <p:cNvSpPr/>
          <p:nvPr/>
        </p:nvSpPr>
        <p:spPr>
          <a:xfrm>
            <a:off x="669960" y="659160"/>
            <a:ext cx="7228800" cy="9122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400" b="0" strike="noStrike" spc="-1">
                <a:solidFill>
                  <a:srgbClr val="000000"/>
                </a:solidFill>
                <a:latin typeface="Georgia"/>
                <a:ea typeface="Georgia"/>
              </a:rPr>
              <a:t>Exemplo: </a:t>
            </a:r>
            <a:endParaRPr lang="en-US" sz="1400" b="0" strike="noStrike" spc="-1">
              <a:latin typeface="Cambria"/>
            </a:endParaRPr>
          </a:p>
          <a:p>
            <a:pPr>
              <a:lnSpc>
                <a:spcPct val="100000"/>
              </a:lnSpc>
            </a:pPr>
            <a:r>
              <a:rPr lang="en-US" sz="1400" b="0" strike="noStrike" spc="-1">
                <a:solidFill>
                  <a:srgbClr val="000000"/>
                </a:solidFill>
                <a:latin typeface="Georgia"/>
                <a:ea typeface="Georgia"/>
              </a:rPr>
              <a:t>Busca por sujeitos lexicais pré-verbais </a:t>
            </a:r>
            <a:endParaRPr lang="en-US" sz="1400" b="0" strike="noStrike" spc="-1">
              <a:latin typeface="Cambria"/>
            </a:endParaRPr>
          </a:p>
          <a:p>
            <a:pPr>
              <a:lnSpc>
                <a:spcPct val="100000"/>
              </a:lnSpc>
            </a:pPr>
            <a:r>
              <a:rPr lang="en-US" sz="1400" b="0" strike="noStrike" spc="-1">
                <a:solidFill>
                  <a:srgbClr val="000000"/>
                </a:solidFill>
                <a:latin typeface="Georgia"/>
                <a:ea typeface="Georgia"/>
              </a:rPr>
              <a:t>compostos por NPs ‘cabeças de cadeia’ (i.e., representando um novo referente), </a:t>
            </a:r>
            <a:br/>
            <a:r>
              <a:rPr lang="en-US" sz="1400" b="0" strike="noStrike" spc="-1">
                <a:solidFill>
                  <a:srgbClr val="000000"/>
                </a:solidFill>
                <a:latin typeface="Georgia"/>
                <a:ea typeface="Georgia"/>
              </a:rPr>
              <a:t>contendo um N ou NPR em sua primeira ocorrência no texto, </a:t>
            </a:r>
            <a:br/>
            <a:r>
              <a:rPr lang="en-US" sz="1400" b="0" strike="noStrike" spc="-1">
                <a:solidFill>
                  <a:srgbClr val="000000"/>
                </a:solidFill>
                <a:latin typeface="Georgia"/>
                <a:ea typeface="Georgia"/>
              </a:rPr>
              <a:t>e sem estrutura interna qualificadora (i.e., um ‘nome nu’):</a:t>
            </a:r>
            <a:endParaRPr lang="en-US" sz="1400" b="0" strike="noStrike" spc="-1">
              <a:latin typeface="Cambria"/>
            </a:endParaRPr>
          </a:p>
        </p:txBody>
      </p:sp>
      <p:sp>
        <p:nvSpPr>
          <p:cNvPr id="3" name="Espaço Reservado para Texto 2">
            <a:extLst>
              <a:ext uri="{FF2B5EF4-FFF2-40B4-BE49-F238E27FC236}">
                <a16:creationId xmlns:a16="http://schemas.microsoft.com/office/drawing/2014/main" id="{FE74CF2D-62F4-4099-922E-7277AB72FAA0}"/>
              </a:ext>
            </a:extLst>
          </p:cNvPr>
          <p:cNvSpPr>
            <a:spLocks noGrp="1"/>
          </p:cNvSpPr>
          <p:nvPr>
            <p:ph type="body" sz="quarter" idx="10"/>
          </p:nvPr>
        </p:nvSpPr>
        <p:spPr/>
        <p:txBody>
          <a:bodyPr/>
          <a:lstStyle/>
          <a:p>
            <a:endParaRPr lang="pt-BR"/>
          </a:p>
        </p:txBody>
      </p:sp>
      <p:sp>
        <p:nvSpPr>
          <p:cNvPr id="1146" name="CustomShape 1"/>
          <p:cNvSpPr/>
          <p:nvPr/>
        </p:nvSpPr>
        <p:spPr>
          <a:xfrm>
            <a:off x="476250" y="381000"/>
            <a:ext cx="7913370" cy="4423380"/>
          </a:xfrm>
          <a:prstGeom prst="rect">
            <a:avLst/>
          </a:prstGeom>
          <a:solidFill>
            <a:srgbClr val="FFF9AE"/>
          </a:solidFill>
          <a:ln>
            <a:noFill/>
          </a:ln>
        </p:spPr>
        <p:style>
          <a:lnRef idx="0">
            <a:scrgbClr r="0" g="0" b="0"/>
          </a:lnRef>
          <a:fillRef idx="0">
            <a:scrgbClr r="0" g="0" b="0"/>
          </a:fillRef>
          <a:effectRef idx="0">
            <a:scrgbClr r="0" g="0" b="0"/>
          </a:effectRef>
          <a:fontRef idx="minor"/>
        </p:style>
      </p:sp>
      <p:sp>
        <p:nvSpPr>
          <p:cNvPr id="1151" name="CustomShape 6"/>
          <p:cNvSpPr/>
          <p:nvPr/>
        </p:nvSpPr>
        <p:spPr>
          <a:xfrm>
            <a:off x="667725" y="528840"/>
            <a:ext cx="7530420" cy="34227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050" b="0" strike="noStrike" spc="-1" dirty="0">
                <a:solidFill>
                  <a:srgbClr val="000000"/>
                </a:solidFill>
                <a:latin typeface="Consolas"/>
                <a:ea typeface="Consolas"/>
              </a:rPr>
              <a:t>define:  port.def</a:t>
            </a:r>
            <a:endParaRPr lang="en-US" sz="1050" b="0" strike="noStrike" spc="-1" dirty="0">
              <a:latin typeface="Cambria"/>
            </a:endParaRPr>
          </a:p>
          <a:p>
            <a:pPr>
              <a:lnSpc>
                <a:spcPct val="100000"/>
              </a:lnSpc>
            </a:pPr>
            <a:r>
              <a:rPr lang="en-US" sz="1050" b="0" strike="noStrike" spc="-1" dirty="0" err="1">
                <a:solidFill>
                  <a:srgbClr val="000000"/>
                </a:solidFill>
                <a:latin typeface="Consolas"/>
                <a:ea typeface="Consolas"/>
              </a:rPr>
              <a:t>print_indices</a:t>
            </a:r>
            <a:r>
              <a:rPr lang="en-US" sz="1050" b="0" strike="noStrike" spc="-1" dirty="0">
                <a:solidFill>
                  <a:srgbClr val="000000"/>
                </a:solidFill>
                <a:latin typeface="Consolas"/>
                <a:ea typeface="Consolas"/>
              </a:rPr>
              <a:t>: t</a:t>
            </a:r>
            <a:endParaRPr lang="en-US" sz="1050" b="0" strike="noStrike" spc="-1" dirty="0">
              <a:latin typeface="Cambria"/>
            </a:endParaRPr>
          </a:p>
          <a:p>
            <a:pPr>
              <a:lnSpc>
                <a:spcPct val="100000"/>
              </a:lnSpc>
            </a:pP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node:   IP*</a:t>
            </a:r>
            <a:endParaRPr lang="en-US" sz="1050" b="0" strike="noStrike" spc="-1" dirty="0">
              <a:latin typeface="Cambria"/>
            </a:endParaRPr>
          </a:p>
          <a:p>
            <a:pPr>
              <a:lnSpc>
                <a:spcPct val="100000"/>
              </a:lnSpc>
            </a:pP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query: (IP-MAT* </a:t>
            </a:r>
            <a:r>
              <a:rPr lang="en-US" sz="1050" b="0" strike="noStrike" spc="-1" dirty="0" err="1">
                <a:solidFill>
                  <a:srgbClr val="000000"/>
                </a:solidFill>
                <a:latin typeface="Consolas"/>
                <a:ea typeface="Consolas"/>
              </a:rPr>
              <a:t>iDominates</a:t>
            </a:r>
            <a:r>
              <a:rPr lang="en-US" sz="1050" b="0" strike="noStrike" spc="-1" dirty="0">
                <a:solidFill>
                  <a:srgbClr val="000000"/>
                </a:solidFill>
                <a:latin typeface="Consolas"/>
                <a:ea typeface="Consolas"/>
              </a:rPr>
              <a:t>  	NP-SBJ*)</a:t>
            </a:r>
            <a:endParaRPr lang="en-US" sz="1050" b="0" strike="noStrike" spc="-1" dirty="0">
              <a:latin typeface="Cambria"/>
            </a:endParaRPr>
          </a:p>
          <a:p>
            <a:pPr>
              <a:lnSpc>
                <a:spcPct val="100000"/>
              </a:lnSpc>
            </a:pP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  AND  (NP-SBJ* </a:t>
            </a:r>
            <a:r>
              <a:rPr lang="en-US" sz="1050" b="0" strike="noStrike" spc="-1" dirty="0" err="1">
                <a:solidFill>
                  <a:srgbClr val="000000"/>
                </a:solidFill>
                <a:latin typeface="Consolas"/>
                <a:ea typeface="Consolas"/>
              </a:rPr>
              <a:t>iDominates</a:t>
            </a:r>
            <a:r>
              <a:rPr lang="en-US" sz="1050" b="0" strike="noStrike" spc="-1" dirty="0">
                <a:solidFill>
                  <a:srgbClr val="000000"/>
                </a:solidFill>
                <a:latin typeface="Consolas"/>
                <a:ea typeface="Consolas"/>
              </a:rPr>
              <a:t>  	!*pro*|*exp*)</a:t>
            </a: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  AND  (IP-MAT* </a:t>
            </a:r>
            <a:r>
              <a:rPr lang="en-US" sz="1050" b="0" strike="noStrike" spc="-1" dirty="0" err="1">
                <a:solidFill>
                  <a:srgbClr val="000000"/>
                </a:solidFill>
                <a:latin typeface="Consolas"/>
                <a:ea typeface="Consolas"/>
              </a:rPr>
              <a:t>iDominates</a:t>
            </a:r>
            <a:r>
              <a:rPr lang="en-US" sz="1050" b="0" strike="noStrike" spc="-1" dirty="0">
                <a:solidFill>
                  <a:srgbClr val="000000"/>
                </a:solidFill>
                <a:latin typeface="Consolas"/>
                <a:ea typeface="Consolas"/>
              </a:rPr>
              <a:t> 	!NP-SE*)</a:t>
            </a: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  AND  (NP-SBJ* </a:t>
            </a:r>
            <a:r>
              <a:rPr lang="en-US" sz="1050" b="0" strike="noStrike" spc="-1" dirty="0" err="1">
                <a:solidFill>
                  <a:srgbClr val="000000"/>
                </a:solidFill>
                <a:latin typeface="Consolas"/>
                <a:ea typeface="Consolas"/>
              </a:rPr>
              <a:t>HasSister</a:t>
            </a:r>
            <a:r>
              <a:rPr lang="en-US" sz="1050" b="0" strike="noStrike" spc="-1" dirty="0">
                <a:solidFill>
                  <a:srgbClr val="000000"/>
                </a:solidFill>
                <a:latin typeface="Consolas"/>
                <a:ea typeface="Consolas"/>
              </a:rPr>
              <a:t> 	VB-D|VB-I|VB-P|VB-R|VB-RA|VB-SD|VB-SP|VB-SR|</a:t>
            </a:r>
            <a:br>
              <a:rPr sz="1400" dirty="0"/>
            </a:br>
            <a:r>
              <a:rPr lang="en-US" sz="1050" b="0" strike="noStrike" spc="-1" dirty="0">
                <a:solidFill>
                  <a:srgbClr val="000000"/>
                </a:solidFill>
                <a:latin typeface="Consolas"/>
                <a:ea typeface="Consolas"/>
              </a:rPr>
              <a:t>			SR-D|SR-I|SR-P|SR-R|SR-RA|SR-SD|SR-SP|</a:t>
            </a:r>
            <a:br>
              <a:rPr sz="1400" dirty="0"/>
            </a:br>
            <a:r>
              <a:rPr lang="en-US" sz="1050" b="0" strike="noStrike" spc="-1" dirty="0">
                <a:solidFill>
                  <a:srgbClr val="000000"/>
                </a:solidFill>
                <a:latin typeface="Consolas"/>
                <a:ea typeface="Consolas"/>
              </a:rPr>
              <a:t>			ET-SR|ET-D|ET-I|ET-P|ET-R|ET-RA|ET-SD|ET-SP|ET-SR|</a:t>
            </a:r>
            <a:br>
              <a:rPr sz="1400" dirty="0"/>
            </a:br>
            <a:r>
              <a:rPr lang="en-US" sz="1050" b="0" strike="noStrike" spc="-1" dirty="0">
                <a:solidFill>
                  <a:srgbClr val="000000"/>
                </a:solidFill>
                <a:latin typeface="Consolas"/>
                <a:ea typeface="Consolas"/>
              </a:rPr>
              <a:t>			HV-D|HV-I|HV-P|HV-R|HV-RA|HV-SD|HV-SP|HV-SR|</a:t>
            </a:r>
            <a:br>
              <a:rPr sz="1400" dirty="0"/>
            </a:br>
            <a:r>
              <a:rPr lang="en-US" sz="1050" b="0" strike="noStrike" spc="-1" dirty="0">
                <a:solidFill>
                  <a:srgbClr val="000000"/>
                </a:solidFill>
                <a:latin typeface="Consolas"/>
                <a:ea typeface="Consolas"/>
              </a:rPr>
              <a:t>			TR-D|TR-I|TR-P|TR-R|TR-RA|TR-SD|TR-SP|TR-SR) </a:t>
            </a:r>
          </a:p>
          <a:p>
            <a:pPr>
              <a:lnSpc>
                <a:spcPct val="100000"/>
              </a:lnSpc>
            </a:pP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  AND  (NP-SBJ* precedes 		VB-D|VB-I|VB-P|VB-R|VB-RA|VB-SD|VB-SP|VB-SR|</a:t>
            </a: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			SR-D|SR-I|SR-P|SR-R|SR-RA|SR-SD|SR-SP|</a:t>
            </a: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			ET-SR|ET-D|ET-I|ET-P|ET-R|ET-RA|ET-SD|ET-SP|ET-SR|</a:t>
            </a: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			HV-D|HV-I|HV-P|HV-R|HV-RA|HV-SD|HV-SP|HV-SR|</a:t>
            </a: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			TR-D|TR-I|TR-P|TR-R|TR-RA|TR-SD|TR-SP|TR-SR)</a:t>
            </a:r>
            <a:endParaRPr lang="en-US" sz="1050" b="0" strike="noStrike" spc="-1" dirty="0">
              <a:latin typeface="Cambria"/>
            </a:endParaRPr>
          </a:p>
          <a:p>
            <a:pPr>
              <a:lnSpc>
                <a:spcPct val="100000"/>
              </a:lnSpc>
            </a:pP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AND (NP-SBJ* </a:t>
            </a:r>
            <a:r>
              <a:rPr lang="en-US" sz="1050" b="0" strike="noStrike" spc="-1" dirty="0" err="1">
                <a:solidFill>
                  <a:srgbClr val="000000"/>
                </a:solidFill>
                <a:latin typeface="Consolas"/>
                <a:ea typeface="Consolas"/>
              </a:rPr>
              <a:t>iDominates</a:t>
            </a:r>
            <a:r>
              <a:rPr lang="en-US" sz="1050" b="0" strike="noStrike" spc="-1" dirty="0">
                <a:solidFill>
                  <a:srgbClr val="000000"/>
                </a:solidFill>
                <a:latin typeface="Consolas"/>
                <a:ea typeface="Consolas"/>
              </a:rPr>
              <a:t> ID)</a:t>
            </a: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AND </a:t>
            </a:r>
            <a:r>
              <a:rPr lang="en-US" sz="1050" b="1" strike="noStrike" spc="-1" dirty="0">
                <a:solidFill>
                  <a:srgbClr val="00AAAD"/>
                </a:solidFill>
                <a:latin typeface="Consolas"/>
                <a:ea typeface="Consolas"/>
              </a:rPr>
              <a:t>(ID </a:t>
            </a:r>
            <a:r>
              <a:rPr lang="en-US" sz="1050" b="1" strike="noStrike" spc="-1" dirty="0" err="1">
                <a:solidFill>
                  <a:srgbClr val="00AAAD"/>
                </a:solidFill>
                <a:latin typeface="Consolas"/>
                <a:ea typeface="Consolas"/>
              </a:rPr>
              <a:t>iDominates</a:t>
            </a:r>
            <a:r>
              <a:rPr lang="en-US" sz="1050" b="1" strike="noStrike" spc="-1" dirty="0">
                <a:solidFill>
                  <a:srgbClr val="00AAAD"/>
                </a:solidFill>
                <a:latin typeface="Consolas"/>
                <a:ea typeface="Consolas"/>
              </a:rPr>
              <a:t> H-AA-NNN*)</a:t>
            </a:r>
            <a:endParaRPr lang="en-US" sz="1200" b="0" strike="noStrike" spc="-1" dirty="0">
              <a:latin typeface="Cambri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 name="CustomShape 2"/>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37108E5-EB71-4CBB-A30C-4CE205D6DB0F}" type="slidenum">
              <a:rPr lang="en-US" sz="1800" b="0" strike="noStrike" spc="-1">
                <a:latin typeface="Cambria"/>
              </a:rPr>
              <a:t>66</a:t>
            </a:fld>
            <a:endParaRPr lang="en-US" sz="1800" b="0" strike="noStrike" spc="-1">
              <a:latin typeface="Cambria"/>
            </a:endParaRPr>
          </a:p>
        </p:txBody>
      </p:sp>
      <p:sp>
        <p:nvSpPr>
          <p:cNvPr id="1148"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150" name="CustomShape 5"/>
          <p:cNvSpPr/>
          <p:nvPr/>
        </p:nvSpPr>
        <p:spPr>
          <a:xfrm>
            <a:off x="410760" y="28512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1152" name="CustomShape 7"/>
          <p:cNvSpPr/>
          <p:nvPr/>
        </p:nvSpPr>
        <p:spPr>
          <a:xfrm>
            <a:off x="669960" y="659160"/>
            <a:ext cx="7228800" cy="9122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400" b="0" strike="noStrike" spc="-1">
                <a:solidFill>
                  <a:srgbClr val="000000"/>
                </a:solidFill>
                <a:latin typeface="Georgia"/>
                <a:ea typeface="Georgia"/>
              </a:rPr>
              <a:t>Exemplo: </a:t>
            </a:r>
            <a:endParaRPr lang="en-US" sz="1400" b="0" strike="noStrike" spc="-1">
              <a:latin typeface="Cambria"/>
            </a:endParaRPr>
          </a:p>
          <a:p>
            <a:pPr>
              <a:lnSpc>
                <a:spcPct val="100000"/>
              </a:lnSpc>
            </a:pPr>
            <a:r>
              <a:rPr lang="en-US" sz="1400" b="0" strike="noStrike" spc="-1">
                <a:solidFill>
                  <a:srgbClr val="000000"/>
                </a:solidFill>
                <a:latin typeface="Georgia"/>
                <a:ea typeface="Georgia"/>
              </a:rPr>
              <a:t>Busca por sujeitos lexicais pré-verbais </a:t>
            </a:r>
            <a:endParaRPr lang="en-US" sz="1400" b="0" strike="noStrike" spc="-1">
              <a:latin typeface="Cambria"/>
            </a:endParaRPr>
          </a:p>
          <a:p>
            <a:pPr>
              <a:lnSpc>
                <a:spcPct val="100000"/>
              </a:lnSpc>
            </a:pPr>
            <a:r>
              <a:rPr lang="en-US" sz="1400" b="0" strike="noStrike" spc="-1">
                <a:solidFill>
                  <a:srgbClr val="000000"/>
                </a:solidFill>
                <a:latin typeface="Georgia"/>
                <a:ea typeface="Georgia"/>
              </a:rPr>
              <a:t>compostos por NPs ‘cabeças de cadeia’ (i.e., representando um novo referente), </a:t>
            </a:r>
            <a:br/>
            <a:r>
              <a:rPr lang="en-US" sz="1400" b="0" strike="noStrike" spc="-1">
                <a:solidFill>
                  <a:srgbClr val="000000"/>
                </a:solidFill>
                <a:latin typeface="Georgia"/>
                <a:ea typeface="Georgia"/>
              </a:rPr>
              <a:t>contendo um N ou NPR em sua primeira ocorrência no texto, </a:t>
            </a:r>
            <a:br/>
            <a:r>
              <a:rPr lang="en-US" sz="1400" b="0" strike="noStrike" spc="-1">
                <a:solidFill>
                  <a:srgbClr val="000000"/>
                </a:solidFill>
                <a:latin typeface="Georgia"/>
                <a:ea typeface="Georgia"/>
              </a:rPr>
              <a:t>e sem estrutura interna qualificadora (i.e., um ‘nome nu’):</a:t>
            </a:r>
            <a:endParaRPr lang="en-US" sz="1400" b="0" strike="noStrike" spc="-1">
              <a:latin typeface="Cambria"/>
            </a:endParaRPr>
          </a:p>
        </p:txBody>
      </p:sp>
      <p:sp>
        <p:nvSpPr>
          <p:cNvPr id="3" name="Espaço Reservado para Texto 2">
            <a:extLst>
              <a:ext uri="{FF2B5EF4-FFF2-40B4-BE49-F238E27FC236}">
                <a16:creationId xmlns:a16="http://schemas.microsoft.com/office/drawing/2014/main" id="{FE74CF2D-62F4-4099-922E-7277AB72FAA0}"/>
              </a:ext>
            </a:extLst>
          </p:cNvPr>
          <p:cNvSpPr>
            <a:spLocks noGrp="1"/>
          </p:cNvSpPr>
          <p:nvPr>
            <p:ph type="body" sz="quarter" idx="10"/>
          </p:nvPr>
        </p:nvSpPr>
        <p:spPr/>
        <p:txBody>
          <a:bodyPr/>
          <a:lstStyle/>
          <a:p>
            <a:endParaRPr lang="pt-BR"/>
          </a:p>
        </p:txBody>
      </p:sp>
      <p:sp>
        <p:nvSpPr>
          <p:cNvPr id="1146" name="CustomShape 1"/>
          <p:cNvSpPr/>
          <p:nvPr/>
        </p:nvSpPr>
        <p:spPr>
          <a:xfrm>
            <a:off x="476250" y="381000"/>
            <a:ext cx="7913370" cy="4423380"/>
          </a:xfrm>
          <a:prstGeom prst="rect">
            <a:avLst/>
          </a:prstGeom>
          <a:solidFill>
            <a:srgbClr val="FFF9AE"/>
          </a:solidFill>
          <a:ln>
            <a:noFill/>
          </a:ln>
        </p:spPr>
        <p:style>
          <a:lnRef idx="0">
            <a:scrgbClr r="0" g="0" b="0"/>
          </a:lnRef>
          <a:fillRef idx="0">
            <a:scrgbClr r="0" g="0" b="0"/>
          </a:fillRef>
          <a:effectRef idx="0">
            <a:scrgbClr r="0" g="0" b="0"/>
          </a:effectRef>
          <a:fontRef idx="minor"/>
        </p:style>
      </p:sp>
      <p:sp>
        <p:nvSpPr>
          <p:cNvPr id="1151" name="CustomShape 6"/>
          <p:cNvSpPr/>
          <p:nvPr/>
        </p:nvSpPr>
        <p:spPr>
          <a:xfrm>
            <a:off x="476250" y="388620"/>
            <a:ext cx="7530420" cy="34227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900" spc="-1" dirty="0">
                <a:latin typeface="Candara" panose="020E0502030303020204" pitchFamily="34" charset="0"/>
              </a:rPr>
              <a:t>/*</a:t>
            </a:r>
          </a:p>
          <a:p>
            <a:pPr>
              <a:lnSpc>
                <a:spcPct val="100000"/>
              </a:lnSpc>
            </a:pPr>
            <a:r>
              <a:rPr lang="en-US" sz="900" spc="-1" dirty="0">
                <a:latin typeface="Candara" panose="020E0502030303020204" pitchFamily="34" charset="0"/>
              </a:rPr>
              <a:t>PREFACE:  </a:t>
            </a:r>
          </a:p>
          <a:p>
            <a:pPr>
              <a:lnSpc>
                <a:spcPct val="100000"/>
              </a:lnSpc>
            </a:pPr>
            <a:r>
              <a:rPr lang="en-US" sz="900" spc="-1" dirty="0" err="1">
                <a:latin typeface="Candara" panose="020E0502030303020204" pitchFamily="34" charset="0"/>
              </a:rPr>
              <a:t>CorpusSearch</a:t>
            </a:r>
            <a:r>
              <a:rPr lang="en-US" sz="900" spc="-1" dirty="0">
                <a:latin typeface="Candara" panose="020E0502030303020204" pitchFamily="34" charset="0"/>
              </a:rPr>
              <a:t> copyright Beth Randall 2005.</a:t>
            </a:r>
          </a:p>
          <a:p>
            <a:pPr>
              <a:lnSpc>
                <a:spcPct val="100000"/>
              </a:lnSpc>
            </a:pPr>
            <a:r>
              <a:rPr lang="en-US" sz="900" spc="-1" dirty="0">
                <a:latin typeface="Candara" panose="020E0502030303020204" pitchFamily="34" charset="0"/>
              </a:rPr>
              <a:t>Date:  Wed Jan 27 11:39:22 GMT 2016</a:t>
            </a:r>
          </a:p>
          <a:p>
            <a:pPr>
              <a:lnSpc>
                <a:spcPct val="100000"/>
              </a:lnSpc>
            </a:pPr>
            <a:endParaRPr lang="en-US" sz="900" spc="-1" dirty="0">
              <a:latin typeface="Candara" panose="020E0502030303020204" pitchFamily="34" charset="0"/>
            </a:endParaRPr>
          </a:p>
          <a:p>
            <a:pPr>
              <a:lnSpc>
                <a:spcPct val="100000"/>
              </a:lnSpc>
            </a:pPr>
            <a:r>
              <a:rPr lang="en-US" sz="900" spc="-1" dirty="0">
                <a:latin typeface="Candara" panose="020E0502030303020204" pitchFamily="34" charset="0"/>
              </a:rPr>
              <a:t>command file:     +</a:t>
            </a:r>
            <a:r>
              <a:rPr lang="en-US" sz="900" spc="-1" dirty="0" err="1">
                <a:latin typeface="Candara" panose="020E0502030303020204" pitchFamily="34" charset="0"/>
              </a:rPr>
              <a:t>sv</a:t>
            </a:r>
            <a:r>
              <a:rPr lang="en-US" sz="900" spc="-1" dirty="0">
                <a:latin typeface="Candara" panose="020E0502030303020204" pitchFamily="34" charset="0"/>
              </a:rPr>
              <a:t>=h-</a:t>
            </a:r>
            <a:r>
              <a:rPr lang="en-US" sz="900" spc="-1" dirty="0" err="1">
                <a:latin typeface="Candara" panose="020E0502030303020204" pitchFamily="34" charset="0"/>
              </a:rPr>
              <a:t>nnn.q</a:t>
            </a:r>
            <a:endParaRPr lang="en-US" sz="900" spc="-1" dirty="0">
              <a:latin typeface="Candara" panose="020E0502030303020204" pitchFamily="34" charset="0"/>
            </a:endParaRPr>
          </a:p>
          <a:p>
            <a:pPr>
              <a:lnSpc>
                <a:spcPct val="100000"/>
              </a:lnSpc>
            </a:pPr>
            <a:r>
              <a:rPr lang="en-US" sz="900" spc="-1" dirty="0">
                <a:latin typeface="Candara" panose="020E0502030303020204" pitchFamily="34" charset="0"/>
              </a:rPr>
              <a:t>output file:           +</a:t>
            </a:r>
            <a:r>
              <a:rPr lang="en-US" sz="900" spc="-1" dirty="0" err="1">
                <a:latin typeface="Candara" panose="020E0502030303020204" pitchFamily="34" charset="0"/>
              </a:rPr>
              <a:t>sv</a:t>
            </a:r>
            <a:r>
              <a:rPr lang="en-US" sz="900" spc="-1" dirty="0">
                <a:latin typeface="Candara" panose="020E0502030303020204" pitchFamily="34" charset="0"/>
              </a:rPr>
              <a:t>=h-</a:t>
            </a:r>
            <a:r>
              <a:rPr lang="en-US" sz="900" spc="-1" dirty="0" err="1">
                <a:latin typeface="Candara" panose="020E0502030303020204" pitchFamily="34" charset="0"/>
              </a:rPr>
              <a:t>nnn.out</a:t>
            </a:r>
            <a:endParaRPr lang="en-US" sz="900" spc="-1" dirty="0">
              <a:latin typeface="Candara" panose="020E0502030303020204" pitchFamily="34" charset="0"/>
            </a:endParaRPr>
          </a:p>
          <a:p>
            <a:pPr>
              <a:lnSpc>
                <a:spcPct val="100000"/>
              </a:lnSpc>
            </a:pPr>
            <a:endParaRPr lang="en-US" sz="900" spc="-1" dirty="0">
              <a:latin typeface="Candara" panose="020E0502030303020204" pitchFamily="34" charset="0"/>
            </a:endParaRPr>
          </a:p>
          <a:p>
            <a:pPr>
              <a:lnSpc>
                <a:spcPct val="100000"/>
              </a:lnSpc>
            </a:pPr>
            <a:r>
              <a:rPr lang="en-US" sz="900" spc="-1" dirty="0">
                <a:latin typeface="Candara" panose="020E0502030303020204" pitchFamily="34" charset="0"/>
              </a:rPr>
              <a:t>definition file:  port.def</a:t>
            </a:r>
          </a:p>
          <a:p>
            <a:pPr>
              <a:lnSpc>
                <a:spcPct val="100000"/>
              </a:lnSpc>
            </a:pPr>
            <a:r>
              <a:rPr lang="en-US" sz="900" spc="-1" dirty="0">
                <a:latin typeface="Candara" panose="020E0502030303020204" pitchFamily="34" charset="0"/>
              </a:rPr>
              <a:t>node:   IP*</a:t>
            </a:r>
          </a:p>
          <a:p>
            <a:pPr>
              <a:lnSpc>
                <a:spcPct val="100000"/>
              </a:lnSpc>
            </a:pPr>
            <a:r>
              <a:rPr lang="en-US" sz="900" spc="-1" dirty="0">
                <a:latin typeface="Candara" panose="020E0502030303020204" pitchFamily="34" charset="0"/>
              </a:rPr>
              <a:t>query:  (IP-MAT* </a:t>
            </a:r>
            <a:r>
              <a:rPr lang="en-US" sz="900" spc="-1" dirty="0" err="1">
                <a:latin typeface="Candara" panose="020E0502030303020204" pitchFamily="34" charset="0"/>
              </a:rPr>
              <a:t>iDominates</a:t>
            </a:r>
            <a:r>
              <a:rPr lang="en-US" sz="900" spc="-1" dirty="0">
                <a:latin typeface="Candara" panose="020E0502030303020204" pitchFamily="34" charset="0"/>
              </a:rPr>
              <a:t>  NP-SBJ*) </a:t>
            </a:r>
          </a:p>
          <a:p>
            <a:pPr>
              <a:lnSpc>
                <a:spcPct val="100000"/>
              </a:lnSpc>
            </a:pPr>
            <a:r>
              <a:rPr lang="en-US" sz="900" spc="-1" dirty="0">
                <a:latin typeface="Candara" panose="020E0502030303020204" pitchFamily="34" charset="0"/>
              </a:rPr>
              <a:t>  AND  (NP-SBJ* </a:t>
            </a:r>
            <a:r>
              <a:rPr lang="en-US" sz="900" spc="-1" dirty="0" err="1">
                <a:latin typeface="Candara" panose="020E0502030303020204" pitchFamily="34" charset="0"/>
              </a:rPr>
              <a:t>iDominates</a:t>
            </a:r>
            <a:r>
              <a:rPr lang="en-US" sz="900" spc="-1" dirty="0">
                <a:latin typeface="Candara" panose="020E0502030303020204" pitchFamily="34" charset="0"/>
              </a:rPr>
              <a:t>  !*pro*|*exp*|CL|SE) </a:t>
            </a:r>
          </a:p>
          <a:p>
            <a:pPr>
              <a:lnSpc>
                <a:spcPct val="100000"/>
              </a:lnSpc>
            </a:pPr>
            <a:r>
              <a:rPr lang="en-US" sz="900" spc="-1" dirty="0">
                <a:latin typeface="Candara" panose="020E0502030303020204" pitchFamily="34" charset="0"/>
              </a:rPr>
              <a:t>  AND  (NP-SBJ* Precedes  VB*|SR*|ET*|HV*|TR*) </a:t>
            </a:r>
          </a:p>
          <a:p>
            <a:pPr>
              <a:lnSpc>
                <a:spcPct val="100000"/>
              </a:lnSpc>
            </a:pPr>
            <a:r>
              <a:rPr lang="en-US" sz="900" spc="-1" dirty="0">
                <a:latin typeface="Candara" panose="020E0502030303020204" pitchFamily="34" charset="0"/>
              </a:rPr>
              <a:t>  AND  (NP-SBJ* </a:t>
            </a:r>
            <a:r>
              <a:rPr lang="en-US" sz="900" spc="-1" dirty="0" err="1">
                <a:latin typeface="Candara" panose="020E0502030303020204" pitchFamily="34" charset="0"/>
              </a:rPr>
              <a:t>iDominates</a:t>
            </a:r>
            <a:r>
              <a:rPr lang="en-US" sz="900" spc="-1" dirty="0">
                <a:latin typeface="Candara" panose="020E0502030303020204" pitchFamily="34" charset="0"/>
              </a:rPr>
              <a:t>  ID*) </a:t>
            </a:r>
          </a:p>
          <a:p>
            <a:pPr>
              <a:lnSpc>
                <a:spcPct val="100000"/>
              </a:lnSpc>
            </a:pPr>
            <a:r>
              <a:rPr lang="en-US" sz="900" b="1" spc="-1" dirty="0">
                <a:solidFill>
                  <a:schemeClr val="accent1"/>
                </a:solidFill>
                <a:latin typeface="Candara" panose="020E0502030303020204" pitchFamily="34" charset="0"/>
              </a:rPr>
              <a:t>  AND  (ID* </a:t>
            </a:r>
            <a:r>
              <a:rPr lang="en-US" sz="900" b="1" spc="-1" dirty="0" err="1">
                <a:solidFill>
                  <a:schemeClr val="accent1"/>
                </a:solidFill>
                <a:latin typeface="Candara" panose="020E0502030303020204" pitchFamily="34" charset="0"/>
              </a:rPr>
              <a:t>iDominates</a:t>
            </a:r>
            <a:r>
              <a:rPr lang="en-US" sz="900" b="1" spc="-1" dirty="0">
                <a:solidFill>
                  <a:schemeClr val="accent1"/>
                </a:solidFill>
                <a:latin typeface="Candara" panose="020E0502030303020204" pitchFamily="34" charset="0"/>
              </a:rPr>
              <a:t>  H*NNN*)  </a:t>
            </a:r>
          </a:p>
          <a:p>
            <a:pPr>
              <a:lnSpc>
                <a:spcPct val="100000"/>
              </a:lnSpc>
            </a:pPr>
            <a:r>
              <a:rPr lang="en-US" sz="900" spc="-1" dirty="0">
                <a:latin typeface="Candara" panose="020E0502030303020204" pitchFamily="34" charset="0"/>
              </a:rPr>
              <a:t>*/</a:t>
            </a:r>
          </a:p>
          <a:p>
            <a:pPr>
              <a:lnSpc>
                <a:spcPct val="100000"/>
              </a:lnSpc>
            </a:pPr>
            <a:r>
              <a:rPr lang="en-US" sz="900" spc="-1" dirty="0">
                <a:latin typeface="Candara" panose="020E0502030303020204" pitchFamily="34" charset="0"/>
              </a:rPr>
              <a:t>/*</a:t>
            </a:r>
          </a:p>
          <a:p>
            <a:pPr>
              <a:lnSpc>
                <a:spcPct val="100000"/>
              </a:lnSpc>
            </a:pPr>
            <a:r>
              <a:rPr lang="en-US" sz="900" spc="-1" dirty="0">
                <a:latin typeface="Candara" panose="020E0502030303020204" pitchFamily="34" charset="0"/>
              </a:rPr>
              <a:t>HEADER:</a:t>
            </a:r>
          </a:p>
          <a:p>
            <a:pPr>
              <a:lnSpc>
                <a:spcPct val="100000"/>
              </a:lnSpc>
            </a:pPr>
            <a:r>
              <a:rPr lang="en-US" sz="900" spc="-1" dirty="0">
                <a:latin typeface="Candara" panose="020E0502030303020204" pitchFamily="34" charset="0"/>
              </a:rPr>
              <a:t>source file:  _</a:t>
            </a:r>
            <a:r>
              <a:rPr lang="en-US" sz="900" spc="-1" dirty="0" err="1">
                <a:latin typeface="Candara" panose="020E0502030303020204" pitchFamily="34" charset="0"/>
              </a:rPr>
              <a:t>text.psd</a:t>
            </a:r>
            <a:endParaRPr lang="en-US" sz="900" spc="-1" dirty="0">
              <a:latin typeface="Candara" panose="020E0502030303020204" pitchFamily="34" charset="0"/>
            </a:endParaRPr>
          </a:p>
          <a:p>
            <a:pPr>
              <a:lnSpc>
                <a:spcPct val="100000"/>
              </a:lnSpc>
            </a:pPr>
            <a:r>
              <a:rPr lang="en-US" sz="900" spc="-1" dirty="0">
                <a:latin typeface="Candara" panose="020E0502030303020204" pitchFamily="34" charset="0"/>
              </a:rPr>
              <a:t>*/</a:t>
            </a:r>
          </a:p>
          <a:p>
            <a:pPr>
              <a:lnSpc>
                <a:spcPct val="100000"/>
              </a:lnSpc>
            </a:pPr>
            <a:r>
              <a:rPr lang="en-US" sz="900" spc="-1" dirty="0">
                <a:latin typeface="Candara" panose="020E0502030303020204" pitchFamily="34" charset="0"/>
              </a:rPr>
              <a:t>/*</a:t>
            </a:r>
          </a:p>
          <a:p>
            <a:pPr>
              <a:lnSpc>
                <a:spcPct val="100000"/>
              </a:lnSpc>
            </a:pPr>
            <a:r>
              <a:rPr lang="en-US" sz="900" spc="-1" dirty="0">
                <a:latin typeface="Candara" panose="020E0502030303020204" pitchFamily="34" charset="0"/>
              </a:rPr>
              <a:t>FOOTER</a:t>
            </a:r>
          </a:p>
          <a:p>
            <a:pPr>
              <a:lnSpc>
                <a:spcPct val="100000"/>
              </a:lnSpc>
            </a:pPr>
            <a:r>
              <a:rPr lang="en-US" sz="900" spc="-1" dirty="0">
                <a:latin typeface="Candara" panose="020E0502030303020204" pitchFamily="34" charset="0"/>
              </a:rPr>
              <a:t>  source file, hits/tokens/total</a:t>
            </a:r>
          </a:p>
          <a:p>
            <a:pPr>
              <a:lnSpc>
                <a:spcPct val="100000"/>
              </a:lnSpc>
            </a:pPr>
            <a:r>
              <a:rPr lang="en-US" sz="900" spc="-1" dirty="0">
                <a:latin typeface="Candara" panose="020E0502030303020204" pitchFamily="34" charset="0"/>
              </a:rPr>
              <a:t>  _</a:t>
            </a:r>
            <a:r>
              <a:rPr lang="en-US" sz="900" spc="-1" dirty="0" err="1">
                <a:latin typeface="Candara" panose="020E0502030303020204" pitchFamily="34" charset="0"/>
              </a:rPr>
              <a:t>text.psd</a:t>
            </a:r>
            <a:r>
              <a:rPr lang="en-US" sz="900" spc="-1" dirty="0">
                <a:latin typeface="Candara" panose="020E0502030303020204" pitchFamily="34" charset="0"/>
              </a:rPr>
              <a:t>		0/0/909</a:t>
            </a:r>
          </a:p>
          <a:p>
            <a:pPr>
              <a:lnSpc>
                <a:spcPct val="100000"/>
              </a:lnSpc>
            </a:pPr>
            <a:r>
              <a:rPr lang="en-US" sz="900" spc="-1" dirty="0">
                <a:latin typeface="Candara" panose="020E0502030303020204" pitchFamily="34" charset="0"/>
              </a:rPr>
              <a:t>*/</a:t>
            </a:r>
          </a:p>
          <a:p>
            <a:pPr>
              <a:lnSpc>
                <a:spcPct val="100000"/>
              </a:lnSpc>
            </a:pPr>
            <a:r>
              <a:rPr lang="en-US" sz="900" spc="-1" dirty="0">
                <a:latin typeface="Candara" panose="020E0502030303020204" pitchFamily="34" charset="0"/>
              </a:rPr>
              <a:t>/*</a:t>
            </a:r>
          </a:p>
          <a:p>
            <a:pPr>
              <a:lnSpc>
                <a:spcPct val="100000"/>
              </a:lnSpc>
            </a:pPr>
            <a:r>
              <a:rPr lang="en-US" sz="900" spc="-1" dirty="0">
                <a:latin typeface="Candara" panose="020E0502030303020204" pitchFamily="34" charset="0"/>
              </a:rPr>
              <a:t>SUMMARY:  </a:t>
            </a:r>
          </a:p>
          <a:p>
            <a:pPr>
              <a:lnSpc>
                <a:spcPct val="100000"/>
              </a:lnSpc>
            </a:pPr>
            <a:r>
              <a:rPr lang="en-US" sz="900" spc="-1" dirty="0">
                <a:latin typeface="Candara" panose="020E0502030303020204" pitchFamily="34" charset="0"/>
              </a:rPr>
              <a:t>source files, hits/tokens/total</a:t>
            </a:r>
          </a:p>
          <a:p>
            <a:pPr>
              <a:lnSpc>
                <a:spcPct val="100000"/>
              </a:lnSpc>
            </a:pPr>
            <a:r>
              <a:rPr lang="en-US" sz="900" spc="-1" dirty="0">
                <a:latin typeface="Candara" panose="020E0502030303020204" pitchFamily="34" charset="0"/>
              </a:rPr>
              <a:t>  _</a:t>
            </a:r>
            <a:r>
              <a:rPr lang="en-US" sz="900" spc="-1" dirty="0" err="1">
                <a:latin typeface="Candara" panose="020E0502030303020204" pitchFamily="34" charset="0"/>
              </a:rPr>
              <a:t>text.psd</a:t>
            </a:r>
            <a:r>
              <a:rPr lang="en-US" sz="900" spc="-1" dirty="0">
                <a:latin typeface="Candara" panose="020E0502030303020204" pitchFamily="34" charset="0"/>
              </a:rPr>
              <a:t>		0/0/909</a:t>
            </a:r>
          </a:p>
          <a:p>
            <a:pPr>
              <a:lnSpc>
                <a:spcPct val="100000"/>
              </a:lnSpc>
            </a:pPr>
            <a:r>
              <a:rPr lang="en-US" sz="900" spc="-1" dirty="0">
                <a:latin typeface="Candara" panose="020E0502030303020204" pitchFamily="34" charset="0"/>
              </a:rPr>
              <a:t>whole search, hits/tokens/total</a:t>
            </a:r>
          </a:p>
          <a:p>
            <a:pPr>
              <a:lnSpc>
                <a:spcPct val="100000"/>
              </a:lnSpc>
            </a:pPr>
            <a:r>
              <a:rPr lang="en-US" sz="900" spc="-1" dirty="0">
                <a:latin typeface="Candara" panose="020E0502030303020204" pitchFamily="34" charset="0"/>
              </a:rPr>
              <a:t>			0/0/909</a:t>
            </a:r>
          </a:p>
          <a:p>
            <a:pPr>
              <a:lnSpc>
                <a:spcPct val="100000"/>
              </a:lnSpc>
            </a:pPr>
            <a:r>
              <a:rPr lang="en-US" sz="900" spc="-1" dirty="0">
                <a:latin typeface="Candara" panose="020E0502030303020204" pitchFamily="34" charset="0"/>
              </a:rPr>
              <a:t>*/</a:t>
            </a:r>
          </a:p>
          <a:p>
            <a:pPr>
              <a:lnSpc>
                <a:spcPct val="100000"/>
              </a:lnSpc>
            </a:pPr>
            <a:endParaRPr lang="en-US" sz="1200" b="0" strike="noStrike" spc="-1" dirty="0">
              <a:latin typeface="Cambria"/>
            </a:endParaRPr>
          </a:p>
        </p:txBody>
      </p:sp>
    </p:spTree>
    <p:extLst>
      <p:ext uri="{BB962C8B-B14F-4D97-AF65-F5344CB8AC3E}">
        <p14:creationId xmlns:p14="http://schemas.microsoft.com/office/powerpoint/2010/main" val="31693079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0B2621F-240C-490E-BABF-5A1EB57410EC}"/>
              </a:ext>
            </a:extLst>
          </p:cNvPr>
          <p:cNvSpPr>
            <a:spLocks noGrp="1"/>
          </p:cNvSpPr>
          <p:nvPr>
            <p:ph type="title"/>
          </p:nvPr>
        </p:nvSpPr>
        <p:spPr>
          <a:xfrm>
            <a:off x="351755" y="0"/>
            <a:ext cx="7886700" cy="3837904"/>
          </a:xfrm>
        </p:spPr>
        <p:txBody>
          <a:bodyPr/>
          <a:lstStyle/>
          <a:p>
            <a:r>
              <a:rPr lang="pt-BR" sz="2800" spc="-1" dirty="0">
                <a:solidFill>
                  <a:srgbClr val="808080"/>
                </a:solidFill>
                <a:ea typeface="Georgia"/>
              </a:rPr>
              <a:t>alguns padrões encontrados: </a:t>
            </a:r>
            <a:br>
              <a:rPr lang="pt-BR" sz="2800" spc="-1" dirty="0">
                <a:solidFill>
                  <a:srgbClr val="808080"/>
                </a:solidFill>
                <a:ea typeface="Georgia"/>
              </a:rPr>
            </a:br>
            <a:r>
              <a:rPr lang="pt-BR" sz="2800" spc="-1" dirty="0">
                <a:solidFill>
                  <a:srgbClr val="808080"/>
                </a:solidFill>
                <a:ea typeface="Georgia"/>
              </a:rPr>
              <a:t>estatuto referencial x posição do sujeito lexical</a:t>
            </a:r>
            <a:endParaRPr lang="pt-BR" sz="2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1093924" y="1439630"/>
            <a:ext cx="8797051" cy="1477328"/>
          </a:xfrm>
          <a:prstGeom prst="rect">
            <a:avLst/>
          </a:prstGeom>
          <a:noFill/>
        </p:spPr>
        <p:txBody>
          <a:bodyPr wrap="square" rtlCol="0">
            <a:spAutoFit/>
          </a:bodyPr>
          <a:lstStyle/>
          <a:p>
            <a:r>
              <a:rPr lang="pt-BR" sz="3600" dirty="0"/>
              <a:t>Aspecto geral da </a:t>
            </a:r>
            <a:r>
              <a:rPr lang="pt-BR" sz="3600" dirty="0">
                <a:solidFill>
                  <a:srgbClr val="E45150"/>
                </a:solidFill>
              </a:rPr>
              <a:t>posição</a:t>
            </a:r>
            <a:r>
              <a:rPr lang="pt-BR" sz="3600" dirty="0"/>
              <a:t> </a:t>
            </a:r>
          </a:p>
          <a:p>
            <a:r>
              <a:rPr lang="pt-BR" sz="3600" dirty="0"/>
              <a:t>dos sujeitos lexicais</a:t>
            </a:r>
          </a:p>
          <a:p>
            <a:endParaRPr lang="pt-BR" i="1" dirty="0"/>
          </a:p>
        </p:txBody>
      </p:sp>
    </p:spTree>
    <p:extLst>
      <p:ext uri="{BB962C8B-B14F-4D97-AF65-F5344CB8AC3E}">
        <p14:creationId xmlns:p14="http://schemas.microsoft.com/office/powerpoint/2010/main" val="7325194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5098397E-58D5-49FE-99D3-03AD46CA7620}"/>
              </a:ext>
            </a:extLst>
          </p:cNvPr>
          <p:cNvSpPr txBox="1"/>
          <p:nvPr/>
        </p:nvSpPr>
        <p:spPr>
          <a:xfrm>
            <a:off x="279736" y="4210"/>
            <a:ext cx="2989921" cy="369332"/>
          </a:xfrm>
          <a:prstGeom prst="rect">
            <a:avLst/>
          </a:prstGeom>
          <a:noFill/>
        </p:spPr>
        <p:txBody>
          <a:bodyPr wrap="none" rtlCol="0">
            <a:spAutoFit/>
          </a:bodyPr>
          <a:lstStyle/>
          <a:p>
            <a:r>
              <a:rPr lang="pt-BR" dirty="0">
                <a:solidFill>
                  <a:schemeClr val="accent5">
                    <a:lumMod val="75000"/>
                  </a:schemeClr>
                </a:solidFill>
              </a:rPr>
              <a:t>62% </a:t>
            </a:r>
            <a:r>
              <a:rPr lang="pt-BR" dirty="0"/>
              <a:t>de sujeitos pré-verbais</a:t>
            </a:r>
          </a:p>
        </p:txBody>
      </p:sp>
      <p:sp>
        <p:nvSpPr>
          <p:cNvPr id="7" name="Retângulo 6">
            <a:extLst>
              <a:ext uri="{FF2B5EF4-FFF2-40B4-BE49-F238E27FC236}">
                <a16:creationId xmlns:a16="http://schemas.microsoft.com/office/drawing/2014/main" id="{4F7CAEDC-172D-4C33-A171-D3B1724D9C6A}"/>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6" name="Chart 4">
            <a:extLst>
              <a:ext uri="{FF2B5EF4-FFF2-40B4-BE49-F238E27FC236}">
                <a16:creationId xmlns:a16="http://schemas.microsoft.com/office/drawing/2014/main" id="{1975966D-3630-4399-92E9-E44363152661}"/>
              </a:ext>
            </a:extLst>
          </p:cNvPr>
          <p:cNvGraphicFramePr>
            <a:graphicFrameLocks noChangeAspect="1"/>
          </p:cNvGraphicFramePr>
          <p:nvPr>
            <p:extLst>
              <p:ext uri="{D42A27DB-BD31-4B8C-83A1-F6EECF244321}">
                <p14:modId xmlns:p14="http://schemas.microsoft.com/office/powerpoint/2010/main" val="1312716106"/>
              </p:ext>
            </p:extLst>
          </p:nvPr>
        </p:nvGraphicFramePr>
        <p:xfrm>
          <a:off x="1134014" y="1345663"/>
          <a:ext cx="5703993" cy="3289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125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405CC8F7-31DF-40E7-ACEE-E7BC6465D8EC}"/>
              </a:ext>
            </a:extLst>
          </p:cNvPr>
          <p:cNvSpPr>
            <a:spLocks noGrp="1"/>
          </p:cNvSpPr>
          <p:nvPr>
            <p:ph type="body" sz="quarter" idx="10"/>
          </p:nvPr>
        </p:nvSpPr>
        <p:spPr/>
        <p:txBody>
          <a:bodyPr>
            <a:normAutofit lnSpcReduction="10000"/>
          </a:bodyPr>
          <a:lstStyle/>
          <a:p>
            <a:r>
              <a:rPr lang="pt-BR" spc="-1" dirty="0">
                <a:solidFill>
                  <a:srgbClr val="000000"/>
                </a:solidFill>
                <a:ea typeface="Georgia"/>
              </a:rPr>
              <a:t>A metodologia e os pressupostos teóricos desses trabalhos sobre a ordem no Português Clássico – realizados a partir de grandes bases de dados, nos quais se buscam os reflexos da mudança gramatical nos padrões estatísticos de aspectos sintáticos nos textos (em particular, a ordem) – filiam-nos à linha de investigações em sintaxe histórica no campo gerativo fundada em </a:t>
            </a:r>
            <a:r>
              <a:rPr lang="pt-BR" spc="-1" dirty="0" err="1">
                <a:solidFill>
                  <a:srgbClr val="000000"/>
                </a:solidFill>
                <a:ea typeface="Georgia"/>
              </a:rPr>
              <a:t>Kroch</a:t>
            </a:r>
            <a:r>
              <a:rPr lang="pt-BR" spc="-1" dirty="0">
                <a:solidFill>
                  <a:srgbClr val="000000"/>
                </a:solidFill>
                <a:ea typeface="Georgia"/>
              </a:rPr>
              <a:t> (1989, 1994, 2001), e que tem resultado em um conjunto importante de debates sobre a mudança gramatical em diferentes línguas (na história do inglês, por exemplo, </a:t>
            </a:r>
            <a:r>
              <a:rPr lang="pt-BR" spc="-1" dirty="0" err="1">
                <a:solidFill>
                  <a:srgbClr val="000000"/>
                </a:solidFill>
                <a:ea typeface="Georgia"/>
              </a:rPr>
              <a:t>Kroch</a:t>
            </a:r>
            <a:r>
              <a:rPr lang="pt-BR" spc="-1" dirty="0">
                <a:solidFill>
                  <a:srgbClr val="000000"/>
                </a:solidFill>
                <a:ea typeface="Georgia"/>
              </a:rPr>
              <a:t> &amp; Taylor 1997; </a:t>
            </a:r>
            <a:r>
              <a:rPr lang="pt-BR" spc="-1" dirty="0" err="1">
                <a:solidFill>
                  <a:srgbClr val="000000"/>
                </a:solidFill>
                <a:ea typeface="Georgia"/>
              </a:rPr>
              <a:t>Pintzuk</a:t>
            </a:r>
            <a:r>
              <a:rPr lang="pt-BR" spc="-1" dirty="0">
                <a:solidFill>
                  <a:srgbClr val="000000"/>
                </a:solidFill>
                <a:ea typeface="Georgia"/>
              </a:rPr>
              <a:t> &amp; </a:t>
            </a:r>
            <a:r>
              <a:rPr lang="pt-BR" spc="-1" dirty="0" err="1">
                <a:solidFill>
                  <a:srgbClr val="000000"/>
                </a:solidFill>
                <a:ea typeface="Georgia"/>
              </a:rPr>
              <a:t>Kroch</a:t>
            </a:r>
            <a:r>
              <a:rPr lang="pt-BR" spc="-1" dirty="0">
                <a:solidFill>
                  <a:srgbClr val="000000"/>
                </a:solidFill>
                <a:ea typeface="Georgia"/>
              </a:rPr>
              <a:t> 1989; </a:t>
            </a:r>
            <a:r>
              <a:rPr lang="pt-BR" spc="-1" dirty="0" err="1">
                <a:solidFill>
                  <a:srgbClr val="000000"/>
                </a:solidFill>
                <a:ea typeface="Georgia"/>
              </a:rPr>
              <a:t>Pintzuk</a:t>
            </a:r>
            <a:r>
              <a:rPr lang="pt-BR" spc="-1" dirty="0">
                <a:solidFill>
                  <a:srgbClr val="000000"/>
                </a:solidFill>
                <a:ea typeface="Georgia"/>
              </a:rPr>
              <a:t> &amp; Taylor 2008; </a:t>
            </a:r>
            <a:r>
              <a:rPr lang="pt-BR" spc="-1" dirty="0" err="1">
                <a:solidFill>
                  <a:srgbClr val="000000"/>
                </a:solidFill>
                <a:ea typeface="Georgia"/>
              </a:rPr>
              <a:t>Pintzuk</a:t>
            </a:r>
            <a:r>
              <a:rPr lang="pt-BR" spc="-1" dirty="0">
                <a:solidFill>
                  <a:srgbClr val="000000"/>
                </a:solidFill>
                <a:ea typeface="Georgia"/>
              </a:rPr>
              <a:t> 1995, 2014; Taylor &amp; </a:t>
            </a:r>
            <a:r>
              <a:rPr lang="pt-BR" spc="-1" dirty="0" err="1">
                <a:solidFill>
                  <a:srgbClr val="000000"/>
                </a:solidFill>
                <a:ea typeface="Georgia"/>
              </a:rPr>
              <a:t>Pintzuk</a:t>
            </a:r>
            <a:r>
              <a:rPr lang="pt-BR" spc="-1" dirty="0">
                <a:solidFill>
                  <a:srgbClr val="000000"/>
                </a:solidFill>
                <a:ea typeface="Georgia"/>
              </a:rPr>
              <a:t> 2012a).</a:t>
            </a:r>
            <a:endParaRPr lang="pt-BR"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1093925" y="1439630"/>
            <a:ext cx="6750268" cy="2308324"/>
          </a:xfrm>
          <a:prstGeom prst="rect">
            <a:avLst/>
          </a:prstGeom>
          <a:noFill/>
        </p:spPr>
        <p:txBody>
          <a:bodyPr wrap="square" rtlCol="0">
            <a:spAutoFit/>
          </a:bodyPr>
          <a:lstStyle/>
          <a:p>
            <a:r>
              <a:rPr lang="pt-BR" sz="3600" dirty="0"/>
              <a:t>Aspecto geral da </a:t>
            </a:r>
            <a:r>
              <a:rPr lang="pt-BR" sz="3600" dirty="0">
                <a:solidFill>
                  <a:srgbClr val="E45150"/>
                </a:solidFill>
              </a:rPr>
              <a:t>posição</a:t>
            </a:r>
            <a:r>
              <a:rPr lang="pt-BR" sz="3600" dirty="0"/>
              <a:t> </a:t>
            </a:r>
          </a:p>
          <a:p>
            <a:r>
              <a:rPr lang="pt-BR" sz="3600" dirty="0"/>
              <a:t>dos sujeitos lexicais,</a:t>
            </a:r>
          </a:p>
          <a:p>
            <a:r>
              <a:rPr lang="pt-BR" sz="3600" dirty="0"/>
              <a:t>segundo seu estatuto </a:t>
            </a:r>
          </a:p>
          <a:p>
            <a:r>
              <a:rPr lang="pt-BR" sz="3600" dirty="0"/>
              <a:t>referencial </a:t>
            </a:r>
            <a:endParaRPr lang="pt-BR" i="1" dirty="0"/>
          </a:p>
        </p:txBody>
      </p:sp>
    </p:spTree>
    <p:extLst>
      <p:ext uri="{BB962C8B-B14F-4D97-AF65-F5344CB8AC3E}">
        <p14:creationId xmlns:p14="http://schemas.microsoft.com/office/powerpoint/2010/main" val="32505306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B03A659-78BD-4C2F-8425-4BF0422DF80D}"/>
              </a:ext>
            </a:extLst>
          </p:cNvPr>
          <p:cNvSpPr txBox="1"/>
          <p:nvPr/>
        </p:nvSpPr>
        <p:spPr>
          <a:xfrm>
            <a:off x="292615" y="4982"/>
            <a:ext cx="8106706" cy="646331"/>
          </a:xfrm>
          <a:prstGeom prst="rect">
            <a:avLst/>
          </a:prstGeom>
          <a:noFill/>
        </p:spPr>
        <p:txBody>
          <a:bodyPr wrap="none" rtlCol="0">
            <a:spAutoFit/>
          </a:bodyPr>
          <a:lstStyle/>
          <a:p>
            <a:r>
              <a:rPr lang="pt-BR" dirty="0">
                <a:solidFill>
                  <a:srgbClr val="E45150"/>
                </a:solidFill>
              </a:rPr>
              <a:t>68% </a:t>
            </a:r>
            <a:r>
              <a:rPr lang="pt-BR" dirty="0"/>
              <a:t>de sujeitos pré-verbais, </a:t>
            </a:r>
            <a:br>
              <a:rPr lang="pt-BR" dirty="0"/>
            </a:br>
            <a:r>
              <a:rPr lang="pt-BR" dirty="0"/>
              <a:t>         se o sujeito remete a um referente mencionado pela primeira vez no texto</a:t>
            </a:r>
          </a:p>
        </p:txBody>
      </p:sp>
      <p:sp>
        <p:nvSpPr>
          <p:cNvPr id="8" name="Retângulo 7">
            <a:extLst>
              <a:ext uri="{FF2B5EF4-FFF2-40B4-BE49-F238E27FC236}">
                <a16:creationId xmlns:a16="http://schemas.microsoft.com/office/drawing/2014/main" id="{3541EF65-B3DC-4CE0-8E03-3990F24C0FA9}"/>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5" name="Chart 4">
            <a:extLst>
              <a:ext uri="{FF2B5EF4-FFF2-40B4-BE49-F238E27FC236}">
                <a16:creationId xmlns:a16="http://schemas.microsoft.com/office/drawing/2014/main" id="{9164755D-AD82-42F2-BE81-645B3829145C}"/>
              </a:ext>
            </a:extLst>
          </p:cNvPr>
          <p:cNvGraphicFramePr>
            <a:graphicFrameLocks noChangeAspect="1"/>
          </p:cNvGraphicFramePr>
          <p:nvPr>
            <p:extLst>
              <p:ext uri="{D42A27DB-BD31-4B8C-83A1-F6EECF244321}">
                <p14:modId xmlns:p14="http://schemas.microsoft.com/office/powerpoint/2010/main" val="3294451440"/>
              </p:ext>
            </p:extLst>
          </p:nvPr>
        </p:nvGraphicFramePr>
        <p:xfrm>
          <a:off x="827088" y="1131888"/>
          <a:ext cx="5703993" cy="3243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17619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DB96E646-7E20-482C-A398-6E94B4A24C94}"/>
              </a:ext>
            </a:extLst>
          </p:cNvPr>
          <p:cNvSpPr txBox="1"/>
          <p:nvPr/>
        </p:nvSpPr>
        <p:spPr>
          <a:xfrm>
            <a:off x="827088" y="1131888"/>
            <a:ext cx="7637172" cy="3539430"/>
          </a:xfrm>
          <a:prstGeom prst="rect">
            <a:avLst/>
          </a:prstGeom>
          <a:noFill/>
        </p:spPr>
        <p:txBody>
          <a:bodyPr wrap="square" rtlCol="0">
            <a:spAutoFit/>
          </a:bodyPr>
          <a:lstStyle/>
          <a:p>
            <a:pPr marL="342900" indent="-342900">
              <a:buClr>
                <a:schemeClr val="tx1"/>
              </a:buClr>
              <a:buFont typeface="+mj-lt"/>
              <a:buAutoNum type="arabicPeriod"/>
            </a:pPr>
            <a:r>
              <a:rPr lang="pt-BR" sz="1400" dirty="0">
                <a:solidFill>
                  <a:schemeClr val="accent1"/>
                </a:solidFill>
              </a:rPr>
              <a:t>Pero Lopez de Sousa </a:t>
            </a:r>
            <a:r>
              <a:rPr lang="pt-BR" sz="1400" dirty="0"/>
              <a:t>foi o primeiro que a conquistou e livrou dos franceses ... (11.79)</a:t>
            </a:r>
          </a:p>
          <a:p>
            <a:pPr marL="342900" indent="-342900">
              <a:buClr>
                <a:schemeClr val="tx1"/>
              </a:buClr>
              <a:buFont typeface="+mj-lt"/>
              <a:buAutoNum type="arabicPeriod"/>
            </a:pPr>
            <a:r>
              <a:rPr lang="pt-BR" sz="1400" dirty="0"/>
              <a:t>Depois </a:t>
            </a:r>
            <a:r>
              <a:rPr lang="pt-BR" sz="1400" dirty="0">
                <a:solidFill>
                  <a:schemeClr val="accent1"/>
                </a:solidFill>
              </a:rPr>
              <a:t>Thomé de Sousa </a:t>
            </a:r>
            <a:r>
              <a:rPr lang="pt-BR" sz="1400" dirty="0"/>
              <a:t>sendo governador edificou a cidade do Salvador mais adiante meia légua ... (11.101)</a:t>
            </a:r>
          </a:p>
          <a:p>
            <a:pPr marL="342900" indent="-342900">
              <a:buClr>
                <a:schemeClr val="tx1"/>
              </a:buClr>
              <a:buFont typeface="+mj-lt"/>
              <a:buAutoNum type="arabicPeriod"/>
            </a:pPr>
            <a:r>
              <a:rPr lang="pt-BR" sz="1400" dirty="0">
                <a:solidFill>
                  <a:schemeClr val="accent1"/>
                </a:solidFill>
              </a:rPr>
              <a:t>Bugios</a:t>
            </a:r>
            <a:r>
              <a:rPr lang="pt-BR" sz="1400" dirty="0"/>
              <a:t> há nesta terra muitos</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solidFill>
                  <a:schemeClr val="accent1"/>
                </a:solidFill>
              </a:rPr>
              <a:t>A quarta capitania </a:t>
            </a:r>
            <a:r>
              <a:rPr lang="pt-BR" sz="1400" dirty="0"/>
              <a:t>que adiante segue...</a:t>
            </a:r>
          </a:p>
          <a:p>
            <a:pPr marL="342900" indent="-342900">
              <a:buClr>
                <a:schemeClr val="tx1"/>
              </a:buClr>
              <a:buFont typeface="+mj-lt"/>
              <a:buAutoNum type="arabicPeriod"/>
            </a:pPr>
            <a:r>
              <a:rPr lang="pt-BR" sz="1400" dirty="0">
                <a:solidFill>
                  <a:schemeClr val="accent1"/>
                </a:solidFill>
              </a:rPr>
              <a:t>As orelhas </a:t>
            </a:r>
            <a:r>
              <a:rPr lang="pt-BR" sz="1400" dirty="0"/>
              <a:t>são redondas e o rabo não muito comprido (20.286)</a:t>
            </a:r>
          </a:p>
          <a:p>
            <a:pPr marL="342900" indent="-342900">
              <a:buClr>
                <a:schemeClr val="tx1"/>
              </a:buClr>
              <a:buFont typeface="+mj-lt"/>
              <a:buAutoNum type="arabicPeriod"/>
            </a:pPr>
            <a:r>
              <a:rPr lang="pt-BR" sz="1400" dirty="0">
                <a:solidFill>
                  <a:schemeClr val="accent1"/>
                </a:solidFill>
              </a:rPr>
              <a:t>A fruta dela </a:t>
            </a:r>
            <a:r>
              <a:rPr lang="pt-BR" sz="1400" dirty="0"/>
              <a:t>se chama bananas (17.201)</a:t>
            </a:r>
          </a:p>
          <a:p>
            <a:pPr marL="342900" indent="-342900">
              <a:buClr>
                <a:schemeClr val="tx1"/>
              </a:buClr>
              <a:buFont typeface="+mj-lt"/>
              <a:buAutoNum type="arabicPeriod"/>
            </a:pPr>
            <a:r>
              <a:rPr lang="pt-BR" sz="1400" dirty="0">
                <a:solidFill>
                  <a:schemeClr val="accent1"/>
                </a:solidFill>
              </a:rPr>
              <a:t>O sumo desta raiz </a:t>
            </a:r>
            <a:r>
              <a:rPr lang="pt-BR" sz="1400" dirty="0"/>
              <a:t>não é peçonhento, como o que sai da outra (17.194)</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solidFill>
                  <a:schemeClr val="accent1"/>
                </a:solidFill>
              </a:rPr>
              <a:t>Os índios da terra que ali se ajuntaram </a:t>
            </a:r>
            <a:r>
              <a:rPr lang="pt-BR" sz="1400" dirty="0"/>
              <a:t>ouviam tudo com muita quietação</a:t>
            </a:r>
          </a:p>
          <a:p>
            <a:pPr marL="342900" indent="-342900">
              <a:buClr>
                <a:schemeClr val="tx1"/>
              </a:buClr>
              <a:buFont typeface="+mj-lt"/>
              <a:buAutoNum type="arabicPeriod"/>
            </a:pPr>
            <a:r>
              <a:rPr lang="pt-BR" sz="1400" dirty="0">
                <a:solidFill>
                  <a:schemeClr val="accent1"/>
                </a:solidFill>
              </a:rPr>
              <a:t>As fontes que há na terra </a:t>
            </a:r>
            <a:r>
              <a:rPr lang="pt-BR" sz="1400" dirty="0"/>
              <a:t>são infinitas </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solidFill>
                  <a:schemeClr val="accent1"/>
                </a:solidFill>
              </a:rPr>
              <a:t>Outros animais </a:t>
            </a:r>
            <a:r>
              <a:rPr lang="pt-BR" sz="1400" dirty="0"/>
              <a:t>há na terra muito para notar...</a:t>
            </a:r>
          </a:p>
          <a:p>
            <a:pPr marL="342900" indent="-342900">
              <a:buClr>
                <a:schemeClr val="tx1"/>
              </a:buClr>
              <a:buFont typeface="+mj-lt"/>
              <a:buAutoNum type="arabicPeriod"/>
            </a:pPr>
            <a:r>
              <a:rPr lang="pt-BR" sz="1400" dirty="0">
                <a:solidFill>
                  <a:schemeClr val="accent1"/>
                </a:solidFill>
              </a:rPr>
              <a:t>Outro muito grande cinquenta léguas deste para Oriente </a:t>
            </a:r>
            <a:r>
              <a:rPr lang="pt-BR" sz="1400" dirty="0"/>
              <a:t>sai também ao Norte, </a:t>
            </a:r>
            <a:br>
              <a:rPr lang="pt-BR" sz="1400" dirty="0"/>
            </a:br>
            <a:r>
              <a:rPr lang="pt-BR" sz="1400" dirty="0"/>
              <a:t>a que chamam rio do Maranhão (9.44)</a:t>
            </a:r>
          </a:p>
        </p:txBody>
      </p:sp>
      <p:sp>
        <p:nvSpPr>
          <p:cNvPr id="6" name="CaixaDeTexto 5">
            <a:extLst>
              <a:ext uri="{FF2B5EF4-FFF2-40B4-BE49-F238E27FC236}">
                <a16:creationId xmlns:a16="http://schemas.microsoft.com/office/drawing/2014/main" id="{FB03A659-78BD-4C2F-8425-4BF0422DF80D}"/>
              </a:ext>
            </a:extLst>
          </p:cNvPr>
          <p:cNvSpPr txBox="1"/>
          <p:nvPr/>
        </p:nvSpPr>
        <p:spPr>
          <a:xfrm>
            <a:off x="286175" y="3636"/>
            <a:ext cx="8106706" cy="646331"/>
          </a:xfrm>
          <a:prstGeom prst="rect">
            <a:avLst/>
          </a:prstGeom>
          <a:noFill/>
        </p:spPr>
        <p:txBody>
          <a:bodyPr wrap="none" rtlCol="0">
            <a:spAutoFit/>
          </a:bodyPr>
          <a:lstStyle/>
          <a:p>
            <a:r>
              <a:rPr lang="pt-BR" dirty="0">
                <a:solidFill>
                  <a:schemeClr val="accent1"/>
                </a:solidFill>
              </a:rPr>
              <a:t>66% </a:t>
            </a:r>
            <a:r>
              <a:rPr lang="pt-BR" dirty="0"/>
              <a:t>de sujeitos pré-verbais, </a:t>
            </a:r>
            <a:br>
              <a:rPr lang="pt-BR" dirty="0"/>
            </a:br>
            <a:r>
              <a:rPr lang="pt-BR" dirty="0"/>
              <a:t>         se o sujeito remete a um referente mencionado pela primeira vez no texto</a:t>
            </a:r>
          </a:p>
        </p:txBody>
      </p:sp>
      <p:sp>
        <p:nvSpPr>
          <p:cNvPr id="7" name="Retângulo 6">
            <a:extLst>
              <a:ext uri="{FF2B5EF4-FFF2-40B4-BE49-F238E27FC236}">
                <a16:creationId xmlns:a16="http://schemas.microsoft.com/office/drawing/2014/main" id="{31E98C1F-076A-40EF-AECE-772BA097A5EC}"/>
              </a:ext>
            </a:extLst>
          </p:cNvPr>
          <p:cNvSpPr/>
          <p:nvPr/>
        </p:nvSpPr>
        <p:spPr>
          <a:xfrm>
            <a:off x="811367" y="1131888"/>
            <a:ext cx="7637174"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959917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B03A659-78BD-4C2F-8425-4BF0422DF80D}"/>
              </a:ext>
            </a:extLst>
          </p:cNvPr>
          <p:cNvSpPr txBox="1"/>
          <p:nvPr/>
        </p:nvSpPr>
        <p:spPr>
          <a:xfrm>
            <a:off x="286175" y="3636"/>
            <a:ext cx="8106706" cy="646331"/>
          </a:xfrm>
          <a:prstGeom prst="rect">
            <a:avLst/>
          </a:prstGeom>
          <a:noFill/>
        </p:spPr>
        <p:txBody>
          <a:bodyPr wrap="none" rtlCol="0">
            <a:spAutoFit/>
          </a:bodyPr>
          <a:lstStyle/>
          <a:p>
            <a:r>
              <a:rPr lang="pt-BR" dirty="0">
                <a:solidFill>
                  <a:schemeClr val="accent1"/>
                </a:solidFill>
              </a:rPr>
              <a:t>66% </a:t>
            </a:r>
            <a:r>
              <a:rPr lang="pt-BR" dirty="0"/>
              <a:t>de sujeitos pré-verbais, </a:t>
            </a:r>
            <a:br>
              <a:rPr lang="pt-BR" dirty="0"/>
            </a:br>
            <a:r>
              <a:rPr lang="pt-BR" dirty="0"/>
              <a:t>         se o sujeito remete a um referente mencionado pela primeira vez no texto</a:t>
            </a:r>
          </a:p>
        </p:txBody>
      </p:sp>
      <p:sp>
        <p:nvSpPr>
          <p:cNvPr id="7" name="Retângulo 6">
            <a:extLst>
              <a:ext uri="{FF2B5EF4-FFF2-40B4-BE49-F238E27FC236}">
                <a16:creationId xmlns:a16="http://schemas.microsoft.com/office/drawing/2014/main" id="{31E98C1F-076A-40EF-AECE-772BA097A5EC}"/>
              </a:ext>
            </a:extLst>
          </p:cNvPr>
          <p:cNvSpPr/>
          <p:nvPr/>
        </p:nvSpPr>
        <p:spPr>
          <a:xfrm>
            <a:off x="811367" y="1131888"/>
            <a:ext cx="7637174"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34FAC613-7E7F-4BD0-A280-B9E1CDFDE13F}"/>
              </a:ext>
            </a:extLst>
          </p:cNvPr>
          <p:cNvSpPr txBox="1"/>
          <p:nvPr/>
        </p:nvSpPr>
        <p:spPr>
          <a:xfrm>
            <a:off x="811367" y="687625"/>
            <a:ext cx="2755883" cy="369332"/>
          </a:xfrm>
          <a:prstGeom prst="rect">
            <a:avLst/>
          </a:prstGeom>
          <a:noFill/>
        </p:spPr>
        <p:txBody>
          <a:bodyPr wrap="none" rtlCol="0">
            <a:spAutoFit/>
          </a:bodyPr>
          <a:lstStyle/>
          <a:p>
            <a:r>
              <a:rPr lang="pt-BR" i="1" dirty="0">
                <a:solidFill>
                  <a:srgbClr val="FF9900"/>
                </a:solidFill>
              </a:rPr>
              <a:t>Com alguns problemas...</a:t>
            </a:r>
          </a:p>
        </p:txBody>
      </p:sp>
      <p:sp>
        <p:nvSpPr>
          <p:cNvPr id="9" name="CaixaDeTexto 8">
            <a:extLst>
              <a:ext uri="{FF2B5EF4-FFF2-40B4-BE49-F238E27FC236}">
                <a16:creationId xmlns:a16="http://schemas.microsoft.com/office/drawing/2014/main" id="{7F32F6BA-7DC2-4362-94B1-2DC0D47F7D65}"/>
              </a:ext>
            </a:extLst>
          </p:cNvPr>
          <p:cNvSpPr txBox="1"/>
          <p:nvPr/>
        </p:nvSpPr>
        <p:spPr>
          <a:xfrm>
            <a:off x="827088" y="1131888"/>
            <a:ext cx="7637172" cy="3539430"/>
          </a:xfrm>
          <a:prstGeom prst="rect">
            <a:avLst/>
          </a:prstGeom>
          <a:noFill/>
        </p:spPr>
        <p:txBody>
          <a:bodyPr wrap="square" rtlCol="0">
            <a:spAutoFit/>
          </a:bodyPr>
          <a:lstStyle/>
          <a:p>
            <a:pPr marL="342900" indent="-342900">
              <a:buClr>
                <a:schemeClr val="tx1"/>
              </a:buClr>
              <a:buFont typeface="+mj-lt"/>
              <a:buAutoNum type="arabicPeriod"/>
            </a:pPr>
            <a:r>
              <a:rPr lang="pt-BR" sz="1400" dirty="0">
                <a:solidFill>
                  <a:schemeClr val="accent1"/>
                </a:solidFill>
              </a:rPr>
              <a:t>Pero Lopez de Sousa</a:t>
            </a:r>
            <a:r>
              <a:rPr lang="pt-BR" sz="1400" dirty="0">
                <a:solidFill>
                  <a:srgbClr val="E45150"/>
                </a:solidFill>
              </a:rPr>
              <a:t> </a:t>
            </a:r>
            <a:r>
              <a:rPr lang="pt-BR" sz="1400" dirty="0"/>
              <a:t>foi o primeiro que a conquistou e livrou dos franceses ... (11.79)</a:t>
            </a:r>
          </a:p>
          <a:p>
            <a:pPr marL="342900" indent="-342900">
              <a:buClr>
                <a:schemeClr val="tx1"/>
              </a:buClr>
              <a:buFont typeface="+mj-lt"/>
              <a:buAutoNum type="arabicPeriod"/>
            </a:pPr>
            <a:r>
              <a:rPr lang="pt-BR" sz="1400" dirty="0"/>
              <a:t>Depois </a:t>
            </a:r>
            <a:r>
              <a:rPr lang="pt-BR" sz="1400" dirty="0">
                <a:solidFill>
                  <a:schemeClr val="accent1"/>
                </a:solidFill>
              </a:rPr>
              <a:t>Thomé de Sousa </a:t>
            </a:r>
            <a:r>
              <a:rPr lang="pt-BR" sz="1400" dirty="0"/>
              <a:t>sendo governador edificou a cidade do Salvador mais adiante meia légua ... (11.101)</a:t>
            </a:r>
          </a:p>
          <a:p>
            <a:pPr marL="342900" indent="-342900">
              <a:buClr>
                <a:schemeClr val="tx1"/>
              </a:buClr>
              <a:buFont typeface="+mj-lt"/>
              <a:buAutoNum type="arabicPeriod"/>
            </a:pPr>
            <a:r>
              <a:rPr lang="pt-BR" sz="1400" dirty="0">
                <a:solidFill>
                  <a:schemeClr val="accent1"/>
                </a:solidFill>
              </a:rPr>
              <a:t>Bugios </a:t>
            </a:r>
            <a:r>
              <a:rPr lang="pt-BR" sz="1400" dirty="0"/>
              <a:t>há nesta terra muitos</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solidFill>
                  <a:srgbClr val="FF9900"/>
                </a:solidFill>
              </a:rPr>
              <a:t>A quarta capitania </a:t>
            </a:r>
            <a:r>
              <a:rPr lang="pt-BR" sz="1400" dirty="0"/>
              <a:t>que adiante segue...</a:t>
            </a:r>
          </a:p>
          <a:p>
            <a:pPr marL="342900" indent="-342900">
              <a:buClr>
                <a:schemeClr val="tx1"/>
              </a:buClr>
              <a:buFont typeface="+mj-lt"/>
              <a:buAutoNum type="arabicPeriod"/>
            </a:pPr>
            <a:r>
              <a:rPr lang="pt-BR" sz="1400" dirty="0">
                <a:solidFill>
                  <a:srgbClr val="FF9900"/>
                </a:solidFill>
              </a:rPr>
              <a:t>As orelhas </a:t>
            </a:r>
            <a:r>
              <a:rPr lang="pt-BR" sz="1400" dirty="0"/>
              <a:t>são redondas e o rabo não muito comprido (20.286)</a:t>
            </a:r>
          </a:p>
          <a:p>
            <a:pPr marL="342900" indent="-342900">
              <a:buClr>
                <a:schemeClr val="tx1"/>
              </a:buClr>
              <a:buFont typeface="+mj-lt"/>
              <a:buAutoNum type="arabicPeriod"/>
            </a:pPr>
            <a:r>
              <a:rPr lang="pt-BR" sz="1400" dirty="0">
                <a:solidFill>
                  <a:srgbClr val="FF9900"/>
                </a:solidFill>
              </a:rPr>
              <a:t>A fruta dela </a:t>
            </a:r>
            <a:r>
              <a:rPr lang="pt-BR" sz="1400" dirty="0"/>
              <a:t>se chama bananas (17.201)</a:t>
            </a:r>
          </a:p>
          <a:p>
            <a:pPr marL="342900" indent="-342900">
              <a:buClr>
                <a:schemeClr val="tx1"/>
              </a:buClr>
              <a:buFont typeface="+mj-lt"/>
              <a:buAutoNum type="arabicPeriod"/>
            </a:pPr>
            <a:r>
              <a:rPr lang="pt-BR" sz="1400" dirty="0">
                <a:solidFill>
                  <a:schemeClr val="accent1"/>
                </a:solidFill>
              </a:rPr>
              <a:t>O sumo desta raiz </a:t>
            </a:r>
            <a:r>
              <a:rPr lang="pt-BR" sz="1400" dirty="0"/>
              <a:t>não é peçonhento, como o que sai da outra (17.194)</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solidFill>
                  <a:schemeClr val="accent1"/>
                </a:solidFill>
              </a:rPr>
              <a:t>Os índios da terra que ali se ajuntaram </a:t>
            </a:r>
            <a:r>
              <a:rPr lang="pt-BR" sz="1400" dirty="0"/>
              <a:t>ouviam tudo com muita quietação</a:t>
            </a:r>
          </a:p>
          <a:p>
            <a:pPr marL="342900" indent="-342900">
              <a:buClr>
                <a:schemeClr val="tx1"/>
              </a:buClr>
              <a:buFont typeface="+mj-lt"/>
              <a:buAutoNum type="arabicPeriod"/>
            </a:pPr>
            <a:r>
              <a:rPr lang="pt-BR" sz="1400" dirty="0">
                <a:solidFill>
                  <a:schemeClr val="accent1"/>
                </a:solidFill>
              </a:rPr>
              <a:t>As fontes que há na terra </a:t>
            </a:r>
            <a:r>
              <a:rPr lang="pt-BR" sz="1400" dirty="0"/>
              <a:t>são infinitas </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solidFill>
                  <a:srgbClr val="FF9900"/>
                </a:solidFill>
              </a:rPr>
              <a:t>Outros animais </a:t>
            </a:r>
            <a:r>
              <a:rPr lang="pt-BR" sz="1400" dirty="0"/>
              <a:t>há na terra muito para notar...</a:t>
            </a:r>
          </a:p>
          <a:p>
            <a:pPr marL="342900" indent="-342900">
              <a:buClr>
                <a:schemeClr val="tx1"/>
              </a:buClr>
              <a:buFont typeface="+mj-lt"/>
              <a:buAutoNum type="arabicPeriod"/>
            </a:pPr>
            <a:r>
              <a:rPr lang="pt-BR" sz="1400" dirty="0">
                <a:solidFill>
                  <a:srgbClr val="FF9900"/>
                </a:solidFill>
              </a:rPr>
              <a:t>Outro muito grande cinquenta léguas deste para Oriente </a:t>
            </a:r>
            <a:r>
              <a:rPr lang="pt-BR" sz="1400" dirty="0"/>
              <a:t>sai também ao Norte, </a:t>
            </a:r>
            <a:br>
              <a:rPr lang="pt-BR" sz="1400" dirty="0"/>
            </a:br>
            <a:r>
              <a:rPr lang="pt-BR" sz="1400" dirty="0"/>
              <a:t>a que chamam rio do Maranhão (9.44)</a:t>
            </a:r>
          </a:p>
        </p:txBody>
      </p:sp>
    </p:spTree>
    <p:extLst>
      <p:ext uri="{BB962C8B-B14F-4D97-AF65-F5344CB8AC3E}">
        <p14:creationId xmlns:p14="http://schemas.microsoft.com/office/powerpoint/2010/main" val="9884687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4D42F834-6D32-4359-81BA-FD4C6708A969}"/>
              </a:ext>
            </a:extLst>
          </p:cNvPr>
          <p:cNvSpPr txBox="1"/>
          <p:nvPr/>
        </p:nvSpPr>
        <p:spPr>
          <a:xfrm>
            <a:off x="305498" y="6441"/>
            <a:ext cx="7191392" cy="646331"/>
          </a:xfrm>
          <a:prstGeom prst="rect">
            <a:avLst/>
          </a:prstGeom>
          <a:noFill/>
        </p:spPr>
        <p:txBody>
          <a:bodyPr wrap="none" rtlCol="0">
            <a:spAutoFit/>
          </a:bodyPr>
          <a:lstStyle/>
          <a:p>
            <a:r>
              <a:rPr lang="pt-BR" dirty="0">
                <a:solidFill>
                  <a:schemeClr val="accent5">
                    <a:lumMod val="75000"/>
                  </a:schemeClr>
                </a:solidFill>
              </a:rPr>
              <a:t>49% </a:t>
            </a:r>
            <a:r>
              <a:rPr lang="pt-BR" dirty="0"/>
              <a:t>de sujeitos pré-verbais, </a:t>
            </a:r>
            <a:br>
              <a:rPr lang="pt-BR" dirty="0"/>
            </a:br>
            <a:r>
              <a:rPr lang="pt-BR" dirty="0"/>
              <a:t>         se o sujeito remete a um referente já mencionado antes no texto</a:t>
            </a:r>
          </a:p>
        </p:txBody>
      </p:sp>
      <p:sp>
        <p:nvSpPr>
          <p:cNvPr id="9" name="Retângulo 8">
            <a:extLst>
              <a:ext uri="{FF2B5EF4-FFF2-40B4-BE49-F238E27FC236}">
                <a16:creationId xmlns:a16="http://schemas.microsoft.com/office/drawing/2014/main" id="{5A28DDD9-3C8D-479D-B4F9-296B0876977A}"/>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5" name="Chart 4">
            <a:extLst>
              <a:ext uri="{FF2B5EF4-FFF2-40B4-BE49-F238E27FC236}">
                <a16:creationId xmlns:a16="http://schemas.microsoft.com/office/drawing/2014/main" id="{224F22FD-2142-4530-B266-DB9A31FA8F02}"/>
              </a:ext>
            </a:extLst>
          </p:cNvPr>
          <p:cNvGraphicFramePr>
            <a:graphicFrameLocks noChangeAspect="1"/>
          </p:cNvGraphicFramePr>
          <p:nvPr>
            <p:extLst>
              <p:ext uri="{D42A27DB-BD31-4B8C-83A1-F6EECF244321}">
                <p14:modId xmlns:p14="http://schemas.microsoft.com/office/powerpoint/2010/main" val="4242628393"/>
              </p:ext>
            </p:extLst>
          </p:nvPr>
        </p:nvGraphicFramePr>
        <p:xfrm>
          <a:off x="827088" y="1095375"/>
          <a:ext cx="5703993" cy="31970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32270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0552D84-E831-4C96-AB81-D1761AD66A5A}"/>
              </a:ext>
            </a:extLst>
          </p:cNvPr>
          <p:cNvSpPr txBox="1"/>
          <p:nvPr/>
        </p:nvSpPr>
        <p:spPr>
          <a:xfrm>
            <a:off x="813684" y="1134009"/>
            <a:ext cx="7615013" cy="3785652"/>
          </a:xfrm>
          <a:prstGeom prst="rect">
            <a:avLst/>
          </a:prstGeom>
          <a:noFill/>
        </p:spPr>
        <p:txBody>
          <a:bodyPr wrap="square" rtlCol="0">
            <a:spAutoFit/>
          </a:bodyPr>
          <a:lstStyle/>
          <a:p>
            <a:pPr marL="228600" indent="-228600">
              <a:buClr>
                <a:schemeClr val="tx1"/>
              </a:buClr>
              <a:buFont typeface="+mj-lt"/>
              <a:buAutoNum type="arabicPeriod"/>
            </a:pPr>
            <a:r>
              <a:rPr lang="pt-BR" sz="1200" dirty="0">
                <a:solidFill>
                  <a:srgbClr val="E45150"/>
                </a:solidFill>
              </a:rPr>
              <a:t>As águias</a:t>
            </a:r>
            <a:r>
              <a:rPr lang="pt-BR" sz="1200" dirty="0">
                <a:solidFill>
                  <a:srgbClr val="FF6600"/>
                </a:solidFill>
              </a:rPr>
              <a:t> </a:t>
            </a:r>
            <a:r>
              <a:rPr lang="pt-BR" sz="1200" dirty="0"/>
              <a:t>são muito grandes e forçosas (25.395)</a:t>
            </a:r>
          </a:p>
          <a:p>
            <a:pPr marL="228600" indent="-228600">
              <a:buClr>
                <a:schemeClr val="tx1"/>
              </a:buClr>
              <a:buFont typeface="+mj-lt"/>
              <a:buAutoNum type="arabicPeriod"/>
            </a:pPr>
            <a:r>
              <a:rPr lang="pt-BR" sz="1200" dirty="0">
                <a:solidFill>
                  <a:srgbClr val="E45150"/>
                </a:solidFill>
              </a:rPr>
              <a:t>Os Açores </a:t>
            </a:r>
            <a:r>
              <a:rPr lang="pt-BR" sz="1200" dirty="0"/>
              <a:t>são como os de cá, ... (25.400)</a:t>
            </a:r>
          </a:p>
          <a:p>
            <a:pPr marL="228600" indent="-228600">
              <a:buClr>
                <a:schemeClr val="tx1"/>
              </a:buClr>
              <a:buFont typeface="+mj-lt"/>
              <a:buAutoNum type="arabicPeriod"/>
            </a:pPr>
            <a:r>
              <a:rPr lang="pt-BR" sz="1200" dirty="0">
                <a:solidFill>
                  <a:srgbClr val="E45150"/>
                </a:solidFill>
              </a:rPr>
              <a:t>Os Gaviões </a:t>
            </a:r>
            <a:r>
              <a:rPr lang="pt-BR" sz="1200" dirty="0"/>
              <a:t>também são muito destros e forçosos (25.403)</a:t>
            </a:r>
          </a:p>
          <a:p>
            <a:pPr marL="228600" indent="-228600">
              <a:buClr>
                <a:schemeClr val="tx1"/>
              </a:buClr>
              <a:buFont typeface="+mj-lt"/>
              <a:buAutoNum type="arabicPeriod"/>
            </a:pPr>
            <a:r>
              <a:rPr lang="pt-BR" sz="1200" dirty="0"/>
              <a:t>e assim </a:t>
            </a:r>
            <a:r>
              <a:rPr lang="pt-BR" sz="1200" dirty="0">
                <a:solidFill>
                  <a:srgbClr val="E45150"/>
                </a:solidFill>
              </a:rPr>
              <a:t>os moradores </a:t>
            </a:r>
            <a:r>
              <a:rPr lang="pt-BR" sz="1200" dirty="0"/>
              <a:t>as tem em muita estima ... (25.409)</a:t>
            </a:r>
          </a:p>
          <a:p>
            <a:pPr marL="228600" indent="-228600">
              <a:buClr>
                <a:schemeClr val="tx1"/>
              </a:buClr>
              <a:buFont typeface="+mj-lt"/>
              <a:buAutoNum type="arabicPeriod"/>
            </a:pPr>
            <a:r>
              <a:rPr lang="pt-BR" sz="1200" dirty="0">
                <a:solidFill>
                  <a:srgbClr val="E45150"/>
                </a:solidFill>
              </a:rPr>
              <a:t>A fresca </a:t>
            </a:r>
            <a:r>
              <a:rPr lang="pt-BR" sz="1200" dirty="0"/>
              <a:t>é mais mimosa e de melhor gosto (16.188)</a:t>
            </a:r>
          </a:p>
          <a:p>
            <a:pPr marL="228600" indent="-228600">
              <a:buClr>
                <a:schemeClr val="tx1"/>
              </a:buClr>
              <a:buFont typeface="+mj-lt"/>
              <a:buAutoNum type="arabicPeriod"/>
            </a:pPr>
            <a:r>
              <a:rPr lang="pt-BR" sz="1200" dirty="0">
                <a:solidFill>
                  <a:srgbClr val="E45150"/>
                </a:solidFill>
              </a:rPr>
              <a:t>Os louros </a:t>
            </a:r>
            <a:r>
              <a:rPr lang="pt-BR" sz="1200" dirty="0"/>
              <a:t>tem um cabelo muito fino (23.371)</a:t>
            </a:r>
          </a:p>
          <a:p>
            <a:pPr marL="228600" indent="-228600">
              <a:buClr>
                <a:schemeClr val="tx1"/>
              </a:buClr>
              <a:buFont typeface="+mj-lt"/>
              <a:buAutoNum type="arabicPeriod"/>
            </a:pPr>
            <a:r>
              <a:rPr lang="pt-BR" sz="1200" dirty="0">
                <a:solidFill>
                  <a:srgbClr val="E45150"/>
                </a:solidFill>
              </a:rPr>
              <a:t>Os Índios da terra </a:t>
            </a:r>
            <a:r>
              <a:rPr lang="pt-BR" sz="1200" dirty="0"/>
              <a:t>lhe chamam em sua língua </a:t>
            </a:r>
            <a:r>
              <a:rPr lang="pt-BR" sz="1200" dirty="0" err="1"/>
              <a:t>Hipupiára</a:t>
            </a:r>
            <a:r>
              <a:rPr lang="pt-BR" sz="1200" dirty="0"/>
              <a:t>, que quer dizer demônio d’água (32.565)</a:t>
            </a:r>
          </a:p>
          <a:p>
            <a:pPr marL="228600" indent="-228600">
              <a:buClr>
                <a:schemeClr val="tx1"/>
              </a:buClr>
              <a:buFont typeface="+mj-lt"/>
              <a:buAutoNum type="arabicPeriod"/>
            </a:pPr>
            <a:endParaRPr lang="pt-BR" sz="1200" dirty="0"/>
          </a:p>
          <a:p>
            <a:pPr marL="228600" indent="-228600">
              <a:buClr>
                <a:schemeClr val="tx1"/>
              </a:buClr>
              <a:buFont typeface="+mj-lt"/>
              <a:buAutoNum type="arabicPeriod"/>
            </a:pPr>
            <a:r>
              <a:rPr lang="pt-BR" sz="1200" dirty="0">
                <a:solidFill>
                  <a:srgbClr val="E45150"/>
                </a:solidFill>
              </a:rPr>
              <a:t>Esta província Santa Cruz </a:t>
            </a:r>
            <a:r>
              <a:rPr lang="pt-BR" sz="1200" dirty="0"/>
              <a:t>está situada naquela grande América, uma das quatro partes do </a:t>
            </a:r>
            <a:r>
              <a:rPr lang="pt-BR" sz="1200" dirty="0" err="1"/>
              <a:t>munto</a:t>
            </a:r>
            <a:r>
              <a:rPr lang="pt-BR" sz="1200" dirty="0"/>
              <a:t> (7.19)</a:t>
            </a:r>
          </a:p>
          <a:p>
            <a:pPr marL="228600" indent="-228600">
              <a:buClr>
                <a:schemeClr val="tx1"/>
              </a:buClr>
              <a:buFont typeface="+mj-lt"/>
              <a:buAutoNum type="arabicPeriod"/>
            </a:pPr>
            <a:r>
              <a:rPr lang="pt-BR" sz="1200" dirty="0">
                <a:solidFill>
                  <a:srgbClr val="E45150"/>
                </a:solidFill>
              </a:rPr>
              <a:t>Este rio </a:t>
            </a:r>
            <a:r>
              <a:rPr lang="pt-BR" sz="1200" dirty="0"/>
              <a:t>tem na entrada muitas ilhas que o dividem em diversas partes (9.41)</a:t>
            </a:r>
          </a:p>
          <a:p>
            <a:pPr marL="228600" indent="-228600">
              <a:buClr>
                <a:schemeClr val="tx1"/>
              </a:buClr>
              <a:buFont typeface="+mj-lt"/>
              <a:buAutoNum type="arabicPeriod"/>
            </a:pPr>
            <a:r>
              <a:rPr lang="pt-BR" sz="1200" dirty="0">
                <a:solidFill>
                  <a:srgbClr val="E45150"/>
                </a:solidFill>
              </a:rPr>
              <a:t>Esta ilha em que os moradores habitam</a:t>
            </a:r>
            <a:r>
              <a:rPr lang="pt-BR" sz="1200" dirty="0"/>
              <a:t> divide da terra firme um braço de mar que a rodeia... (11.80)</a:t>
            </a:r>
          </a:p>
          <a:p>
            <a:pPr marL="228600" indent="-228600">
              <a:buClr>
                <a:schemeClr val="tx1"/>
              </a:buClr>
              <a:buFont typeface="+mj-lt"/>
              <a:buAutoNum type="arabicPeriod"/>
            </a:pPr>
            <a:endParaRPr lang="pt-BR" sz="1200" dirty="0"/>
          </a:p>
          <a:p>
            <a:pPr marL="228600" indent="-228600">
              <a:buClr>
                <a:schemeClr val="tx1"/>
              </a:buClr>
              <a:buFont typeface="+mj-lt"/>
              <a:buAutoNum type="arabicPeriod"/>
            </a:pPr>
            <a:r>
              <a:rPr lang="pt-BR" sz="1200" dirty="0">
                <a:solidFill>
                  <a:srgbClr val="E45150"/>
                </a:solidFill>
              </a:rPr>
              <a:t>Esta</a:t>
            </a:r>
            <a:r>
              <a:rPr lang="pt-BR" sz="1200" dirty="0"/>
              <a:t> é uma das melhores terras, e que mais tem realçado os moradores ... (11.89)</a:t>
            </a:r>
          </a:p>
          <a:p>
            <a:pPr marL="228600" indent="-228600">
              <a:buClr>
                <a:schemeClr val="tx1"/>
              </a:buClr>
              <a:buFont typeface="+mj-lt"/>
              <a:buAutoNum type="arabicPeriod"/>
            </a:pPr>
            <a:r>
              <a:rPr lang="pt-BR" sz="1200" dirty="0">
                <a:solidFill>
                  <a:srgbClr val="E45150"/>
                </a:solidFill>
              </a:rPr>
              <a:t>Este </a:t>
            </a:r>
            <a:r>
              <a:rPr lang="pt-BR" sz="1200" dirty="0"/>
              <a:t>é o mantimento a que chamam farinha de pau, com que os moradores e gentio desta província se mantém (16.183)</a:t>
            </a:r>
          </a:p>
          <a:p>
            <a:pPr marL="228600" indent="-228600">
              <a:buClr>
                <a:schemeClr val="tx1"/>
              </a:buClr>
              <a:buFont typeface="+mj-lt"/>
              <a:buAutoNum type="arabicPeriod"/>
            </a:pPr>
            <a:r>
              <a:rPr lang="pt-BR" sz="1200" dirty="0"/>
              <a:t>e </a:t>
            </a:r>
            <a:r>
              <a:rPr lang="pt-BR" sz="1200" dirty="0">
                <a:solidFill>
                  <a:srgbClr val="E45150"/>
                </a:solidFill>
              </a:rPr>
              <a:t>isto</a:t>
            </a:r>
            <a:r>
              <a:rPr lang="pt-BR" sz="1200" dirty="0"/>
              <a:t> causa não haver lá frios, nem ruínas de inverno que ofendam a suas plantas, como cá ofendem as nossas (8.37)</a:t>
            </a:r>
          </a:p>
          <a:p>
            <a:pPr marL="228600" indent="-228600">
              <a:buClr>
                <a:schemeClr val="tx1"/>
              </a:buClr>
              <a:buFont typeface="+mj-lt"/>
              <a:buAutoNum type="arabicPeriod"/>
            </a:pPr>
            <a:r>
              <a:rPr lang="pt-BR" sz="1200" dirty="0">
                <a:solidFill>
                  <a:srgbClr val="E45150"/>
                </a:solidFill>
              </a:rPr>
              <a:t>Isto</a:t>
            </a:r>
            <a:r>
              <a:rPr lang="pt-BR" sz="1200" dirty="0"/>
              <a:t> nasce de elas terem em muita conta os pais de seus filhos e ... (36.661)</a:t>
            </a:r>
          </a:p>
          <a:p>
            <a:pPr marL="228600" indent="-228600">
              <a:buClr>
                <a:schemeClr val="tx1"/>
              </a:buClr>
              <a:buFont typeface="+mj-lt"/>
              <a:buAutoNum type="arabicPeriod"/>
            </a:pPr>
            <a:endParaRPr lang="pt-BR" sz="1200" dirty="0"/>
          </a:p>
          <a:p>
            <a:pPr marL="228600" indent="-228600">
              <a:buClr>
                <a:schemeClr val="tx1"/>
              </a:buClr>
              <a:buFont typeface="+mj-lt"/>
              <a:buAutoNum type="arabicPeriod"/>
            </a:pPr>
            <a:r>
              <a:rPr lang="pt-BR" sz="1200" dirty="0">
                <a:solidFill>
                  <a:srgbClr val="E45150"/>
                </a:solidFill>
              </a:rPr>
              <a:t>uma</a:t>
            </a:r>
            <a:r>
              <a:rPr lang="pt-BR" sz="1200" dirty="0"/>
              <a:t> se chama de guerra, e outra fresca (16.185)</a:t>
            </a:r>
          </a:p>
        </p:txBody>
      </p:sp>
      <p:sp>
        <p:nvSpPr>
          <p:cNvPr id="9" name="Retângulo 8">
            <a:extLst>
              <a:ext uri="{FF2B5EF4-FFF2-40B4-BE49-F238E27FC236}">
                <a16:creationId xmlns:a16="http://schemas.microsoft.com/office/drawing/2014/main" id="{C7051E8E-F9D5-43F7-A389-6C0F5EA9162D}"/>
              </a:ext>
            </a:extLst>
          </p:cNvPr>
          <p:cNvSpPr/>
          <p:nvPr/>
        </p:nvSpPr>
        <p:spPr>
          <a:xfrm>
            <a:off x="811366" y="1131888"/>
            <a:ext cx="7568139"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0867E4F1-D24E-435B-B710-B7488BB91539}"/>
              </a:ext>
            </a:extLst>
          </p:cNvPr>
          <p:cNvSpPr txBox="1"/>
          <p:nvPr/>
        </p:nvSpPr>
        <p:spPr>
          <a:xfrm>
            <a:off x="305498" y="6443"/>
            <a:ext cx="7191392" cy="646331"/>
          </a:xfrm>
          <a:prstGeom prst="rect">
            <a:avLst/>
          </a:prstGeom>
          <a:noFill/>
        </p:spPr>
        <p:txBody>
          <a:bodyPr wrap="none" rtlCol="0">
            <a:spAutoFit/>
          </a:bodyPr>
          <a:lstStyle/>
          <a:p>
            <a:r>
              <a:rPr lang="pt-BR" dirty="0">
                <a:solidFill>
                  <a:srgbClr val="E45150"/>
                </a:solidFill>
              </a:rPr>
              <a:t>72% </a:t>
            </a:r>
            <a:r>
              <a:rPr lang="pt-BR" dirty="0"/>
              <a:t>de sujeitos pré-verbais, </a:t>
            </a:r>
            <a:br>
              <a:rPr lang="pt-BR" dirty="0"/>
            </a:br>
            <a:r>
              <a:rPr lang="pt-BR" dirty="0"/>
              <a:t>         se o sujeito remete a um referente já mencionado antes no texto</a:t>
            </a:r>
          </a:p>
        </p:txBody>
      </p:sp>
    </p:spTree>
    <p:extLst>
      <p:ext uri="{BB962C8B-B14F-4D97-AF65-F5344CB8AC3E}">
        <p14:creationId xmlns:p14="http://schemas.microsoft.com/office/powerpoint/2010/main" val="14845098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051E8E-F9D5-43F7-A389-6C0F5EA9162D}"/>
              </a:ext>
            </a:extLst>
          </p:cNvPr>
          <p:cNvSpPr/>
          <p:nvPr/>
        </p:nvSpPr>
        <p:spPr>
          <a:xfrm>
            <a:off x="811366" y="1131888"/>
            <a:ext cx="7568139"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8E1E9F6E-5FB2-4AB1-9422-8D38131386E0}"/>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#1:</a:t>
            </a:r>
          </a:p>
        </p:txBody>
      </p:sp>
      <p:sp>
        <p:nvSpPr>
          <p:cNvPr id="8" name="CustomShape 1">
            <a:extLst>
              <a:ext uri="{FF2B5EF4-FFF2-40B4-BE49-F238E27FC236}">
                <a16:creationId xmlns:a16="http://schemas.microsoft.com/office/drawing/2014/main" id="{76C6E4AC-6B4B-408F-B72B-A41B623821DE}"/>
              </a:ext>
            </a:extLst>
          </p:cNvPr>
          <p:cNvSpPr/>
          <p:nvPr/>
        </p:nvSpPr>
        <p:spPr>
          <a:xfrm>
            <a:off x="827088" y="1203480"/>
            <a:ext cx="765365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dirty="0">
                <a:solidFill>
                  <a:srgbClr val="808080"/>
                </a:solidFill>
                <a:latin typeface="Georgia"/>
                <a:ea typeface="Georgia"/>
              </a:rPr>
              <a:t>62%</a:t>
            </a:r>
            <a:r>
              <a:rPr lang="en-US" sz="3900" b="0" strike="noStrike" spc="-1" dirty="0">
                <a:solidFill>
                  <a:srgbClr val="000000"/>
                </a:solidFill>
                <a:latin typeface="Georgia"/>
                <a:ea typeface="Georgia"/>
              </a:rPr>
              <a:t> de SV </a:t>
            </a:r>
            <a:r>
              <a:rPr lang="en-US" sz="3900" b="0" strike="noStrike" spc="-1" dirty="0" err="1">
                <a:solidFill>
                  <a:srgbClr val="000000"/>
                </a:solidFill>
                <a:latin typeface="Georgia"/>
                <a:ea typeface="Georgia"/>
              </a:rPr>
              <a:t>em</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geral</a:t>
            </a:r>
            <a:r>
              <a:rPr lang="en-US" sz="3900" b="0" strike="noStrike" spc="-1" dirty="0">
                <a:solidFill>
                  <a:srgbClr val="000000"/>
                </a:solidFill>
                <a:latin typeface="Georgia"/>
                <a:ea typeface="Georgia"/>
              </a:rPr>
              <a:t>;</a:t>
            </a:r>
            <a:endParaRPr lang="en-US" sz="3900" b="0" strike="noStrike" spc="-1" dirty="0">
              <a:latin typeface="Cambria"/>
            </a:endParaRPr>
          </a:p>
          <a:p>
            <a:pPr marL="279360" indent="-215640">
              <a:lnSpc>
                <a:spcPct val="100000"/>
              </a:lnSpc>
            </a:pPr>
            <a:r>
              <a:rPr lang="en-US" sz="3900" b="0" strike="noStrike" spc="-1" dirty="0">
                <a:solidFill>
                  <a:srgbClr val="E45150"/>
                </a:solidFill>
                <a:latin typeface="Georgia"/>
                <a:ea typeface="Georgia"/>
              </a:rPr>
              <a:t>68% </a:t>
            </a:r>
            <a:r>
              <a:rPr lang="en-US" sz="3900" b="0" strike="noStrike" spc="-1" dirty="0">
                <a:solidFill>
                  <a:srgbClr val="000000"/>
                </a:solidFill>
                <a:latin typeface="Georgia"/>
                <a:ea typeface="Georgia"/>
              </a:rPr>
              <a:t>de SV com </a:t>
            </a:r>
            <a:r>
              <a:rPr lang="en-US" sz="3900" b="0" strike="noStrike" spc="-1" dirty="0" err="1">
                <a:solidFill>
                  <a:srgbClr val="000000"/>
                </a:solidFill>
                <a:latin typeface="Georgia"/>
                <a:ea typeface="Georgia"/>
              </a:rPr>
              <a:t>sujeitos</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novos</a:t>
            </a:r>
            <a:r>
              <a:rPr lang="en-US" sz="3900" b="0" strike="noStrike" spc="-1" dirty="0">
                <a:solidFill>
                  <a:srgbClr val="000000"/>
                </a:solidFill>
                <a:latin typeface="Georgia"/>
                <a:ea typeface="Georgia"/>
              </a:rPr>
              <a:t>”;</a:t>
            </a:r>
          </a:p>
          <a:p>
            <a:pPr marL="279360" indent="-215640"/>
            <a:r>
              <a:rPr lang="en-US" sz="3900" spc="-1" dirty="0">
                <a:solidFill>
                  <a:schemeClr val="accent5">
                    <a:lumMod val="50000"/>
                  </a:schemeClr>
                </a:solidFill>
                <a:ea typeface="Georgia"/>
              </a:rPr>
              <a:t>49% </a:t>
            </a:r>
            <a:r>
              <a:rPr lang="en-US" sz="3900" spc="-1" dirty="0">
                <a:solidFill>
                  <a:srgbClr val="000000"/>
                </a:solidFill>
                <a:ea typeface="Georgia"/>
              </a:rPr>
              <a:t>de SV com </a:t>
            </a:r>
            <a:r>
              <a:rPr lang="en-US" sz="3900" spc="-1" dirty="0" err="1">
                <a:solidFill>
                  <a:srgbClr val="000000"/>
                </a:solidFill>
                <a:ea typeface="Georgia"/>
              </a:rPr>
              <a:t>sujeitos</a:t>
            </a:r>
            <a:r>
              <a:rPr lang="en-US" sz="3900" spc="-1" dirty="0">
                <a:solidFill>
                  <a:srgbClr val="000000"/>
                </a:solidFill>
                <a:ea typeface="Georgia"/>
              </a:rPr>
              <a:t> “</a:t>
            </a:r>
            <a:r>
              <a:rPr lang="en-US" sz="3900" spc="-1" dirty="0" err="1">
                <a:solidFill>
                  <a:srgbClr val="000000"/>
                </a:solidFill>
                <a:ea typeface="Georgia"/>
              </a:rPr>
              <a:t>velhos</a:t>
            </a:r>
            <a:r>
              <a:rPr lang="en-US" sz="3900" spc="-1" dirty="0">
                <a:solidFill>
                  <a:srgbClr val="000000"/>
                </a:solidFill>
                <a:ea typeface="Georgia"/>
              </a:rPr>
              <a:t>”</a:t>
            </a:r>
            <a:r>
              <a:rPr lang="en-US" sz="3900" b="0" strike="noStrike" spc="-1" dirty="0">
                <a:solidFill>
                  <a:srgbClr val="000000"/>
                </a:solidFill>
                <a:latin typeface="Georgia"/>
                <a:ea typeface="Georgia"/>
              </a:rPr>
              <a:t>...</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 </a:t>
            </a:r>
            <a:endParaRPr lang="en-US" sz="3900" b="0" strike="noStrike" spc="-1" dirty="0">
              <a:latin typeface="Cambria"/>
            </a:endParaRPr>
          </a:p>
        </p:txBody>
      </p:sp>
    </p:spTree>
    <p:extLst>
      <p:ext uri="{BB962C8B-B14F-4D97-AF65-F5344CB8AC3E}">
        <p14:creationId xmlns:p14="http://schemas.microsoft.com/office/powerpoint/2010/main" val="35726792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051E8E-F9D5-43F7-A389-6C0F5EA9162D}"/>
              </a:ext>
            </a:extLst>
          </p:cNvPr>
          <p:cNvSpPr/>
          <p:nvPr/>
        </p:nvSpPr>
        <p:spPr>
          <a:xfrm>
            <a:off x="811366" y="1131888"/>
            <a:ext cx="7568139"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0867E4F1-D24E-435B-B710-B7488BB91539}"/>
              </a:ext>
            </a:extLst>
          </p:cNvPr>
          <p:cNvSpPr txBox="1"/>
          <p:nvPr/>
        </p:nvSpPr>
        <p:spPr>
          <a:xfrm>
            <a:off x="885048" y="1236376"/>
            <a:ext cx="7447586" cy="2246769"/>
          </a:xfrm>
          <a:prstGeom prst="rect">
            <a:avLst/>
          </a:prstGeom>
          <a:noFill/>
        </p:spPr>
        <p:txBody>
          <a:bodyPr wrap="square" rtlCol="0">
            <a:spAutoFit/>
          </a:bodyPr>
          <a:lstStyle/>
          <a:p>
            <a:r>
              <a:rPr lang="pt-BR" sz="2800" dirty="0"/>
              <a:t>O estatuto de </a:t>
            </a:r>
            <a:br>
              <a:rPr lang="pt-BR" sz="2800" dirty="0"/>
            </a:br>
            <a:r>
              <a:rPr lang="pt-BR" sz="2800" dirty="0"/>
              <a:t>informação ‘</a:t>
            </a:r>
            <a:r>
              <a:rPr lang="pt-BR" sz="2800" i="1" dirty="0">
                <a:solidFill>
                  <a:srgbClr val="E45150"/>
                </a:solidFill>
              </a:rPr>
              <a:t>nova</a:t>
            </a:r>
            <a:r>
              <a:rPr lang="pt-BR" sz="2800" dirty="0"/>
              <a:t>’ ou </a:t>
            </a:r>
            <a:br>
              <a:rPr lang="pt-BR" sz="2800" dirty="0"/>
            </a:br>
            <a:r>
              <a:rPr lang="pt-BR" sz="2800" dirty="0"/>
              <a:t>informação ‘</a:t>
            </a:r>
            <a:r>
              <a:rPr lang="pt-BR" sz="2800" i="1" dirty="0">
                <a:solidFill>
                  <a:schemeClr val="accent1">
                    <a:lumMod val="75000"/>
                  </a:schemeClr>
                </a:solidFill>
              </a:rPr>
              <a:t>velha</a:t>
            </a:r>
            <a:r>
              <a:rPr lang="pt-BR" sz="2800" dirty="0"/>
              <a:t>’</a:t>
            </a:r>
          </a:p>
          <a:p>
            <a:r>
              <a:rPr lang="pt-BR" sz="2800" dirty="0"/>
              <a:t>tem </a:t>
            </a:r>
            <a:r>
              <a:rPr lang="pt-BR" sz="2800" b="1" dirty="0"/>
              <a:t>algum peso</a:t>
            </a:r>
            <a:br>
              <a:rPr lang="pt-BR" sz="2800" dirty="0"/>
            </a:br>
            <a:r>
              <a:rPr lang="pt-BR" sz="2800" dirty="0"/>
              <a:t>na posição do sujeito</a:t>
            </a:r>
          </a:p>
        </p:txBody>
      </p:sp>
      <p:sp>
        <p:nvSpPr>
          <p:cNvPr id="2" name="CaixaDeTexto 1">
            <a:extLst>
              <a:ext uri="{FF2B5EF4-FFF2-40B4-BE49-F238E27FC236}">
                <a16:creationId xmlns:a16="http://schemas.microsoft.com/office/drawing/2014/main" id="{8E1E9F6E-5FB2-4AB1-9422-8D38131386E0}"/>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#1:</a:t>
            </a:r>
          </a:p>
        </p:txBody>
      </p:sp>
    </p:spTree>
    <p:extLst>
      <p:ext uri="{BB962C8B-B14F-4D97-AF65-F5344CB8AC3E}">
        <p14:creationId xmlns:p14="http://schemas.microsoft.com/office/powerpoint/2010/main" val="25171503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051E8E-F9D5-43F7-A389-6C0F5EA9162D}"/>
              </a:ext>
            </a:extLst>
          </p:cNvPr>
          <p:cNvSpPr/>
          <p:nvPr/>
        </p:nvSpPr>
        <p:spPr>
          <a:xfrm>
            <a:off x="811366" y="1131888"/>
            <a:ext cx="7568139"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0867E4F1-D24E-435B-B710-B7488BB91539}"/>
              </a:ext>
            </a:extLst>
          </p:cNvPr>
          <p:cNvSpPr txBox="1"/>
          <p:nvPr/>
        </p:nvSpPr>
        <p:spPr>
          <a:xfrm>
            <a:off x="885048" y="1236376"/>
            <a:ext cx="7447586" cy="3539430"/>
          </a:xfrm>
          <a:prstGeom prst="rect">
            <a:avLst/>
          </a:prstGeom>
          <a:noFill/>
        </p:spPr>
        <p:txBody>
          <a:bodyPr wrap="square" rtlCol="0">
            <a:spAutoFit/>
          </a:bodyPr>
          <a:lstStyle/>
          <a:p>
            <a:r>
              <a:rPr lang="pt-BR" sz="2800" dirty="0"/>
              <a:t>O estatuto de </a:t>
            </a:r>
            <a:br>
              <a:rPr lang="pt-BR" sz="2800" dirty="0"/>
            </a:br>
            <a:r>
              <a:rPr lang="pt-BR" sz="2800" dirty="0"/>
              <a:t>informação ‘</a:t>
            </a:r>
            <a:r>
              <a:rPr lang="pt-BR" sz="2800" i="1" dirty="0">
                <a:solidFill>
                  <a:srgbClr val="E45150"/>
                </a:solidFill>
              </a:rPr>
              <a:t>nova</a:t>
            </a:r>
            <a:r>
              <a:rPr lang="pt-BR" sz="2800" dirty="0"/>
              <a:t>’ ou </a:t>
            </a:r>
            <a:br>
              <a:rPr lang="pt-BR" sz="2800" dirty="0"/>
            </a:br>
            <a:r>
              <a:rPr lang="pt-BR" sz="2800" dirty="0"/>
              <a:t>informação ‘</a:t>
            </a:r>
            <a:r>
              <a:rPr lang="pt-BR" sz="2800" i="1" dirty="0">
                <a:solidFill>
                  <a:schemeClr val="accent1">
                    <a:lumMod val="75000"/>
                  </a:schemeClr>
                </a:solidFill>
              </a:rPr>
              <a:t>velha</a:t>
            </a:r>
            <a:r>
              <a:rPr lang="pt-BR" sz="2800" dirty="0"/>
              <a:t>’</a:t>
            </a:r>
          </a:p>
          <a:p>
            <a:r>
              <a:rPr lang="pt-BR" sz="2800" dirty="0"/>
              <a:t>tem algum peso</a:t>
            </a:r>
            <a:br>
              <a:rPr lang="pt-BR" sz="2800" dirty="0"/>
            </a:br>
            <a:r>
              <a:rPr lang="pt-BR" sz="2800" dirty="0"/>
              <a:t>na posição do sujeito...</a:t>
            </a:r>
          </a:p>
          <a:p>
            <a:endParaRPr lang="pt-BR" sz="2800" dirty="0"/>
          </a:p>
          <a:p>
            <a:r>
              <a:rPr lang="pt-BR" sz="2800" dirty="0"/>
              <a:t>... mas </a:t>
            </a:r>
            <a:r>
              <a:rPr lang="pt-BR" sz="2800" b="1" dirty="0"/>
              <a:t>não é</a:t>
            </a:r>
            <a:r>
              <a:rPr lang="pt-BR" sz="2800" dirty="0"/>
              <a:t> suficiente para entendermos </a:t>
            </a:r>
            <a:br>
              <a:rPr lang="pt-BR" sz="2800" dirty="0"/>
            </a:br>
            <a:r>
              <a:rPr lang="pt-BR" sz="2800" dirty="0"/>
              <a:t>    essa  sintaxe.</a:t>
            </a:r>
          </a:p>
        </p:txBody>
      </p:sp>
      <p:sp>
        <p:nvSpPr>
          <p:cNvPr id="2" name="CaixaDeTexto 1">
            <a:extLst>
              <a:ext uri="{FF2B5EF4-FFF2-40B4-BE49-F238E27FC236}">
                <a16:creationId xmlns:a16="http://schemas.microsoft.com/office/drawing/2014/main" id="{8E1E9F6E-5FB2-4AB1-9422-8D38131386E0}"/>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#1:</a:t>
            </a:r>
          </a:p>
        </p:txBody>
      </p:sp>
    </p:spTree>
    <p:extLst>
      <p:ext uri="{BB962C8B-B14F-4D97-AF65-F5344CB8AC3E}">
        <p14:creationId xmlns:p14="http://schemas.microsoft.com/office/powerpoint/2010/main" val="9511483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051E8E-F9D5-43F7-A389-6C0F5EA9162D}"/>
              </a:ext>
            </a:extLst>
          </p:cNvPr>
          <p:cNvSpPr/>
          <p:nvPr/>
        </p:nvSpPr>
        <p:spPr>
          <a:xfrm>
            <a:off x="811366" y="1131888"/>
            <a:ext cx="7568139"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0867E4F1-D24E-435B-B710-B7488BB91539}"/>
              </a:ext>
            </a:extLst>
          </p:cNvPr>
          <p:cNvSpPr txBox="1"/>
          <p:nvPr/>
        </p:nvSpPr>
        <p:spPr>
          <a:xfrm>
            <a:off x="885048" y="1236376"/>
            <a:ext cx="7447586" cy="2246769"/>
          </a:xfrm>
          <a:prstGeom prst="rect">
            <a:avLst/>
          </a:prstGeom>
          <a:noFill/>
        </p:spPr>
        <p:txBody>
          <a:bodyPr wrap="square" rtlCol="0">
            <a:spAutoFit/>
          </a:bodyPr>
          <a:lstStyle/>
          <a:p>
            <a:r>
              <a:rPr lang="pt-BR" sz="2800" dirty="0"/>
              <a:t>Para de fato entendermos como se organiza este texto, precisamos levar em conta o estatuto referencial dos sintagmas em conjunto com a </a:t>
            </a:r>
            <a:r>
              <a:rPr lang="pt-BR" sz="2800" b="1" dirty="0"/>
              <a:t>estrutura interna </a:t>
            </a:r>
            <a:r>
              <a:rPr lang="pt-BR" sz="2800" dirty="0"/>
              <a:t>dos sintagmas-sujeito</a:t>
            </a:r>
          </a:p>
        </p:txBody>
      </p:sp>
      <p:sp>
        <p:nvSpPr>
          <p:cNvPr id="2" name="CaixaDeTexto 1">
            <a:extLst>
              <a:ext uri="{FF2B5EF4-FFF2-40B4-BE49-F238E27FC236}">
                <a16:creationId xmlns:a16="http://schemas.microsoft.com/office/drawing/2014/main" id="{8E1E9F6E-5FB2-4AB1-9422-8D38131386E0}"/>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#1:</a:t>
            </a:r>
          </a:p>
        </p:txBody>
      </p:sp>
    </p:spTree>
    <p:extLst>
      <p:ext uri="{BB962C8B-B14F-4D97-AF65-F5344CB8AC3E}">
        <p14:creationId xmlns:p14="http://schemas.microsoft.com/office/powerpoint/2010/main" val="232715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6198A127-3FD5-4F41-9C71-529008C7B91B}"/>
              </a:ext>
            </a:extLst>
          </p:cNvPr>
          <p:cNvSpPr>
            <a:spLocks noGrp="1"/>
          </p:cNvSpPr>
          <p:nvPr>
            <p:ph type="body" sz="quarter" idx="10"/>
          </p:nvPr>
        </p:nvSpPr>
        <p:spPr/>
        <p:txBody>
          <a:bodyPr/>
          <a:lstStyle/>
          <a:p>
            <a:r>
              <a:rPr lang="pt-BR" spc="-1" dirty="0">
                <a:solidFill>
                  <a:srgbClr val="000000"/>
                </a:solidFill>
                <a:ea typeface="Georgia"/>
              </a:rPr>
              <a:t>Entretanto, para além dos padrões de frequência de ocorrência dos dados, a hipótese geral do condicionamento discursivo da ordem nesses trabalhos não está apoiada em análises exaustivas que demonstrem, empiricamente, como esse condicionamento funciona nos textos.</a:t>
            </a:r>
            <a:br>
              <a:rPr lang="pt-BR" dirty="0"/>
            </a:br>
            <a:r>
              <a:rPr lang="pt-BR" spc="-1" dirty="0">
                <a:solidFill>
                  <a:srgbClr val="000000"/>
                </a:solidFill>
                <a:ea typeface="Georgia"/>
              </a:rPr>
              <a:t> </a:t>
            </a:r>
            <a:br>
              <a:rPr lang="pt-BR" dirty="0"/>
            </a:br>
            <a:r>
              <a:rPr lang="pt-BR" spc="-1" dirty="0">
                <a:solidFill>
                  <a:srgbClr val="000000"/>
                </a:solidFill>
                <a:ea typeface="Georgia"/>
              </a:rPr>
              <a:t>Temos disponíveis algumas análises pontuais de ocorrências características, que indicam o acerto da hipótese, quando combinadas com os dados quantitativos solidamente pesquisados.</a:t>
            </a:r>
            <a:endParaRPr lang="pt-BR"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051E8E-F9D5-43F7-A389-6C0F5EA9162D}"/>
              </a:ext>
            </a:extLst>
          </p:cNvPr>
          <p:cNvSpPr/>
          <p:nvPr/>
        </p:nvSpPr>
        <p:spPr>
          <a:xfrm>
            <a:off x="811366" y="1131888"/>
            <a:ext cx="7568139"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0867E4F1-D24E-435B-B710-B7488BB91539}"/>
              </a:ext>
            </a:extLst>
          </p:cNvPr>
          <p:cNvSpPr txBox="1"/>
          <p:nvPr/>
        </p:nvSpPr>
        <p:spPr>
          <a:xfrm>
            <a:off x="885048" y="1236376"/>
            <a:ext cx="7447586" cy="3539430"/>
          </a:xfrm>
          <a:prstGeom prst="rect">
            <a:avLst/>
          </a:prstGeom>
          <a:noFill/>
        </p:spPr>
        <p:txBody>
          <a:bodyPr wrap="square" rtlCol="0">
            <a:spAutoFit/>
          </a:bodyPr>
          <a:lstStyle/>
          <a:p>
            <a:r>
              <a:rPr lang="pt-BR" sz="2800" dirty="0"/>
              <a:t>Para de fato entendermos como se organiza este texto, precisamos levar em conta o estatuto referencial dos sintagmas em conjunto com a estrutura interna dos sintagmas-sujeito, em particular quanto ao seu padrão de </a:t>
            </a:r>
            <a:r>
              <a:rPr lang="pt-BR" sz="2800" b="1" dirty="0"/>
              <a:t>determinação e </a:t>
            </a:r>
            <a:r>
              <a:rPr lang="pt-BR" sz="2800" b="1" dirty="0" err="1"/>
              <a:t>definitude</a:t>
            </a:r>
            <a:r>
              <a:rPr lang="pt-BR" sz="2800" dirty="0"/>
              <a:t>, e alguns aspectos sobre o </a:t>
            </a:r>
            <a:r>
              <a:rPr lang="pt-BR" sz="2800" b="1" dirty="0"/>
              <a:t>nome </a:t>
            </a:r>
            <a:r>
              <a:rPr lang="pt-BR" sz="2800" dirty="0"/>
              <a:t>contido </a:t>
            </a:r>
            <a:br>
              <a:rPr lang="pt-BR" sz="2800" dirty="0"/>
            </a:br>
            <a:r>
              <a:rPr lang="pt-BR" sz="2800" dirty="0"/>
              <a:t>(ou não!) no sintagma.</a:t>
            </a:r>
          </a:p>
        </p:txBody>
      </p:sp>
      <p:sp>
        <p:nvSpPr>
          <p:cNvPr id="2" name="CaixaDeTexto 1">
            <a:extLst>
              <a:ext uri="{FF2B5EF4-FFF2-40B4-BE49-F238E27FC236}">
                <a16:creationId xmlns:a16="http://schemas.microsoft.com/office/drawing/2014/main" id="{8E1E9F6E-5FB2-4AB1-9422-8D38131386E0}"/>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#1:</a:t>
            </a:r>
          </a:p>
        </p:txBody>
      </p:sp>
    </p:spTree>
    <p:extLst>
      <p:ext uri="{BB962C8B-B14F-4D97-AF65-F5344CB8AC3E}">
        <p14:creationId xmlns:p14="http://schemas.microsoft.com/office/powerpoint/2010/main" val="2336883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1093924" y="1439630"/>
            <a:ext cx="8797051" cy="2031325"/>
          </a:xfrm>
          <a:prstGeom prst="rect">
            <a:avLst/>
          </a:prstGeom>
          <a:noFill/>
        </p:spPr>
        <p:txBody>
          <a:bodyPr wrap="square" rtlCol="0">
            <a:spAutoFit/>
          </a:bodyPr>
          <a:lstStyle/>
          <a:p>
            <a:r>
              <a:rPr lang="pt-BR" sz="3600" dirty="0"/>
              <a:t>Aspecto geral da </a:t>
            </a:r>
          </a:p>
          <a:p>
            <a:r>
              <a:rPr lang="pt-BR" sz="3600" dirty="0">
                <a:solidFill>
                  <a:srgbClr val="E45150"/>
                </a:solidFill>
              </a:rPr>
              <a:t>determinação</a:t>
            </a:r>
            <a:r>
              <a:rPr lang="pt-BR" sz="3600" dirty="0"/>
              <a:t> (ou não...)</a:t>
            </a:r>
          </a:p>
          <a:p>
            <a:r>
              <a:rPr lang="pt-BR" sz="3600" dirty="0"/>
              <a:t>dos sintagmas sujeitos</a:t>
            </a:r>
          </a:p>
          <a:p>
            <a:endParaRPr lang="pt-BR" i="1" dirty="0"/>
          </a:p>
        </p:txBody>
      </p:sp>
    </p:spTree>
    <p:extLst>
      <p:ext uri="{BB962C8B-B14F-4D97-AF65-F5344CB8AC3E}">
        <p14:creationId xmlns:p14="http://schemas.microsoft.com/office/powerpoint/2010/main" val="2602710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346949" y="183419"/>
            <a:ext cx="8797051" cy="369332"/>
          </a:xfrm>
          <a:prstGeom prst="rect">
            <a:avLst/>
          </a:prstGeom>
          <a:noFill/>
        </p:spPr>
        <p:txBody>
          <a:bodyPr wrap="square" rtlCol="0">
            <a:spAutoFit/>
          </a:bodyPr>
          <a:lstStyle/>
          <a:p>
            <a:r>
              <a:rPr lang="pt-BR" i="1" dirty="0"/>
              <a:t>Aspecto geral da determinação (ou não...) dos </a:t>
            </a:r>
            <a:r>
              <a:rPr lang="pt-BR" i="1" dirty="0" err="1"/>
              <a:t>NPs</a:t>
            </a:r>
            <a:r>
              <a:rPr lang="pt-BR" i="1" dirty="0"/>
              <a:t> sujeitos</a:t>
            </a:r>
          </a:p>
        </p:txBody>
      </p:sp>
      <p:graphicFrame>
        <p:nvGraphicFramePr>
          <p:cNvPr id="8" name="Chart 2">
            <a:extLst>
              <a:ext uri="{FF2B5EF4-FFF2-40B4-BE49-F238E27FC236}">
                <a16:creationId xmlns:a16="http://schemas.microsoft.com/office/drawing/2014/main" id="{5D74EB0C-8FCF-4346-9240-C92C1181867C}"/>
              </a:ext>
            </a:extLst>
          </p:cNvPr>
          <p:cNvGraphicFramePr>
            <a:graphicFrameLocks/>
          </p:cNvGraphicFramePr>
          <p:nvPr>
            <p:extLst>
              <p:ext uri="{D42A27DB-BD31-4B8C-83A1-F6EECF244321}">
                <p14:modId xmlns:p14="http://schemas.microsoft.com/office/powerpoint/2010/main" val="2301305281"/>
              </p:ext>
            </p:extLst>
          </p:nvPr>
        </p:nvGraphicFramePr>
        <p:xfrm>
          <a:off x="827088" y="947635"/>
          <a:ext cx="5571435" cy="38277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42139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2">
            <a:extLst>
              <a:ext uri="{FF2B5EF4-FFF2-40B4-BE49-F238E27FC236}">
                <a16:creationId xmlns:a16="http://schemas.microsoft.com/office/drawing/2014/main" id="{23B43BEC-BBD3-4FC4-8469-F23A983F68F9}"/>
              </a:ext>
            </a:extLst>
          </p:cNvPr>
          <p:cNvGraphicFramePr>
            <a:graphicFrameLocks/>
          </p:cNvGraphicFramePr>
          <p:nvPr>
            <p:extLst>
              <p:ext uri="{D42A27DB-BD31-4B8C-83A1-F6EECF244321}">
                <p14:modId xmlns:p14="http://schemas.microsoft.com/office/powerpoint/2010/main" val="1142774353"/>
              </p:ext>
            </p:extLst>
          </p:nvPr>
        </p:nvGraphicFramePr>
        <p:xfrm>
          <a:off x="827088" y="1044227"/>
          <a:ext cx="5582917" cy="3827780"/>
        </p:xfrm>
        <a:graphic>
          <a:graphicData uri="http://schemas.openxmlformats.org/drawingml/2006/chart">
            <c:chart xmlns:c="http://schemas.openxmlformats.org/drawingml/2006/chart" xmlns:r="http://schemas.openxmlformats.org/officeDocument/2006/relationships" r:id="rId2"/>
          </a:graphicData>
        </a:graphic>
      </p:graphicFrame>
      <p:sp>
        <p:nvSpPr>
          <p:cNvPr id="5" name="CaixaDeTexto 4">
            <a:extLst>
              <a:ext uri="{FF2B5EF4-FFF2-40B4-BE49-F238E27FC236}">
                <a16:creationId xmlns:a16="http://schemas.microsoft.com/office/drawing/2014/main" id="{23368798-17D9-4FB1-BD55-1DF1813D104D}"/>
              </a:ext>
            </a:extLst>
          </p:cNvPr>
          <p:cNvSpPr txBox="1"/>
          <p:nvPr/>
        </p:nvSpPr>
        <p:spPr>
          <a:xfrm>
            <a:off x="346949" y="183419"/>
            <a:ext cx="8797051" cy="369332"/>
          </a:xfrm>
          <a:prstGeom prst="rect">
            <a:avLst/>
          </a:prstGeom>
          <a:noFill/>
        </p:spPr>
        <p:txBody>
          <a:bodyPr wrap="square" rtlCol="0">
            <a:spAutoFit/>
          </a:bodyPr>
          <a:lstStyle/>
          <a:p>
            <a:r>
              <a:rPr lang="pt-BR" i="1" dirty="0"/>
              <a:t>Aspecto geral da determinação (ou não...) dos </a:t>
            </a:r>
            <a:r>
              <a:rPr lang="pt-BR" i="1" dirty="0" err="1"/>
              <a:t>NPs</a:t>
            </a:r>
            <a:r>
              <a:rPr lang="pt-BR" i="1" dirty="0"/>
              <a:t> sujeitos</a:t>
            </a:r>
          </a:p>
        </p:txBody>
      </p:sp>
    </p:spTree>
    <p:extLst>
      <p:ext uri="{BB962C8B-B14F-4D97-AF65-F5344CB8AC3E}">
        <p14:creationId xmlns:p14="http://schemas.microsoft.com/office/powerpoint/2010/main" val="36871900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2">
            <a:extLst>
              <a:ext uri="{FF2B5EF4-FFF2-40B4-BE49-F238E27FC236}">
                <a16:creationId xmlns:a16="http://schemas.microsoft.com/office/drawing/2014/main" id="{23B43BEC-BBD3-4FC4-8469-F23A983F68F9}"/>
              </a:ext>
            </a:extLst>
          </p:cNvPr>
          <p:cNvGraphicFramePr>
            <a:graphicFrameLocks/>
          </p:cNvGraphicFramePr>
          <p:nvPr/>
        </p:nvGraphicFramePr>
        <p:xfrm>
          <a:off x="827088" y="1044227"/>
          <a:ext cx="5582917" cy="3827780"/>
        </p:xfrm>
        <a:graphic>
          <a:graphicData uri="http://schemas.openxmlformats.org/drawingml/2006/chart">
            <c:chart xmlns:c="http://schemas.openxmlformats.org/drawingml/2006/chart" xmlns:r="http://schemas.openxmlformats.org/officeDocument/2006/relationships" r:id="rId2"/>
          </a:graphicData>
        </a:graphic>
      </p:graphicFrame>
      <p:sp>
        <p:nvSpPr>
          <p:cNvPr id="5" name="CaixaDeTexto 4">
            <a:extLst>
              <a:ext uri="{FF2B5EF4-FFF2-40B4-BE49-F238E27FC236}">
                <a16:creationId xmlns:a16="http://schemas.microsoft.com/office/drawing/2014/main" id="{AC195B16-EAEC-4C71-AD15-7AD39A21D0E3}"/>
              </a:ext>
            </a:extLst>
          </p:cNvPr>
          <p:cNvSpPr txBox="1"/>
          <p:nvPr/>
        </p:nvSpPr>
        <p:spPr>
          <a:xfrm>
            <a:off x="346949" y="183419"/>
            <a:ext cx="8797051" cy="369332"/>
          </a:xfrm>
          <a:prstGeom prst="rect">
            <a:avLst/>
          </a:prstGeom>
          <a:noFill/>
        </p:spPr>
        <p:txBody>
          <a:bodyPr wrap="square" rtlCol="0">
            <a:spAutoFit/>
          </a:bodyPr>
          <a:lstStyle/>
          <a:p>
            <a:r>
              <a:rPr lang="pt-BR" i="1" dirty="0"/>
              <a:t>Aspecto geral da determinação (ou não...) dos </a:t>
            </a:r>
            <a:r>
              <a:rPr lang="pt-BR" i="1" dirty="0" err="1"/>
              <a:t>NPs</a:t>
            </a:r>
            <a:r>
              <a:rPr lang="pt-BR" i="1" dirty="0"/>
              <a:t> sujeitos</a:t>
            </a:r>
          </a:p>
        </p:txBody>
      </p:sp>
    </p:spTree>
    <p:extLst>
      <p:ext uri="{BB962C8B-B14F-4D97-AF65-F5344CB8AC3E}">
        <p14:creationId xmlns:p14="http://schemas.microsoft.com/office/powerpoint/2010/main" val="3274267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AC195B16-EAEC-4C71-AD15-7AD39A21D0E3}"/>
              </a:ext>
            </a:extLst>
          </p:cNvPr>
          <p:cNvSpPr txBox="1"/>
          <p:nvPr/>
        </p:nvSpPr>
        <p:spPr>
          <a:xfrm>
            <a:off x="346949" y="107848"/>
            <a:ext cx="8797051" cy="646331"/>
          </a:xfrm>
          <a:prstGeom prst="rect">
            <a:avLst/>
          </a:prstGeom>
          <a:noFill/>
        </p:spPr>
        <p:txBody>
          <a:bodyPr wrap="square" rtlCol="0">
            <a:spAutoFit/>
          </a:bodyPr>
          <a:lstStyle/>
          <a:p>
            <a:r>
              <a:rPr lang="pt-BR" i="1" dirty="0"/>
              <a:t>Aspecto geral da determinação (ou não...) dos </a:t>
            </a:r>
            <a:r>
              <a:rPr lang="pt-BR" i="1" dirty="0" err="1"/>
              <a:t>NPs</a:t>
            </a:r>
            <a:r>
              <a:rPr lang="pt-BR" i="1" dirty="0"/>
              <a:t> sujeitos,</a:t>
            </a:r>
          </a:p>
          <a:p>
            <a:r>
              <a:rPr lang="pt-BR" i="1" dirty="0"/>
              <a:t>segundo a </a:t>
            </a:r>
            <a:r>
              <a:rPr lang="pt-BR" b="1" i="1" dirty="0"/>
              <a:t>posição</a:t>
            </a:r>
            <a:r>
              <a:rPr lang="pt-BR" i="1" dirty="0"/>
              <a:t> dos sujeitos</a:t>
            </a:r>
          </a:p>
        </p:txBody>
      </p:sp>
      <p:graphicFrame>
        <p:nvGraphicFramePr>
          <p:cNvPr id="6" name="Chart 2">
            <a:extLst>
              <a:ext uri="{FF2B5EF4-FFF2-40B4-BE49-F238E27FC236}">
                <a16:creationId xmlns:a16="http://schemas.microsoft.com/office/drawing/2014/main" id="{A7C07D41-A8BC-4027-AD42-378F77D26CA4}"/>
              </a:ext>
            </a:extLst>
          </p:cNvPr>
          <p:cNvGraphicFramePr>
            <a:graphicFrameLocks/>
          </p:cNvGraphicFramePr>
          <p:nvPr>
            <p:extLst>
              <p:ext uri="{D42A27DB-BD31-4B8C-83A1-F6EECF244321}">
                <p14:modId xmlns:p14="http://schemas.microsoft.com/office/powerpoint/2010/main" val="3156328862"/>
              </p:ext>
            </p:extLst>
          </p:nvPr>
        </p:nvGraphicFramePr>
        <p:xfrm>
          <a:off x="827088" y="1095375"/>
          <a:ext cx="5572760" cy="38277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14745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346949" y="82026"/>
            <a:ext cx="8797051" cy="646331"/>
          </a:xfrm>
          <a:prstGeom prst="rect">
            <a:avLst/>
          </a:prstGeom>
          <a:noFill/>
        </p:spPr>
        <p:txBody>
          <a:bodyPr wrap="square" rtlCol="0">
            <a:spAutoFit/>
          </a:bodyPr>
          <a:lstStyle/>
          <a:p>
            <a:r>
              <a:rPr lang="pt-BR" i="1" dirty="0"/>
              <a:t>Aspecto geral da determinação (ou não...) dos </a:t>
            </a:r>
            <a:r>
              <a:rPr lang="pt-BR" i="1" dirty="0" err="1"/>
              <a:t>NPs</a:t>
            </a:r>
            <a:r>
              <a:rPr lang="pt-BR" i="1" dirty="0"/>
              <a:t> sujeitos,</a:t>
            </a:r>
          </a:p>
          <a:p>
            <a:r>
              <a:rPr lang="pt-BR" i="1" dirty="0"/>
              <a:t>segundo </a:t>
            </a:r>
            <a:r>
              <a:rPr lang="pt-BR" b="1" i="1" dirty="0"/>
              <a:t>o estatuto referencial </a:t>
            </a:r>
            <a:r>
              <a:rPr lang="pt-BR" i="1" dirty="0"/>
              <a:t>do sujeito</a:t>
            </a:r>
          </a:p>
        </p:txBody>
      </p:sp>
      <p:graphicFrame>
        <p:nvGraphicFramePr>
          <p:cNvPr id="3" name="Chart 2">
            <a:extLst>
              <a:ext uri="{FF2B5EF4-FFF2-40B4-BE49-F238E27FC236}">
                <a16:creationId xmlns:a16="http://schemas.microsoft.com/office/drawing/2014/main" id="{1371610F-A330-4A05-A9F5-42DE4DB78F73}"/>
              </a:ext>
            </a:extLst>
          </p:cNvPr>
          <p:cNvGraphicFramePr>
            <a:graphicFrameLocks/>
          </p:cNvGraphicFramePr>
          <p:nvPr>
            <p:extLst>
              <p:ext uri="{D42A27DB-BD31-4B8C-83A1-F6EECF244321}">
                <p14:modId xmlns:p14="http://schemas.microsoft.com/office/powerpoint/2010/main" val="170277561"/>
              </p:ext>
            </p:extLst>
          </p:nvPr>
        </p:nvGraphicFramePr>
        <p:xfrm>
          <a:off x="827088" y="1095375"/>
          <a:ext cx="5572524" cy="38277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485729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346949" y="82026"/>
            <a:ext cx="8797051" cy="646331"/>
          </a:xfrm>
          <a:prstGeom prst="rect">
            <a:avLst/>
          </a:prstGeom>
          <a:noFill/>
        </p:spPr>
        <p:txBody>
          <a:bodyPr wrap="square" rtlCol="0">
            <a:spAutoFit/>
          </a:bodyPr>
          <a:lstStyle/>
          <a:p>
            <a:r>
              <a:rPr lang="pt-BR" i="1" dirty="0"/>
              <a:t>Aspecto geral da determinação (ou não...) dos </a:t>
            </a:r>
            <a:r>
              <a:rPr lang="pt-BR" i="1" dirty="0" err="1"/>
              <a:t>NPs</a:t>
            </a:r>
            <a:r>
              <a:rPr lang="pt-BR" i="1" dirty="0"/>
              <a:t> sujeitos,</a:t>
            </a:r>
          </a:p>
          <a:p>
            <a:r>
              <a:rPr lang="pt-BR" i="1" dirty="0"/>
              <a:t>segundo o estatuto referencial do sujeito</a:t>
            </a:r>
          </a:p>
        </p:txBody>
      </p:sp>
      <p:graphicFrame>
        <p:nvGraphicFramePr>
          <p:cNvPr id="4" name="Chart 2">
            <a:extLst>
              <a:ext uri="{FF2B5EF4-FFF2-40B4-BE49-F238E27FC236}">
                <a16:creationId xmlns:a16="http://schemas.microsoft.com/office/drawing/2014/main" id="{E7CE5332-BDE7-4136-BA01-67A80EB03872}"/>
              </a:ext>
            </a:extLst>
          </p:cNvPr>
          <p:cNvGraphicFramePr>
            <a:graphicFrameLocks/>
          </p:cNvGraphicFramePr>
          <p:nvPr>
            <p:extLst>
              <p:ext uri="{D42A27DB-BD31-4B8C-83A1-F6EECF244321}">
                <p14:modId xmlns:p14="http://schemas.microsoft.com/office/powerpoint/2010/main" val="215535482"/>
              </p:ext>
            </p:extLst>
          </p:nvPr>
        </p:nvGraphicFramePr>
        <p:xfrm>
          <a:off x="832706" y="1082861"/>
          <a:ext cx="5572524" cy="38277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20269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da </a:t>
            </a:r>
            <a:r>
              <a:rPr lang="pt-BR" i="1" dirty="0" err="1"/>
              <a:t>derminação</a:t>
            </a:r>
            <a:r>
              <a:rPr lang="pt-BR" i="1" dirty="0"/>
              <a:t> (ou não...) dos </a:t>
            </a:r>
            <a:r>
              <a:rPr lang="pt-BR" i="1" dirty="0" err="1"/>
              <a:t>NPs</a:t>
            </a:r>
            <a:r>
              <a:rPr lang="pt-BR" i="1" dirty="0"/>
              <a:t> sujeitos,</a:t>
            </a:r>
          </a:p>
          <a:p>
            <a:r>
              <a:rPr lang="pt-BR" i="1" dirty="0"/>
              <a:t>segundo o estatuto referencial </a:t>
            </a:r>
            <a:r>
              <a:rPr lang="pt-BR" b="1" i="1" dirty="0"/>
              <a:t>e a posição </a:t>
            </a:r>
            <a:r>
              <a:rPr lang="pt-BR" i="1" dirty="0"/>
              <a:t>do sujeito </a:t>
            </a:r>
          </a:p>
        </p:txBody>
      </p:sp>
      <p:graphicFrame>
        <p:nvGraphicFramePr>
          <p:cNvPr id="3" name="Chart 2">
            <a:extLst>
              <a:ext uri="{FF2B5EF4-FFF2-40B4-BE49-F238E27FC236}">
                <a16:creationId xmlns:a16="http://schemas.microsoft.com/office/drawing/2014/main" id="{AE84DEBA-1085-4793-B842-326D96142ED7}"/>
              </a:ext>
            </a:extLst>
          </p:cNvPr>
          <p:cNvGraphicFramePr>
            <a:graphicFrameLocks/>
          </p:cNvGraphicFramePr>
          <p:nvPr>
            <p:extLst>
              <p:ext uri="{D42A27DB-BD31-4B8C-83A1-F6EECF244321}">
                <p14:modId xmlns:p14="http://schemas.microsoft.com/office/powerpoint/2010/main" val="2890589277"/>
              </p:ext>
            </p:extLst>
          </p:nvPr>
        </p:nvGraphicFramePr>
        <p:xfrm>
          <a:off x="827088" y="1095375"/>
          <a:ext cx="5572760" cy="38277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680396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da </a:t>
            </a:r>
            <a:r>
              <a:rPr lang="pt-BR" i="1" dirty="0" err="1"/>
              <a:t>derminação</a:t>
            </a:r>
            <a:r>
              <a:rPr lang="pt-BR" i="1" dirty="0"/>
              <a:t> (ou não...) dos </a:t>
            </a:r>
            <a:r>
              <a:rPr lang="pt-BR" i="1" dirty="0" err="1"/>
              <a:t>NPs</a:t>
            </a:r>
            <a:r>
              <a:rPr lang="pt-BR" i="1" dirty="0"/>
              <a:t> sujeitos,</a:t>
            </a:r>
          </a:p>
          <a:p>
            <a:r>
              <a:rPr lang="pt-BR" i="1" dirty="0"/>
              <a:t>segundo o estatuto referencial e a posição do sujeito </a:t>
            </a:r>
          </a:p>
        </p:txBody>
      </p:sp>
      <p:graphicFrame>
        <p:nvGraphicFramePr>
          <p:cNvPr id="4" name="Chart 2">
            <a:extLst>
              <a:ext uri="{FF2B5EF4-FFF2-40B4-BE49-F238E27FC236}">
                <a16:creationId xmlns:a16="http://schemas.microsoft.com/office/drawing/2014/main" id="{DAB40D5F-0F7E-4BEC-8993-5DC0A854B136}"/>
              </a:ext>
            </a:extLst>
          </p:cNvPr>
          <p:cNvGraphicFramePr>
            <a:graphicFrameLocks/>
          </p:cNvGraphicFramePr>
          <p:nvPr>
            <p:extLst>
              <p:ext uri="{D42A27DB-BD31-4B8C-83A1-F6EECF244321}">
                <p14:modId xmlns:p14="http://schemas.microsoft.com/office/powerpoint/2010/main" val="2939881554"/>
              </p:ext>
            </p:extLst>
          </p:nvPr>
        </p:nvGraphicFramePr>
        <p:xfrm>
          <a:off x="832588" y="1095375"/>
          <a:ext cx="5572760" cy="38277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486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9596FDF0-7F85-4971-8282-8A4023CB1C04}"/>
              </a:ext>
            </a:extLst>
          </p:cNvPr>
          <p:cNvSpPr>
            <a:spLocks noGrp="1"/>
          </p:cNvSpPr>
          <p:nvPr>
            <p:ph type="body" sz="quarter" idx="10"/>
          </p:nvPr>
        </p:nvSpPr>
        <p:spPr/>
        <p:txBody>
          <a:bodyPr/>
          <a:lstStyle/>
          <a:p>
            <a:r>
              <a:rPr lang="en-US" spc="-1" dirty="0" err="1">
                <a:solidFill>
                  <a:srgbClr val="000000"/>
                </a:solidFill>
                <a:ea typeface="Georgia"/>
              </a:rPr>
              <a:t>Essas</a:t>
            </a:r>
            <a:r>
              <a:rPr lang="en-US" spc="-1" dirty="0">
                <a:solidFill>
                  <a:srgbClr val="000000"/>
                </a:solidFill>
                <a:ea typeface="Georgia"/>
              </a:rPr>
              <a:t> </a:t>
            </a:r>
            <a:r>
              <a:rPr lang="en-US" spc="-1" dirty="0" err="1">
                <a:solidFill>
                  <a:srgbClr val="000000"/>
                </a:solidFill>
                <a:ea typeface="Georgia"/>
              </a:rPr>
              <a:t>análises</a:t>
            </a:r>
            <a:r>
              <a:rPr lang="en-US" spc="-1" dirty="0">
                <a:solidFill>
                  <a:srgbClr val="000000"/>
                </a:solidFill>
                <a:ea typeface="Georgia"/>
              </a:rPr>
              <a:t> </a:t>
            </a:r>
            <a:r>
              <a:rPr lang="en-US" spc="-1" dirty="0" err="1">
                <a:solidFill>
                  <a:srgbClr val="000000"/>
                </a:solidFill>
                <a:ea typeface="Georgia"/>
              </a:rPr>
              <a:t>pontuais</a:t>
            </a:r>
            <a:r>
              <a:rPr lang="en-US" spc="-1" dirty="0">
                <a:solidFill>
                  <a:srgbClr val="000000"/>
                </a:solidFill>
                <a:ea typeface="Georgia"/>
              </a:rPr>
              <a:t> se </a:t>
            </a:r>
            <a:r>
              <a:rPr lang="en-US" spc="-1" dirty="0" err="1">
                <a:solidFill>
                  <a:srgbClr val="000000"/>
                </a:solidFill>
                <a:ea typeface="Georgia"/>
              </a:rPr>
              <a:t>fundam</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duas</a:t>
            </a:r>
            <a:r>
              <a:rPr lang="en-US" spc="-1" dirty="0">
                <a:solidFill>
                  <a:srgbClr val="000000"/>
                </a:solidFill>
                <a:ea typeface="Georgia"/>
              </a:rPr>
              <a:t> </a:t>
            </a:r>
            <a:r>
              <a:rPr lang="en-US" spc="-1" dirty="0" err="1">
                <a:solidFill>
                  <a:srgbClr val="000000"/>
                </a:solidFill>
                <a:ea typeface="Georgia"/>
              </a:rPr>
              <a:t>observações</a:t>
            </a:r>
            <a:r>
              <a:rPr lang="en-US" spc="-1" dirty="0">
                <a:solidFill>
                  <a:srgbClr val="000000"/>
                </a:solidFill>
                <a:ea typeface="Georgia"/>
              </a:rPr>
              <a:t> </a:t>
            </a:r>
            <a:r>
              <a:rPr lang="en-US" spc="-1" dirty="0" err="1">
                <a:solidFill>
                  <a:srgbClr val="000000"/>
                </a:solidFill>
                <a:ea typeface="Georgia"/>
              </a:rPr>
              <a:t>centrais</a:t>
            </a:r>
            <a:r>
              <a:rPr lang="en-US" spc="-1" dirty="0">
                <a:solidFill>
                  <a:srgbClr val="000000"/>
                </a:solidFill>
                <a:ea typeface="Georgia"/>
              </a:rPr>
              <a:t>: </a:t>
            </a:r>
            <a:r>
              <a:rPr lang="en-US" spc="-1" dirty="0" err="1">
                <a:solidFill>
                  <a:srgbClr val="000000"/>
                </a:solidFill>
                <a:ea typeface="Georgia"/>
              </a:rPr>
              <a:t>primeiro</a:t>
            </a:r>
            <a:r>
              <a:rPr lang="en-US" spc="-1" dirty="0">
                <a:solidFill>
                  <a:srgbClr val="000000"/>
                </a:solidFill>
                <a:ea typeface="Georgia"/>
              </a:rPr>
              <a:t>, a </a:t>
            </a:r>
            <a:r>
              <a:rPr lang="en-US" spc="-1" dirty="0" err="1">
                <a:solidFill>
                  <a:srgbClr val="000000"/>
                </a:solidFill>
                <a:ea typeface="Georgia"/>
              </a:rPr>
              <a:t>observação</a:t>
            </a:r>
            <a:r>
              <a:rPr lang="en-US" spc="-1" dirty="0">
                <a:solidFill>
                  <a:srgbClr val="000000"/>
                </a:solidFill>
                <a:ea typeface="Georgia"/>
              </a:rPr>
              <a:t> de </a:t>
            </a:r>
            <a:r>
              <a:rPr lang="en-US" spc="-1" dirty="0" err="1">
                <a:solidFill>
                  <a:srgbClr val="000000"/>
                </a:solidFill>
                <a:ea typeface="Georgia"/>
              </a:rPr>
              <a:t>Galves</a:t>
            </a:r>
            <a:r>
              <a:rPr lang="en-US" spc="-1" dirty="0">
                <a:solidFill>
                  <a:srgbClr val="000000"/>
                </a:solidFill>
                <a:ea typeface="Georgia"/>
              </a:rPr>
              <a:t> (2001) no </a:t>
            </a:r>
            <a:r>
              <a:rPr lang="en-US" spc="-1" dirty="0" err="1">
                <a:solidFill>
                  <a:srgbClr val="000000"/>
                </a:solidFill>
                <a:ea typeface="Georgia"/>
              </a:rPr>
              <a:t>sentido</a:t>
            </a:r>
            <a:r>
              <a:rPr lang="en-US" spc="-1" dirty="0">
                <a:solidFill>
                  <a:srgbClr val="000000"/>
                </a:solidFill>
                <a:ea typeface="Georgia"/>
              </a:rPr>
              <a:t> de que a </a:t>
            </a:r>
            <a:r>
              <a:rPr lang="en-US" spc="-1" dirty="0" err="1">
                <a:solidFill>
                  <a:srgbClr val="000000"/>
                </a:solidFill>
                <a:ea typeface="Georgia"/>
              </a:rPr>
              <a:t>colocação</a:t>
            </a:r>
            <a:r>
              <a:rPr lang="en-US" spc="-1" dirty="0">
                <a:solidFill>
                  <a:srgbClr val="000000"/>
                </a:solidFill>
                <a:ea typeface="Georgia"/>
              </a:rPr>
              <a:t> de </a:t>
            </a:r>
            <a:r>
              <a:rPr lang="en-US" spc="-1" dirty="0" err="1">
                <a:solidFill>
                  <a:srgbClr val="000000"/>
                </a:solidFill>
                <a:ea typeface="Georgia"/>
              </a:rPr>
              <a:t>clíticos</a:t>
            </a:r>
            <a:r>
              <a:rPr lang="en-US" spc="-1" dirty="0">
                <a:solidFill>
                  <a:srgbClr val="000000"/>
                </a:solidFill>
                <a:ea typeface="Georgia"/>
              </a:rPr>
              <a:t> no </a:t>
            </a:r>
            <a:r>
              <a:rPr lang="en-US" spc="-1" dirty="0" err="1">
                <a:solidFill>
                  <a:srgbClr val="000000"/>
                </a:solidFill>
                <a:ea typeface="Georgia"/>
              </a:rPr>
              <a:t>texto</a:t>
            </a:r>
            <a:r>
              <a:rPr lang="en-US" spc="-1" dirty="0">
                <a:solidFill>
                  <a:srgbClr val="000000"/>
                </a:solidFill>
                <a:ea typeface="Georgia"/>
              </a:rPr>
              <a:t> dos </a:t>
            </a:r>
            <a:r>
              <a:rPr lang="en-US" spc="-1" dirty="0" err="1">
                <a:solidFill>
                  <a:srgbClr val="000000"/>
                </a:solidFill>
                <a:ea typeface="Georgia"/>
              </a:rPr>
              <a:t>Sermões</a:t>
            </a:r>
            <a:r>
              <a:rPr lang="en-US" spc="-1" dirty="0">
                <a:solidFill>
                  <a:srgbClr val="000000"/>
                </a:solidFill>
                <a:ea typeface="Georgia"/>
              </a:rPr>
              <a:t> de A. Vieira (1604) </a:t>
            </a:r>
            <a:r>
              <a:rPr lang="en-US" spc="-1" dirty="0" err="1">
                <a:solidFill>
                  <a:srgbClr val="000000"/>
                </a:solidFill>
                <a:ea typeface="Georgia"/>
              </a:rPr>
              <a:t>dependia</a:t>
            </a:r>
            <a:r>
              <a:rPr lang="en-US" spc="-1" dirty="0">
                <a:solidFill>
                  <a:srgbClr val="000000"/>
                </a:solidFill>
                <a:ea typeface="Georgia"/>
              </a:rPr>
              <a:t> da </a:t>
            </a:r>
            <a:r>
              <a:rPr lang="en-US" spc="-1" dirty="0" err="1">
                <a:solidFill>
                  <a:srgbClr val="000000"/>
                </a:solidFill>
                <a:ea typeface="Georgia"/>
              </a:rPr>
              <a:t>interpretação</a:t>
            </a:r>
            <a:r>
              <a:rPr lang="en-US" spc="-1" dirty="0">
                <a:solidFill>
                  <a:srgbClr val="000000"/>
                </a:solidFill>
                <a:ea typeface="Georgia"/>
              </a:rPr>
              <a:t> do </a:t>
            </a:r>
            <a:r>
              <a:rPr lang="en-US" spc="-1" dirty="0" err="1">
                <a:solidFill>
                  <a:srgbClr val="000000"/>
                </a:solidFill>
                <a:ea typeface="Georgia"/>
              </a:rPr>
              <a:t>sujeito</a:t>
            </a:r>
            <a:r>
              <a:rPr lang="en-US" spc="-1" dirty="0">
                <a:solidFill>
                  <a:srgbClr val="000000"/>
                </a:solidFill>
                <a:ea typeface="Georgia"/>
              </a:rPr>
              <a:t> </a:t>
            </a:r>
            <a:r>
              <a:rPr lang="en-US" spc="-1" dirty="0" err="1">
                <a:solidFill>
                  <a:srgbClr val="000000"/>
                </a:solidFill>
                <a:ea typeface="Georgia"/>
              </a:rPr>
              <a:t>pré</a:t>
            </a:r>
            <a:r>
              <a:rPr lang="en-US" spc="-1" dirty="0">
                <a:solidFill>
                  <a:srgbClr val="000000"/>
                </a:solidFill>
                <a:ea typeface="Georgia"/>
              </a:rPr>
              <a:t>-verbal </a:t>
            </a:r>
            <a:r>
              <a:rPr lang="en-US" spc="-1" dirty="0" err="1">
                <a:solidFill>
                  <a:srgbClr val="000000"/>
                </a:solidFill>
                <a:ea typeface="Georgia"/>
              </a:rPr>
              <a:t>como</a:t>
            </a:r>
            <a:r>
              <a:rPr lang="en-US" spc="-1" dirty="0">
                <a:solidFill>
                  <a:srgbClr val="000000"/>
                </a:solidFill>
                <a:ea typeface="Georgia"/>
              </a:rPr>
              <a:t> um ‘</a:t>
            </a:r>
            <a:r>
              <a:rPr lang="en-US" spc="-1" dirty="0" err="1">
                <a:solidFill>
                  <a:srgbClr val="000000"/>
                </a:solidFill>
                <a:ea typeface="Georgia"/>
              </a:rPr>
              <a:t>tópico</a:t>
            </a:r>
            <a:r>
              <a:rPr lang="en-US" spc="-1" dirty="0">
                <a:solidFill>
                  <a:srgbClr val="000000"/>
                </a:solidFill>
                <a:ea typeface="Georgia"/>
              </a:rPr>
              <a:t>’ </a:t>
            </a:r>
            <a:r>
              <a:rPr lang="en-US" spc="-1" dirty="0" err="1">
                <a:solidFill>
                  <a:srgbClr val="000000"/>
                </a:solidFill>
                <a:ea typeface="Georgia"/>
              </a:rPr>
              <a:t>ou</a:t>
            </a:r>
            <a:r>
              <a:rPr lang="en-US" spc="-1" dirty="0">
                <a:solidFill>
                  <a:srgbClr val="000000"/>
                </a:solidFill>
                <a:ea typeface="Georgia"/>
              </a:rPr>
              <a:t> um ‘</a:t>
            </a:r>
            <a:r>
              <a:rPr lang="en-US" spc="-1" dirty="0" err="1">
                <a:solidFill>
                  <a:srgbClr val="000000"/>
                </a:solidFill>
                <a:ea typeface="Georgia"/>
              </a:rPr>
              <a:t>foco</a:t>
            </a:r>
            <a:r>
              <a:rPr lang="en-US" spc="-1" dirty="0">
                <a:solidFill>
                  <a:srgbClr val="000000"/>
                </a:solidFill>
                <a:ea typeface="Georgia"/>
              </a:rPr>
              <a:t>’.</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1093924" y="1439630"/>
            <a:ext cx="8797051" cy="2031325"/>
          </a:xfrm>
          <a:prstGeom prst="rect">
            <a:avLst/>
          </a:prstGeom>
          <a:noFill/>
        </p:spPr>
        <p:txBody>
          <a:bodyPr wrap="square" rtlCol="0">
            <a:spAutoFit/>
          </a:bodyPr>
          <a:lstStyle/>
          <a:p>
            <a:r>
              <a:rPr lang="pt-BR" sz="3600" dirty="0"/>
              <a:t>Aspecto geral dos </a:t>
            </a:r>
            <a:r>
              <a:rPr lang="pt-BR" sz="3600" dirty="0">
                <a:solidFill>
                  <a:srgbClr val="E45150"/>
                </a:solidFill>
              </a:rPr>
              <a:t>nomes</a:t>
            </a:r>
            <a:r>
              <a:rPr lang="pt-BR" sz="3600" dirty="0"/>
              <a:t> </a:t>
            </a:r>
          </a:p>
          <a:p>
            <a:r>
              <a:rPr lang="pt-BR" sz="3600" dirty="0"/>
              <a:t>contidos (ou não...) </a:t>
            </a:r>
          </a:p>
          <a:p>
            <a:r>
              <a:rPr lang="pt-BR" sz="3600" dirty="0"/>
              <a:t>nos sintagmas sujeitos</a:t>
            </a:r>
          </a:p>
          <a:p>
            <a:endParaRPr lang="pt-BR" i="1" dirty="0"/>
          </a:p>
        </p:txBody>
      </p:sp>
    </p:spTree>
    <p:extLst>
      <p:ext uri="{BB962C8B-B14F-4D97-AF65-F5344CB8AC3E}">
        <p14:creationId xmlns:p14="http://schemas.microsoft.com/office/powerpoint/2010/main" val="21501764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dos nomes incluídos (ou não) nos </a:t>
            </a:r>
            <a:r>
              <a:rPr lang="pt-BR" i="1" dirty="0" err="1"/>
              <a:t>NPs</a:t>
            </a:r>
            <a:r>
              <a:rPr lang="pt-BR" i="1" dirty="0"/>
              <a:t> sujeitos</a:t>
            </a:r>
          </a:p>
          <a:p>
            <a:endParaRPr lang="pt-BR" i="1" dirty="0"/>
          </a:p>
        </p:txBody>
      </p:sp>
      <p:graphicFrame>
        <p:nvGraphicFramePr>
          <p:cNvPr id="6" name="Chart 2">
            <a:extLst>
              <a:ext uri="{FF2B5EF4-FFF2-40B4-BE49-F238E27FC236}">
                <a16:creationId xmlns:a16="http://schemas.microsoft.com/office/drawing/2014/main" id="{A8FCF557-4B80-44B5-B62D-804F517CF281}"/>
              </a:ext>
            </a:extLst>
          </p:cNvPr>
          <p:cNvGraphicFramePr>
            <a:graphicFrameLocks/>
          </p:cNvGraphicFramePr>
          <p:nvPr>
            <p:extLst>
              <p:ext uri="{D42A27DB-BD31-4B8C-83A1-F6EECF244321}">
                <p14:modId xmlns:p14="http://schemas.microsoft.com/office/powerpoint/2010/main" val="2131123509"/>
              </p:ext>
            </p:extLst>
          </p:nvPr>
        </p:nvGraphicFramePr>
        <p:xfrm>
          <a:off x="827088" y="1024986"/>
          <a:ext cx="5582917" cy="38277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41661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dos nomes incluídos (ou não) nos </a:t>
            </a:r>
            <a:r>
              <a:rPr lang="pt-BR" i="1" dirty="0" err="1"/>
              <a:t>NPs</a:t>
            </a:r>
            <a:r>
              <a:rPr lang="pt-BR" i="1" dirty="0"/>
              <a:t> sujeitos,</a:t>
            </a:r>
          </a:p>
          <a:p>
            <a:r>
              <a:rPr lang="pt-BR" i="1" dirty="0"/>
              <a:t>segundo a posição do sujeito</a:t>
            </a:r>
          </a:p>
        </p:txBody>
      </p:sp>
      <p:graphicFrame>
        <p:nvGraphicFramePr>
          <p:cNvPr id="12" name="Chart 2">
            <a:extLst>
              <a:ext uri="{FF2B5EF4-FFF2-40B4-BE49-F238E27FC236}">
                <a16:creationId xmlns:a16="http://schemas.microsoft.com/office/drawing/2014/main" id="{C65697A7-23B0-4EB6-A67E-6DBEA505FF9C}"/>
              </a:ext>
            </a:extLst>
          </p:cNvPr>
          <p:cNvGraphicFramePr>
            <a:graphicFrameLocks/>
          </p:cNvGraphicFramePr>
          <p:nvPr>
            <p:extLst>
              <p:ext uri="{D42A27DB-BD31-4B8C-83A1-F6EECF244321}">
                <p14:modId xmlns:p14="http://schemas.microsoft.com/office/powerpoint/2010/main" val="313125545"/>
              </p:ext>
            </p:extLst>
          </p:nvPr>
        </p:nvGraphicFramePr>
        <p:xfrm>
          <a:off x="811367" y="1095375"/>
          <a:ext cx="5572760" cy="39649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861542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dos nomes incluídos (ou não) nos </a:t>
            </a:r>
            <a:r>
              <a:rPr lang="pt-BR" i="1" dirty="0" err="1"/>
              <a:t>NPs</a:t>
            </a:r>
            <a:r>
              <a:rPr lang="pt-BR" i="1" dirty="0"/>
              <a:t> sujeitos</a:t>
            </a:r>
          </a:p>
          <a:p>
            <a:endParaRPr lang="pt-BR" i="1" dirty="0"/>
          </a:p>
        </p:txBody>
      </p:sp>
      <p:graphicFrame>
        <p:nvGraphicFramePr>
          <p:cNvPr id="5" name="Chart 2">
            <a:extLst>
              <a:ext uri="{FF2B5EF4-FFF2-40B4-BE49-F238E27FC236}">
                <a16:creationId xmlns:a16="http://schemas.microsoft.com/office/drawing/2014/main" id="{17C19B30-3C5D-439F-911E-AA85D70FD529}"/>
              </a:ext>
            </a:extLst>
          </p:cNvPr>
          <p:cNvGraphicFramePr>
            <a:graphicFrameLocks/>
          </p:cNvGraphicFramePr>
          <p:nvPr/>
        </p:nvGraphicFramePr>
        <p:xfrm>
          <a:off x="827088" y="1131887"/>
          <a:ext cx="5577114" cy="36139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93631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dos nomes incluídos (ou não) nos </a:t>
            </a:r>
            <a:r>
              <a:rPr lang="pt-BR" i="1" dirty="0" err="1"/>
              <a:t>NPs</a:t>
            </a:r>
            <a:r>
              <a:rPr lang="pt-BR" i="1" dirty="0"/>
              <a:t> sujeitos,</a:t>
            </a:r>
          </a:p>
          <a:p>
            <a:r>
              <a:rPr lang="pt-BR" i="1" dirty="0"/>
              <a:t>segundo a posição do sujeito</a:t>
            </a:r>
          </a:p>
        </p:txBody>
      </p:sp>
      <p:graphicFrame>
        <p:nvGraphicFramePr>
          <p:cNvPr id="11" name="Chart 2">
            <a:extLst>
              <a:ext uri="{FF2B5EF4-FFF2-40B4-BE49-F238E27FC236}">
                <a16:creationId xmlns:a16="http://schemas.microsoft.com/office/drawing/2014/main" id="{C80464DA-5557-450F-AB11-8B3DFDF60E18}"/>
              </a:ext>
            </a:extLst>
          </p:cNvPr>
          <p:cNvGraphicFramePr>
            <a:graphicFrameLocks/>
          </p:cNvGraphicFramePr>
          <p:nvPr/>
        </p:nvGraphicFramePr>
        <p:xfrm>
          <a:off x="885043" y="1131888"/>
          <a:ext cx="5577114" cy="36139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78070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1" u="none" strike="noStrike" kern="1200" cap="none" spc="0" normalizeH="0" baseline="0" noProof="0" dirty="0">
                <a:ln>
                  <a:noFill/>
                </a:ln>
                <a:solidFill>
                  <a:prstClr val="black"/>
                </a:solidFill>
                <a:effectLst/>
                <a:uLnTx/>
                <a:uFillTx/>
                <a:latin typeface="Georgia"/>
                <a:ea typeface="DejaVu Sans"/>
                <a:cs typeface="DejaVu Sans"/>
              </a:rPr>
              <a:t>Aspecto geral dos nomes incluídos (ou não) nos </a:t>
            </a:r>
            <a:r>
              <a:rPr kumimoji="0" lang="pt-BR" sz="1800" b="0" i="1" u="none" strike="noStrike" kern="1200" cap="none" spc="0" normalizeH="0" baseline="0" noProof="0" dirty="0" err="1">
                <a:ln>
                  <a:noFill/>
                </a:ln>
                <a:solidFill>
                  <a:prstClr val="black"/>
                </a:solidFill>
                <a:effectLst/>
                <a:uLnTx/>
                <a:uFillTx/>
                <a:latin typeface="Georgia"/>
                <a:ea typeface="DejaVu Sans"/>
                <a:cs typeface="DejaVu Sans"/>
              </a:rPr>
              <a:t>NPs</a:t>
            </a:r>
            <a:r>
              <a:rPr kumimoji="0" lang="pt-BR" sz="1800" b="0" i="1" u="none" strike="noStrike" kern="1200" cap="none" spc="0" normalizeH="0" baseline="0" noProof="0" dirty="0">
                <a:ln>
                  <a:noFill/>
                </a:ln>
                <a:solidFill>
                  <a:prstClr val="black"/>
                </a:solidFill>
                <a:effectLst/>
                <a:uLnTx/>
                <a:uFillTx/>
                <a:latin typeface="Georgia"/>
                <a:ea typeface="DejaVu Sans"/>
                <a:cs typeface="DejaVu Sans"/>
              </a:rPr>
              <a:t> sujeitos,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1" u="none" strike="noStrike" kern="1200" cap="none" spc="0" normalizeH="0" baseline="0" noProof="0" dirty="0">
                <a:ln>
                  <a:noFill/>
                </a:ln>
                <a:solidFill>
                  <a:prstClr val="black"/>
                </a:solidFill>
                <a:effectLst/>
                <a:uLnTx/>
                <a:uFillTx/>
                <a:latin typeface="Georgia"/>
                <a:ea typeface="DejaVu Sans"/>
                <a:cs typeface="DejaVu Sans"/>
              </a:rPr>
              <a:t>segundo a posição do sujeito </a:t>
            </a:r>
            <a:r>
              <a:rPr kumimoji="0" lang="pt-BR" sz="1800" b="1" i="1" u="none" strike="noStrike" kern="1200" cap="none" spc="0" normalizeH="0" baseline="0" noProof="0" dirty="0">
                <a:ln>
                  <a:noFill/>
                </a:ln>
                <a:solidFill>
                  <a:prstClr val="black"/>
                </a:solidFill>
                <a:effectLst/>
                <a:uLnTx/>
                <a:uFillTx/>
                <a:latin typeface="Georgia"/>
                <a:ea typeface="DejaVu Sans"/>
                <a:cs typeface="DejaVu Sans"/>
              </a:rPr>
              <a:t>e a estrutura interna</a:t>
            </a:r>
            <a:r>
              <a:rPr kumimoji="0" lang="pt-BR" sz="1800" b="0" i="1" u="none" strike="noStrike" kern="1200" cap="none" spc="0" normalizeH="0" baseline="0" noProof="0" dirty="0">
                <a:ln>
                  <a:noFill/>
                </a:ln>
                <a:solidFill>
                  <a:prstClr val="black"/>
                </a:solidFill>
                <a:effectLst/>
                <a:uLnTx/>
                <a:uFillTx/>
                <a:latin typeface="Georgia"/>
                <a:ea typeface="DejaVu Sans"/>
                <a:cs typeface="DejaVu Sans"/>
              </a:rPr>
              <a:t> do NP</a:t>
            </a:r>
          </a:p>
        </p:txBody>
      </p:sp>
      <p:graphicFrame>
        <p:nvGraphicFramePr>
          <p:cNvPr id="5" name="Chart 2">
            <a:extLst>
              <a:ext uri="{FF2B5EF4-FFF2-40B4-BE49-F238E27FC236}">
                <a16:creationId xmlns:a16="http://schemas.microsoft.com/office/drawing/2014/main" id="{ACC56BD3-23E7-483C-9D62-D2885E8CD078}"/>
              </a:ext>
            </a:extLst>
          </p:cNvPr>
          <p:cNvGraphicFramePr>
            <a:graphicFrameLocks/>
          </p:cNvGraphicFramePr>
          <p:nvPr>
            <p:extLst>
              <p:ext uri="{D42A27DB-BD31-4B8C-83A1-F6EECF244321}">
                <p14:modId xmlns:p14="http://schemas.microsoft.com/office/powerpoint/2010/main" val="518161041"/>
              </p:ext>
            </p:extLst>
          </p:nvPr>
        </p:nvGraphicFramePr>
        <p:xfrm>
          <a:off x="811367" y="955312"/>
          <a:ext cx="5571958" cy="396712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02940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1" u="none" strike="noStrike" kern="1200" cap="none" spc="0" normalizeH="0" baseline="0" noProof="0" dirty="0">
                <a:ln>
                  <a:noFill/>
                </a:ln>
                <a:solidFill>
                  <a:prstClr val="black"/>
                </a:solidFill>
                <a:effectLst/>
                <a:uLnTx/>
                <a:uFillTx/>
                <a:latin typeface="Georgia"/>
                <a:ea typeface="DejaVu Sans"/>
                <a:cs typeface="DejaVu Sans"/>
              </a:rPr>
              <a:t>Aspecto geral dos nomes incluídos (ou não) nos </a:t>
            </a:r>
            <a:r>
              <a:rPr kumimoji="0" lang="pt-BR" sz="1800" b="0" i="1" u="none" strike="noStrike" kern="1200" cap="none" spc="0" normalizeH="0" baseline="0" noProof="0" dirty="0" err="1">
                <a:ln>
                  <a:noFill/>
                </a:ln>
                <a:solidFill>
                  <a:prstClr val="black"/>
                </a:solidFill>
                <a:effectLst/>
                <a:uLnTx/>
                <a:uFillTx/>
                <a:latin typeface="Georgia"/>
                <a:ea typeface="DejaVu Sans"/>
                <a:cs typeface="DejaVu Sans"/>
              </a:rPr>
              <a:t>NPs</a:t>
            </a:r>
            <a:r>
              <a:rPr kumimoji="0" lang="pt-BR" sz="1800" b="0" i="1" u="none" strike="noStrike" kern="1200" cap="none" spc="0" normalizeH="0" baseline="0" noProof="0" dirty="0">
                <a:ln>
                  <a:noFill/>
                </a:ln>
                <a:solidFill>
                  <a:prstClr val="black"/>
                </a:solidFill>
                <a:effectLst/>
                <a:uLnTx/>
                <a:uFillTx/>
                <a:latin typeface="Georgia"/>
                <a:ea typeface="DejaVu Sans"/>
                <a:cs typeface="DejaVu Sans"/>
              </a:rPr>
              <a:t> sujeitos,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1" u="none" strike="noStrike" kern="1200" cap="none" spc="0" normalizeH="0" baseline="0" noProof="0" dirty="0">
                <a:ln>
                  <a:noFill/>
                </a:ln>
                <a:solidFill>
                  <a:prstClr val="black"/>
                </a:solidFill>
                <a:effectLst/>
                <a:uLnTx/>
                <a:uFillTx/>
                <a:latin typeface="Georgia"/>
                <a:ea typeface="DejaVu Sans"/>
                <a:cs typeface="DejaVu Sans"/>
              </a:rPr>
              <a:t>segundo a posição do sujeito e a estrutura interna do NP</a:t>
            </a:r>
          </a:p>
        </p:txBody>
      </p:sp>
      <p:graphicFrame>
        <p:nvGraphicFramePr>
          <p:cNvPr id="4" name="Chart 2">
            <a:extLst>
              <a:ext uri="{FF2B5EF4-FFF2-40B4-BE49-F238E27FC236}">
                <a16:creationId xmlns:a16="http://schemas.microsoft.com/office/drawing/2014/main" id="{1716BC88-4D88-4611-8BEF-FDB2F8AA3783}"/>
              </a:ext>
            </a:extLst>
          </p:cNvPr>
          <p:cNvGraphicFramePr>
            <a:graphicFrameLocks/>
          </p:cNvGraphicFramePr>
          <p:nvPr>
            <p:extLst>
              <p:ext uri="{D42A27DB-BD31-4B8C-83A1-F6EECF244321}">
                <p14:modId xmlns:p14="http://schemas.microsoft.com/office/powerpoint/2010/main" val="3309589696"/>
              </p:ext>
            </p:extLst>
          </p:nvPr>
        </p:nvGraphicFramePr>
        <p:xfrm>
          <a:off x="716280" y="894080"/>
          <a:ext cx="6080760" cy="39649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469675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dos nomes incluídos (ou não) nos </a:t>
            </a:r>
            <a:r>
              <a:rPr lang="pt-BR" i="1" dirty="0" err="1"/>
              <a:t>NPs</a:t>
            </a:r>
            <a:r>
              <a:rPr lang="pt-BR" i="1" dirty="0"/>
              <a:t> sujeitos,</a:t>
            </a:r>
          </a:p>
          <a:p>
            <a:r>
              <a:rPr lang="pt-BR" i="1" dirty="0"/>
              <a:t>segundo a posição do sujeito </a:t>
            </a:r>
            <a:r>
              <a:rPr lang="pt-BR" i="1" dirty="0">
                <a:solidFill>
                  <a:prstClr val="black"/>
                </a:solidFill>
              </a:rPr>
              <a:t>e a estrutura interna do NP</a:t>
            </a:r>
            <a:endParaRPr lang="pt-BR" i="1" dirty="0"/>
          </a:p>
        </p:txBody>
      </p:sp>
      <p:graphicFrame>
        <p:nvGraphicFramePr>
          <p:cNvPr id="5" name="Chart 2">
            <a:extLst>
              <a:ext uri="{FF2B5EF4-FFF2-40B4-BE49-F238E27FC236}">
                <a16:creationId xmlns:a16="http://schemas.microsoft.com/office/drawing/2014/main" id="{F10F24B8-3A2D-446A-B3FD-2D9EE76FE2A4}"/>
              </a:ext>
            </a:extLst>
          </p:cNvPr>
          <p:cNvGraphicFramePr>
            <a:graphicFrameLocks/>
          </p:cNvGraphicFramePr>
          <p:nvPr>
            <p:extLst>
              <p:ext uri="{D42A27DB-BD31-4B8C-83A1-F6EECF244321}">
                <p14:modId xmlns:p14="http://schemas.microsoft.com/office/powerpoint/2010/main" val="3955442447"/>
              </p:ext>
            </p:extLst>
          </p:nvPr>
        </p:nvGraphicFramePr>
        <p:xfrm>
          <a:off x="827088" y="956406"/>
          <a:ext cx="5572760" cy="39649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85153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dos nomes incluídos (ou não) nos </a:t>
            </a:r>
            <a:r>
              <a:rPr lang="pt-BR" i="1" dirty="0" err="1"/>
              <a:t>NPs</a:t>
            </a:r>
            <a:r>
              <a:rPr lang="pt-BR" i="1" dirty="0"/>
              <a:t> sujeitos,</a:t>
            </a:r>
          </a:p>
          <a:p>
            <a:r>
              <a:rPr lang="pt-BR" i="1" dirty="0"/>
              <a:t>segundo a posição do sujeito </a:t>
            </a:r>
            <a:r>
              <a:rPr lang="pt-BR" i="1" dirty="0">
                <a:solidFill>
                  <a:prstClr val="black"/>
                </a:solidFill>
              </a:rPr>
              <a:t>e a estrutura interna do NP</a:t>
            </a:r>
            <a:endParaRPr lang="pt-BR" i="1" dirty="0"/>
          </a:p>
        </p:txBody>
      </p:sp>
      <p:sp>
        <p:nvSpPr>
          <p:cNvPr id="2" name="CaixaDeTexto 1">
            <a:extLst>
              <a:ext uri="{FF2B5EF4-FFF2-40B4-BE49-F238E27FC236}">
                <a16:creationId xmlns:a16="http://schemas.microsoft.com/office/drawing/2014/main" id="{1A7B5865-0B58-4EFC-B7D7-0F3F667763C8}"/>
              </a:ext>
            </a:extLst>
          </p:cNvPr>
          <p:cNvSpPr txBox="1"/>
          <p:nvPr/>
        </p:nvSpPr>
        <p:spPr>
          <a:xfrm>
            <a:off x="1173481" y="1371600"/>
            <a:ext cx="6477000" cy="2308324"/>
          </a:xfrm>
          <a:prstGeom prst="rect">
            <a:avLst/>
          </a:prstGeom>
          <a:noFill/>
        </p:spPr>
        <p:txBody>
          <a:bodyPr wrap="square" rtlCol="0">
            <a:spAutoFit/>
          </a:bodyPr>
          <a:lstStyle/>
          <a:p>
            <a:r>
              <a:rPr lang="pt-BR" dirty="0"/>
              <a:t>Conclusões parciais:</a:t>
            </a:r>
          </a:p>
          <a:p>
            <a:endParaRPr lang="pt-BR" dirty="0"/>
          </a:p>
          <a:p>
            <a:r>
              <a:rPr lang="pt-BR" dirty="0">
                <a:solidFill>
                  <a:schemeClr val="accent6">
                    <a:lumMod val="75000"/>
                  </a:schemeClr>
                </a:solidFill>
              </a:rPr>
              <a:t>1#</a:t>
            </a:r>
          </a:p>
          <a:p>
            <a:r>
              <a:rPr lang="pt-BR" dirty="0"/>
              <a:t>Há uma relação importante entre o padrão de determinação e a posição pré-verbal.</a:t>
            </a:r>
          </a:p>
          <a:p>
            <a:endParaRPr lang="pt-BR" dirty="0"/>
          </a:p>
          <a:p>
            <a:r>
              <a:rPr lang="pt-BR" dirty="0"/>
              <a:t>Sujeitos pré-verbais tendem a ser </a:t>
            </a:r>
            <a:r>
              <a:rPr lang="pt-BR" b="1" dirty="0">
                <a:solidFill>
                  <a:srgbClr val="E45150"/>
                </a:solidFill>
              </a:rPr>
              <a:t>+ determinados</a:t>
            </a:r>
          </a:p>
          <a:p>
            <a:r>
              <a:rPr lang="pt-BR" dirty="0"/>
              <a:t>Sujeitos pós-verbais tendem a ser </a:t>
            </a:r>
            <a:r>
              <a:rPr lang="pt-BR" b="1" dirty="0">
                <a:solidFill>
                  <a:schemeClr val="accent1"/>
                </a:solidFill>
              </a:rPr>
              <a:t>- determinados</a:t>
            </a:r>
          </a:p>
        </p:txBody>
      </p:sp>
    </p:spTree>
    <p:extLst>
      <p:ext uri="{BB962C8B-B14F-4D97-AF65-F5344CB8AC3E}">
        <p14:creationId xmlns:p14="http://schemas.microsoft.com/office/powerpoint/2010/main" val="6391060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dos nomes incluídos (ou não) nos </a:t>
            </a:r>
            <a:r>
              <a:rPr lang="pt-BR" i="1" dirty="0" err="1"/>
              <a:t>NPs</a:t>
            </a:r>
            <a:r>
              <a:rPr lang="pt-BR" i="1" dirty="0"/>
              <a:t> sujeitos,</a:t>
            </a:r>
          </a:p>
          <a:p>
            <a:r>
              <a:rPr lang="pt-BR" i="1" dirty="0"/>
              <a:t>segundo a posição do sujeito </a:t>
            </a:r>
            <a:r>
              <a:rPr lang="pt-BR" i="1" dirty="0">
                <a:solidFill>
                  <a:prstClr val="black"/>
                </a:solidFill>
              </a:rPr>
              <a:t>e a estrutura interna do NP</a:t>
            </a:r>
            <a:endParaRPr lang="pt-BR" i="1" dirty="0"/>
          </a:p>
        </p:txBody>
      </p:sp>
      <p:sp>
        <p:nvSpPr>
          <p:cNvPr id="2" name="CaixaDeTexto 1">
            <a:extLst>
              <a:ext uri="{FF2B5EF4-FFF2-40B4-BE49-F238E27FC236}">
                <a16:creationId xmlns:a16="http://schemas.microsoft.com/office/drawing/2014/main" id="{1A7B5865-0B58-4EFC-B7D7-0F3F667763C8}"/>
              </a:ext>
            </a:extLst>
          </p:cNvPr>
          <p:cNvSpPr txBox="1"/>
          <p:nvPr/>
        </p:nvSpPr>
        <p:spPr>
          <a:xfrm>
            <a:off x="1173481" y="1371600"/>
            <a:ext cx="6477000" cy="2585323"/>
          </a:xfrm>
          <a:prstGeom prst="rect">
            <a:avLst/>
          </a:prstGeom>
          <a:noFill/>
        </p:spPr>
        <p:txBody>
          <a:bodyPr wrap="square" rtlCol="0">
            <a:spAutoFit/>
          </a:bodyPr>
          <a:lstStyle/>
          <a:p>
            <a:r>
              <a:rPr lang="pt-BR" dirty="0"/>
              <a:t>Conclusões parciais:</a:t>
            </a:r>
          </a:p>
          <a:p>
            <a:endParaRPr lang="pt-BR" dirty="0"/>
          </a:p>
          <a:p>
            <a:r>
              <a:rPr lang="pt-BR" dirty="0">
                <a:solidFill>
                  <a:schemeClr val="accent6">
                    <a:lumMod val="75000"/>
                  </a:schemeClr>
                </a:solidFill>
              </a:rPr>
              <a:t>2#</a:t>
            </a:r>
          </a:p>
          <a:p>
            <a:r>
              <a:rPr lang="pt-BR" dirty="0"/>
              <a:t>Há também uma relação entre a qualidade de modificação do sujeito e a posição pré-verbal</a:t>
            </a:r>
          </a:p>
          <a:p>
            <a:endParaRPr lang="pt-BR" b="1" dirty="0">
              <a:solidFill>
                <a:schemeClr val="accent1"/>
              </a:solidFill>
            </a:endParaRPr>
          </a:p>
          <a:p>
            <a:r>
              <a:rPr lang="pt-BR" dirty="0"/>
              <a:t>Sujeitos pré-verbais tendem a ser </a:t>
            </a:r>
            <a:r>
              <a:rPr lang="pt-BR" b="1" dirty="0">
                <a:solidFill>
                  <a:srgbClr val="E45150"/>
                </a:solidFill>
              </a:rPr>
              <a:t>+ modificados</a:t>
            </a:r>
          </a:p>
          <a:p>
            <a:r>
              <a:rPr lang="pt-BR" dirty="0"/>
              <a:t>Sujeitos pós-verbais tendem a ser </a:t>
            </a:r>
            <a:r>
              <a:rPr lang="pt-BR" b="1" dirty="0">
                <a:solidFill>
                  <a:schemeClr val="accent1"/>
                </a:solidFill>
              </a:rPr>
              <a:t>- modificados</a:t>
            </a:r>
          </a:p>
          <a:p>
            <a:endParaRPr lang="pt-BR" b="1" dirty="0">
              <a:solidFill>
                <a:schemeClr val="accent1"/>
              </a:solidFill>
            </a:endParaRPr>
          </a:p>
        </p:txBody>
      </p:sp>
    </p:spTree>
    <p:extLst>
      <p:ext uri="{BB962C8B-B14F-4D97-AF65-F5344CB8AC3E}">
        <p14:creationId xmlns:p14="http://schemas.microsoft.com/office/powerpoint/2010/main" val="246147738"/>
      </p:ext>
    </p:extLst>
  </p:cSld>
  <p:clrMapOvr>
    <a:masterClrMapping/>
  </p:clrMapOvr>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Rosa forte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Rosa forte mest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Verde parentesis mest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Azul mest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Rosa fort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Vermelho mest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osa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osa mestre">
  <a:themeElements>
    <a:clrScheme name="Personalizada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Verde">
  <a:themeElements>
    <a:clrScheme name="Personalizada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anj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Personalizada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Azul for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Amarelo ">
  <a:themeElements>
    <a:clrScheme name="Personalizada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4478</TotalTime>
  <Words>16231</Words>
  <Application>Microsoft Office PowerPoint</Application>
  <PresentationFormat>Apresentação na tela (16:9)</PresentationFormat>
  <Paragraphs>2080</Paragraphs>
  <Slides>276</Slides>
  <Notes>42</Notes>
  <HiddenSlides>0</HiddenSlides>
  <MMClips>0</MMClips>
  <ScaleCrop>false</ScaleCrop>
  <HeadingPairs>
    <vt:vector size="6" baseType="variant">
      <vt:variant>
        <vt:lpstr>Fontes usadas</vt:lpstr>
      </vt:variant>
      <vt:variant>
        <vt:i4>15</vt:i4>
      </vt:variant>
      <vt:variant>
        <vt:lpstr>Tema</vt:lpstr>
      </vt:variant>
      <vt:variant>
        <vt:i4>16</vt:i4>
      </vt:variant>
      <vt:variant>
        <vt:lpstr>Títulos de slides</vt:lpstr>
      </vt:variant>
      <vt:variant>
        <vt:i4>276</vt:i4>
      </vt:variant>
    </vt:vector>
  </HeadingPairs>
  <TitlesOfParts>
    <vt:vector size="307" baseType="lpstr">
      <vt:lpstr>Arial</vt:lpstr>
      <vt:lpstr>Calibri</vt:lpstr>
      <vt:lpstr>Calibri Light</vt:lpstr>
      <vt:lpstr>Cambria</vt:lpstr>
      <vt:lpstr>Candara</vt:lpstr>
      <vt:lpstr>Consolas</vt:lpstr>
      <vt:lpstr>Courier New</vt:lpstr>
      <vt:lpstr>DejaVu Sans</vt:lpstr>
      <vt:lpstr>Garamond</vt:lpstr>
      <vt:lpstr>Georgia</vt:lpstr>
      <vt:lpstr>Helvetica Neue Light</vt:lpstr>
      <vt:lpstr>StarSymbol</vt:lpstr>
      <vt:lpstr>Symbol</vt:lpstr>
      <vt:lpstr>Verdana</vt:lpstr>
      <vt:lpstr>Wingdings</vt:lpstr>
      <vt:lpstr>Personalizar design</vt:lpstr>
      <vt:lpstr>Rosa </vt:lpstr>
      <vt:lpstr>Rosa mestre</vt:lpstr>
      <vt:lpstr>Office Theme</vt:lpstr>
      <vt:lpstr>Verde</vt:lpstr>
      <vt:lpstr>Laranja</vt:lpstr>
      <vt:lpstr>Office Theme</vt:lpstr>
      <vt:lpstr>Azul forte]</vt:lpstr>
      <vt:lpstr>Amarelo </vt:lpstr>
      <vt:lpstr>Office Theme</vt:lpstr>
      <vt:lpstr>Rosa forte </vt:lpstr>
      <vt:lpstr>Rosa forte mestre</vt:lpstr>
      <vt:lpstr>Verde parentesis mestre</vt:lpstr>
      <vt:lpstr>Azul mestre</vt:lpstr>
      <vt:lpstr>Rosa forte master</vt:lpstr>
      <vt:lpstr>Vermelho mestre</vt:lpstr>
      <vt:lpstr>Apresentação do PowerPoint</vt:lpstr>
      <vt:lpstr>Introdução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Projetos envolvidos</vt:lpstr>
      <vt:lpstr>Apresentação do PowerPoint</vt:lpstr>
      <vt:lpstr>Apresentação do PowerPoint</vt:lpstr>
      <vt:lpstr>Apresentação do PowerPoint</vt:lpstr>
      <vt:lpstr>Apresentação do PowerPoint</vt:lpstr>
      <vt:lpstr>Apresentação do PowerPoint</vt:lpstr>
      <vt:lpstr>Apresentação do PowerPoint</vt:lpstr>
      <vt:lpstr>Experimento</vt:lpstr>
      <vt:lpstr>Apresentação do PowerPoint</vt:lpstr>
      <vt:lpstr>Apresentação do PowerPoint</vt:lpstr>
      <vt:lpstr>Apresentação do PowerPoint</vt:lpstr>
      <vt:lpstr>Apresentação do PowerPoint</vt:lpstr>
      <vt:lpstr>Apresentação do PowerPoint</vt:lpstr>
      <vt:lpstr>Apresentação do PowerPoint</vt:lpstr>
      <vt:lpstr>Alguns resultados</vt:lpstr>
      <vt:lpstr>em números</vt:lpstr>
      <vt:lpstr>um exemplo</vt:lpstr>
      <vt:lpstr>Apresentação do PowerPoint</vt:lpstr>
      <vt:lpstr>Apresentação do PowerPoint</vt:lpstr>
      <vt:lpstr>cadeia referencial do ‘tatu’, 7520 </vt:lpstr>
      <vt:lpstr>funcionamentos de navegação </vt:lpstr>
      <vt:lpstr>funcionamento de navegação – texto: </vt:lpstr>
      <vt:lpstr>funcionamento de navegação – blocos: </vt:lpstr>
      <vt:lpstr>funcionamento de navegação – árvore:</vt:lpstr>
      <vt:lpstr>aspectos sintáticos interessantes</vt:lpstr>
      <vt:lpstr> 1# Os sujeitos lexicais, suas posições, e seus referentes</vt:lpstr>
      <vt:lpstr>Apresentação do PowerPoint</vt:lpstr>
      <vt:lpstr>Apresentação do PowerPoint</vt:lpstr>
      <vt:lpstr>Apresentação do PowerPoint</vt:lpstr>
      <vt:lpstr>Apresentação do PowerPoint</vt:lpstr>
      <vt:lpstr>2# os sujeitos nulos e seus referentes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alguns padrões encontrados:  estatuto referencial x posição do sujeito lexical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‘Tópicos sintáticos?’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‘Conclusão’</vt:lpstr>
      <vt:lpstr>Apresentação do PowerPoint</vt:lpstr>
      <vt:lpstr>Apresentação do PowerPoint</vt:lpstr>
      <vt:lpstr>Obrigada !</vt:lpstr>
      <vt:lpstr>Referências</vt:lpstr>
      <vt:lpstr>Apresentação do PowerPoint</vt:lpstr>
      <vt:lpstr>A anotação em detalhe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alguns padrões encontrados: padrão de determinação x posição do sujeito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maria</dc:creator>
  <cp:lastModifiedBy>mariaclara.ps@outlook.com</cp:lastModifiedBy>
  <cp:revision>138</cp:revision>
  <dcterms:modified xsi:type="dcterms:W3CDTF">2018-05-22T00:03:41Z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pt-BR</dc:language>
  <cp:lastModifiedBy/>
  <dcterms:modified xsi:type="dcterms:W3CDTF">2018-05-17T15:34:14Z</dcterms:modified>
  <cp:revision>1</cp:revision>
  <dc:subject/>
  <dc:title/>
</cp:coreProperties>
</file>