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9" autoAdjust="0"/>
  </p:normalViewPr>
  <p:slideViewPr>
    <p:cSldViewPr snapToGrid="0">
      <p:cViewPr varScale="1">
        <p:scale>
          <a:sx n="86" d="100"/>
          <a:sy n="86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2A6E-047A-4980-B0C9-27DD095B9D96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F2EC4-46BE-4E8C-8056-EFD615110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Today, I’ll share the findings of my analysis on flight delays, combining insights from bar and pie charts with an interactive map visualization.</a:t>
            </a:r>
          </a:p>
          <a:p>
            <a:r>
              <a:rPr lang="en-US" altLang="zh-CN" dirty="0"/>
              <a:t>We began by analyzing a dataset of flight delays, calculating the total delay time for each flight. This included delays caused by weather, carriers, the national airspace system, security, and late aircraft.</a:t>
            </a:r>
          </a:p>
          <a:p>
            <a:r>
              <a:rPr lang="en-US" altLang="zh-CN" dirty="0"/>
              <a:t>The bar chart reveals significant variability in delays across different carriers. For instance, carriers like </a:t>
            </a:r>
            <a:r>
              <a:rPr lang="en-US" altLang="zh-CN" b="1" dirty="0"/>
              <a:t>Delta Airlines (DL)</a:t>
            </a:r>
            <a:r>
              <a:rPr lang="en-US" altLang="zh-CN" dirty="0"/>
              <a:t> show significantly higher </a:t>
            </a:r>
            <a:r>
              <a:rPr lang="en-US" altLang="zh-CN" b="1" dirty="0"/>
              <a:t>Carrier Delays</a:t>
            </a:r>
            <a:r>
              <a:rPr lang="en-US" altLang="zh-CN" dirty="0"/>
              <a:t> compared to others. This indicates inefficiencies within their operational processes that might need immediate attention.</a:t>
            </a:r>
          </a:p>
          <a:p>
            <a:r>
              <a:rPr lang="en-US" altLang="zh-CN" dirty="0"/>
              <a:t>From the pie chart analysis, it’s clear that </a:t>
            </a:r>
            <a:r>
              <a:rPr lang="en-US" altLang="zh-CN" b="1" dirty="0"/>
              <a:t>Late Aircraft Delays</a:t>
            </a:r>
            <a:r>
              <a:rPr lang="en-US" altLang="zh-CN" dirty="0"/>
              <a:t> account for a substantial portion of the total delay time. This highlights potential challenges related to scheduling and maintenance practices.</a:t>
            </a:r>
            <a:br>
              <a:rPr lang="en-US" altLang="zh-CN" dirty="0"/>
            </a:br>
            <a:r>
              <a:rPr lang="en-US" altLang="zh-CN" dirty="0"/>
              <a:t>In contrast, </a:t>
            </a:r>
            <a:r>
              <a:rPr lang="en-US" altLang="zh-CN" b="1" dirty="0"/>
              <a:t>NAS delays</a:t>
            </a:r>
            <a:r>
              <a:rPr lang="en-US" altLang="zh-CN" dirty="0"/>
              <a:t> and </a:t>
            </a:r>
            <a:r>
              <a:rPr lang="en-US" altLang="zh-CN" b="1" dirty="0"/>
              <a:t>weather-related delays</a:t>
            </a:r>
            <a:r>
              <a:rPr lang="en-US" altLang="zh-CN" dirty="0"/>
              <a:t> contribute relatively smaller portions, while </a:t>
            </a:r>
            <a:r>
              <a:rPr lang="en-US" altLang="zh-CN" b="1" dirty="0"/>
              <a:t>security delays</a:t>
            </a:r>
            <a:r>
              <a:rPr lang="en-US" altLang="zh-CN" dirty="0"/>
              <a:t> are almost negligible. This suggests that systemic and environmental issues are less impactful compared to operational factors.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F2EC4-46BE-4E8C-8056-EFD6151102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geographical data of major U.S. cities, we visualized the delays on an interactive map using the Folium library.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Flights were marked on the map with color-coded circles based on delay duration: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b="1" dirty="0"/>
              <a:t>Green</a:t>
            </a:r>
            <a:r>
              <a:rPr lang="en-US" altLang="zh-CN" dirty="0"/>
              <a:t> for delays under 20 minutes,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Yellow</a:t>
            </a:r>
            <a:r>
              <a:rPr lang="en-US" altLang="zh-CN" dirty="0"/>
              <a:t> for delays between 20 and 50 minutes,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Red</a:t>
            </a:r>
            <a:r>
              <a:rPr lang="en-US" altLang="zh-CN" dirty="0"/>
              <a:t> for delays exceeding 50 minutes.</a:t>
            </a:r>
          </a:p>
          <a:p>
            <a:r>
              <a:rPr lang="en-US" altLang="zh-CN" dirty="0"/>
              <a:t>Each city marker provides detailed popups, showing the airline and specific delay information.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F2EC4-46BE-4E8C-8056-EFD6151102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8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18FD-2D16-FB30-B49B-195C6E55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56A0A-D6D3-403B-9930-6394FAB9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E4730-10E0-231F-524D-237A0D12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4C6FC-9E67-FF68-B664-DC7A287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7BC13-4D09-28F8-8873-10A75CF0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5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16774-05B4-8E3B-FB34-26D0D930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29F42-E10A-962C-8724-4A247F63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9F18A-CBC0-A251-DE4A-DFD11F6F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26BB-4611-2D68-F401-A9CF1168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9AC4-FCDF-9514-512E-707A9C15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7D8A7-CA3F-F433-B0C0-CC85AB79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51982-5B1A-6CCA-78CB-086C9DE6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69654-8D85-512B-907B-07603C96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A1764-E8A9-79DF-A168-3276386E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DCB89-562E-F77B-6F37-5FFFCF87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26DD1-FC57-F49F-BBDC-F00722B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A5536-AC47-63D4-BC7E-8170968C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2364-FD6B-26C6-2DA8-41A40B5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EF21-4A1B-6CD9-0651-A8286A3B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15AE9-C491-AB1A-FF4B-44C4A76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9A7D6-279F-D916-5FD2-65E89A37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D1EB1-333A-034B-326B-A57497D4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31387-5A10-FB2C-4332-8FC16DFB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4892A-8B94-D5C4-28FE-9C0272D6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E1D94-BE71-D418-7ABD-A1E8B14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2D3DD-E7BF-CA49-5815-BF12F24F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7659-8CD7-0F31-3EE5-2F89C1C5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24713-6031-48B6-89CE-34146808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AEBC9-3E92-BF7A-4683-B68AC00B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972CF-84F7-C5E8-FCC8-5FF3F58F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696AF-2300-61FD-9DD1-CF4A7CD2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3ABE-94AC-C09B-B282-62E2C020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FBA76-67E6-DED4-0089-71C87E41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61634-07CB-9F1E-C38A-398202DA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D7F99-B64E-EFDF-C35B-6C8730512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E5A57-B014-FD85-E59D-87ABA16A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FB1FB-E0F9-331F-B2BF-DAB55184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7EA2F9-1994-744B-E7E9-5E78AC11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41090-8DFF-B6AA-892C-9543F6BA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17D5-19C2-6EE4-EAB1-F8207FA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C84F1-6A5B-1ABC-CFA9-1D7002AF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1BF1F-DC46-C894-FD74-157CDA6C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1BCF8-ABEC-C9E0-3886-9DCF456E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1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F1FC9-F006-0072-EE3D-E7D4D94C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17D200-40D0-2C94-EE8B-1223CC15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9F0CC-0378-2D06-BF50-446C6216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FA8E-9228-058A-924C-6DD64AE4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25237-4A4A-71D4-0108-7C8C4A7F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27A917-8D03-EAF7-4663-94DB3397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F0B0F-A261-6426-AF5E-72ABF90C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570DC-09D2-02AA-D6B3-CA2BD637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D7464-86E6-9EDE-AE4C-E0FDFA68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4046-6801-A5B8-6D6C-1436DCE4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8E4DD-3A42-A717-561F-0C6C8945B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74D0E-ACCF-95CA-00FE-2F1F64BD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03242-3913-48A1-1A38-BA3AACFA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F04C4-340C-8475-4B7F-86D3AF1F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DE5B3-4425-5A1C-8F58-785011E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5952E1-3345-C4C5-115A-04DE3062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6924B-3BC0-1ECF-7EE2-755BD2E2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2262A-1DB0-612A-BFB1-B779B65DF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97EA7-234F-4483-B122-E69F96A3C398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2EA49-8F10-014D-0A52-7269E6FFE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BCE0A-4055-6F56-9904-8509440FC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5BD37-0307-48AE-AE70-B9783CEC4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5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0D224-0D25-FB68-1EF9-E3E13BDA2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FD392-BCA1-E662-FE14-AD9F4BE6B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AA3105-D7F4-EEA9-0775-3D0287CC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719"/>
            <a:ext cx="9554577" cy="5459758"/>
          </a:xfrm>
          <a:prstGeom prst="rect">
            <a:avLst/>
          </a:prstGeom>
        </p:spPr>
      </p:pic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5DBCB79F-DCEA-2BDE-1C16-25DA174A8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 b="8816"/>
          <a:stretch/>
        </p:blipFill>
        <p:spPr>
          <a:xfrm>
            <a:off x="7751741" y="2129734"/>
            <a:ext cx="4324302" cy="36154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057C40-0E74-CDCE-A270-18F9C5A86EF3}"/>
              </a:ext>
            </a:extLst>
          </p:cNvPr>
          <p:cNvSpPr txBox="1"/>
          <p:nvPr/>
        </p:nvSpPr>
        <p:spPr>
          <a:xfrm>
            <a:off x="354282" y="6274344"/>
            <a:ext cx="5250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* Data Source: https://transtats.bts.gov/Fields.asp?gnoyr_VQ=FGK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F6EC02-63D5-178E-6DD2-EF9C8DA75E2C}"/>
              </a:ext>
            </a:extLst>
          </p:cNvPr>
          <p:cNvSpPr txBox="1"/>
          <p:nvPr/>
        </p:nvSpPr>
        <p:spPr>
          <a:xfrm>
            <a:off x="3339548" y="0"/>
            <a:ext cx="51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Visualization of flight delays</a:t>
            </a:r>
            <a:endParaRPr lang="zh-CN" altLang="en-US" sz="28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4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3D32A-0CDD-6791-2694-19B5B2D6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0A0FB-30A2-1D78-B3C8-4C0D159F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3044D-8926-DA66-89E9-4C863702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82" y="0"/>
            <a:ext cx="12208782" cy="64928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461E31-899F-B7EC-DF9A-C9BC0D199158}"/>
              </a:ext>
            </a:extLst>
          </p:cNvPr>
          <p:cNvSpPr txBox="1"/>
          <p:nvPr/>
        </p:nvSpPr>
        <p:spPr>
          <a:xfrm>
            <a:off x="0" y="6488668"/>
            <a:ext cx="1220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</a:rPr>
              <a:t>Green</a:t>
            </a:r>
            <a:r>
              <a:rPr lang="en-US" altLang="zh-CN" sz="1600" dirty="0"/>
              <a:t>&lt;20 minutes, 20 </a:t>
            </a:r>
            <a:r>
              <a:rPr lang="zh-CN" altLang="en-US" sz="1600" dirty="0"/>
              <a:t>≤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Yellow</a:t>
            </a:r>
            <a:r>
              <a:rPr lang="en-US" altLang="zh-CN" sz="1600" dirty="0"/>
              <a:t> </a:t>
            </a:r>
            <a:r>
              <a:rPr lang="zh-CN" altLang="en-US" sz="1600" dirty="0"/>
              <a:t>＜</a:t>
            </a:r>
            <a:r>
              <a:rPr lang="en-US" altLang="zh-CN" sz="1600" dirty="0"/>
              <a:t> 50 minutes, </a:t>
            </a:r>
            <a:r>
              <a:rPr lang="en-US" altLang="zh-CN" sz="1600" dirty="0">
                <a:solidFill>
                  <a:srgbClr val="FF0000"/>
                </a:solidFill>
              </a:rPr>
              <a:t>Red</a:t>
            </a:r>
            <a:r>
              <a:rPr lang="en-US" altLang="zh-CN" sz="1600" dirty="0"/>
              <a:t> </a:t>
            </a:r>
            <a:r>
              <a:rPr lang="zh-CN" altLang="en-US" sz="1600" dirty="0"/>
              <a:t>≥</a:t>
            </a:r>
            <a:r>
              <a:rPr lang="en-US" altLang="zh-CN" sz="1600" dirty="0"/>
              <a:t> 50 minutes.</a:t>
            </a:r>
          </a:p>
        </p:txBody>
      </p:sp>
    </p:spTree>
    <p:extLst>
      <p:ext uri="{BB962C8B-B14F-4D97-AF65-F5344CB8AC3E}">
        <p14:creationId xmlns:p14="http://schemas.microsoft.com/office/powerpoint/2010/main" val="308784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299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ADLaM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Zhiyun</dc:creator>
  <cp:lastModifiedBy>CHEN, Zhiyun</cp:lastModifiedBy>
  <cp:revision>3</cp:revision>
  <dcterms:created xsi:type="dcterms:W3CDTF">2024-12-05T04:08:26Z</dcterms:created>
  <dcterms:modified xsi:type="dcterms:W3CDTF">2024-12-12T15:25:15Z</dcterms:modified>
</cp:coreProperties>
</file>