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436" r:id="rId2"/>
    <p:sldId id="455" r:id="rId3"/>
    <p:sldId id="458" r:id="rId4"/>
    <p:sldId id="456" r:id="rId5"/>
    <p:sldId id="488" r:id="rId6"/>
    <p:sldId id="459" r:id="rId7"/>
    <p:sldId id="460" r:id="rId8"/>
    <p:sldId id="457" r:id="rId9"/>
    <p:sldId id="490" r:id="rId10"/>
    <p:sldId id="489" r:id="rId11"/>
    <p:sldId id="491" r:id="rId12"/>
    <p:sldId id="464" r:id="rId13"/>
    <p:sldId id="493" r:id="rId14"/>
    <p:sldId id="492" r:id="rId15"/>
    <p:sldId id="463" r:id="rId16"/>
    <p:sldId id="465" r:id="rId17"/>
    <p:sldId id="478" r:id="rId18"/>
    <p:sldId id="453" r:id="rId19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orient="horz" pos="624">
          <p15:clr>
            <a:srgbClr val="A4A3A4"/>
          </p15:clr>
        </p15:guide>
        <p15:guide id="3" pos="5616">
          <p15:clr>
            <a:srgbClr val="A4A3A4"/>
          </p15:clr>
        </p15:guide>
        <p15:guide id="4" pos="1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8B"/>
    <a:srgbClr val="FFFFFF"/>
    <a:srgbClr val="00D1C1"/>
    <a:srgbClr val="960000"/>
    <a:srgbClr val="00A2A2"/>
    <a:srgbClr val="8B9600"/>
    <a:srgbClr val="FFE471"/>
    <a:srgbClr val="FDC20B"/>
    <a:srgbClr val="5F5F5F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8" autoAdjust="0"/>
    <p:restoredTop sz="94920" autoAdjust="0"/>
  </p:normalViewPr>
  <p:slideViewPr>
    <p:cSldViewPr>
      <p:cViewPr varScale="1">
        <p:scale>
          <a:sx n="87" d="100"/>
          <a:sy n="87" d="100"/>
        </p:scale>
        <p:origin x="1560" y="114"/>
      </p:cViewPr>
      <p:guideLst>
        <p:guide orient="horz" pos="3696"/>
        <p:guide orient="horz" pos="624"/>
        <p:guide pos="5616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FE86AD-926A-4AE2-B786-BF143ED9E4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727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E79E78-3248-4BA1-B533-C85FEEAD5F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0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79E78-3248-4BA1-B533-C85FEEAD5F8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6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79E78-3248-4BA1-B533-C85FEEAD5F89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05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00763" y="107950"/>
            <a:ext cx="19812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29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7643192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510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09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52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6472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7152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35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7152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332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53752"/>
            <a:ext cx="7776864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66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11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18072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6563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FH Logo neu unten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73732"/>
            <a:ext cx="9144000" cy="584268"/>
          </a:xfrm>
          <a:prstGeom prst="rect">
            <a:avLst/>
          </a:prstGeom>
        </p:spPr>
      </p:pic>
      <p:sp>
        <p:nvSpPr>
          <p:cNvPr id="1068" name="Text Box 44"/>
          <p:cNvSpPr txBox="1">
            <a:spLocks noChangeArrowheads="1"/>
          </p:cNvSpPr>
          <p:nvPr userDrawn="1"/>
        </p:nvSpPr>
        <p:spPr bwMode="auto">
          <a:xfrm rot="21600000">
            <a:off x="251521" y="6628656"/>
            <a:ext cx="43434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1" hangingPunct="1">
              <a:defRPr/>
            </a:pPr>
            <a:r>
              <a:rPr lang="de-DE" sz="10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  <a:cs typeface="+mn-cs"/>
              </a:rPr>
              <a:t>2014,</a:t>
            </a: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Maik</a:t>
            </a:r>
            <a:r>
              <a:rPr lang="de-DE" sz="10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Godinho, Nina Ziegler, Denis Kündgen</a:t>
            </a:r>
            <a:endParaRPr lang="de-DE" sz="1000" b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9" name="Text Box 45"/>
          <p:cNvSpPr txBox="1">
            <a:spLocks noChangeArrowheads="1"/>
          </p:cNvSpPr>
          <p:nvPr userDrawn="1"/>
        </p:nvSpPr>
        <p:spPr bwMode="auto">
          <a:xfrm>
            <a:off x="8285099" y="6629400"/>
            <a:ext cx="63030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defRPr/>
            </a:pP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</a:rPr>
              <a:t>Seite 	 </a:t>
            </a:r>
            <a:fld id="{248EB042-3297-4017-87F8-18BB34F2BD6A}" type="slidenum">
              <a:rPr lang="de-DE" sz="1000" b="0">
                <a:solidFill>
                  <a:schemeClr val="bg1"/>
                </a:solidFill>
                <a:latin typeface="Arial" pitchFamily="34" charset="0"/>
              </a:rPr>
              <a:pPr algn="r" eaLnBrk="1" hangingPunct="1">
                <a:defRPr/>
              </a:pPr>
              <a:t>‹Nr.›</a:t>
            </a:fld>
            <a:endParaRPr lang="de-DE" sz="1000" b="0" dirty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8" name="Grafik 7" descr="RFH Logo neu ohne Schrift für PP.jpg"/>
          <p:cNvPicPr>
            <a:picLocks noChangeAspect="1"/>
          </p:cNvPicPr>
          <p:nvPr userDrawn="1"/>
        </p:nvPicPr>
        <p:blipFill>
          <a:blip r:embed="rId14" cstate="print"/>
          <a:srcRect t="40830"/>
          <a:stretch>
            <a:fillRect/>
          </a:stretch>
        </p:blipFill>
        <p:spPr>
          <a:xfrm>
            <a:off x="0" y="0"/>
            <a:ext cx="9144000" cy="12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8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spect="1" noChangeArrowheads="1"/>
          </p:cNvSpPr>
          <p:nvPr/>
        </p:nvSpPr>
        <p:spPr bwMode="auto">
          <a:xfrm>
            <a:off x="0" y="1"/>
            <a:ext cx="9144000" cy="7857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216000" tIns="45720" rIns="21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20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Rheinische Fachhochschule Köln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Universitiy</a:t>
            </a:r>
            <a:r>
              <a:rPr lang="de-DE" sz="1600" b="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 </a:t>
            </a: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of</a:t>
            </a:r>
            <a:r>
              <a:rPr lang="de-DE" sz="1600" b="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 Applied </a:t>
            </a: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Sciences</a:t>
            </a: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1484784"/>
            <a:ext cx="9144000" cy="499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algn="ctr"/>
            <a:endParaRPr lang="de-DE" sz="800" i="1" dirty="0">
              <a:solidFill>
                <a:srgbClr val="75CD00"/>
              </a:solidFill>
              <a:latin typeface="Arial" pitchFamily="34" charset="0"/>
              <a:cs typeface="Arial" pitchFamily="34" charset="0"/>
            </a:endParaRPr>
          </a:p>
          <a:p>
            <a:pPr marL="355600" algn="ctr"/>
            <a:r>
              <a:rPr lang="de-DE" sz="11500" i="1" dirty="0" smtClean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  <a:t>Mini CRM</a:t>
            </a:r>
            <a:r>
              <a:rPr lang="de-DE" sz="11500" i="1" dirty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11500" i="1" dirty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Präsentation </a:t>
            </a:r>
            <a:r>
              <a:rPr lang="de-DE" sz="24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Application</a:t>
            </a: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Development 2 - </a:t>
            </a:r>
            <a:endParaRPr lang="de-DE" sz="72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 algn="ctr"/>
            <a:endParaRPr lang="de-DE" sz="36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 algn="ctr"/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de-DE" sz="24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992888" cy="1143000"/>
          </a:xfrm>
        </p:spPr>
        <p:txBody>
          <a:bodyPr/>
          <a:lstStyle/>
          <a:p>
            <a:r>
              <a:rPr lang="de-DE" dirty="0" smtClean="0"/>
              <a:t>Besonderheiten der Architektur</a:t>
            </a:r>
            <a:endParaRPr lang="de-DE" dirty="0"/>
          </a:p>
        </p:txBody>
      </p:sp>
      <p:sp>
        <p:nvSpPr>
          <p:cNvPr id="6" name="Vertical Text Placeholder 5"/>
          <p:cNvSpPr txBox="1">
            <a:spLocks/>
          </p:cNvSpPr>
          <p:nvPr/>
        </p:nvSpPr>
        <p:spPr>
          <a:xfrm>
            <a:off x="6473725" y="1600199"/>
            <a:ext cx="2458616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latin typeface="Arial" panose="020B0604020202020204" pitchFamily="34" charset="0"/>
                <a:cs typeface="Times New Roman"/>
              </a:rPr>
              <a:t>Mock-</a:t>
            </a:r>
            <a:r>
              <a:rPr lang="en-US" b="0" dirty="0" err="1" smtClean="0">
                <a:latin typeface="Arial" panose="020B0604020202020204" pitchFamily="34" charset="0"/>
                <a:cs typeface="Times New Roman"/>
              </a:rPr>
              <a:t>Klassen</a:t>
            </a:r>
            <a:endParaRPr lang="en-US" b="0" dirty="0" smtClean="0">
              <a:latin typeface="Arial" panose="020B0604020202020204" pitchFamily="34" charset="0"/>
              <a:cs typeface="Times New Roman"/>
            </a:endParaRPr>
          </a:p>
        </p:txBody>
      </p:sp>
      <p:sp>
        <p:nvSpPr>
          <p:cNvPr id="7" name="Vertical Text Placeholder 5"/>
          <p:cNvSpPr txBox="1">
            <a:spLocks/>
          </p:cNvSpPr>
          <p:nvPr/>
        </p:nvSpPr>
        <p:spPr>
          <a:xfrm>
            <a:off x="611560" y="1600201"/>
            <a:ext cx="3096344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solidFill>
                  <a:srgbClr val="960000"/>
                </a:solidFill>
                <a:latin typeface="Arial" panose="020B0604020202020204" pitchFamily="34" charset="0"/>
                <a:cs typeface="Times New Roman"/>
              </a:rPr>
              <a:t>Observer Pattern</a:t>
            </a:r>
          </a:p>
        </p:txBody>
      </p:sp>
      <p:pic>
        <p:nvPicPr>
          <p:cNvPr id="1026" name="Picture 2" descr="Observer-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74" y="2132856"/>
            <a:ext cx="714629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Vertical Text Placeholder 5"/>
          <p:cNvSpPr txBox="1">
            <a:spLocks/>
          </p:cNvSpPr>
          <p:nvPr/>
        </p:nvSpPr>
        <p:spPr>
          <a:xfrm>
            <a:off x="3707904" y="1600201"/>
            <a:ext cx="3096344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latin typeface="Arial" panose="020B0604020202020204" pitchFamily="34" charset="0"/>
                <a:cs typeface="Times New Roman"/>
              </a:rPr>
              <a:t>Factory Pattern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2616" y="2220833"/>
            <a:ext cx="135653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vert="horz" wrap="square" rtlCol="0" anchor="ctr">
            <a:spAutoFit/>
          </a:bodyPr>
          <a:lstStyle/>
          <a:p>
            <a:r>
              <a:rPr lang="de-DE" sz="2000" dirty="0" smtClean="0">
                <a:solidFill>
                  <a:srgbClr val="960000"/>
                </a:solidFill>
                <a:latin typeface="Arial" pitchFamily="34" charset="0"/>
                <a:cs typeface="Arial" pitchFamily="34" charset="0"/>
              </a:rPr>
              <a:t>Publisher</a:t>
            </a:r>
          </a:p>
        </p:txBody>
      </p:sp>
      <p:cxnSp>
        <p:nvCxnSpPr>
          <p:cNvPr id="11" name="Gerade Verbindung mit Pfeil 10"/>
          <p:cNvCxnSpPr>
            <a:stCxn id="10" idx="3"/>
          </p:cNvCxnSpPr>
          <p:nvPr/>
        </p:nvCxnSpPr>
        <p:spPr bwMode="auto">
          <a:xfrm>
            <a:off x="1369155" y="2420888"/>
            <a:ext cx="233019" cy="0"/>
          </a:xfrm>
          <a:prstGeom prst="straightConnector1">
            <a:avLst/>
          </a:prstGeom>
          <a:noFill/>
          <a:ln w="63500" cap="flat" cmpd="sng" algn="ctr">
            <a:solidFill>
              <a:srgbClr val="96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feld 14"/>
          <p:cNvSpPr txBox="1"/>
          <p:nvPr/>
        </p:nvSpPr>
        <p:spPr>
          <a:xfrm>
            <a:off x="5921285" y="5733256"/>
            <a:ext cx="157256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vert="horz" wrap="square" rtlCol="0" anchor="ctr">
            <a:spAutoFit/>
          </a:bodyPr>
          <a:lstStyle/>
          <a:p>
            <a:r>
              <a:rPr lang="de-DE" sz="2000" dirty="0" smtClean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  <a:t>Subscriber</a:t>
            </a:r>
          </a:p>
        </p:txBody>
      </p:sp>
      <p:cxnSp>
        <p:nvCxnSpPr>
          <p:cNvPr id="16" name="Gerade Verbindung mit Pfeil 15"/>
          <p:cNvCxnSpPr/>
          <p:nvPr/>
        </p:nvCxnSpPr>
        <p:spPr bwMode="auto">
          <a:xfrm flipH="1" flipV="1">
            <a:off x="5436096" y="5301209"/>
            <a:ext cx="432048" cy="432048"/>
          </a:xfrm>
          <a:prstGeom prst="straightConnector1">
            <a:avLst/>
          </a:prstGeom>
          <a:noFill/>
          <a:ln w="63500" cap="flat" cmpd="sng" algn="ctr">
            <a:solidFill>
              <a:srgbClr val="00448B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/>
          <p:nvPr/>
        </p:nvCxnSpPr>
        <p:spPr bwMode="auto">
          <a:xfrm flipV="1">
            <a:off x="7380312" y="5301210"/>
            <a:ext cx="420435" cy="432046"/>
          </a:xfrm>
          <a:prstGeom prst="straightConnector1">
            <a:avLst/>
          </a:prstGeom>
          <a:noFill/>
          <a:ln w="63500" cap="flat" cmpd="sng" algn="ctr">
            <a:solidFill>
              <a:srgbClr val="00448B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6110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992888" cy="1143000"/>
          </a:xfrm>
        </p:spPr>
        <p:txBody>
          <a:bodyPr/>
          <a:lstStyle/>
          <a:p>
            <a:r>
              <a:rPr lang="de-DE" dirty="0" smtClean="0"/>
              <a:t>Besonderheiten der Architektur</a:t>
            </a:r>
            <a:endParaRPr lang="de-DE" dirty="0"/>
          </a:p>
        </p:txBody>
      </p:sp>
      <p:sp>
        <p:nvSpPr>
          <p:cNvPr id="6" name="Vertical Text Placeholder 5"/>
          <p:cNvSpPr txBox="1">
            <a:spLocks/>
          </p:cNvSpPr>
          <p:nvPr/>
        </p:nvSpPr>
        <p:spPr>
          <a:xfrm>
            <a:off x="457200" y="1600201"/>
            <a:ext cx="2458616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latin typeface="Arial" panose="020B0604020202020204" pitchFamily="34" charset="0"/>
                <a:cs typeface="Times New Roman"/>
              </a:rPr>
              <a:t>Mock-</a:t>
            </a:r>
            <a:r>
              <a:rPr lang="en-US" b="0" dirty="0" err="1" smtClean="0">
                <a:latin typeface="Arial" panose="020B0604020202020204" pitchFamily="34" charset="0"/>
                <a:cs typeface="Times New Roman"/>
              </a:rPr>
              <a:t>Klassen</a:t>
            </a:r>
            <a:endParaRPr lang="en-US" b="0" dirty="0" smtClean="0">
              <a:latin typeface="Arial" panose="020B0604020202020204" pitchFamily="34" charset="0"/>
              <a:cs typeface="Times New Roman"/>
            </a:endParaRPr>
          </a:p>
        </p:txBody>
      </p:sp>
      <p:sp>
        <p:nvSpPr>
          <p:cNvPr id="7" name="Vertical Text Placeholder 5"/>
          <p:cNvSpPr txBox="1">
            <a:spLocks/>
          </p:cNvSpPr>
          <p:nvPr/>
        </p:nvSpPr>
        <p:spPr>
          <a:xfrm>
            <a:off x="3088144" y="1600201"/>
            <a:ext cx="3096344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solidFill>
                  <a:srgbClr val="960000"/>
                </a:solidFill>
                <a:latin typeface="Arial" panose="020B0604020202020204" pitchFamily="34" charset="0"/>
                <a:cs typeface="Times New Roman"/>
              </a:rPr>
              <a:t>Observer Pattern</a:t>
            </a:r>
          </a:p>
        </p:txBody>
      </p:sp>
      <p:sp>
        <p:nvSpPr>
          <p:cNvPr id="9" name="Vertical Text Placeholder 5"/>
          <p:cNvSpPr txBox="1">
            <a:spLocks/>
          </p:cNvSpPr>
          <p:nvPr/>
        </p:nvSpPr>
        <p:spPr>
          <a:xfrm>
            <a:off x="6300192" y="1600201"/>
            <a:ext cx="3096344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latin typeface="Arial" panose="020B0604020202020204" pitchFamily="34" charset="0"/>
                <a:cs typeface="Times New Roman"/>
              </a:rPr>
              <a:t>Factory Pattern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2616" y="2220833"/>
            <a:ext cx="135653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vert="horz" wrap="square" rtlCol="0" anchor="ctr">
            <a:spAutoFit/>
          </a:bodyPr>
          <a:lstStyle/>
          <a:p>
            <a:r>
              <a:rPr lang="de-DE" sz="2000" dirty="0" smtClean="0">
                <a:solidFill>
                  <a:srgbClr val="960000"/>
                </a:solidFill>
                <a:latin typeface="Arial" pitchFamily="34" charset="0"/>
                <a:cs typeface="Arial" pitchFamily="34" charset="0"/>
              </a:rPr>
              <a:t>Publisher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921285" y="5733256"/>
            <a:ext cx="157256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vert="horz" wrap="square" rtlCol="0" anchor="ctr">
            <a:spAutoFit/>
          </a:bodyPr>
          <a:lstStyle/>
          <a:p>
            <a:r>
              <a:rPr lang="de-DE" sz="2000" dirty="0" smtClean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  <a:t>Subscriber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921284" y="5733256"/>
            <a:ext cx="157256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vert="horz" wrap="square" rtlCol="0" anchor="ctr">
            <a:spAutoFit/>
          </a:bodyPr>
          <a:lstStyle/>
          <a:p>
            <a:r>
              <a:rPr lang="de-DE" sz="2000" dirty="0" smtClean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  <a:t>Subscriber</a:t>
            </a:r>
          </a:p>
        </p:txBody>
      </p:sp>
      <p:cxnSp>
        <p:nvCxnSpPr>
          <p:cNvPr id="13" name="Gerade Verbindung mit Pfeil 12"/>
          <p:cNvCxnSpPr/>
          <p:nvPr/>
        </p:nvCxnSpPr>
        <p:spPr bwMode="auto">
          <a:xfrm flipH="1">
            <a:off x="2483768" y="2620943"/>
            <a:ext cx="870560" cy="159985"/>
          </a:xfrm>
          <a:prstGeom prst="straightConnector1">
            <a:avLst/>
          </a:prstGeom>
          <a:noFill/>
          <a:ln w="63500" cap="flat" cmpd="sng" algn="ctr">
            <a:solidFill>
              <a:srgbClr val="00448B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Gerade Verbindung mit Pfeil 16"/>
          <p:cNvCxnSpPr/>
          <p:nvPr/>
        </p:nvCxnSpPr>
        <p:spPr bwMode="auto">
          <a:xfrm flipH="1" flipV="1">
            <a:off x="2483768" y="2924944"/>
            <a:ext cx="855712" cy="166699"/>
          </a:xfrm>
          <a:prstGeom prst="straightConnector1">
            <a:avLst/>
          </a:prstGeom>
          <a:noFill/>
          <a:ln w="63500" cap="flat" cmpd="sng" algn="ctr">
            <a:solidFill>
              <a:srgbClr val="00448B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1" name="Grafik 20"/>
          <p:cNvPicPr/>
          <p:nvPr/>
        </p:nvPicPr>
        <p:blipFill>
          <a:blip r:embed="rId2"/>
          <a:stretch>
            <a:fillRect/>
          </a:stretch>
        </p:blipFill>
        <p:spPr>
          <a:xfrm>
            <a:off x="570678" y="3566175"/>
            <a:ext cx="7817746" cy="2671137"/>
          </a:xfrm>
          <a:prstGeom prst="rect">
            <a:avLst/>
          </a:prstGeom>
        </p:spPr>
      </p:pic>
      <p:cxnSp>
        <p:nvCxnSpPr>
          <p:cNvPr id="22" name="Gerade Verbindung mit Pfeil 21"/>
          <p:cNvCxnSpPr/>
          <p:nvPr/>
        </p:nvCxnSpPr>
        <p:spPr bwMode="auto">
          <a:xfrm flipH="1">
            <a:off x="4968044" y="3169999"/>
            <a:ext cx="504056" cy="7105"/>
          </a:xfrm>
          <a:prstGeom prst="straightConnector1">
            <a:avLst/>
          </a:prstGeom>
          <a:noFill/>
          <a:ln w="63500" cap="flat" cmpd="sng" algn="ctr">
            <a:solidFill>
              <a:srgbClr val="00D1C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5383263" y="2981052"/>
            <a:ext cx="395427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vert="horz" wrap="square" rtlCol="0" anchor="ctr">
            <a:spAutoFit/>
          </a:bodyPr>
          <a:lstStyle/>
          <a:p>
            <a:r>
              <a:rPr lang="de-DE" sz="1600" dirty="0" smtClean="0">
                <a:solidFill>
                  <a:srgbClr val="00D1C1"/>
                </a:solidFill>
                <a:latin typeface="Arial" pitchFamily="34" charset="0"/>
                <a:cs typeface="Arial" pitchFamily="34" charset="0"/>
              </a:rPr>
              <a:t>Wahl von Subscriber mit ID #2</a:t>
            </a:r>
          </a:p>
        </p:txBody>
      </p:sp>
      <p:sp>
        <p:nvSpPr>
          <p:cNvPr id="23" name="Rechteck 22"/>
          <p:cNvSpPr/>
          <p:nvPr/>
        </p:nvSpPr>
        <p:spPr bwMode="auto">
          <a:xfrm>
            <a:off x="637704" y="4753918"/>
            <a:ext cx="3893120" cy="2956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637704" y="4911903"/>
            <a:ext cx="3646264" cy="132540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83263" y="3227621"/>
            <a:ext cx="395427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vert="horz" wrap="square" rtlCol="0" anchor="ctr">
            <a:spAutoFit/>
          </a:bodyPr>
          <a:lstStyle/>
          <a:p>
            <a:r>
              <a:rPr lang="de-DE" sz="1600" dirty="0" smtClean="0">
                <a:solidFill>
                  <a:srgbClr val="00D1C1"/>
                </a:solidFill>
                <a:latin typeface="Arial" pitchFamily="34" charset="0"/>
                <a:cs typeface="Arial" pitchFamily="34" charset="0"/>
              </a:rPr>
              <a:t>&gt; notifyObserverById(2)</a:t>
            </a:r>
          </a:p>
        </p:txBody>
      </p:sp>
      <p:cxnSp>
        <p:nvCxnSpPr>
          <p:cNvPr id="28" name="Gerade Verbindung mit Pfeil 27"/>
          <p:cNvCxnSpPr/>
          <p:nvPr/>
        </p:nvCxnSpPr>
        <p:spPr bwMode="auto">
          <a:xfrm>
            <a:off x="173296" y="4816725"/>
            <a:ext cx="391166" cy="8598"/>
          </a:xfrm>
          <a:prstGeom prst="straightConnector1">
            <a:avLst/>
          </a:prstGeom>
          <a:noFill/>
          <a:ln w="63500" cap="flat" cmpd="sng" algn="ctr">
            <a:solidFill>
              <a:srgbClr val="00D1C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1850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12517 0.062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31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27292 -0.493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-246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27292 -0.406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-2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2" grpId="0" animBg="1"/>
      <p:bldP spid="23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ObserverContactImpl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920"/>
          <a:stretch/>
        </p:blipFill>
        <p:spPr>
          <a:xfrm>
            <a:off x="25048" y="1340768"/>
            <a:ext cx="12355982" cy="568863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 bwMode="auto">
          <a:xfrm>
            <a:off x="3995936" y="1844824"/>
            <a:ext cx="3816424" cy="216024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827584" y="2276872"/>
            <a:ext cx="4896544" cy="936104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810920" y="3545840"/>
            <a:ext cx="4248760" cy="17119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/>
          <a:srcRect r="47059" b="3018"/>
          <a:stretch/>
        </p:blipFill>
        <p:spPr>
          <a:xfrm>
            <a:off x="5883437" y="2276872"/>
            <a:ext cx="3081052" cy="1441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6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ObserverContactImpl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1628800"/>
            <a:ext cx="6947743" cy="31683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b="6872"/>
          <a:stretch/>
        </p:blipFill>
        <p:spPr>
          <a:xfrm>
            <a:off x="4211960" y="3573016"/>
            <a:ext cx="3754343" cy="2740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hteck 6"/>
          <p:cNvSpPr/>
          <p:nvPr/>
        </p:nvSpPr>
        <p:spPr bwMode="auto">
          <a:xfrm>
            <a:off x="943679" y="3645024"/>
            <a:ext cx="3196273" cy="108012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24638" y="1628800"/>
            <a:ext cx="7175753" cy="1872208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" name="Gerader Verbinder 10"/>
          <p:cNvCxnSpPr/>
          <p:nvPr/>
        </p:nvCxnSpPr>
        <p:spPr bwMode="auto">
          <a:xfrm>
            <a:off x="2987824" y="2132856"/>
            <a:ext cx="4536504" cy="0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r Verbinder 12"/>
          <p:cNvCxnSpPr/>
          <p:nvPr/>
        </p:nvCxnSpPr>
        <p:spPr bwMode="auto">
          <a:xfrm>
            <a:off x="1943708" y="4509120"/>
            <a:ext cx="1836204" cy="0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300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ContactServiceImpl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84" y="1628800"/>
            <a:ext cx="7270485" cy="18002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5868144" y="1628800"/>
            <a:ext cx="2088232" cy="214928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1602904" y="3027680"/>
            <a:ext cx="4757256" cy="201608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3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ContactServiceImpl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563"/>
          <a:stretch/>
        </p:blipFill>
        <p:spPr>
          <a:xfrm>
            <a:off x="539552" y="1196752"/>
            <a:ext cx="6264696" cy="521224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 bwMode="auto">
          <a:xfrm>
            <a:off x="4679868" y="1239520"/>
            <a:ext cx="1802212" cy="173256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755576" y="5557872"/>
            <a:ext cx="5184576" cy="64807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7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ContactServiceXML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4784"/>
            <a:ext cx="6481526" cy="309634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 bwMode="auto">
          <a:xfrm>
            <a:off x="3419872" y="1524000"/>
            <a:ext cx="3052048" cy="186264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259632" y="2204864"/>
            <a:ext cx="4663648" cy="253856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2906028"/>
            <a:ext cx="2769448" cy="20293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619672" y="3933056"/>
            <a:ext cx="2769448" cy="20293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004" y="3912488"/>
            <a:ext cx="4429125" cy="2276475"/>
          </a:xfrm>
          <a:prstGeom prst="rect">
            <a:avLst/>
          </a:prstGeom>
          <a:ln w="12700">
            <a:solidFill>
              <a:srgbClr val="0044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836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horz"/>
          <a:lstStyle/>
          <a:p>
            <a:r>
              <a:rPr lang="de-DE" dirty="0" smtClean="0"/>
              <a:t>Erhebliche </a:t>
            </a:r>
            <a:r>
              <a:rPr lang="de-DE" dirty="0" err="1" smtClean="0"/>
              <a:t>Know-How</a:t>
            </a:r>
            <a:r>
              <a:rPr lang="de-DE" dirty="0" smtClean="0"/>
              <a:t> Erweiterung</a:t>
            </a:r>
          </a:p>
          <a:p>
            <a:endParaRPr lang="de-DE" sz="1000" dirty="0" smtClean="0"/>
          </a:p>
          <a:p>
            <a:r>
              <a:rPr lang="de-DE" dirty="0" smtClean="0"/>
              <a:t>Ausprobieren neuer Techniken</a:t>
            </a:r>
          </a:p>
          <a:p>
            <a:endParaRPr lang="de-DE" sz="1000" dirty="0" smtClean="0"/>
          </a:p>
          <a:p>
            <a:r>
              <a:rPr lang="de-DE" dirty="0" smtClean="0"/>
              <a:t>Förderung der Teamarbeit und dem Projektmanagement</a:t>
            </a:r>
          </a:p>
          <a:p>
            <a:endParaRPr lang="de-DE" sz="1000" dirty="0" smtClean="0"/>
          </a:p>
          <a:p>
            <a:r>
              <a:rPr lang="de-DE" dirty="0" smtClean="0"/>
              <a:t>Eigene Kritikpunkte durch Codereview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249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4869160"/>
            <a:ext cx="8856984" cy="7920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AA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2"/>
          <p:cNvSpPr txBox="1">
            <a:spLocks noChangeAspect="1" noChangeArrowheads="1"/>
          </p:cNvSpPr>
          <p:nvPr/>
        </p:nvSpPr>
        <p:spPr bwMode="auto">
          <a:xfrm>
            <a:off x="0" y="1"/>
            <a:ext cx="9144000" cy="7857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216000" tIns="45720" rIns="21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Danke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1484784"/>
            <a:ext cx="9144000" cy="330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>
            <a:spAutoFit/>
          </a:bodyPr>
          <a:lstStyle/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endParaRPr lang="de-DE" sz="2800" dirty="0" smtClean="0">
              <a:solidFill>
                <a:srgbClr val="000000"/>
              </a:solidFill>
              <a:latin typeface="Arial" charset="0"/>
            </a:endParaRP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Fragen</a:t>
            </a: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und</a:t>
            </a: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05194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730130" y="1484784"/>
            <a:ext cx="3832197" cy="369332"/>
          </a:xfrm>
          <a:prstGeom prst="rect">
            <a:avLst/>
          </a:prstGeom>
          <a:solidFill>
            <a:srgbClr val="00448B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Zieldefinition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751175" y="2144590"/>
            <a:ext cx="3811152" cy="369332"/>
          </a:xfrm>
          <a:prstGeom prst="rect">
            <a:avLst/>
          </a:prstGeom>
          <a:solidFill>
            <a:srgbClr val="00448B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Themenwahl und Konzeption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771800" y="2827410"/>
            <a:ext cx="3811152" cy="369332"/>
          </a:xfrm>
          <a:prstGeom prst="rect">
            <a:avLst/>
          </a:prstGeom>
          <a:solidFill>
            <a:srgbClr val="00448B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Aufbau der Anwendung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85710" y="3533244"/>
            <a:ext cx="3811152" cy="369332"/>
          </a:xfrm>
          <a:prstGeom prst="rect">
            <a:avLst/>
          </a:prstGeom>
          <a:solidFill>
            <a:srgbClr val="00448B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Besonderheiten der Architektur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794763" y="4249091"/>
            <a:ext cx="3811152" cy="369332"/>
          </a:xfrm>
          <a:prstGeom prst="rect">
            <a:avLst/>
          </a:prstGeom>
          <a:solidFill>
            <a:srgbClr val="00448B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Programmablauf eines </a:t>
            </a:r>
            <a:r>
              <a:rPr lang="de-DE" sz="1800" b="0" dirty="0" err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Use</a:t>
            </a:r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Cases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794763" y="4964938"/>
            <a:ext cx="3811152" cy="369332"/>
          </a:xfrm>
          <a:prstGeom prst="rect">
            <a:avLst/>
          </a:prstGeom>
          <a:solidFill>
            <a:srgbClr val="00448B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5238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/>
              </a:rPr>
              <a:t>Ziel</a:t>
            </a:r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sz="2800" dirty="0" err="1" smtClean="0">
                <a:cs typeface="Times New Roman"/>
              </a:rPr>
              <a:t>Entwicklung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eines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lauffähigen</a:t>
            </a:r>
            <a:r>
              <a:rPr lang="en-US" sz="2800" dirty="0" smtClean="0">
                <a:cs typeface="Times New Roman"/>
              </a:rPr>
              <a:t> Java-</a:t>
            </a:r>
            <a:r>
              <a:rPr lang="en-US" sz="2800" dirty="0" err="1" smtClean="0">
                <a:cs typeface="Times New Roman"/>
              </a:rPr>
              <a:t>Moduls</a:t>
            </a:r>
            <a:r>
              <a:rPr lang="en-US" sz="2800" dirty="0" smtClean="0">
                <a:cs typeface="Times New Roman"/>
              </a:rPr>
              <a:t>, welches…</a:t>
            </a:r>
          </a:p>
          <a:p>
            <a:pPr marL="0" indent="0">
              <a:buNone/>
            </a:pPr>
            <a:endParaRPr lang="en-US" sz="2800" dirty="0" smtClean="0">
              <a:cs typeface="Times New Roman"/>
            </a:endParaRPr>
          </a:p>
          <a:p>
            <a:pPr marL="0" indent="0">
              <a:buNone/>
            </a:pPr>
            <a:r>
              <a:rPr lang="en-US" sz="2800" dirty="0" smtClean="0">
                <a:cs typeface="Times New Roman"/>
              </a:rPr>
              <a:t>… </a:t>
            </a:r>
            <a:r>
              <a:rPr lang="en-US" sz="2800" dirty="0" err="1" smtClean="0">
                <a:cs typeface="Times New Roman"/>
              </a:rPr>
              <a:t>Teil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einer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komplexen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Anwendung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ist</a:t>
            </a:r>
            <a:endParaRPr lang="en-US" sz="2800" dirty="0" smtClean="0">
              <a:cs typeface="Times New Roman"/>
            </a:endParaRPr>
          </a:p>
          <a:p>
            <a:pPr marL="0" indent="0">
              <a:buNone/>
            </a:pPr>
            <a:r>
              <a:rPr lang="en-US" sz="2800" dirty="0" smtClean="0">
                <a:cs typeface="Times New Roman"/>
              </a:rPr>
              <a:t>… </a:t>
            </a:r>
            <a:r>
              <a:rPr lang="en-US" sz="2800" dirty="0" err="1">
                <a:cs typeface="Times New Roman"/>
              </a:rPr>
              <a:t>e</a:t>
            </a:r>
            <a:r>
              <a:rPr lang="en-US" sz="2800" dirty="0" err="1" smtClean="0">
                <a:cs typeface="Times New Roman"/>
              </a:rPr>
              <a:t>ine</a:t>
            </a:r>
            <a:r>
              <a:rPr lang="en-US" sz="2800" dirty="0" smtClean="0">
                <a:cs typeface="Times New Roman"/>
              </a:rPr>
              <a:t> Client-Server-</a:t>
            </a:r>
            <a:r>
              <a:rPr lang="en-US" sz="2800" dirty="0" err="1" smtClean="0">
                <a:cs typeface="Times New Roman"/>
              </a:rPr>
              <a:t>Architektur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beinhaltet</a:t>
            </a:r>
            <a:endParaRPr lang="en-US" sz="2800" dirty="0" smtClean="0">
              <a:cs typeface="Times New Roman"/>
            </a:endParaRPr>
          </a:p>
          <a:p>
            <a:pPr marL="0" indent="0">
              <a:buNone/>
            </a:pPr>
            <a:r>
              <a:rPr lang="en-US" sz="2800" dirty="0" smtClean="0">
                <a:cs typeface="Times New Roman"/>
              </a:rPr>
              <a:t>… </a:t>
            </a:r>
            <a:r>
              <a:rPr lang="en-US" sz="2800" dirty="0" err="1" smtClean="0">
                <a:cs typeface="Times New Roman"/>
              </a:rPr>
              <a:t>dauerhaft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Informationen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ablegt</a:t>
            </a:r>
            <a:endParaRPr lang="en-US" sz="2800" dirty="0" smtClean="0">
              <a:cs typeface="Times New Roman"/>
            </a:endParaRPr>
          </a:p>
          <a:p>
            <a:pPr marL="0" indent="0">
              <a:buNone/>
            </a:pPr>
            <a:r>
              <a:rPr lang="en-US" sz="2800" dirty="0" smtClean="0">
                <a:cs typeface="Times New Roman"/>
              </a:rPr>
              <a:t>… </a:t>
            </a:r>
            <a:r>
              <a:rPr lang="en-US" sz="2800" dirty="0" err="1">
                <a:cs typeface="Times New Roman"/>
              </a:rPr>
              <a:t>a</a:t>
            </a:r>
            <a:r>
              <a:rPr lang="en-US" sz="2800" dirty="0" err="1" smtClean="0">
                <a:cs typeface="Times New Roman"/>
              </a:rPr>
              <a:t>nderen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Anwendungen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Daten</a:t>
            </a:r>
            <a:r>
              <a:rPr lang="en-US" sz="2800" dirty="0" smtClean="0">
                <a:cs typeface="Times New Roman"/>
              </a:rPr>
              <a:t> per XML </a:t>
            </a:r>
            <a:r>
              <a:rPr lang="en-US" sz="2800" dirty="0" err="1" smtClean="0">
                <a:cs typeface="Times New Roman"/>
              </a:rPr>
              <a:t>zur</a:t>
            </a:r>
            <a:r>
              <a:rPr lang="en-US" sz="2800" dirty="0">
                <a:cs typeface="Times New Roman"/>
              </a:rPr>
              <a:t/>
            </a:r>
            <a:br>
              <a:rPr lang="en-US" sz="2800" dirty="0">
                <a:cs typeface="Times New Roman"/>
              </a:rPr>
            </a:br>
            <a:r>
              <a:rPr lang="en-US" sz="2800" dirty="0" smtClean="0">
                <a:solidFill>
                  <a:schemeClr val="bg1"/>
                </a:solidFill>
                <a:cs typeface="Times New Roman"/>
              </a:rPr>
              <a:t>… </a:t>
            </a:r>
            <a:r>
              <a:rPr lang="en-US" sz="2800" dirty="0" err="1" smtClean="0">
                <a:cs typeface="Times New Roman"/>
              </a:rPr>
              <a:t>Verfügung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stellt</a:t>
            </a:r>
            <a:endParaRPr lang="en-US" sz="2800" dirty="0" smtClean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66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CRM-System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71600" y="3789040"/>
            <a:ext cx="1800000" cy="369332"/>
          </a:xfrm>
          <a:prstGeom prst="rect">
            <a:avLst/>
          </a:prstGeom>
          <a:solidFill>
            <a:srgbClr val="00448B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Kontakt 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552" y="4637803"/>
            <a:ext cx="3312368" cy="369332"/>
          </a:xfrm>
          <a:prstGeom prst="rect">
            <a:avLst/>
          </a:prstGeom>
          <a:solidFill>
            <a:srgbClr val="00A2A2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11.01.2015 – Temin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90080" y="2099584"/>
            <a:ext cx="331236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19.01.2015 – Bestellung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871600" y="3008716"/>
            <a:ext cx="3312368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12.01.2015 – Eingangsmail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71600" y="1656798"/>
            <a:ext cx="1800000" cy="369332"/>
          </a:xfrm>
          <a:prstGeom prst="rect">
            <a:avLst/>
          </a:prstGeom>
          <a:solidFill>
            <a:srgbClr val="00448B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Kontakt 1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067944" y="4046772"/>
            <a:ext cx="3312368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02.01.2015 – Ausgangsmail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436096" y="1272858"/>
            <a:ext cx="3312368" cy="369332"/>
          </a:xfrm>
          <a:prstGeom prst="rect">
            <a:avLst/>
          </a:prstGeom>
          <a:solidFill>
            <a:srgbClr val="8B9600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05.01.2015 – Telefonat 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95536" y="5976636"/>
            <a:ext cx="3312368" cy="369332"/>
          </a:xfrm>
          <a:prstGeom prst="rect">
            <a:avLst/>
          </a:prstGeom>
          <a:solidFill>
            <a:srgbClr val="960000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20.01.2015 – Rechnung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148064" y="5823492"/>
            <a:ext cx="3312368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04.01.2015 – Eingangsmail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831632" y="3271114"/>
            <a:ext cx="3312368" cy="369332"/>
          </a:xfrm>
          <a:prstGeom prst="rect">
            <a:avLst/>
          </a:prstGeom>
          <a:solidFill>
            <a:srgbClr val="00A2A2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20.01.2015 – Temin</a:t>
            </a:r>
          </a:p>
        </p:txBody>
      </p:sp>
      <p:sp>
        <p:nvSpPr>
          <p:cNvPr id="19" name="Geschweifte Klammer rechts 18"/>
          <p:cNvSpPr/>
          <p:nvPr/>
        </p:nvSpPr>
        <p:spPr bwMode="auto">
          <a:xfrm>
            <a:off x="6480212" y="3789040"/>
            <a:ext cx="324036" cy="2403784"/>
          </a:xfrm>
          <a:prstGeom prst="rightBrace">
            <a:avLst/>
          </a:prstGeom>
          <a:noFill/>
          <a:ln w="41275" cap="flat" cmpd="sng" algn="ctr">
            <a:solidFill>
              <a:srgbClr val="0044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1" i="0" u="none" strike="noStrike" cap="none" normalizeH="0" baseline="0" smtClean="0">
              <a:ln>
                <a:noFill/>
              </a:ln>
              <a:solidFill>
                <a:srgbClr val="0000AA"/>
              </a:solidFill>
              <a:effectLst/>
              <a:latin typeface="Verdana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850808" y="4729323"/>
            <a:ext cx="18000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2800" dirty="0" smtClean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  <a:t>Historie</a:t>
            </a:r>
          </a:p>
        </p:txBody>
      </p:sp>
      <p:sp>
        <p:nvSpPr>
          <p:cNvPr id="21" name="Rechteck 20"/>
          <p:cNvSpPr/>
          <p:nvPr/>
        </p:nvSpPr>
        <p:spPr bwMode="auto">
          <a:xfrm>
            <a:off x="389088" y="1615440"/>
            <a:ext cx="8246912" cy="457200"/>
          </a:xfrm>
          <a:prstGeom prst="rect">
            <a:avLst/>
          </a:prstGeom>
          <a:noFill/>
          <a:ln w="25400">
            <a:solidFill>
              <a:srgbClr val="96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-0.29514 -0.234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57" y="-1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77556E-17 L -0.25191 0.12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62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-0.22049 -0.47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-235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208 L 0.2993 -0.316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-1571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0.29983 0.324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3" y="162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13785 0.2645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132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28351 0.0958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479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10226 0.254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1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Entitäten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50" y="1268760"/>
            <a:ext cx="63627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8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53753"/>
            <a:ext cx="77152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 CRM-System</a:t>
            </a:r>
            <a:endParaRPr lang="de-DE" dirty="0"/>
          </a:p>
        </p:txBody>
      </p:sp>
      <p:pic>
        <p:nvPicPr>
          <p:cNvPr id="6" name="Bild 2" descr="Usecas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052737"/>
            <a:ext cx="4783807" cy="53285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 bwMode="auto">
          <a:xfrm>
            <a:off x="3458592" y="1229350"/>
            <a:ext cx="2082800" cy="3524696"/>
          </a:xfrm>
          <a:prstGeom prst="rect">
            <a:avLst/>
          </a:prstGeom>
          <a:solidFill>
            <a:srgbClr val="00448B">
              <a:alpha val="10000"/>
            </a:srgbClr>
          </a:solidFill>
          <a:ln w="9525">
            <a:solidFill>
              <a:srgbClr val="00448B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3203848" y="1340768"/>
            <a:ext cx="273630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3851920" y="1340768"/>
            <a:ext cx="1296144" cy="360040"/>
          </a:xfrm>
          <a:prstGeom prst="ellipse">
            <a:avLst/>
          </a:prstGeom>
          <a:noFill/>
          <a:ln w="63500">
            <a:solidFill>
              <a:srgbClr val="96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" name="Gerader Verbinder 12"/>
          <p:cNvCxnSpPr>
            <a:stCxn id="8" idx="6"/>
          </p:cNvCxnSpPr>
          <p:nvPr/>
        </p:nvCxnSpPr>
        <p:spPr bwMode="auto">
          <a:xfrm>
            <a:off x="5148064" y="1520788"/>
            <a:ext cx="1368152" cy="36004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feld 13"/>
          <p:cNvSpPr txBox="1"/>
          <p:nvPr/>
        </p:nvSpPr>
        <p:spPr>
          <a:xfrm>
            <a:off x="6014400" y="1320438"/>
            <a:ext cx="295008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2000" dirty="0" smtClean="0">
                <a:solidFill>
                  <a:srgbClr val="960000"/>
                </a:solidFill>
                <a:latin typeface="Arial" pitchFamily="34" charset="0"/>
                <a:cs typeface="Arial" pitchFamily="34" charset="0"/>
              </a:rPr>
              <a:t>konkreter </a:t>
            </a:r>
            <a:r>
              <a:rPr lang="de-DE" sz="2000" dirty="0" err="1" smtClean="0">
                <a:solidFill>
                  <a:srgbClr val="960000"/>
                </a:solidFill>
                <a:latin typeface="Arial" pitchFamily="34" charset="0"/>
                <a:cs typeface="Arial" pitchFamily="34" charset="0"/>
              </a:rPr>
              <a:t>Use</a:t>
            </a:r>
            <a:r>
              <a:rPr lang="de-DE" sz="2000" dirty="0" smtClean="0">
                <a:solidFill>
                  <a:srgbClr val="960000"/>
                </a:solidFill>
                <a:latin typeface="Arial" pitchFamily="34" charset="0"/>
                <a:cs typeface="Arial" pitchFamily="34" charset="0"/>
              </a:rPr>
              <a:t> Case</a:t>
            </a:r>
          </a:p>
        </p:txBody>
      </p:sp>
      <p:cxnSp>
        <p:nvCxnSpPr>
          <p:cNvPr id="16" name="Gerade Verbindung mit Pfeil 15"/>
          <p:cNvCxnSpPr/>
          <p:nvPr/>
        </p:nvCxnSpPr>
        <p:spPr bwMode="auto">
          <a:xfrm flipH="1">
            <a:off x="5220072" y="1520788"/>
            <a:ext cx="792088" cy="0"/>
          </a:xfrm>
          <a:prstGeom prst="straightConnector1">
            <a:avLst/>
          </a:prstGeom>
          <a:noFill/>
          <a:ln w="63500" cap="flat" cmpd="sng" algn="ctr">
            <a:solidFill>
              <a:srgbClr val="96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Gerade Verbindung mit Pfeil 16"/>
          <p:cNvCxnSpPr/>
          <p:nvPr/>
        </p:nvCxnSpPr>
        <p:spPr bwMode="auto">
          <a:xfrm flipH="1">
            <a:off x="5652120" y="2276872"/>
            <a:ext cx="360040" cy="0"/>
          </a:xfrm>
          <a:prstGeom prst="straightConnector1">
            <a:avLst/>
          </a:prstGeom>
          <a:noFill/>
          <a:ln w="63500" cap="flat" cmpd="sng" algn="ctr">
            <a:solidFill>
              <a:srgbClr val="00448B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feld 18"/>
          <p:cNvSpPr txBox="1"/>
          <p:nvPr/>
        </p:nvSpPr>
        <p:spPr>
          <a:xfrm>
            <a:off x="6014400" y="1918864"/>
            <a:ext cx="29500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2000" dirty="0" smtClean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  <a:t>architektonisch</a:t>
            </a:r>
            <a:br>
              <a:rPr lang="de-DE" sz="2000" dirty="0" smtClean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</a:br>
            <a:r>
              <a:rPr lang="de-DE" sz="2000" dirty="0" smtClean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  <a:t>berücksichtigt</a:t>
            </a:r>
          </a:p>
        </p:txBody>
      </p:sp>
    </p:spTree>
    <p:extLst>
      <p:ext uri="{BB962C8B-B14F-4D97-AF65-F5344CB8AC3E}">
        <p14:creationId xmlns:p14="http://schemas.microsoft.com/office/powerpoint/2010/main" val="121750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Anwendung</a:t>
            </a:r>
            <a:endParaRPr lang="de-DE" dirty="0"/>
          </a:p>
        </p:txBody>
      </p:sp>
      <p:pic>
        <p:nvPicPr>
          <p:cNvPr id="6" name="Bild 4" descr="client-serv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69" y="1556792"/>
            <a:ext cx="8063662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d 5" descr="client-server-3Schicht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51280"/>
            <a:ext cx="3595568" cy="503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Bild 6" descr="Persistenzschicht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1"/>
          <a:stretch/>
        </p:blipFill>
        <p:spPr bwMode="auto">
          <a:xfrm>
            <a:off x="3059832" y="1389728"/>
            <a:ext cx="5015763" cy="4415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Bild 6" descr="Persistenzschicht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r="74018" b="76314"/>
          <a:stretch/>
        </p:blipFill>
        <p:spPr bwMode="auto">
          <a:xfrm>
            <a:off x="1043608" y="3452840"/>
            <a:ext cx="2207592" cy="782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0.00087 -0.250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992888" cy="1143000"/>
          </a:xfrm>
        </p:spPr>
        <p:txBody>
          <a:bodyPr/>
          <a:lstStyle/>
          <a:p>
            <a:r>
              <a:rPr lang="de-DE" dirty="0" smtClean="0"/>
              <a:t>Besonderheiten der Architektur</a:t>
            </a:r>
            <a:endParaRPr lang="de-DE" dirty="0"/>
          </a:p>
        </p:txBody>
      </p:sp>
      <p:sp>
        <p:nvSpPr>
          <p:cNvPr id="6" name="Vertical Text Placeholder 5"/>
          <p:cNvSpPr txBox="1">
            <a:spLocks/>
          </p:cNvSpPr>
          <p:nvPr/>
        </p:nvSpPr>
        <p:spPr>
          <a:xfrm>
            <a:off x="457200" y="1600201"/>
            <a:ext cx="2458616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solidFill>
                  <a:srgbClr val="960000"/>
                </a:solidFill>
                <a:latin typeface="Arial" panose="020B0604020202020204" pitchFamily="34" charset="0"/>
                <a:cs typeface="Times New Roman"/>
              </a:rPr>
              <a:t>Mock-</a:t>
            </a:r>
            <a:r>
              <a:rPr lang="en-US" b="0" dirty="0" err="1" smtClean="0">
                <a:solidFill>
                  <a:srgbClr val="960000"/>
                </a:solidFill>
                <a:latin typeface="Arial" panose="020B0604020202020204" pitchFamily="34" charset="0"/>
                <a:cs typeface="Times New Roman"/>
              </a:rPr>
              <a:t>Klassen</a:t>
            </a:r>
            <a:endParaRPr lang="en-US" b="0" dirty="0" smtClean="0">
              <a:solidFill>
                <a:srgbClr val="960000"/>
              </a:solidFill>
              <a:latin typeface="Arial" panose="020B0604020202020204" pitchFamily="34" charset="0"/>
              <a:cs typeface="Times New Roman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78" y="2348880"/>
            <a:ext cx="6175514" cy="359856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79" y="2348880"/>
            <a:ext cx="6078401" cy="36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18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992888" cy="1143000"/>
          </a:xfrm>
        </p:spPr>
        <p:txBody>
          <a:bodyPr/>
          <a:lstStyle/>
          <a:p>
            <a:r>
              <a:rPr lang="de-DE" dirty="0" smtClean="0"/>
              <a:t>Besonderheiten der Architektur</a:t>
            </a:r>
            <a:endParaRPr lang="de-DE" dirty="0"/>
          </a:p>
        </p:txBody>
      </p:sp>
      <p:sp>
        <p:nvSpPr>
          <p:cNvPr id="6" name="Vertical Text Placeholder 5"/>
          <p:cNvSpPr txBox="1">
            <a:spLocks/>
          </p:cNvSpPr>
          <p:nvPr/>
        </p:nvSpPr>
        <p:spPr>
          <a:xfrm>
            <a:off x="3491880" y="1600201"/>
            <a:ext cx="2458616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latin typeface="Arial" panose="020B0604020202020204" pitchFamily="34" charset="0"/>
                <a:cs typeface="Times New Roman"/>
              </a:rPr>
              <a:t>Mock-</a:t>
            </a:r>
            <a:r>
              <a:rPr lang="en-US" b="0" dirty="0" err="1" smtClean="0">
                <a:latin typeface="Arial" panose="020B0604020202020204" pitchFamily="34" charset="0"/>
                <a:cs typeface="Times New Roman"/>
              </a:rPr>
              <a:t>Klassen</a:t>
            </a:r>
            <a:endParaRPr lang="en-US" b="0" dirty="0" smtClean="0">
              <a:latin typeface="Arial" panose="020B0604020202020204" pitchFamily="34" charset="0"/>
              <a:cs typeface="Times New Roman"/>
            </a:endParaRPr>
          </a:p>
        </p:txBody>
      </p:sp>
      <p:sp>
        <p:nvSpPr>
          <p:cNvPr id="8" name="Vertical Text Placeholder 5"/>
          <p:cNvSpPr txBox="1">
            <a:spLocks/>
          </p:cNvSpPr>
          <p:nvPr/>
        </p:nvSpPr>
        <p:spPr>
          <a:xfrm>
            <a:off x="457200" y="1606992"/>
            <a:ext cx="3096344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solidFill>
                  <a:srgbClr val="960000"/>
                </a:solidFill>
                <a:latin typeface="Arial" panose="020B0604020202020204" pitchFamily="34" charset="0"/>
                <a:cs typeface="Times New Roman"/>
              </a:rPr>
              <a:t>Factory Pattern</a:t>
            </a:r>
          </a:p>
        </p:txBody>
      </p:sp>
      <p:pic>
        <p:nvPicPr>
          <p:cNvPr id="2050" name="Picture 2" descr="Factory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878"/>
            <a:ext cx="7509510" cy="404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72000" tIns="72000" rIns="72000" bIns="72000">
        <a:spAutoFit/>
      </a:bodyPr>
      <a:lstStyle>
        <a:defPPr marL="381000" indent="-25400" defTabSz="762000">
          <a:spcBef>
            <a:spcPts val="600"/>
          </a:spcBef>
          <a:buClr>
            <a:srgbClr val="FF3300"/>
          </a:buClr>
          <a:buFont typeface="Webdings" pitchFamily="18" charset="2"/>
          <a:buNone/>
          <a:defRPr sz="2000" dirty="0" smtClean="0">
            <a:solidFill>
              <a:srgbClr val="000000"/>
            </a:solidFill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 smtClean="0">
            <a:ln>
              <a:noFill/>
            </a:ln>
            <a:solidFill>
              <a:srgbClr val="0000AA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b="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</Words>
  <Application>Microsoft Office PowerPoint</Application>
  <PresentationFormat>Bildschirmpräsentation (4:3)</PresentationFormat>
  <Paragraphs>77</Paragraphs>
  <Slides>18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Verdana</vt:lpstr>
      <vt:lpstr>Webdings</vt:lpstr>
      <vt:lpstr>Standarddesign</vt:lpstr>
      <vt:lpstr>PowerPoint-Präsentation</vt:lpstr>
      <vt:lpstr>Agenda</vt:lpstr>
      <vt:lpstr>Ziel</vt:lpstr>
      <vt:lpstr>CRM-System</vt:lpstr>
      <vt:lpstr>Entitäten</vt:lpstr>
      <vt:lpstr>Use Cases CRM-System</vt:lpstr>
      <vt:lpstr>Aufbau der Anwendung</vt:lpstr>
      <vt:lpstr>Besonderheiten der Architektur</vt:lpstr>
      <vt:lpstr>Besonderheiten der Architektur</vt:lpstr>
      <vt:lpstr>Besonderheiten der Architektur</vt:lpstr>
      <vt:lpstr>Besonderheiten der Architektur</vt:lpstr>
      <vt:lpstr>ObserverContactImpl</vt:lpstr>
      <vt:lpstr>ObserverContactImpl</vt:lpstr>
      <vt:lpstr>ContactServiceImpl</vt:lpstr>
      <vt:lpstr>ContactServiceImpl</vt:lpstr>
      <vt:lpstr>ContactServiceXML</vt:lpstr>
      <vt:lpstr>Fazit</vt:lpstr>
      <vt:lpstr>PowerPoint-Präsentation</vt:lpstr>
    </vt:vector>
  </TitlesOfParts>
  <Company>Rheinische Fachhochschule Köln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Vorlage</dc:subject>
  <dc:creator>Dr. Wilfried Saxler</dc:creator>
  <dc:description>PowerPoint-Präsentation</dc:description>
  <cp:lastModifiedBy>Maik Godinho</cp:lastModifiedBy>
  <cp:revision>499</cp:revision>
  <dcterms:created xsi:type="dcterms:W3CDTF">2000-02-04T14:35:09Z</dcterms:created>
  <dcterms:modified xsi:type="dcterms:W3CDTF">2015-01-31T10:44:57Z</dcterms:modified>
</cp:coreProperties>
</file>