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72" r:id="rId3"/>
    <p:sldId id="273" r:id="rId4"/>
    <p:sldId id="259" r:id="rId5"/>
    <p:sldId id="265" r:id="rId6"/>
    <p:sldId id="267" r:id="rId7"/>
    <p:sldId id="266" r:id="rId8"/>
    <p:sldId id="268" r:id="rId9"/>
    <p:sldId id="26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D8014-5FAF-49A7-AEF1-BDFE21DF18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3AC30B-C810-42BF-AC4F-630A257D73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E0CD4D-DAA3-486F-A2A5-35D4E6376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5B965-F7B7-4645-98CC-4EA0E55130D7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3B884E-4582-4BB5-AD65-10C9EBEBF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ADC1AD-51F4-4B15-940F-7E8FB92A0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408AE-C243-46C0-829A-CAC8124A7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806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31AFD-DDEA-4C6F-A1A3-0320F5C59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E1E754-531D-4483-91AD-4378B302DF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067FAA-A263-4BBF-8C5E-67C6E3209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5B965-F7B7-4645-98CC-4EA0E55130D7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C01E61-42C8-4928-B791-316231A75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1649A0-16C2-4A42-9150-AEF11F293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408AE-C243-46C0-829A-CAC8124A7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775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E034D3-DB80-4D8F-A437-80085056D4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412D30-08FB-4D95-BB9E-B5D4712184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CB9DEA-DD1B-4737-A367-C318A2F21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5B965-F7B7-4645-98CC-4EA0E55130D7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F568BD-1906-433A-AA96-E3F64FE79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AA1536-FE87-4F64-AE29-56F88BC0B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408AE-C243-46C0-829A-CAC8124A7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944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D7610-EB69-46A7-A7A6-0E09C3F92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B73FC-E845-4CED-8F5B-C8FB889145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3BDB29-C990-4DDE-AA6D-7D9D3B7C3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5B965-F7B7-4645-98CC-4EA0E55130D7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13040F-D71F-4425-BF1C-F00FFD719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12BF5-A1C2-4B1C-82B7-241EE8776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408AE-C243-46C0-829A-CAC8124A7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032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1032D-040E-4AC3-9D7F-499B8AEF5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761061-437D-41BC-B361-E7BB4FFC88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C9C1EE-A637-49A4-B846-A19064F35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5B965-F7B7-4645-98CC-4EA0E55130D7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D49249-1219-45A2-A804-574400FD0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2BE4C3-B3EB-48AF-B371-095F51339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408AE-C243-46C0-829A-CAC8124A7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526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E989D-E1AF-4747-8A89-AAA9677C5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846243-0B4E-4790-9600-D376F88F39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21A815-E924-4EDF-9F48-91BC3DEFFB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3947BF-31C2-4AD2-8CA0-CEE757E73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5B965-F7B7-4645-98CC-4EA0E55130D7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DDCD49-A7CE-4410-8743-FB8DE1486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536BEE-92AC-436B-B40D-79E20277E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408AE-C243-46C0-829A-CAC8124A7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59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BFC13-FEF0-4B5A-99AF-30CC4A689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5FFD16-DE2E-4EA8-B228-9C39D41D20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6D24B1-11EA-46E8-ADCA-C8902A2531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FA6848-ED4E-4FD5-AFE4-A72A275F74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E633F8-B363-44AF-9E3D-63DFC8A564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9873C0-3224-4AD5-81CB-E1292663C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5B965-F7B7-4645-98CC-4EA0E55130D7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A2DDD7-9166-416D-AFFE-F0B13304B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A989C9-060E-4EBD-92B2-07CA2E57C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408AE-C243-46C0-829A-CAC8124A7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342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28FE0-0D97-4561-B438-5994911EF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F8E494-4FEE-40F4-8B29-020D843AD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5B965-F7B7-4645-98CC-4EA0E55130D7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1E7A5D-4E90-4BB4-8B65-DE454A2D9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D9BE4A-8A98-4621-BDDD-D2CD67622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408AE-C243-46C0-829A-CAC8124A7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635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B2D039-46C3-4007-BDD1-62462552B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5B965-F7B7-4645-98CC-4EA0E55130D7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26C3AE-9E1C-4923-BB21-E9C2B3177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3D53A7-7B71-46F3-9E7B-6B39ED075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408AE-C243-46C0-829A-CAC8124A7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175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93CA5-5D40-4F5E-A35A-06E60F6C7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144F5-CADA-4EEE-BD77-8CB667D694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1FE6A5-3B6B-400B-BE5E-7B55E21B35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4F1315-BA0D-4526-AE16-6E9B02390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5B965-F7B7-4645-98CC-4EA0E55130D7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395376-6E0F-4B83-A364-811CF4CD1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041637-B180-42BC-94EE-7561B4BCC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408AE-C243-46C0-829A-CAC8124A7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787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3B56F-4660-4331-B25E-B2A8BCEA9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1C3BB6-268B-4E51-A84C-11791CC450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277375-6994-4CC6-9014-EC942861EE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875134-E2EE-437B-8025-C934569A1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5B965-F7B7-4645-98CC-4EA0E55130D7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395C99-D2EA-4BB1-B7B3-8048DF85B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5AB00C-357A-4D4C-8739-4CE9A74C8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408AE-C243-46C0-829A-CAC8124A7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84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DF366C-BF81-4ABA-98A4-BDD34B095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187E0D-0F1E-4FDE-A31A-E380813C5C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D419B2-8211-42AC-B4DD-D5E7B088F8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B5B965-F7B7-4645-98CC-4EA0E55130D7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379AD2-4226-4FA4-ADFE-278809EC52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02D2F9-EAAF-43C0-9B56-A59C02FB7C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1408AE-C243-46C0-829A-CAC8124A7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824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finance.yahoo.com/quote/%5ENDX/history?period1=1277683200&amp;period2=1638316800&amp;interval=1d&amp;filter=history&amp;frequency=1d&amp;includeAdjustedClose=true" TargetMode="External"/><Relationship Id="rId2" Type="http://schemas.openxmlformats.org/officeDocument/2006/relationships/hyperlink" Target="https://www.kaggle.com/timoboz/tesla-stock-data-from-2010-to-2020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EFA9B6C6-A247-48A8-9A1C-1E36FA945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6F4B180E-4A79-4653-9E53-B970CC56B4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1261" y="590062"/>
            <a:ext cx="5409655" cy="2838938"/>
          </a:xfrm>
        </p:spPr>
        <p:txBody>
          <a:bodyPr>
            <a:normAutofit/>
          </a:bodyPr>
          <a:lstStyle/>
          <a:p>
            <a:pPr algn="l"/>
            <a:r>
              <a:rPr lang="en-US" sz="5600" dirty="0">
                <a:solidFill>
                  <a:srgbClr val="FFFFFF"/>
                </a:solidFill>
              </a:rPr>
              <a:t>Tesla stock evaluation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75A1A1E6-A6D5-4D3A-87E6-B84DC97755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2044" y="4698614"/>
            <a:ext cx="5088650" cy="1198120"/>
          </a:xfrm>
        </p:spPr>
        <p:txBody>
          <a:bodyPr>
            <a:normAutofit/>
          </a:bodyPr>
          <a:lstStyle/>
          <a:p>
            <a:pPr algn="r"/>
            <a:r>
              <a:rPr lang="en-US" sz="2000" dirty="0">
                <a:solidFill>
                  <a:srgbClr val="FFFFFF"/>
                </a:solidFill>
              </a:rPr>
              <a:t>Forrest Fallon</a:t>
            </a:r>
          </a:p>
          <a:p>
            <a:pPr algn="r"/>
            <a:r>
              <a:rPr lang="en-US" sz="2000" dirty="0">
                <a:solidFill>
                  <a:srgbClr val="FFFFFF"/>
                </a:solidFill>
              </a:rPr>
              <a:t>IST 652 – Scripting for Data Analysis </a:t>
            </a:r>
          </a:p>
        </p:txBody>
      </p:sp>
      <p:sp>
        <p:nvSpPr>
          <p:cNvPr id="15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176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7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763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0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20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1" name="Straight Connector 20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picture containing outdoor&#10;&#10;Description automatically generated">
            <a:extLst>
              <a:ext uri="{FF2B5EF4-FFF2-40B4-BE49-F238E27FC236}">
                <a16:creationId xmlns:a16="http://schemas.microsoft.com/office/drawing/2014/main" id="{A964DBD7-80DD-4D75-A4A7-F6EF417E79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6369" y="-8204"/>
            <a:ext cx="5931200" cy="3334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891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EFA9B6C6-A247-48A8-9A1C-1E36FA945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6F4B180E-4A79-4653-9E53-B970CC56B4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2319" y="322040"/>
            <a:ext cx="5409655" cy="905592"/>
          </a:xfrm>
        </p:spPr>
        <p:txBody>
          <a:bodyPr>
            <a:normAutofit/>
          </a:bodyPr>
          <a:lstStyle/>
          <a:p>
            <a:pPr algn="l"/>
            <a:r>
              <a:rPr lang="en-US" sz="5600" dirty="0">
                <a:solidFill>
                  <a:srgbClr val="FFFFFF"/>
                </a:solidFill>
              </a:rPr>
              <a:t>Data Sources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75A1A1E6-A6D5-4D3A-87E6-B84DC97755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2820" y="1227631"/>
            <a:ext cx="10995717" cy="1970633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solidFill>
                  <a:srgbClr val="FFFFFF"/>
                </a:solidFill>
              </a:rPr>
              <a:t>Tesla dataset – Kaggle: </a:t>
            </a:r>
            <a:r>
              <a:rPr lang="en-US" sz="2000" dirty="0">
                <a:solidFill>
                  <a:srgbClr val="FFFFFF"/>
                </a:solidFill>
                <a:hlinkClick r:id="rId2"/>
              </a:rPr>
              <a:t>https://www.kaggle.com/timoboz/tesla-stock-data-from-2010-to-2020</a:t>
            </a:r>
            <a:endParaRPr lang="en-US" sz="2000" dirty="0">
              <a:solidFill>
                <a:srgbClr val="FFFFFF"/>
              </a:solidFill>
            </a:endParaRPr>
          </a:p>
          <a:p>
            <a:pPr algn="l"/>
            <a:r>
              <a:rPr lang="en-US" sz="2000" dirty="0">
                <a:solidFill>
                  <a:srgbClr val="FFFFFF"/>
                </a:solidFill>
              </a:rPr>
              <a:t>Nasdaq 100 – Yahoo finance: </a:t>
            </a:r>
            <a:r>
              <a:rPr lang="en-US" sz="2000" dirty="0">
                <a:solidFill>
                  <a:srgbClr val="FFFFFF"/>
                </a:solidFill>
                <a:hlinkClick r:id="rId3"/>
              </a:rPr>
              <a:t>https://finance.yahoo.com/quote/%5ENDX/history?period1=1277683200&amp;period2=1638316800&amp;interval=1d&amp;filter=history&amp;frequency=1d&amp;includeAdjustedClose=true</a:t>
            </a:r>
            <a:endParaRPr lang="en-US" sz="2000" dirty="0">
              <a:solidFill>
                <a:srgbClr val="FFFFFF"/>
              </a:solidFill>
            </a:endParaRPr>
          </a:p>
          <a:p>
            <a:pPr algn="l"/>
            <a:r>
              <a:rPr lang="en-US" sz="2000" dirty="0">
                <a:solidFill>
                  <a:srgbClr val="FFFFFF"/>
                </a:solidFill>
              </a:rPr>
              <a:t>Tweets: </a:t>
            </a:r>
            <a:r>
              <a:rPr lang="en-US" sz="2000" dirty="0" err="1">
                <a:solidFill>
                  <a:srgbClr val="FFFFFF"/>
                </a:solidFill>
              </a:rPr>
              <a:t>snscrape</a:t>
            </a:r>
            <a:r>
              <a:rPr lang="en-US" sz="2000" dirty="0">
                <a:solidFill>
                  <a:srgbClr val="FFFFFF"/>
                </a:solidFill>
              </a:rPr>
              <a:t> package</a:t>
            </a:r>
          </a:p>
          <a:p>
            <a:pPr algn="l"/>
            <a:endParaRPr lang="en-US" sz="2000" dirty="0">
              <a:solidFill>
                <a:srgbClr val="FFFFFF"/>
              </a:solidFill>
            </a:endParaRPr>
          </a:p>
          <a:p>
            <a:pPr algn="l"/>
            <a:endParaRPr lang="en-US" sz="2000" dirty="0">
              <a:solidFill>
                <a:srgbClr val="FFFFFF"/>
              </a:solidFill>
            </a:endParaRPr>
          </a:p>
          <a:p>
            <a:pPr algn="l"/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5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176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7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763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0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20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1" name="Straight Connector 20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8903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4D94D20-0EF1-4E8B-A0E1-117A9E413A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58B3569-73B2-4D05-8E95-886A6EE1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944F33-0EA0-43DD-9E2E-03723E6EF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452" y="1864415"/>
            <a:ext cx="4412419" cy="1564585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4800" dirty="0">
                <a:solidFill>
                  <a:srgbClr val="FFFFFF"/>
                </a:solidFill>
              </a:rPr>
              <a:t>Questions and goals</a:t>
            </a:r>
            <a:br>
              <a:rPr lang="en-US" sz="4800" dirty="0">
                <a:solidFill>
                  <a:srgbClr val="FFFFFF"/>
                </a:solidFill>
              </a:rPr>
            </a:br>
            <a:br>
              <a:rPr lang="en-US" sz="4800" dirty="0">
                <a:solidFill>
                  <a:srgbClr val="FFFFFF"/>
                </a:solidFill>
              </a:rPr>
            </a:br>
            <a:br>
              <a:rPr lang="en-US" sz="4800" dirty="0">
                <a:solidFill>
                  <a:srgbClr val="FFFFFF"/>
                </a:solidFill>
              </a:rPr>
            </a:br>
            <a:endParaRPr lang="en-US" sz="4800" dirty="0">
              <a:solidFill>
                <a:srgbClr val="FFFFFF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322" y="1589368"/>
            <a:ext cx="0" cy="5259754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8B3681E-1C1D-4D0E-A1DE-AE2E3D03C2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12034" y="1267063"/>
            <a:ext cx="368480" cy="519967"/>
            <a:chOff x="11512034" y="1267063"/>
            <a:chExt cx="368480" cy="519967"/>
          </a:xfrm>
          <a:solidFill>
            <a:srgbClr val="FFFFFF"/>
          </a:solidFill>
        </p:grpSpPr>
        <p:sp>
          <p:nvSpPr>
            <p:cNvPr id="21" name="Graphic 17">
              <a:extLst>
                <a:ext uri="{FF2B5EF4-FFF2-40B4-BE49-F238E27FC236}">
                  <a16:creationId xmlns:a16="http://schemas.microsoft.com/office/drawing/2014/main" id="{B71758F4-3F46-45DA-8AC5-4E508DA080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12034" y="1267063"/>
              <a:ext cx="139037" cy="139039"/>
            </a:xfrm>
            <a:custGeom>
              <a:avLst/>
              <a:gdLst>
                <a:gd name="connsiteX0" fmla="*/ 129600 w 139037"/>
                <a:gd name="connsiteY0" fmla="*/ 60082 h 139039"/>
                <a:gd name="connsiteX1" fmla="*/ 78955 w 139037"/>
                <a:gd name="connsiteY1" fmla="*/ 60082 h 139039"/>
                <a:gd name="connsiteX2" fmla="*/ 78955 w 139037"/>
                <a:gd name="connsiteY2" fmla="*/ 9437 h 139039"/>
                <a:gd name="connsiteX3" fmla="*/ 69519 w 139037"/>
                <a:gd name="connsiteY3" fmla="*/ 0 h 139039"/>
                <a:gd name="connsiteX4" fmla="*/ 60082 w 139037"/>
                <a:gd name="connsiteY4" fmla="*/ 9437 h 139039"/>
                <a:gd name="connsiteX5" fmla="*/ 60082 w 139037"/>
                <a:gd name="connsiteY5" fmla="*/ 60082 h 139039"/>
                <a:gd name="connsiteX6" fmla="*/ 9437 w 139037"/>
                <a:gd name="connsiteY6" fmla="*/ 60082 h 139039"/>
                <a:gd name="connsiteX7" fmla="*/ 0 w 139037"/>
                <a:gd name="connsiteY7" fmla="*/ 69520 h 139039"/>
                <a:gd name="connsiteX8" fmla="*/ 9437 w 139037"/>
                <a:gd name="connsiteY8" fmla="*/ 78957 h 139039"/>
                <a:gd name="connsiteX9" fmla="*/ 60082 w 139037"/>
                <a:gd name="connsiteY9" fmla="*/ 78957 h 139039"/>
                <a:gd name="connsiteX10" fmla="*/ 60082 w 139037"/>
                <a:gd name="connsiteY10" fmla="*/ 129602 h 139039"/>
                <a:gd name="connsiteX11" fmla="*/ 69519 w 139037"/>
                <a:gd name="connsiteY11" fmla="*/ 139039 h 139039"/>
                <a:gd name="connsiteX12" fmla="*/ 78955 w 139037"/>
                <a:gd name="connsiteY12" fmla="*/ 129602 h 139039"/>
                <a:gd name="connsiteX13" fmla="*/ 78955 w 139037"/>
                <a:gd name="connsiteY13" fmla="*/ 78957 h 139039"/>
                <a:gd name="connsiteX14" fmla="*/ 129600 w 139037"/>
                <a:gd name="connsiteY14" fmla="*/ 78957 h 139039"/>
                <a:gd name="connsiteX15" fmla="*/ 139037 w 139037"/>
                <a:gd name="connsiteY15" fmla="*/ 69520 h 139039"/>
                <a:gd name="connsiteX16" fmla="*/ 129600 w 139037"/>
                <a:gd name="connsiteY16" fmla="*/ 60082 h 13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7" h="139039">
                  <a:moveTo>
                    <a:pt x="129600" y="60082"/>
                  </a:moveTo>
                  <a:lnTo>
                    <a:pt x="78955" y="60082"/>
                  </a:lnTo>
                  <a:lnTo>
                    <a:pt x="78955" y="9437"/>
                  </a:lnTo>
                  <a:cubicBezTo>
                    <a:pt x="78955" y="4225"/>
                    <a:pt x="74730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8"/>
                    <a:pt x="0" y="69520"/>
                  </a:cubicBezTo>
                  <a:cubicBezTo>
                    <a:pt x="0" y="74731"/>
                    <a:pt x="4225" y="78957"/>
                    <a:pt x="9437" y="78957"/>
                  </a:cubicBezTo>
                  <a:lnTo>
                    <a:pt x="60082" y="78957"/>
                  </a:lnTo>
                  <a:lnTo>
                    <a:pt x="60082" y="129602"/>
                  </a:lnTo>
                  <a:cubicBezTo>
                    <a:pt x="60082" y="134814"/>
                    <a:pt x="64307" y="139039"/>
                    <a:pt x="69519" y="139039"/>
                  </a:cubicBezTo>
                  <a:cubicBezTo>
                    <a:pt x="74730" y="139039"/>
                    <a:pt x="78955" y="134814"/>
                    <a:pt x="78955" y="129602"/>
                  </a:cubicBezTo>
                  <a:lnTo>
                    <a:pt x="78955" y="78957"/>
                  </a:lnTo>
                  <a:lnTo>
                    <a:pt x="129600" y="78957"/>
                  </a:lnTo>
                  <a:cubicBezTo>
                    <a:pt x="134812" y="78957"/>
                    <a:pt x="139037" y="74731"/>
                    <a:pt x="139037" y="69520"/>
                  </a:cubicBezTo>
                  <a:cubicBezTo>
                    <a:pt x="139037" y="64308"/>
                    <a:pt x="134812" y="60082"/>
                    <a:pt x="129600" y="60082"/>
                  </a:cubicBezTo>
                  <a:close/>
                </a:path>
              </a:pathLst>
            </a:custGeom>
            <a:grpFill/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2" name="Graphic 21">
              <a:extLst>
                <a:ext uri="{FF2B5EF4-FFF2-40B4-BE49-F238E27FC236}">
                  <a16:creationId xmlns:a16="http://schemas.microsoft.com/office/drawing/2014/main" id="{8D61482F-F3C5-4D66-8C5D-C6BBE3E127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52801" y="1659316"/>
              <a:ext cx="127713" cy="127714"/>
            </a:xfrm>
            <a:custGeom>
              <a:avLst/>
              <a:gdLst>
                <a:gd name="connsiteX0" fmla="*/ 63857 w 127713"/>
                <a:gd name="connsiteY0" fmla="*/ 18874 h 127714"/>
                <a:gd name="connsiteX1" fmla="*/ 108839 w 127713"/>
                <a:gd name="connsiteY1" fmla="*/ 63857 h 127714"/>
                <a:gd name="connsiteX2" fmla="*/ 63857 w 127713"/>
                <a:gd name="connsiteY2" fmla="*/ 108840 h 127714"/>
                <a:gd name="connsiteX3" fmla="*/ 18874 w 127713"/>
                <a:gd name="connsiteY3" fmla="*/ 63857 h 127714"/>
                <a:gd name="connsiteX4" fmla="*/ 63857 w 127713"/>
                <a:gd name="connsiteY4" fmla="*/ 18874 h 127714"/>
                <a:gd name="connsiteX5" fmla="*/ 63857 w 127713"/>
                <a:gd name="connsiteY5" fmla="*/ 0 h 127714"/>
                <a:gd name="connsiteX6" fmla="*/ 0 w 127713"/>
                <a:gd name="connsiteY6" fmla="*/ 63857 h 127714"/>
                <a:gd name="connsiteX7" fmla="*/ 63857 w 127713"/>
                <a:gd name="connsiteY7" fmla="*/ 127714 h 127714"/>
                <a:gd name="connsiteX8" fmla="*/ 127713 w 127713"/>
                <a:gd name="connsiteY8" fmla="*/ 63857 h 127714"/>
                <a:gd name="connsiteX9" fmla="*/ 63857 w 127713"/>
                <a:gd name="connsiteY9" fmla="*/ 0 h 12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4">
                  <a:moveTo>
                    <a:pt x="63857" y="18874"/>
                  </a:moveTo>
                  <a:cubicBezTo>
                    <a:pt x="88700" y="18874"/>
                    <a:pt x="108839" y="39014"/>
                    <a:pt x="108839" y="63857"/>
                  </a:cubicBezTo>
                  <a:cubicBezTo>
                    <a:pt x="108839" y="88700"/>
                    <a:pt x="88700" y="108840"/>
                    <a:pt x="63857" y="108840"/>
                  </a:cubicBezTo>
                  <a:cubicBezTo>
                    <a:pt x="39013" y="108840"/>
                    <a:pt x="18874" y="88700"/>
                    <a:pt x="18874" y="63857"/>
                  </a:cubicBezTo>
                  <a:cubicBezTo>
                    <a:pt x="18898" y="39024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4"/>
                    <a:pt x="63857" y="127714"/>
                  </a:cubicBezTo>
                  <a:cubicBezTo>
                    <a:pt x="99124" y="127714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grpFill/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495F3DF6-351C-43C6-A891-6F52672B0CC9}"/>
              </a:ext>
            </a:extLst>
          </p:cNvPr>
          <p:cNvSpPr txBox="1"/>
          <p:nvPr/>
        </p:nvSpPr>
        <p:spPr>
          <a:xfrm>
            <a:off x="5644664" y="1835448"/>
            <a:ext cx="634999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Did Tesla and Nasdaq 100 follow similar trends? 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Are Elon Musk’s tweets actually impact the Tesla stock price overall?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What are the largest losses over time for the Tesla stock?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Can this be visualized meaningfully?  </a:t>
            </a:r>
          </a:p>
        </p:txBody>
      </p:sp>
    </p:spTree>
    <p:extLst>
      <p:ext uri="{BB962C8B-B14F-4D97-AF65-F5344CB8AC3E}">
        <p14:creationId xmlns:p14="http://schemas.microsoft.com/office/powerpoint/2010/main" val="2982605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4D94D20-0EF1-4E8B-A0E1-117A9E413A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58B3569-73B2-4D05-8E95-886A6EE1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944F33-0EA0-43DD-9E2E-03723E6EF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571" y="1443535"/>
            <a:ext cx="4412419" cy="4990561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4800" dirty="0">
                <a:solidFill>
                  <a:srgbClr val="FFFFFF"/>
                </a:solidFill>
              </a:rPr>
              <a:t>Import data</a:t>
            </a:r>
            <a:br>
              <a:rPr lang="en-US" sz="4800" dirty="0">
                <a:solidFill>
                  <a:srgbClr val="FFFFFF"/>
                </a:solidFill>
              </a:rPr>
            </a:br>
            <a:r>
              <a:rPr lang="en-US" sz="4800" dirty="0">
                <a:solidFill>
                  <a:srgbClr val="FFFFFF"/>
                </a:solidFill>
              </a:rPr>
              <a:t>Clean/set indexes</a:t>
            </a:r>
            <a:br>
              <a:rPr lang="en-US" sz="4800" dirty="0">
                <a:solidFill>
                  <a:srgbClr val="FFFFFF"/>
                </a:solidFill>
              </a:rPr>
            </a:br>
            <a:r>
              <a:rPr lang="en-US" sz="4800" dirty="0" err="1">
                <a:solidFill>
                  <a:srgbClr val="FFFFFF"/>
                </a:solidFill>
              </a:rPr>
              <a:t>Groupby</a:t>
            </a:r>
            <a:br>
              <a:rPr lang="en-US" sz="4800" dirty="0">
                <a:solidFill>
                  <a:srgbClr val="FFFFFF"/>
                </a:solidFill>
              </a:rPr>
            </a:br>
            <a:br>
              <a:rPr lang="en-US" sz="4800" dirty="0">
                <a:solidFill>
                  <a:srgbClr val="FFFFFF"/>
                </a:solidFill>
              </a:rPr>
            </a:br>
            <a:br>
              <a:rPr lang="en-US" sz="4800" dirty="0">
                <a:solidFill>
                  <a:srgbClr val="FFFFFF"/>
                </a:solidFill>
              </a:rPr>
            </a:br>
            <a:r>
              <a:rPr lang="en-US" sz="4800" dirty="0">
                <a:solidFill>
                  <a:srgbClr val="FFFFFF"/>
                </a:solidFill>
              </a:rPr>
              <a:t>Run </a:t>
            </a:r>
            <a:r>
              <a:rPr lang="en-US" sz="4800" dirty="0" err="1">
                <a:solidFill>
                  <a:srgbClr val="FFFFFF"/>
                </a:solidFill>
              </a:rPr>
              <a:t>snscrape</a:t>
            </a:r>
            <a:r>
              <a:rPr lang="en-US" sz="4800" dirty="0">
                <a:solidFill>
                  <a:srgbClr val="FFFFFF"/>
                </a:solidFill>
              </a:rPr>
              <a:t> </a:t>
            </a:r>
            <a:br>
              <a:rPr lang="en-US" sz="4800" dirty="0">
                <a:solidFill>
                  <a:srgbClr val="FFFFFF"/>
                </a:solidFill>
              </a:rPr>
            </a:br>
            <a:r>
              <a:rPr lang="en-US" sz="4800" dirty="0">
                <a:solidFill>
                  <a:srgbClr val="FFFFFF"/>
                </a:solidFill>
              </a:rPr>
              <a:t>Export to csv</a:t>
            </a:r>
            <a:br>
              <a:rPr lang="en-US" sz="4800" dirty="0">
                <a:solidFill>
                  <a:srgbClr val="FFFFFF"/>
                </a:solidFill>
              </a:rPr>
            </a:br>
            <a:r>
              <a:rPr lang="en-US" sz="4800" dirty="0">
                <a:solidFill>
                  <a:srgbClr val="FFFFFF"/>
                </a:solidFill>
              </a:rPr>
              <a:t>Read csv</a:t>
            </a:r>
            <a:br>
              <a:rPr lang="en-US" sz="4800" dirty="0">
                <a:solidFill>
                  <a:srgbClr val="FFFFFF"/>
                </a:solidFill>
              </a:rPr>
            </a:br>
            <a:br>
              <a:rPr lang="en-US" sz="4800" dirty="0">
                <a:solidFill>
                  <a:srgbClr val="FFFFFF"/>
                </a:solidFill>
              </a:rPr>
            </a:br>
            <a:br>
              <a:rPr lang="en-US" sz="4800" dirty="0">
                <a:solidFill>
                  <a:srgbClr val="FFFFFF"/>
                </a:solidFill>
              </a:rPr>
            </a:br>
            <a:endParaRPr lang="en-US" sz="4800" dirty="0">
              <a:solidFill>
                <a:srgbClr val="FFFFFF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322" y="1589368"/>
            <a:ext cx="0" cy="5259754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8B3681E-1C1D-4D0E-A1DE-AE2E3D03C2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12034" y="1267063"/>
            <a:ext cx="368480" cy="519967"/>
            <a:chOff x="11512034" y="1267063"/>
            <a:chExt cx="368480" cy="519967"/>
          </a:xfrm>
          <a:solidFill>
            <a:srgbClr val="FFFFFF"/>
          </a:solidFill>
        </p:grpSpPr>
        <p:sp>
          <p:nvSpPr>
            <p:cNvPr id="21" name="Graphic 17">
              <a:extLst>
                <a:ext uri="{FF2B5EF4-FFF2-40B4-BE49-F238E27FC236}">
                  <a16:creationId xmlns:a16="http://schemas.microsoft.com/office/drawing/2014/main" id="{B71758F4-3F46-45DA-8AC5-4E508DA080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12034" y="1267063"/>
              <a:ext cx="139037" cy="139039"/>
            </a:xfrm>
            <a:custGeom>
              <a:avLst/>
              <a:gdLst>
                <a:gd name="connsiteX0" fmla="*/ 129600 w 139037"/>
                <a:gd name="connsiteY0" fmla="*/ 60082 h 139039"/>
                <a:gd name="connsiteX1" fmla="*/ 78955 w 139037"/>
                <a:gd name="connsiteY1" fmla="*/ 60082 h 139039"/>
                <a:gd name="connsiteX2" fmla="*/ 78955 w 139037"/>
                <a:gd name="connsiteY2" fmla="*/ 9437 h 139039"/>
                <a:gd name="connsiteX3" fmla="*/ 69519 w 139037"/>
                <a:gd name="connsiteY3" fmla="*/ 0 h 139039"/>
                <a:gd name="connsiteX4" fmla="*/ 60082 w 139037"/>
                <a:gd name="connsiteY4" fmla="*/ 9437 h 139039"/>
                <a:gd name="connsiteX5" fmla="*/ 60082 w 139037"/>
                <a:gd name="connsiteY5" fmla="*/ 60082 h 139039"/>
                <a:gd name="connsiteX6" fmla="*/ 9437 w 139037"/>
                <a:gd name="connsiteY6" fmla="*/ 60082 h 139039"/>
                <a:gd name="connsiteX7" fmla="*/ 0 w 139037"/>
                <a:gd name="connsiteY7" fmla="*/ 69520 h 139039"/>
                <a:gd name="connsiteX8" fmla="*/ 9437 w 139037"/>
                <a:gd name="connsiteY8" fmla="*/ 78957 h 139039"/>
                <a:gd name="connsiteX9" fmla="*/ 60082 w 139037"/>
                <a:gd name="connsiteY9" fmla="*/ 78957 h 139039"/>
                <a:gd name="connsiteX10" fmla="*/ 60082 w 139037"/>
                <a:gd name="connsiteY10" fmla="*/ 129602 h 139039"/>
                <a:gd name="connsiteX11" fmla="*/ 69519 w 139037"/>
                <a:gd name="connsiteY11" fmla="*/ 139039 h 139039"/>
                <a:gd name="connsiteX12" fmla="*/ 78955 w 139037"/>
                <a:gd name="connsiteY12" fmla="*/ 129602 h 139039"/>
                <a:gd name="connsiteX13" fmla="*/ 78955 w 139037"/>
                <a:gd name="connsiteY13" fmla="*/ 78957 h 139039"/>
                <a:gd name="connsiteX14" fmla="*/ 129600 w 139037"/>
                <a:gd name="connsiteY14" fmla="*/ 78957 h 139039"/>
                <a:gd name="connsiteX15" fmla="*/ 139037 w 139037"/>
                <a:gd name="connsiteY15" fmla="*/ 69520 h 139039"/>
                <a:gd name="connsiteX16" fmla="*/ 129600 w 139037"/>
                <a:gd name="connsiteY16" fmla="*/ 60082 h 13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7" h="139039">
                  <a:moveTo>
                    <a:pt x="129600" y="60082"/>
                  </a:moveTo>
                  <a:lnTo>
                    <a:pt x="78955" y="60082"/>
                  </a:lnTo>
                  <a:lnTo>
                    <a:pt x="78955" y="9437"/>
                  </a:lnTo>
                  <a:cubicBezTo>
                    <a:pt x="78955" y="4225"/>
                    <a:pt x="74730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8"/>
                    <a:pt x="0" y="69520"/>
                  </a:cubicBezTo>
                  <a:cubicBezTo>
                    <a:pt x="0" y="74731"/>
                    <a:pt x="4225" y="78957"/>
                    <a:pt x="9437" y="78957"/>
                  </a:cubicBezTo>
                  <a:lnTo>
                    <a:pt x="60082" y="78957"/>
                  </a:lnTo>
                  <a:lnTo>
                    <a:pt x="60082" y="129602"/>
                  </a:lnTo>
                  <a:cubicBezTo>
                    <a:pt x="60082" y="134814"/>
                    <a:pt x="64307" y="139039"/>
                    <a:pt x="69519" y="139039"/>
                  </a:cubicBezTo>
                  <a:cubicBezTo>
                    <a:pt x="74730" y="139039"/>
                    <a:pt x="78955" y="134814"/>
                    <a:pt x="78955" y="129602"/>
                  </a:cubicBezTo>
                  <a:lnTo>
                    <a:pt x="78955" y="78957"/>
                  </a:lnTo>
                  <a:lnTo>
                    <a:pt x="129600" y="78957"/>
                  </a:lnTo>
                  <a:cubicBezTo>
                    <a:pt x="134812" y="78957"/>
                    <a:pt x="139037" y="74731"/>
                    <a:pt x="139037" y="69520"/>
                  </a:cubicBezTo>
                  <a:cubicBezTo>
                    <a:pt x="139037" y="64308"/>
                    <a:pt x="134812" y="60082"/>
                    <a:pt x="129600" y="60082"/>
                  </a:cubicBezTo>
                  <a:close/>
                </a:path>
              </a:pathLst>
            </a:custGeom>
            <a:grpFill/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2" name="Graphic 21">
              <a:extLst>
                <a:ext uri="{FF2B5EF4-FFF2-40B4-BE49-F238E27FC236}">
                  <a16:creationId xmlns:a16="http://schemas.microsoft.com/office/drawing/2014/main" id="{8D61482F-F3C5-4D66-8C5D-C6BBE3E127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52801" y="1659316"/>
              <a:ext cx="127713" cy="127714"/>
            </a:xfrm>
            <a:custGeom>
              <a:avLst/>
              <a:gdLst>
                <a:gd name="connsiteX0" fmla="*/ 63857 w 127713"/>
                <a:gd name="connsiteY0" fmla="*/ 18874 h 127714"/>
                <a:gd name="connsiteX1" fmla="*/ 108839 w 127713"/>
                <a:gd name="connsiteY1" fmla="*/ 63857 h 127714"/>
                <a:gd name="connsiteX2" fmla="*/ 63857 w 127713"/>
                <a:gd name="connsiteY2" fmla="*/ 108840 h 127714"/>
                <a:gd name="connsiteX3" fmla="*/ 18874 w 127713"/>
                <a:gd name="connsiteY3" fmla="*/ 63857 h 127714"/>
                <a:gd name="connsiteX4" fmla="*/ 63857 w 127713"/>
                <a:gd name="connsiteY4" fmla="*/ 18874 h 127714"/>
                <a:gd name="connsiteX5" fmla="*/ 63857 w 127713"/>
                <a:gd name="connsiteY5" fmla="*/ 0 h 127714"/>
                <a:gd name="connsiteX6" fmla="*/ 0 w 127713"/>
                <a:gd name="connsiteY6" fmla="*/ 63857 h 127714"/>
                <a:gd name="connsiteX7" fmla="*/ 63857 w 127713"/>
                <a:gd name="connsiteY7" fmla="*/ 127714 h 127714"/>
                <a:gd name="connsiteX8" fmla="*/ 127713 w 127713"/>
                <a:gd name="connsiteY8" fmla="*/ 63857 h 127714"/>
                <a:gd name="connsiteX9" fmla="*/ 63857 w 127713"/>
                <a:gd name="connsiteY9" fmla="*/ 0 h 12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4">
                  <a:moveTo>
                    <a:pt x="63857" y="18874"/>
                  </a:moveTo>
                  <a:cubicBezTo>
                    <a:pt x="88700" y="18874"/>
                    <a:pt x="108839" y="39014"/>
                    <a:pt x="108839" y="63857"/>
                  </a:cubicBezTo>
                  <a:cubicBezTo>
                    <a:pt x="108839" y="88700"/>
                    <a:pt x="88700" y="108840"/>
                    <a:pt x="63857" y="108840"/>
                  </a:cubicBezTo>
                  <a:cubicBezTo>
                    <a:pt x="39013" y="108840"/>
                    <a:pt x="18874" y="88700"/>
                    <a:pt x="18874" y="63857"/>
                  </a:cubicBezTo>
                  <a:cubicBezTo>
                    <a:pt x="18898" y="39024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4"/>
                    <a:pt x="63857" y="127714"/>
                  </a:cubicBezTo>
                  <a:cubicBezTo>
                    <a:pt x="99124" y="127714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grpFill/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</p:grpSp>
      <p:pic>
        <p:nvPicPr>
          <p:cNvPr id="19" name="Content Placeholder 4">
            <a:extLst>
              <a:ext uri="{FF2B5EF4-FFF2-40B4-BE49-F238E27FC236}">
                <a16:creationId xmlns:a16="http://schemas.microsoft.com/office/drawing/2014/main" id="{533A8EF0-7CE9-492A-944C-16D0AD31BC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03083" y="1558584"/>
            <a:ext cx="6249718" cy="2229161"/>
          </a:xfrm>
        </p:spPr>
      </p:pic>
      <p:pic>
        <p:nvPicPr>
          <p:cNvPr id="23" name="Content Placeholder 4">
            <a:extLst>
              <a:ext uri="{FF2B5EF4-FFF2-40B4-BE49-F238E27FC236}">
                <a16:creationId xmlns:a16="http://schemas.microsoft.com/office/drawing/2014/main" id="{AFC8A657-655F-4370-A67A-257446FC6F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8913" y="4546823"/>
            <a:ext cx="6641496" cy="180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45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4D94D20-0EF1-4E8B-A0E1-117A9E413A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58B3569-73B2-4D05-8E95-886A6EE1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944F33-0EA0-43DD-9E2E-03723E6EF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98246"/>
            <a:ext cx="4412419" cy="4811100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dirty="0" err="1">
                <a:solidFill>
                  <a:srgbClr val="FFFFFF"/>
                </a:solidFill>
              </a:rPr>
              <a:t>Plotly</a:t>
            </a:r>
            <a:r>
              <a:rPr lang="en-US" dirty="0">
                <a:solidFill>
                  <a:srgbClr val="FFFFFF"/>
                </a:solidFill>
              </a:rPr>
              <a:t> graph setup</a:t>
            </a:r>
            <a:br>
              <a:rPr lang="en-US" dirty="0">
                <a:solidFill>
                  <a:srgbClr val="FFFFFF"/>
                </a:solidFill>
              </a:rPr>
            </a:b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Annotation setup</a:t>
            </a:r>
            <a:br>
              <a:rPr lang="en-US" dirty="0">
                <a:solidFill>
                  <a:srgbClr val="FFFFFF"/>
                </a:solidFill>
              </a:rPr>
            </a:br>
            <a:br>
              <a:rPr lang="en-US" dirty="0">
                <a:solidFill>
                  <a:srgbClr val="FFFFFF"/>
                </a:solidFill>
              </a:rPr>
            </a:br>
            <a:br>
              <a:rPr lang="en-US" dirty="0">
                <a:solidFill>
                  <a:srgbClr val="FFFFFF"/>
                </a:solidFill>
              </a:rPr>
            </a:b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Dynamic Plot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(browser graph)</a:t>
            </a:r>
            <a:endParaRPr lang="en-US" sz="8000" dirty="0">
              <a:solidFill>
                <a:srgbClr val="FFFFFF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322" y="1589368"/>
            <a:ext cx="0" cy="5259754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BE69F0F4-655A-4C60-9E18-74AB371B16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5232" y="5548990"/>
            <a:ext cx="3424940" cy="673984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78B3681E-1C1D-4D0E-A1DE-AE2E3D03C2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12034" y="1267063"/>
            <a:ext cx="368480" cy="519967"/>
            <a:chOff x="11512034" y="1267063"/>
            <a:chExt cx="368480" cy="519967"/>
          </a:xfrm>
          <a:solidFill>
            <a:srgbClr val="FFFFFF"/>
          </a:solidFill>
        </p:grpSpPr>
        <p:sp>
          <p:nvSpPr>
            <p:cNvPr id="21" name="Graphic 17">
              <a:extLst>
                <a:ext uri="{FF2B5EF4-FFF2-40B4-BE49-F238E27FC236}">
                  <a16:creationId xmlns:a16="http://schemas.microsoft.com/office/drawing/2014/main" id="{B71758F4-3F46-45DA-8AC5-4E508DA080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12034" y="1267063"/>
              <a:ext cx="139037" cy="139039"/>
            </a:xfrm>
            <a:custGeom>
              <a:avLst/>
              <a:gdLst>
                <a:gd name="connsiteX0" fmla="*/ 129600 w 139037"/>
                <a:gd name="connsiteY0" fmla="*/ 60082 h 139039"/>
                <a:gd name="connsiteX1" fmla="*/ 78955 w 139037"/>
                <a:gd name="connsiteY1" fmla="*/ 60082 h 139039"/>
                <a:gd name="connsiteX2" fmla="*/ 78955 w 139037"/>
                <a:gd name="connsiteY2" fmla="*/ 9437 h 139039"/>
                <a:gd name="connsiteX3" fmla="*/ 69519 w 139037"/>
                <a:gd name="connsiteY3" fmla="*/ 0 h 139039"/>
                <a:gd name="connsiteX4" fmla="*/ 60082 w 139037"/>
                <a:gd name="connsiteY4" fmla="*/ 9437 h 139039"/>
                <a:gd name="connsiteX5" fmla="*/ 60082 w 139037"/>
                <a:gd name="connsiteY5" fmla="*/ 60082 h 139039"/>
                <a:gd name="connsiteX6" fmla="*/ 9437 w 139037"/>
                <a:gd name="connsiteY6" fmla="*/ 60082 h 139039"/>
                <a:gd name="connsiteX7" fmla="*/ 0 w 139037"/>
                <a:gd name="connsiteY7" fmla="*/ 69520 h 139039"/>
                <a:gd name="connsiteX8" fmla="*/ 9437 w 139037"/>
                <a:gd name="connsiteY8" fmla="*/ 78957 h 139039"/>
                <a:gd name="connsiteX9" fmla="*/ 60082 w 139037"/>
                <a:gd name="connsiteY9" fmla="*/ 78957 h 139039"/>
                <a:gd name="connsiteX10" fmla="*/ 60082 w 139037"/>
                <a:gd name="connsiteY10" fmla="*/ 129602 h 139039"/>
                <a:gd name="connsiteX11" fmla="*/ 69519 w 139037"/>
                <a:gd name="connsiteY11" fmla="*/ 139039 h 139039"/>
                <a:gd name="connsiteX12" fmla="*/ 78955 w 139037"/>
                <a:gd name="connsiteY12" fmla="*/ 129602 h 139039"/>
                <a:gd name="connsiteX13" fmla="*/ 78955 w 139037"/>
                <a:gd name="connsiteY13" fmla="*/ 78957 h 139039"/>
                <a:gd name="connsiteX14" fmla="*/ 129600 w 139037"/>
                <a:gd name="connsiteY14" fmla="*/ 78957 h 139039"/>
                <a:gd name="connsiteX15" fmla="*/ 139037 w 139037"/>
                <a:gd name="connsiteY15" fmla="*/ 69520 h 139039"/>
                <a:gd name="connsiteX16" fmla="*/ 129600 w 139037"/>
                <a:gd name="connsiteY16" fmla="*/ 60082 h 13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7" h="139039">
                  <a:moveTo>
                    <a:pt x="129600" y="60082"/>
                  </a:moveTo>
                  <a:lnTo>
                    <a:pt x="78955" y="60082"/>
                  </a:lnTo>
                  <a:lnTo>
                    <a:pt x="78955" y="9437"/>
                  </a:lnTo>
                  <a:cubicBezTo>
                    <a:pt x="78955" y="4225"/>
                    <a:pt x="74730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8"/>
                    <a:pt x="0" y="69520"/>
                  </a:cubicBezTo>
                  <a:cubicBezTo>
                    <a:pt x="0" y="74731"/>
                    <a:pt x="4225" y="78957"/>
                    <a:pt x="9437" y="78957"/>
                  </a:cubicBezTo>
                  <a:lnTo>
                    <a:pt x="60082" y="78957"/>
                  </a:lnTo>
                  <a:lnTo>
                    <a:pt x="60082" y="129602"/>
                  </a:lnTo>
                  <a:cubicBezTo>
                    <a:pt x="60082" y="134814"/>
                    <a:pt x="64307" y="139039"/>
                    <a:pt x="69519" y="139039"/>
                  </a:cubicBezTo>
                  <a:cubicBezTo>
                    <a:pt x="74730" y="139039"/>
                    <a:pt x="78955" y="134814"/>
                    <a:pt x="78955" y="129602"/>
                  </a:cubicBezTo>
                  <a:lnTo>
                    <a:pt x="78955" y="78957"/>
                  </a:lnTo>
                  <a:lnTo>
                    <a:pt x="129600" y="78957"/>
                  </a:lnTo>
                  <a:cubicBezTo>
                    <a:pt x="134812" y="78957"/>
                    <a:pt x="139037" y="74731"/>
                    <a:pt x="139037" y="69520"/>
                  </a:cubicBezTo>
                  <a:cubicBezTo>
                    <a:pt x="139037" y="64308"/>
                    <a:pt x="134812" y="60082"/>
                    <a:pt x="129600" y="60082"/>
                  </a:cubicBezTo>
                  <a:close/>
                </a:path>
              </a:pathLst>
            </a:custGeom>
            <a:grpFill/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2" name="Graphic 21">
              <a:extLst>
                <a:ext uri="{FF2B5EF4-FFF2-40B4-BE49-F238E27FC236}">
                  <a16:creationId xmlns:a16="http://schemas.microsoft.com/office/drawing/2014/main" id="{8D61482F-F3C5-4D66-8C5D-C6BBE3E127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52801" y="1659316"/>
              <a:ext cx="127713" cy="127714"/>
            </a:xfrm>
            <a:custGeom>
              <a:avLst/>
              <a:gdLst>
                <a:gd name="connsiteX0" fmla="*/ 63857 w 127713"/>
                <a:gd name="connsiteY0" fmla="*/ 18874 h 127714"/>
                <a:gd name="connsiteX1" fmla="*/ 108839 w 127713"/>
                <a:gd name="connsiteY1" fmla="*/ 63857 h 127714"/>
                <a:gd name="connsiteX2" fmla="*/ 63857 w 127713"/>
                <a:gd name="connsiteY2" fmla="*/ 108840 h 127714"/>
                <a:gd name="connsiteX3" fmla="*/ 18874 w 127713"/>
                <a:gd name="connsiteY3" fmla="*/ 63857 h 127714"/>
                <a:gd name="connsiteX4" fmla="*/ 63857 w 127713"/>
                <a:gd name="connsiteY4" fmla="*/ 18874 h 127714"/>
                <a:gd name="connsiteX5" fmla="*/ 63857 w 127713"/>
                <a:gd name="connsiteY5" fmla="*/ 0 h 127714"/>
                <a:gd name="connsiteX6" fmla="*/ 0 w 127713"/>
                <a:gd name="connsiteY6" fmla="*/ 63857 h 127714"/>
                <a:gd name="connsiteX7" fmla="*/ 63857 w 127713"/>
                <a:gd name="connsiteY7" fmla="*/ 127714 h 127714"/>
                <a:gd name="connsiteX8" fmla="*/ 127713 w 127713"/>
                <a:gd name="connsiteY8" fmla="*/ 63857 h 127714"/>
                <a:gd name="connsiteX9" fmla="*/ 63857 w 127713"/>
                <a:gd name="connsiteY9" fmla="*/ 0 h 12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4">
                  <a:moveTo>
                    <a:pt x="63857" y="18874"/>
                  </a:moveTo>
                  <a:cubicBezTo>
                    <a:pt x="88700" y="18874"/>
                    <a:pt x="108839" y="39014"/>
                    <a:pt x="108839" y="63857"/>
                  </a:cubicBezTo>
                  <a:cubicBezTo>
                    <a:pt x="108839" y="88700"/>
                    <a:pt x="88700" y="108840"/>
                    <a:pt x="63857" y="108840"/>
                  </a:cubicBezTo>
                  <a:cubicBezTo>
                    <a:pt x="39013" y="108840"/>
                    <a:pt x="18874" y="88700"/>
                    <a:pt x="18874" y="63857"/>
                  </a:cubicBezTo>
                  <a:cubicBezTo>
                    <a:pt x="18898" y="39024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4"/>
                    <a:pt x="63857" y="127714"/>
                  </a:cubicBezTo>
                  <a:cubicBezTo>
                    <a:pt x="99124" y="127714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grpFill/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A3F87BC1-63AA-436D-80DB-9985F05F96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5232" y="2576944"/>
            <a:ext cx="3752208" cy="2972046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7B11C72-0B9B-48B8-89E5-E5F8CAE6CB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5605232" y="1589367"/>
            <a:ext cx="6077403" cy="987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009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4D94D20-0EF1-4E8B-A0E1-117A9E413A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58B3569-73B2-4D05-8E95-886A6EE1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322" y="1589368"/>
            <a:ext cx="0" cy="5259754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8B3681E-1C1D-4D0E-A1DE-AE2E3D03C2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12034" y="1267063"/>
            <a:ext cx="368480" cy="519967"/>
            <a:chOff x="11512034" y="1267063"/>
            <a:chExt cx="368480" cy="519967"/>
          </a:xfrm>
          <a:solidFill>
            <a:srgbClr val="FFFFFF"/>
          </a:solidFill>
        </p:grpSpPr>
        <p:sp>
          <p:nvSpPr>
            <p:cNvPr id="21" name="Graphic 17">
              <a:extLst>
                <a:ext uri="{FF2B5EF4-FFF2-40B4-BE49-F238E27FC236}">
                  <a16:creationId xmlns:a16="http://schemas.microsoft.com/office/drawing/2014/main" id="{B71758F4-3F46-45DA-8AC5-4E508DA080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12034" y="1267063"/>
              <a:ext cx="139037" cy="139039"/>
            </a:xfrm>
            <a:custGeom>
              <a:avLst/>
              <a:gdLst>
                <a:gd name="connsiteX0" fmla="*/ 129600 w 139037"/>
                <a:gd name="connsiteY0" fmla="*/ 60082 h 139039"/>
                <a:gd name="connsiteX1" fmla="*/ 78955 w 139037"/>
                <a:gd name="connsiteY1" fmla="*/ 60082 h 139039"/>
                <a:gd name="connsiteX2" fmla="*/ 78955 w 139037"/>
                <a:gd name="connsiteY2" fmla="*/ 9437 h 139039"/>
                <a:gd name="connsiteX3" fmla="*/ 69519 w 139037"/>
                <a:gd name="connsiteY3" fmla="*/ 0 h 139039"/>
                <a:gd name="connsiteX4" fmla="*/ 60082 w 139037"/>
                <a:gd name="connsiteY4" fmla="*/ 9437 h 139039"/>
                <a:gd name="connsiteX5" fmla="*/ 60082 w 139037"/>
                <a:gd name="connsiteY5" fmla="*/ 60082 h 139039"/>
                <a:gd name="connsiteX6" fmla="*/ 9437 w 139037"/>
                <a:gd name="connsiteY6" fmla="*/ 60082 h 139039"/>
                <a:gd name="connsiteX7" fmla="*/ 0 w 139037"/>
                <a:gd name="connsiteY7" fmla="*/ 69520 h 139039"/>
                <a:gd name="connsiteX8" fmla="*/ 9437 w 139037"/>
                <a:gd name="connsiteY8" fmla="*/ 78957 h 139039"/>
                <a:gd name="connsiteX9" fmla="*/ 60082 w 139037"/>
                <a:gd name="connsiteY9" fmla="*/ 78957 h 139039"/>
                <a:gd name="connsiteX10" fmla="*/ 60082 w 139037"/>
                <a:gd name="connsiteY10" fmla="*/ 129602 h 139039"/>
                <a:gd name="connsiteX11" fmla="*/ 69519 w 139037"/>
                <a:gd name="connsiteY11" fmla="*/ 139039 h 139039"/>
                <a:gd name="connsiteX12" fmla="*/ 78955 w 139037"/>
                <a:gd name="connsiteY12" fmla="*/ 129602 h 139039"/>
                <a:gd name="connsiteX13" fmla="*/ 78955 w 139037"/>
                <a:gd name="connsiteY13" fmla="*/ 78957 h 139039"/>
                <a:gd name="connsiteX14" fmla="*/ 129600 w 139037"/>
                <a:gd name="connsiteY14" fmla="*/ 78957 h 139039"/>
                <a:gd name="connsiteX15" fmla="*/ 139037 w 139037"/>
                <a:gd name="connsiteY15" fmla="*/ 69520 h 139039"/>
                <a:gd name="connsiteX16" fmla="*/ 129600 w 139037"/>
                <a:gd name="connsiteY16" fmla="*/ 60082 h 13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7" h="139039">
                  <a:moveTo>
                    <a:pt x="129600" y="60082"/>
                  </a:moveTo>
                  <a:lnTo>
                    <a:pt x="78955" y="60082"/>
                  </a:lnTo>
                  <a:lnTo>
                    <a:pt x="78955" y="9437"/>
                  </a:lnTo>
                  <a:cubicBezTo>
                    <a:pt x="78955" y="4225"/>
                    <a:pt x="74730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8"/>
                    <a:pt x="0" y="69520"/>
                  </a:cubicBezTo>
                  <a:cubicBezTo>
                    <a:pt x="0" y="74731"/>
                    <a:pt x="4225" y="78957"/>
                    <a:pt x="9437" y="78957"/>
                  </a:cubicBezTo>
                  <a:lnTo>
                    <a:pt x="60082" y="78957"/>
                  </a:lnTo>
                  <a:lnTo>
                    <a:pt x="60082" y="129602"/>
                  </a:lnTo>
                  <a:cubicBezTo>
                    <a:pt x="60082" y="134814"/>
                    <a:pt x="64307" y="139039"/>
                    <a:pt x="69519" y="139039"/>
                  </a:cubicBezTo>
                  <a:cubicBezTo>
                    <a:pt x="74730" y="139039"/>
                    <a:pt x="78955" y="134814"/>
                    <a:pt x="78955" y="129602"/>
                  </a:cubicBezTo>
                  <a:lnTo>
                    <a:pt x="78955" y="78957"/>
                  </a:lnTo>
                  <a:lnTo>
                    <a:pt x="129600" y="78957"/>
                  </a:lnTo>
                  <a:cubicBezTo>
                    <a:pt x="134812" y="78957"/>
                    <a:pt x="139037" y="74731"/>
                    <a:pt x="139037" y="69520"/>
                  </a:cubicBezTo>
                  <a:cubicBezTo>
                    <a:pt x="139037" y="64308"/>
                    <a:pt x="134812" y="60082"/>
                    <a:pt x="129600" y="60082"/>
                  </a:cubicBezTo>
                  <a:close/>
                </a:path>
              </a:pathLst>
            </a:custGeom>
            <a:grpFill/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2" name="Graphic 21">
              <a:extLst>
                <a:ext uri="{FF2B5EF4-FFF2-40B4-BE49-F238E27FC236}">
                  <a16:creationId xmlns:a16="http://schemas.microsoft.com/office/drawing/2014/main" id="{8D61482F-F3C5-4D66-8C5D-C6BBE3E127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52801" y="1659316"/>
              <a:ext cx="127713" cy="127714"/>
            </a:xfrm>
            <a:custGeom>
              <a:avLst/>
              <a:gdLst>
                <a:gd name="connsiteX0" fmla="*/ 63857 w 127713"/>
                <a:gd name="connsiteY0" fmla="*/ 18874 h 127714"/>
                <a:gd name="connsiteX1" fmla="*/ 108839 w 127713"/>
                <a:gd name="connsiteY1" fmla="*/ 63857 h 127714"/>
                <a:gd name="connsiteX2" fmla="*/ 63857 w 127713"/>
                <a:gd name="connsiteY2" fmla="*/ 108840 h 127714"/>
                <a:gd name="connsiteX3" fmla="*/ 18874 w 127713"/>
                <a:gd name="connsiteY3" fmla="*/ 63857 h 127714"/>
                <a:gd name="connsiteX4" fmla="*/ 63857 w 127713"/>
                <a:gd name="connsiteY4" fmla="*/ 18874 h 127714"/>
                <a:gd name="connsiteX5" fmla="*/ 63857 w 127713"/>
                <a:gd name="connsiteY5" fmla="*/ 0 h 127714"/>
                <a:gd name="connsiteX6" fmla="*/ 0 w 127713"/>
                <a:gd name="connsiteY6" fmla="*/ 63857 h 127714"/>
                <a:gd name="connsiteX7" fmla="*/ 63857 w 127713"/>
                <a:gd name="connsiteY7" fmla="*/ 127714 h 127714"/>
                <a:gd name="connsiteX8" fmla="*/ 127713 w 127713"/>
                <a:gd name="connsiteY8" fmla="*/ 63857 h 127714"/>
                <a:gd name="connsiteX9" fmla="*/ 63857 w 127713"/>
                <a:gd name="connsiteY9" fmla="*/ 0 h 12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4">
                  <a:moveTo>
                    <a:pt x="63857" y="18874"/>
                  </a:moveTo>
                  <a:cubicBezTo>
                    <a:pt x="88700" y="18874"/>
                    <a:pt x="108839" y="39014"/>
                    <a:pt x="108839" y="63857"/>
                  </a:cubicBezTo>
                  <a:cubicBezTo>
                    <a:pt x="108839" y="88700"/>
                    <a:pt x="88700" y="108840"/>
                    <a:pt x="63857" y="108840"/>
                  </a:cubicBezTo>
                  <a:cubicBezTo>
                    <a:pt x="39013" y="108840"/>
                    <a:pt x="18874" y="88700"/>
                    <a:pt x="18874" y="63857"/>
                  </a:cubicBezTo>
                  <a:cubicBezTo>
                    <a:pt x="18898" y="39024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4"/>
                    <a:pt x="63857" y="127714"/>
                  </a:cubicBezTo>
                  <a:cubicBezTo>
                    <a:pt x="99124" y="127714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grpFill/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0D473CF8-7930-4CE7-97A3-22D90CA3CB9F}"/>
              </a:ext>
            </a:extLst>
          </p:cNvPr>
          <p:cNvSpPr txBox="1"/>
          <p:nvPr/>
        </p:nvSpPr>
        <p:spPr>
          <a:xfrm>
            <a:off x="0" y="147607"/>
            <a:ext cx="120349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Tesla vs. Nasdaq closing price (monthly) to 2021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EDC715F-E997-45F6-921F-6826E4F14D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0E85BDC-5293-4D71-9753-815FEC4952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8566"/>
            <a:ext cx="12192000" cy="5580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261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4D94D20-0EF1-4E8B-A0E1-117A9E413A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58B3569-73B2-4D05-8E95-886A6EE1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944F33-0EA0-43DD-9E2E-03723E6EF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98246"/>
            <a:ext cx="4755734" cy="3626217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dirty="0">
                <a:solidFill>
                  <a:srgbClr val="FFFFFF"/>
                </a:solidFill>
              </a:rPr>
              <a:t>Create diff columns</a:t>
            </a:r>
            <a:br>
              <a:rPr lang="en-US" dirty="0">
                <a:solidFill>
                  <a:srgbClr val="FFFFFF"/>
                </a:solidFill>
              </a:rPr>
            </a:b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Function to return respective info</a:t>
            </a:r>
            <a:br>
              <a:rPr lang="en-US" dirty="0">
                <a:solidFill>
                  <a:srgbClr val="FFFFFF"/>
                </a:solidFill>
              </a:rPr>
            </a:b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Output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322" y="1589368"/>
            <a:ext cx="0" cy="5259754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8B3681E-1C1D-4D0E-A1DE-AE2E3D03C2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12034" y="1267063"/>
            <a:ext cx="368480" cy="519967"/>
            <a:chOff x="11512034" y="1267063"/>
            <a:chExt cx="368480" cy="519967"/>
          </a:xfrm>
          <a:solidFill>
            <a:srgbClr val="FFFFFF"/>
          </a:solidFill>
        </p:grpSpPr>
        <p:sp>
          <p:nvSpPr>
            <p:cNvPr id="21" name="Graphic 17">
              <a:extLst>
                <a:ext uri="{FF2B5EF4-FFF2-40B4-BE49-F238E27FC236}">
                  <a16:creationId xmlns:a16="http://schemas.microsoft.com/office/drawing/2014/main" id="{B71758F4-3F46-45DA-8AC5-4E508DA080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12034" y="1267063"/>
              <a:ext cx="139037" cy="139039"/>
            </a:xfrm>
            <a:custGeom>
              <a:avLst/>
              <a:gdLst>
                <a:gd name="connsiteX0" fmla="*/ 129600 w 139037"/>
                <a:gd name="connsiteY0" fmla="*/ 60082 h 139039"/>
                <a:gd name="connsiteX1" fmla="*/ 78955 w 139037"/>
                <a:gd name="connsiteY1" fmla="*/ 60082 h 139039"/>
                <a:gd name="connsiteX2" fmla="*/ 78955 w 139037"/>
                <a:gd name="connsiteY2" fmla="*/ 9437 h 139039"/>
                <a:gd name="connsiteX3" fmla="*/ 69519 w 139037"/>
                <a:gd name="connsiteY3" fmla="*/ 0 h 139039"/>
                <a:gd name="connsiteX4" fmla="*/ 60082 w 139037"/>
                <a:gd name="connsiteY4" fmla="*/ 9437 h 139039"/>
                <a:gd name="connsiteX5" fmla="*/ 60082 w 139037"/>
                <a:gd name="connsiteY5" fmla="*/ 60082 h 139039"/>
                <a:gd name="connsiteX6" fmla="*/ 9437 w 139037"/>
                <a:gd name="connsiteY6" fmla="*/ 60082 h 139039"/>
                <a:gd name="connsiteX7" fmla="*/ 0 w 139037"/>
                <a:gd name="connsiteY7" fmla="*/ 69520 h 139039"/>
                <a:gd name="connsiteX8" fmla="*/ 9437 w 139037"/>
                <a:gd name="connsiteY8" fmla="*/ 78957 h 139039"/>
                <a:gd name="connsiteX9" fmla="*/ 60082 w 139037"/>
                <a:gd name="connsiteY9" fmla="*/ 78957 h 139039"/>
                <a:gd name="connsiteX10" fmla="*/ 60082 w 139037"/>
                <a:gd name="connsiteY10" fmla="*/ 129602 h 139039"/>
                <a:gd name="connsiteX11" fmla="*/ 69519 w 139037"/>
                <a:gd name="connsiteY11" fmla="*/ 139039 h 139039"/>
                <a:gd name="connsiteX12" fmla="*/ 78955 w 139037"/>
                <a:gd name="connsiteY12" fmla="*/ 129602 h 139039"/>
                <a:gd name="connsiteX13" fmla="*/ 78955 w 139037"/>
                <a:gd name="connsiteY13" fmla="*/ 78957 h 139039"/>
                <a:gd name="connsiteX14" fmla="*/ 129600 w 139037"/>
                <a:gd name="connsiteY14" fmla="*/ 78957 h 139039"/>
                <a:gd name="connsiteX15" fmla="*/ 139037 w 139037"/>
                <a:gd name="connsiteY15" fmla="*/ 69520 h 139039"/>
                <a:gd name="connsiteX16" fmla="*/ 129600 w 139037"/>
                <a:gd name="connsiteY16" fmla="*/ 60082 h 13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7" h="139039">
                  <a:moveTo>
                    <a:pt x="129600" y="60082"/>
                  </a:moveTo>
                  <a:lnTo>
                    <a:pt x="78955" y="60082"/>
                  </a:lnTo>
                  <a:lnTo>
                    <a:pt x="78955" y="9437"/>
                  </a:lnTo>
                  <a:cubicBezTo>
                    <a:pt x="78955" y="4225"/>
                    <a:pt x="74730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8"/>
                    <a:pt x="0" y="69520"/>
                  </a:cubicBezTo>
                  <a:cubicBezTo>
                    <a:pt x="0" y="74731"/>
                    <a:pt x="4225" y="78957"/>
                    <a:pt x="9437" y="78957"/>
                  </a:cubicBezTo>
                  <a:lnTo>
                    <a:pt x="60082" y="78957"/>
                  </a:lnTo>
                  <a:lnTo>
                    <a:pt x="60082" y="129602"/>
                  </a:lnTo>
                  <a:cubicBezTo>
                    <a:pt x="60082" y="134814"/>
                    <a:pt x="64307" y="139039"/>
                    <a:pt x="69519" y="139039"/>
                  </a:cubicBezTo>
                  <a:cubicBezTo>
                    <a:pt x="74730" y="139039"/>
                    <a:pt x="78955" y="134814"/>
                    <a:pt x="78955" y="129602"/>
                  </a:cubicBezTo>
                  <a:lnTo>
                    <a:pt x="78955" y="78957"/>
                  </a:lnTo>
                  <a:lnTo>
                    <a:pt x="129600" y="78957"/>
                  </a:lnTo>
                  <a:cubicBezTo>
                    <a:pt x="134812" y="78957"/>
                    <a:pt x="139037" y="74731"/>
                    <a:pt x="139037" y="69520"/>
                  </a:cubicBezTo>
                  <a:cubicBezTo>
                    <a:pt x="139037" y="64308"/>
                    <a:pt x="134812" y="60082"/>
                    <a:pt x="129600" y="60082"/>
                  </a:cubicBezTo>
                  <a:close/>
                </a:path>
              </a:pathLst>
            </a:custGeom>
            <a:grpFill/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2" name="Graphic 21">
              <a:extLst>
                <a:ext uri="{FF2B5EF4-FFF2-40B4-BE49-F238E27FC236}">
                  <a16:creationId xmlns:a16="http://schemas.microsoft.com/office/drawing/2014/main" id="{8D61482F-F3C5-4D66-8C5D-C6BBE3E127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52801" y="1659316"/>
              <a:ext cx="127713" cy="127714"/>
            </a:xfrm>
            <a:custGeom>
              <a:avLst/>
              <a:gdLst>
                <a:gd name="connsiteX0" fmla="*/ 63857 w 127713"/>
                <a:gd name="connsiteY0" fmla="*/ 18874 h 127714"/>
                <a:gd name="connsiteX1" fmla="*/ 108839 w 127713"/>
                <a:gd name="connsiteY1" fmla="*/ 63857 h 127714"/>
                <a:gd name="connsiteX2" fmla="*/ 63857 w 127713"/>
                <a:gd name="connsiteY2" fmla="*/ 108840 h 127714"/>
                <a:gd name="connsiteX3" fmla="*/ 18874 w 127713"/>
                <a:gd name="connsiteY3" fmla="*/ 63857 h 127714"/>
                <a:gd name="connsiteX4" fmla="*/ 63857 w 127713"/>
                <a:gd name="connsiteY4" fmla="*/ 18874 h 127714"/>
                <a:gd name="connsiteX5" fmla="*/ 63857 w 127713"/>
                <a:gd name="connsiteY5" fmla="*/ 0 h 127714"/>
                <a:gd name="connsiteX6" fmla="*/ 0 w 127713"/>
                <a:gd name="connsiteY6" fmla="*/ 63857 h 127714"/>
                <a:gd name="connsiteX7" fmla="*/ 63857 w 127713"/>
                <a:gd name="connsiteY7" fmla="*/ 127714 h 127714"/>
                <a:gd name="connsiteX8" fmla="*/ 127713 w 127713"/>
                <a:gd name="connsiteY8" fmla="*/ 63857 h 127714"/>
                <a:gd name="connsiteX9" fmla="*/ 63857 w 127713"/>
                <a:gd name="connsiteY9" fmla="*/ 0 h 12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4">
                  <a:moveTo>
                    <a:pt x="63857" y="18874"/>
                  </a:moveTo>
                  <a:cubicBezTo>
                    <a:pt x="88700" y="18874"/>
                    <a:pt x="108839" y="39014"/>
                    <a:pt x="108839" y="63857"/>
                  </a:cubicBezTo>
                  <a:cubicBezTo>
                    <a:pt x="108839" y="88700"/>
                    <a:pt x="88700" y="108840"/>
                    <a:pt x="63857" y="108840"/>
                  </a:cubicBezTo>
                  <a:cubicBezTo>
                    <a:pt x="39013" y="108840"/>
                    <a:pt x="18874" y="88700"/>
                    <a:pt x="18874" y="63857"/>
                  </a:cubicBezTo>
                  <a:cubicBezTo>
                    <a:pt x="18898" y="39024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4"/>
                    <a:pt x="63857" y="127714"/>
                  </a:cubicBezTo>
                  <a:cubicBezTo>
                    <a:pt x="99124" y="127714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grpFill/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</p:grpSp>
      <p:pic>
        <p:nvPicPr>
          <p:cNvPr id="15" name="Content Placeholder 4">
            <a:extLst>
              <a:ext uri="{FF2B5EF4-FFF2-40B4-BE49-F238E27FC236}">
                <a16:creationId xmlns:a16="http://schemas.microsoft.com/office/drawing/2014/main" id="{B9A58B96-F97F-47CB-8452-369E241340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21716" y="2716739"/>
            <a:ext cx="6039693" cy="1486107"/>
          </a:xfr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9B74897-36BE-43B3-AF1C-519363B608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1716" y="1659316"/>
            <a:ext cx="2943636" cy="92405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9303FFF-3AAD-4F2D-83DC-1FD12ED3FA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1716" y="4336215"/>
            <a:ext cx="6258798" cy="790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0682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4D94D20-0EF1-4E8B-A0E1-117A9E413A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58B3569-73B2-4D05-8E95-886A6EE1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944F33-0EA0-43DD-9E2E-03723E6EF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452" y="1778507"/>
            <a:ext cx="4412419" cy="3626217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dirty="0">
                <a:solidFill>
                  <a:srgbClr val="FFFFFF"/>
                </a:solidFill>
              </a:rPr>
              <a:t>Create tesla candlestick chart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sz="1800" dirty="0">
                <a:solidFill>
                  <a:srgbClr val="FFFFFF"/>
                </a:solidFill>
              </a:rPr>
              <a:t> 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sz="2000" dirty="0">
                <a:solidFill>
                  <a:srgbClr val="FFFFFF"/>
                </a:solidFill>
              </a:rPr>
              <a:t>Luckily, this was an option within </a:t>
            </a:r>
            <a:r>
              <a:rPr lang="en-US" sz="2000" dirty="0" err="1">
                <a:solidFill>
                  <a:srgbClr val="FFFFFF"/>
                </a:solidFill>
              </a:rPr>
              <a:t>plotly</a:t>
            </a:r>
            <a:r>
              <a:rPr lang="en-US" sz="2000" dirty="0">
                <a:solidFill>
                  <a:srgbClr val="FFFFFF"/>
                </a:solidFill>
              </a:rPr>
              <a:t> already; the main differences being the need to set an open, high, low, and close value. </a:t>
            </a:r>
            <a:br>
              <a:rPr lang="en-US" dirty="0">
                <a:solidFill>
                  <a:srgbClr val="FFFFFF"/>
                </a:solidFill>
              </a:rPr>
            </a:br>
            <a:br>
              <a:rPr lang="en-US" dirty="0">
                <a:solidFill>
                  <a:srgbClr val="FFFFFF"/>
                </a:solidFill>
              </a:rPr>
            </a:br>
            <a:br>
              <a:rPr lang="en-US" dirty="0">
                <a:solidFill>
                  <a:srgbClr val="FFFFFF"/>
                </a:solidFill>
              </a:rPr>
            </a:br>
            <a:br>
              <a:rPr lang="en-US" dirty="0">
                <a:solidFill>
                  <a:srgbClr val="FFFFFF"/>
                </a:solidFill>
              </a:rPr>
            </a:b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322" y="1589368"/>
            <a:ext cx="0" cy="5259754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BE69F0F4-655A-4C60-9E18-74AB371B16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9753" y="5973862"/>
            <a:ext cx="3424940" cy="673984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78B3681E-1C1D-4D0E-A1DE-AE2E3D03C2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12034" y="1267063"/>
            <a:ext cx="368480" cy="519967"/>
            <a:chOff x="11512034" y="1267063"/>
            <a:chExt cx="368480" cy="519967"/>
          </a:xfrm>
          <a:solidFill>
            <a:srgbClr val="FFFFFF"/>
          </a:solidFill>
        </p:grpSpPr>
        <p:sp>
          <p:nvSpPr>
            <p:cNvPr id="21" name="Graphic 17">
              <a:extLst>
                <a:ext uri="{FF2B5EF4-FFF2-40B4-BE49-F238E27FC236}">
                  <a16:creationId xmlns:a16="http://schemas.microsoft.com/office/drawing/2014/main" id="{B71758F4-3F46-45DA-8AC5-4E508DA080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12034" y="1267063"/>
              <a:ext cx="139037" cy="139039"/>
            </a:xfrm>
            <a:custGeom>
              <a:avLst/>
              <a:gdLst>
                <a:gd name="connsiteX0" fmla="*/ 129600 w 139037"/>
                <a:gd name="connsiteY0" fmla="*/ 60082 h 139039"/>
                <a:gd name="connsiteX1" fmla="*/ 78955 w 139037"/>
                <a:gd name="connsiteY1" fmla="*/ 60082 h 139039"/>
                <a:gd name="connsiteX2" fmla="*/ 78955 w 139037"/>
                <a:gd name="connsiteY2" fmla="*/ 9437 h 139039"/>
                <a:gd name="connsiteX3" fmla="*/ 69519 w 139037"/>
                <a:gd name="connsiteY3" fmla="*/ 0 h 139039"/>
                <a:gd name="connsiteX4" fmla="*/ 60082 w 139037"/>
                <a:gd name="connsiteY4" fmla="*/ 9437 h 139039"/>
                <a:gd name="connsiteX5" fmla="*/ 60082 w 139037"/>
                <a:gd name="connsiteY5" fmla="*/ 60082 h 139039"/>
                <a:gd name="connsiteX6" fmla="*/ 9437 w 139037"/>
                <a:gd name="connsiteY6" fmla="*/ 60082 h 139039"/>
                <a:gd name="connsiteX7" fmla="*/ 0 w 139037"/>
                <a:gd name="connsiteY7" fmla="*/ 69520 h 139039"/>
                <a:gd name="connsiteX8" fmla="*/ 9437 w 139037"/>
                <a:gd name="connsiteY8" fmla="*/ 78957 h 139039"/>
                <a:gd name="connsiteX9" fmla="*/ 60082 w 139037"/>
                <a:gd name="connsiteY9" fmla="*/ 78957 h 139039"/>
                <a:gd name="connsiteX10" fmla="*/ 60082 w 139037"/>
                <a:gd name="connsiteY10" fmla="*/ 129602 h 139039"/>
                <a:gd name="connsiteX11" fmla="*/ 69519 w 139037"/>
                <a:gd name="connsiteY11" fmla="*/ 139039 h 139039"/>
                <a:gd name="connsiteX12" fmla="*/ 78955 w 139037"/>
                <a:gd name="connsiteY12" fmla="*/ 129602 h 139039"/>
                <a:gd name="connsiteX13" fmla="*/ 78955 w 139037"/>
                <a:gd name="connsiteY13" fmla="*/ 78957 h 139039"/>
                <a:gd name="connsiteX14" fmla="*/ 129600 w 139037"/>
                <a:gd name="connsiteY14" fmla="*/ 78957 h 139039"/>
                <a:gd name="connsiteX15" fmla="*/ 139037 w 139037"/>
                <a:gd name="connsiteY15" fmla="*/ 69520 h 139039"/>
                <a:gd name="connsiteX16" fmla="*/ 129600 w 139037"/>
                <a:gd name="connsiteY16" fmla="*/ 60082 h 13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7" h="139039">
                  <a:moveTo>
                    <a:pt x="129600" y="60082"/>
                  </a:moveTo>
                  <a:lnTo>
                    <a:pt x="78955" y="60082"/>
                  </a:lnTo>
                  <a:lnTo>
                    <a:pt x="78955" y="9437"/>
                  </a:lnTo>
                  <a:cubicBezTo>
                    <a:pt x="78955" y="4225"/>
                    <a:pt x="74730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8"/>
                    <a:pt x="0" y="69520"/>
                  </a:cubicBezTo>
                  <a:cubicBezTo>
                    <a:pt x="0" y="74731"/>
                    <a:pt x="4225" y="78957"/>
                    <a:pt x="9437" y="78957"/>
                  </a:cubicBezTo>
                  <a:lnTo>
                    <a:pt x="60082" y="78957"/>
                  </a:lnTo>
                  <a:lnTo>
                    <a:pt x="60082" y="129602"/>
                  </a:lnTo>
                  <a:cubicBezTo>
                    <a:pt x="60082" y="134814"/>
                    <a:pt x="64307" y="139039"/>
                    <a:pt x="69519" y="139039"/>
                  </a:cubicBezTo>
                  <a:cubicBezTo>
                    <a:pt x="74730" y="139039"/>
                    <a:pt x="78955" y="134814"/>
                    <a:pt x="78955" y="129602"/>
                  </a:cubicBezTo>
                  <a:lnTo>
                    <a:pt x="78955" y="78957"/>
                  </a:lnTo>
                  <a:lnTo>
                    <a:pt x="129600" y="78957"/>
                  </a:lnTo>
                  <a:cubicBezTo>
                    <a:pt x="134812" y="78957"/>
                    <a:pt x="139037" y="74731"/>
                    <a:pt x="139037" y="69520"/>
                  </a:cubicBezTo>
                  <a:cubicBezTo>
                    <a:pt x="139037" y="64308"/>
                    <a:pt x="134812" y="60082"/>
                    <a:pt x="129600" y="60082"/>
                  </a:cubicBezTo>
                  <a:close/>
                </a:path>
              </a:pathLst>
            </a:custGeom>
            <a:grpFill/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2" name="Graphic 21">
              <a:extLst>
                <a:ext uri="{FF2B5EF4-FFF2-40B4-BE49-F238E27FC236}">
                  <a16:creationId xmlns:a16="http://schemas.microsoft.com/office/drawing/2014/main" id="{8D61482F-F3C5-4D66-8C5D-C6BBE3E127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52801" y="1659316"/>
              <a:ext cx="127713" cy="127714"/>
            </a:xfrm>
            <a:custGeom>
              <a:avLst/>
              <a:gdLst>
                <a:gd name="connsiteX0" fmla="*/ 63857 w 127713"/>
                <a:gd name="connsiteY0" fmla="*/ 18874 h 127714"/>
                <a:gd name="connsiteX1" fmla="*/ 108839 w 127713"/>
                <a:gd name="connsiteY1" fmla="*/ 63857 h 127714"/>
                <a:gd name="connsiteX2" fmla="*/ 63857 w 127713"/>
                <a:gd name="connsiteY2" fmla="*/ 108840 h 127714"/>
                <a:gd name="connsiteX3" fmla="*/ 18874 w 127713"/>
                <a:gd name="connsiteY3" fmla="*/ 63857 h 127714"/>
                <a:gd name="connsiteX4" fmla="*/ 63857 w 127713"/>
                <a:gd name="connsiteY4" fmla="*/ 18874 h 127714"/>
                <a:gd name="connsiteX5" fmla="*/ 63857 w 127713"/>
                <a:gd name="connsiteY5" fmla="*/ 0 h 127714"/>
                <a:gd name="connsiteX6" fmla="*/ 0 w 127713"/>
                <a:gd name="connsiteY6" fmla="*/ 63857 h 127714"/>
                <a:gd name="connsiteX7" fmla="*/ 63857 w 127713"/>
                <a:gd name="connsiteY7" fmla="*/ 127714 h 127714"/>
                <a:gd name="connsiteX8" fmla="*/ 127713 w 127713"/>
                <a:gd name="connsiteY8" fmla="*/ 63857 h 127714"/>
                <a:gd name="connsiteX9" fmla="*/ 63857 w 127713"/>
                <a:gd name="connsiteY9" fmla="*/ 0 h 12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4">
                  <a:moveTo>
                    <a:pt x="63857" y="18874"/>
                  </a:moveTo>
                  <a:cubicBezTo>
                    <a:pt x="88700" y="18874"/>
                    <a:pt x="108839" y="39014"/>
                    <a:pt x="108839" y="63857"/>
                  </a:cubicBezTo>
                  <a:cubicBezTo>
                    <a:pt x="108839" y="88700"/>
                    <a:pt x="88700" y="108840"/>
                    <a:pt x="63857" y="108840"/>
                  </a:cubicBezTo>
                  <a:cubicBezTo>
                    <a:pt x="39013" y="108840"/>
                    <a:pt x="18874" y="88700"/>
                    <a:pt x="18874" y="63857"/>
                  </a:cubicBezTo>
                  <a:cubicBezTo>
                    <a:pt x="18898" y="39024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4"/>
                    <a:pt x="63857" y="127714"/>
                  </a:cubicBezTo>
                  <a:cubicBezTo>
                    <a:pt x="99124" y="127714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grpFill/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EB8B4B58-C72B-4AC7-BDBF-3B24C25059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9753" y="3001816"/>
            <a:ext cx="4029637" cy="2972046"/>
          </a:xfrm>
          <a:prstGeom prst="rect">
            <a:avLst/>
          </a:prstGeom>
        </p:spPr>
      </p:pic>
      <p:pic>
        <p:nvPicPr>
          <p:cNvPr id="17" name="Content Placeholder 4">
            <a:extLst>
              <a:ext uri="{FF2B5EF4-FFF2-40B4-BE49-F238E27FC236}">
                <a16:creationId xmlns:a16="http://schemas.microsoft.com/office/drawing/2014/main" id="{F03D350A-FEE1-4DC8-B1C2-922D3E306B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9753" y="1801498"/>
            <a:ext cx="6296904" cy="120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2637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4D94D20-0EF1-4E8B-A0E1-117A9E413A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58B3569-73B2-4D05-8E95-886A6EE1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322" y="1589368"/>
            <a:ext cx="0" cy="5259754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8B3681E-1C1D-4D0E-A1DE-AE2E3D03C2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12034" y="1267063"/>
            <a:ext cx="368480" cy="519967"/>
            <a:chOff x="11512034" y="1267063"/>
            <a:chExt cx="368480" cy="519967"/>
          </a:xfrm>
          <a:solidFill>
            <a:srgbClr val="FFFFFF"/>
          </a:solidFill>
        </p:grpSpPr>
        <p:sp>
          <p:nvSpPr>
            <p:cNvPr id="21" name="Graphic 17">
              <a:extLst>
                <a:ext uri="{FF2B5EF4-FFF2-40B4-BE49-F238E27FC236}">
                  <a16:creationId xmlns:a16="http://schemas.microsoft.com/office/drawing/2014/main" id="{B71758F4-3F46-45DA-8AC5-4E508DA080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12034" y="1267063"/>
              <a:ext cx="139037" cy="139039"/>
            </a:xfrm>
            <a:custGeom>
              <a:avLst/>
              <a:gdLst>
                <a:gd name="connsiteX0" fmla="*/ 129600 w 139037"/>
                <a:gd name="connsiteY0" fmla="*/ 60082 h 139039"/>
                <a:gd name="connsiteX1" fmla="*/ 78955 w 139037"/>
                <a:gd name="connsiteY1" fmla="*/ 60082 h 139039"/>
                <a:gd name="connsiteX2" fmla="*/ 78955 w 139037"/>
                <a:gd name="connsiteY2" fmla="*/ 9437 h 139039"/>
                <a:gd name="connsiteX3" fmla="*/ 69519 w 139037"/>
                <a:gd name="connsiteY3" fmla="*/ 0 h 139039"/>
                <a:gd name="connsiteX4" fmla="*/ 60082 w 139037"/>
                <a:gd name="connsiteY4" fmla="*/ 9437 h 139039"/>
                <a:gd name="connsiteX5" fmla="*/ 60082 w 139037"/>
                <a:gd name="connsiteY5" fmla="*/ 60082 h 139039"/>
                <a:gd name="connsiteX6" fmla="*/ 9437 w 139037"/>
                <a:gd name="connsiteY6" fmla="*/ 60082 h 139039"/>
                <a:gd name="connsiteX7" fmla="*/ 0 w 139037"/>
                <a:gd name="connsiteY7" fmla="*/ 69520 h 139039"/>
                <a:gd name="connsiteX8" fmla="*/ 9437 w 139037"/>
                <a:gd name="connsiteY8" fmla="*/ 78957 h 139039"/>
                <a:gd name="connsiteX9" fmla="*/ 60082 w 139037"/>
                <a:gd name="connsiteY9" fmla="*/ 78957 h 139039"/>
                <a:gd name="connsiteX10" fmla="*/ 60082 w 139037"/>
                <a:gd name="connsiteY10" fmla="*/ 129602 h 139039"/>
                <a:gd name="connsiteX11" fmla="*/ 69519 w 139037"/>
                <a:gd name="connsiteY11" fmla="*/ 139039 h 139039"/>
                <a:gd name="connsiteX12" fmla="*/ 78955 w 139037"/>
                <a:gd name="connsiteY12" fmla="*/ 129602 h 139039"/>
                <a:gd name="connsiteX13" fmla="*/ 78955 w 139037"/>
                <a:gd name="connsiteY13" fmla="*/ 78957 h 139039"/>
                <a:gd name="connsiteX14" fmla="*/ 129600 w 139037"/>
                <a:gd name="connsiteY14" fmla="*/ 78957 h 139039"/>
                <a:gd name="connsiteX15" fmla="*/ 139037 w 139037"/>
                <a:gd name="connsiteY15" fmla="*/ 69520 h 139039"/>
                <a:gd name="connsiteX16" fmla="*/ 129600 w 139037"/>
                <a:gd name="connsiteY16" fmla="*/ 60082 h 13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7" h="139039">
                  <a:moveTo>
                    <a:pt x="129600" y="60082"/>
                  </a:moveTo>
                  <a:lnTo>
                    <a:pt x="78955" y="60082"/>
                  </a:lnTo>
                  <a:lnTo>
                    <a:pt x="78955" y="9437"/>
                  </a:lnTo>
                  <a:cubicBezTo>
                    <a:pt x="78955" y="4225"/>
                    <a:pt x="74730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8"/>
                    <a:pt x="0" y="69520"/>
                  </a:cubicBezTo>
                  <a:cubicBezTo>
                    <a:pt x="0" y="74731"/>
                    <a:pt x="4225" y="78957"/>
                    <a:pt x="9437" y="78957"/>
                  </a:cubicBezTo>
                  <a:lnTo>
                    <a:pt x="60082" y="78957"/>
                  </a:lnTo>
                  <a:lnTo>
                    <a:pt x="60082" y="129602"/>
                  </a:lnTo>
                  <a:cubicBezTo>
                    <a:pt x="60082" y="134814"/>
                    <a:pt x="64307" y="139039"/>
                    <a:pt x="69519" y="139039"/>
                  </a:cubicBezTo>
                  <a:cubicBezTo>
                    <a:pt x="74730" y="139039"/>
                    <a:pt x="78955" y="134814"/>
                    <a:pt x="78955" y="129602"/>
                  </a:cubicBezTo>
                  <a:lnTo>
                    <a:pt x="78955" y="78957"/>
                  </a:lnTo>
                  <a:lnTo>
                    <a:pt x="129600" y="78957"/>
                  </a:lnTo>
                  <a:cubicBezTo>
                    <a:pt x="134812" y="78957"/>
                    <a:pt x="139037" y="74731"/>
                    <a:pt x="139037" y="69520"/>
                  </a:cubicBezTo>
                  <a:cubicBezTo>
                    <a:pt x="139037" y="64308"/>
                    <a:pt x="134812" y="60082"/>
                    <a:pt x="129600" y="60082"/>
                  </a:cubicBezTo>
                  <a:close/>
                </a:path>
              </a:pathLst>
            </a:custGeom>
            <a:grpFill/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2" name="Graphic 21">
              <a:extLst>
                <a:ext uri="{FF2B5EF4-FFF2-40B4-BE49-F238E27FC236}">
                  <a16:creationId xmlns:a16="http://schemas.microsoft.com/office/drawing/2014/main" id="{8D61482F-F3C5-4D66-8C5D-C6BBE3E127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52801" y="1659316"/>
              <a:ext cx="127713" cy="127714"/>
            </a:xfrm>
            <a:custGeom>
              <a:avLst/>
              <a:gdLst>
                <a:gd name="connsiteX0" fmla="*/ 63857 w 127713"/>
                <a:gd name="connsiteY0" fmla="*/ 18874 h 127714"/>
                <a:gd name="connsiteX1" fmla="*/ 108839 w 127713"/>
                <a:gd name="connsiteY1" fmla="*/ 63857 h 127714"/>
                <a:gd name="connsiteX2" fmla="*/ 63857 w 127713"/>
                <a:gd name="connsiteY2" fmla="*/ 108840 h 127714"/>
                <a:gd name="connsiteX3" fmla="*/ 18874 w 127713"/>
                <a:gd name="connsiteY3" fmla="*/ 63857 h 127714"/>
                <a:gd name="connsiteX4" fmla="*/ 63857 w 127713"/>
                <a:gd name="connsiteY4" fmla="*/ 18874 h 127714"/>
                <a:gd name="connsiteX5" fmla="*/ 63857 w 127713"/>
                <a:gd name="connsiteY5" fmla="*/ 0 h 127714"/>
                <a:gd name="connsiteX6" fmla="*/ 0 w 127713"/>
                <a:gd name="connsiteY6" fmla="*/ 63857 h 127714"/>
                <a:gd name="connsiteX7" fmla="*/ 63857 w 127713"/>
                <a:gd name="connsiteY7" fmla="*/ 127714 h 127714"/>
                <a:gd name="connsiteX8" fmla="*/ 127713 w 127713"/>
                <a:gd name="connsiteY8" fmla="*/ 63857 h 127714"/>
                <a:gd name="connsiteX9" fmla="*/ 63857 w 127713"/>
                <a:gd name="connsiteY9" fmla="*/ 0 h 12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4">
                  <a:moveTo>
                    <a:pt x="63857" y="18874"/>
                  </a:moveTo>
                  <a:cubicBezTo>
                    <a:pt x="88700" y="18874"/>
                    <a:pt x="108839" y="39014"/>
                    <a:pt x="108839" y="63857"/>
                  </a:cubicBezTo>
                  <a:cubicBezTo>
                    <a:pt x="108839" y="88700"/>
                    <a:pt x="88700" y="108840"/>
                    <a:pt x="63857" y="108840"/>
                  </a:cubicBezTo>
                  <a:cubicBezTo>
                    <a:pt x="39013" y="108840"/>
                    <a:pt x="18874" y="88700"/>
                    <a:pt x="18874" y="63857"/>
                  </a:cubicBezTo>
                  <a:cubicBezTo>
                    <a:pt x="18898" y="39024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4"/>
                    <a:pt x="63857" y="127714"/>
                  </a:cubicBezTo>
                  <a:cubicBezTo>
                    <a:pt x="99124" y="127714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grpFill/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0D473CF8-7930-4CE7-97A3-22D90CA3CB9F}"/>
              </a:ext>
            </a:extLst>
          </p:cNvPr>
          <p:cNvSpPr txBox="1"/>
          <p:nvPr/>
        </p:nvSpPr>
        <p:spPr>
          <a:xfrm>
            <a:off x="-1" y="147768"/>
            <a:ext cx="1203498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dirty="0">
                <a:solidFill>
                  <a:schemeClr val="bg1"/>
                </a:solidFill>
                <a:latin typeface="+mj-lt"/>
              </a:rPr>
              <a:t>Tesla daily chart with highlight tweets and differences 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EDC715F-E997-45F6-921F-6826E4F14D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CCE8856-A29E-4AD1-B5FE-01BEAE151F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154545"/>
            <a:ext cx="12192001" cy="5703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3088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3222</TotalTime>
  <Words>234</Words>
  <Application>Microsoft Office PowerPoint</Application>
  <PresentationFormat>Widescreen</PresentationFormat>
  <Paragraphs>22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Tesla stock evaluation</vt:lpstr>
      <vt:lpstr>Data Sources</vt:lpstr>
      <vt:lpstr>Questions and goals   </vt:lpstr>
      <vt:lpstr>Import data Clean/set indexes Groupby   Run snscrape  Export to csv Read csv   </vt:lpstr>
      <vt:lpstr>Plotly graph setup  Annotation setup    Dynamic Plot (browser graph)</vt:lpstr>
      <vt:lpstr>PowerPoint Presentation</vt:lpstr>
      <vt:lpstr>Create diff columns  Function to return respective info  Output</vt:lpstr>
      <vt:lpstr>Create tesla candlestick chart   Luckily, this was an option within plotly already; the main differences being the need to set an open, high, low, and close value.      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Forrest Fallon</dc:creator>
  <cp:lastModifiedBy>Forrest Fallon</cp:lastModifiedBy>
  <cp:revision>6</cp:revision>
  <dcterms:created xsi:type="dcterms:W3CDTF">2021-12-06T19:51:33Z</dcterms:created>
  <dcterms:modified xsi:type="dcterms:W3CDTF">2021-12-09T01:34:05Z</dcterms:modified>
</cp:coreProperties>
</file>