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67" r:id="rId6"/>
    <p:sldId id="268" r:id="rId7"/>
    <p:sldId id="259" r:id="rId8"/>
    <p:sldId id="270" r:id="rId9"/>
    <p:sldId id="269"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se&amp;Fo\Desktop\schoo\MBC\ProjectSta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se&amp;Fo\Desktop\schoo\MBC\ProjectSta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66-4648-B0A2-D33B1A2E43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66-4648-B0A2-D33B1A2E43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66-4648-B0A2-D33B1A2E43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66-4648-B0A2-D33B1A2E43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266-4648-B0A2-D33B1A2E43C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266-4648-B0A2-D33B1A2E43C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266-4648-B0A2-D33B1A2E43C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266-4648-B0A2-D33B1A2E43C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266-4648-B0A2-D33B1A2E43C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266-4648-B0A2-D33B1A2E43C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266-4648-B0A2-D33B1A2E43C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266-4648-B0A2-D33B1A2E43C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266-4648-B0A2-D33B1A2E43C4}"/>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266-4648-B0A2-D33B1A2E43C4}"/>
              </c:ext>
            </c:extLst>
          </c:dPt>
          <c:cat>
            <c:strRef>
              <c:f>Sheet1!$K$32:$K$45</c:f>
              <c:strCache>
                <c:ptCount val="14"/>
                <c:pt idx="0">
                  <c:v>Food Waste by Food Type Pre Solution</c:v>
                </c:pt>
                <c:pt idx="1">
                  <c:v>Blueberries</c:v>
                </c:pt>
                <c:pt idx="2">
                  <c:v>Strawberries</c:v>
                </c:pt>
                <c:pt idx="3">
                  <c:v>Apples</c:v>
                </c:pt>
                <c:pt idx="4">
                  <c:v>Mango</c:v>
                </c:pt>
                <c:pt idx="5">
                  <c:v>Potatoes</c:v>
                </c:pt>
                <c:pt idx="6">
                  <c:v>Onions</c:v>
                </c:pt>
                <c:pt idx="7">
                  <c:v>Tortillas</c:v>
                </c:pt>
                <c:pt idx="8">
                  <c:v>Shredded Cheese</c:v>
                </c:pt>
                <c:pt idx="9">
                  <c:v>Chicken Breast</c:v>
                </c:pt>
                <c:pt idx="10">
                  <c:v>Ground Turkey</c:v>
                </c:pt>
                <c:pt idx="11">
                  <c:v>Blackberries</c:v>
                </c:pt>
                <c:pt idx="12">
                  <c:v>Salad Kit</c:v>
                </c:pt>
                <c:pt idx="13">
                  <c:v>Green Beans</c:v>
                </c:pt>
              </c:strCache>
            </c:strRef>
          </c:cat>
          <c:val>
            <c:numRef>
              <c:f>Sheet1!$L$32:$L$45</c:f>
              <c:numCache>
                <c:formatCode>General</c:formatCode>
                <c:ptCount val="14"/>
                <c:pt idx="1">
                  <c:v>1.1970000000000001</c:v>
                </c:pt>
                <c:pt idx="2">
                  <c:v>1.2000000000000002</c:v>
                </c:pt>
                <c:pt idx="3">
                  <c:v>2.5249999999999999</c:v>
                </c:pt>
                <c:pt idx="4">
                  <c:v>0.4375</c:v>
                </c:pt>
                <c:pt idx="5">
                  <c:v>0.69800000000000006</c:v>
                </c:pt>
                <c:pt idx="6">
                  <c:v>1.1100000000000001</c:v>
                </c:pt>
                <c:pt idx="7">
                  <c:v>0.97175000000000011</c:v>
                </c:pt>
                <c:pt idx="8">
                  <c:v>0</c:v>
                </c:pt>
                <c:pt idx="9">
                  <c:v>7.6748037</c:v>
                </c:pt>
                <c:pt idx="10">
                  <c:v>0</c:v>
                </c:pt>
                <c:pt idx="11">
                  <c:v>0.79800000000000004</c:v>
                </c:pt>
                <c:pt idx="12">
                  <c:v>7.98</c:v>
                </c:pt>
                <c:pt idx="13">
                  <c:v>2.5400000000000002E-2</c:v>
                </c:pt>
              </c:numCache>
            </c:numRef>
          </c:val>
          <c:extLst>
            <c:ext xmlns:c16="http://schemas.microsoft.com/office/drawing/2014/chart" uri="{C3380CC4-5D6E-409C-BE32-E72D297353CC}">
              <c16:uniqueId val="{0000001C-B266-4648-B0A2-D33B1A2E43C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1E1-45D3-8589-F7FF43E5DF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1E1-45D3-8589-F7FF43E5DF4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1E1-45D3-8589-F7FF43E5DF4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1E1-45D3-8589-F7FF43E5DF4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1E1-45D3-8589-F7FF43E5DF4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1E1-45D3-8589-F7FF43E5DF4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1E1-45D3-8589-F7FF43E5DF4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1E1-45D3-8589-F7FF43E5DF4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1E1-45D3-8589-F7FF43E5DF4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1E1-45D3-8589-F7FF43E5DF4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1E1-45D3-8589-F7FF43E5DF4D}"/>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A1E1-45D3-8589-F7FF43E5DF4D}"/>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A1E1-45D3-8589-F7FF43E5DF4D}"/>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A1E1-45D3-8589-F7FF43E5DF4D}"/>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A1E1-45D3-8589-F7FF43E5DF4D}"/>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A1E1-45D3-8589-F7FF43E5DF4D}"/>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A1E1-45D3-8589-F7FF43E5DF4D}"/>
              </c:ext>
            </c:extLst>
          </c:dPt>
          <c:cat>
            <c:strRef>
              <c:f>Sheet1!$K$46:$K$62</c:f>
              <c:strCache>
                <c:ptCount val="17"/>
                <c:pt idx="0">
                  <c:v>Food Waste by Food Type Post Solution</c:v>
                </c:pt>
                <c:pt idx="1">
                  <c:v>Blueberries</c:v>
                </c:pt>
                <c:pt idx="2">
                  <c:v>Strawberries</c:v>
                </c:pt>
                <c:pt idx="3">
                  <c:v>Apples</c:v>
                </c:pt>
                <c:pt idx="4">
                  <c:v>Mango</c:v>
                </c:pt>
                <c:pt idx="5">
                  <c:v>Potatoes</c:v>
                </c:pt>
                <c:pt idx="6">
                  <c:v>Onions</c:v>
                </c:pt>
                <c:pt idx="7">
                  <c:v>Tortillas</c:v>
                </c:pt>
                <c:pt idx="8">
                  <c:v>Shredded Cheese</c:v>
                </c:pt>
                <c:pt idx="9">
                  <c:v>Chicken Breast</c:v>
                </c:pt>
                <c:pt idx="10">
                  <c:v>Ground Turkey</c:v>
                </c:pt>
                <c:pt idx="11">
                  <c:v>Blackberries</c:v>
                </c:pt>
                <c:pt idx="12">
                  <c:v>Salad Kit</c:v>
                </c:pt>
                <c:pt idx="13">
                  <c:v>Green Beans</c:v>
                </c:pt>
                <c:pt idx="14">
                  <c:v>Green Peppers</c:v>
                </c:pt>
                <c:pt idx="15">
                  <c:v>Limes</c:v>
                </c:pt>
                <c:pt idx="16">
                  <c:v>Lemons</c:v>
                </c:pt>
              </c:strCache>
            </c:strRef>
          </c:cat>
          <c:val>
            <c:numRef>
              <c:f>Sheet1!$L$46:$L$62</c:f>
              <c:numCache>
                <c:formatCode>General</c:formatCode>
                <c:ptCount val="17"/>
                <c:pt idx="1">
                  <c:v>0</c:v>
                </c:pt>
                <c:pt idx="2">
                  <c:v>0</c:v>
                </c:pt>
                <c:pt idx="3">
                  <c:v>0.95</c:v>
                </c:pt>
                <c:pt idx="4">
                  <c:v>0</c:v>
                </c:pt>
                <c:pt idx="5">
                  <c:v>0.79800000000000004</c:v>
                </c:pt>
                <c:pt idx="6">
                  <c:v>0</c:v>
                </c:pt>
                <c:pt idx="7">
                  <c:v>0</c:v>
                </c:pt>
                <c:pt idx="8">
                  <c:v>0</c:v>
                </c:pt>
                <c:pt idx="9">
                  <c:v>0.6</c:v>
                </c:pt>
                <c:pt idx="10">
                  <c:v>0</c:v>
                </c:pt>
                <c:pt idx="11">
                  <c:v>0</c:v>
                </c:pt>
                <c:pt idx="12">
                  <c:v>0</c:v>
                </c:pt>
                <c:pt idx="13">
                  <c:v>0.61</c:v>
                </c:pt>
                <c:pt idx="14">
                  <c:v>1.49</c:v>
                </c:pt>
                <c:pt idx="15">
                  <c:v>1.35</c:v>
                </c:pt>
                <c:pt idx="16">
                  <c:v>0.83</c:v>
                </c:pt>
              </c:numCache>
            </c:numRef>
          </c:val>
          <c:extLst>
            <c:ext xmlns:c16="http://schemas.microsoft.com/office/drawing/2014/chart" uri="{C3380CC4-5D6E-409C-BE32-E72D297353CC}">
              <c16:uniqueId val="{00000022-A1E1-45D3-8589-F7FF43E5DF4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0.34654</cdr:x>
      <cdr:y>0.66506</cdr:y>
    </cdr:from>
    <cdr:to>
      <cdr:x>0.47787</cdr:x>
      <cdr:y>0.87041</cdr:y>
    </cdr:to>
    <cdr:sp macro="" textlink="">
      <cdr:nvSpPr>
        <cdr:cNvPr id="2" name="TextBox 1">
          <a:extLst xmlns:a="http://schemas.openxmlformats.org/drawingml/2006/main">
            <a:ext uri="{FF2B5EF4-FFF2-40B4-BE49-F238E27FC236}">
              <a16:creationId xmlns:a16="http://schemas.microsoft.com/office/drawing/2014/main" id="{3399D46C-070A-4286-9BE2-E97A2F372E6B}"/>
            </a:ext>
          </a:extLst>
        </cdr:cNvPr>
        <cdr:cNvSpPr txBox="1"/>
      </cdr:nvSpPr>
      <cdr:spPr>
        <a:xfrm xmlns:a="http://schemas.openxmlformats.org/drawingml/2006/main">
          <a:off x="1630328" y="2184507"/>
          <a:ext cx="617845" cy="67451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dirty="0"/>
            <a:t>Chicken Breast</a:t>
          </a:r>
        </a:p>
        <a:p xmlns:a="http://schemas.openxmlformats.org/drawingml/2006/main">
          <a:r>
            <a:rPr lang="en-US" sz="1600" b="1" dirty="0"/>
            <a:t>         31%</a:t>
          </a:r>
        </a:p>
      </cdr:txBody>
    </cdr:sp>
  </cdr:relSizeAnchor>
  <cdr:relSizeAnchor xmlns:cdr="http://schemas.openxmlformats.org/drawingml/2006/chartDrawing">
    <cdr:from>
      <cdr:x>0.24906</cdr:x>
      <cdr:y>0.29465</cdr:y>
    </cdr:from>
    <cdr:to>
      <cdr:x>0.38039</cdr:x>
      <cdr:y>0.5</cdr:y>
    </cdr:to>
    <cdr:sp macro="" textlink="">
      <cdr:nvSpPr>
        <cdr:cNvPr id="3" name="TextBox 2">
          <a:extLst xmlns:a="http://schemas.openxmlformats.org/drawingml/2006/main">
            <a:ext uri="{FF2B5EF4-FFF2-40B4-BE49-F238E27FC236}">
              <a16:creationId xmlns:a16="http://schemas.microsoft.com/office/drawing/2014/main" id="{CC61C986-E46C-4E63-B9A0-69AFB2CFDA87}"/>
            </a:ext>
          </a:extLst>
        </cdr:cNvPr>
        <cdr:cNvSpPr txBox="1"/>
      </cdr:nvSpPr>
      <cdr:spPr>
        <a:xfrm xmlns:a="http://schemas.openxmlformats.org/drawingml/2006/main">
          <a:off x="1171717" y="967834"/>
          <a:ext cx="617845" cy="67451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b="1" dirty="0"/>
            <a:t>Salad Kit</a:t>
          </a:r>
        </a:p>
        <a:p xmlns:a="http://schemas.openxmlformats.org/drawingml/2006/main">
          <a:r>
            <a:rPr lang="en-US" sz="1800" b="1" dirty="0"/>
            <a:t>   32%</a:t>
          </a:r>
        </a:p>
      </cdr:txBody>
    </cdr:sp>
  </cdr:relSizeAnchor>
  <cdr:relSizeAnchor xmlns:cdr="http://schemas.openxmlformats.org/drawingml/2006/chartDrawing">
    <cdr:from>
      <cdr:x>0.6157</cdr:x>
      <cdr:y>0.24233</cdr:y>
    </cdr:from>
    <cdr:to>
      <cdr:x>0.74703</cdr:x>
      <cdr:y>0.44767</cdr:y>
    </cdr:to>
    <cdr:sp macro="" textlink="">
      <cdr:nvSpPr>
        <cdr:cNvPr id="4" name="TextBox 3">
          <a:extLst xmlns:a="http://schemas.openxmlformats.org/drawingml/2006/main">
            <a:ext uri="{FF2B5EF4-FFF2-40B4-BE49-F238E27FC236}">
              <a16:creationId xmlns:a16="http://schemas.microsoft.com/office/drawing/2014/main" id="{08DEC850-2807-489D-9E53-89180CE5EB22}"/>
            </a:ext>
          </a:extLst>
        </cdr:cNvPr>
        <cdr:cNvSpPr txBox="1"/>
      </cdr:nvSpPr>
      <cdr:spPr>
        <a:xfrm xmlns:a="http://schemas.openxmlformats.org/drawingml/2006/main">
          <a:off x="3338730" y="1008831"/>
          <a:ext cx="712162" cy="85483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dirty="0"/>
            <a:t>Apples</a:t>
          </a:r>
        </a:p>
        <a:p xmlns:a="http://schemas.openxmlformats.org/drawingml/2006/main">
          <a:r>
            <a:rPr lang="en-US" sz="1600" b="1" dirty="0"/>
            <a:t>   12%</a:t>
          </a:r>
        </a:p>
      </cdr:txBody>
    </cdr:sp>
  </cdr:relSizeAnchor>
</c:userShapes>
</file>

<file path=ppt/drawings/drawing2.xml><?xml version="1.0" encoding="utf-8"?>
<c:userShapes xmlns:c="http://schemas.openxmlformats.org/drawingml/2006/chart">
  <cdr:relSizeAnchor xmlns:cdr="http://schemas.openxmlformats.org/drawingml/2006/chartDrawing">
    <cdr:from>
      <cdr:x>0.30005</cdr:x>
      <cdr:y>0.66329</cdr:y>
    </cdr:from>
    <cdr:to>
      <cdr:x>0.41136</cdr:x>
      <cdr:y>0.83215</cdr:y>
    </cdr:to>
    <cdr:sp macro="" textlink="">
      <cdr:nvSpPr>
        <cdr:cNvPr id="5" name="TextBox 4">
          <a:extLst xmlns:a="http://schemas.openxmlformats.org/drawingml/2006/main">
            <a:ext uri="{FF2B5EF4-FFF2-40B4-BE49-F238E27FC236}">
              <a16:creationId xmlns:a16="http://schemas.microsoft.com/office/drawing/2014/main" id="{38DB20AF-DA7E-4135-A2BF-66A1E8473A9B}"/>
            </a:ext>
          </a:extLst>
        </cdr:cNvPr>
        <cdr:cNvSpPr txBox="1"/>
      </cdr:nvSpPr>
      <cdr:spPr>
        <a:xfrm xmlns:a="http://schemas.openxmlformats.org/drawingml/2006/main">
          <a:off x="1452650" y="2116610"/>
          <a:ext cx="538888" cy="53884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Green Peppers</a:t>
          </a:r>
          <a:br>
            <a:rPr lang="en-US" sz="1100" b="1" dirty="0"/>
          </a:br>
          <a:r>
            <a:rPr lang="en-US" sz="1100" b="1" dirty="0"/>
            <a:t>       22%</a:t>
          </a:r>
        </a:p>
      </cdr:txBody>
    </cdr:sp>
  </cdr:relSizeAnchor>
  <cdr:relSizeAnchor xmlns:cdr="http://schemas.openxmlformats.org/drawingml/2006/chartDrawing">
    <cdr:from>
      <cdr:x>0.25587</cdr:x>
      <cdr:y>0.36938</cdr:y>
    </cdr:from>
    <cdr:to>
      <cdr:x>0.36718</cdr:x>
      <cdr:y>0.53825</cdr:y>
    </cdr:to>
    <cdr:sp macro="" textlink="">
      <cdr:nvSpPr>
        <cdr:cNvPr id="6" name="TextBox 5">
          <a:extLst xmlns:a="http://schemas.openxmlformats.org/drawingml/2006/main">
            <a:ext uri="{FF2B5EF4-FFF2-40B4-BE49-F238E27FC236}">
              <a16:creationId xmlns:a16="http://schemas.microsoft.com/office/drawing/2014/main" id="{BA581D84-8E61-45E5-B0BD-C45ACB5F0D2B}"/>
            </a:ext>
          </a:extLst>
        </cdr:cNvPr>
        <cdr:cNvSpPr txBox="1"/>
      </cdr:nvSpPr>
      <cdr:spPr>
        <a:xfrm xmlns:a="http://schemas.openxmlformats.org/drawingml/2006/main">
          <a:off x="1238725" y="1178711"/>
          <a:ext cx="538887" cy="5388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Limes</a:t>
          </a:r>
          <a:br>
            <a:rPr lang="en-US" sz="1100" b="1" dirty="0"/>
          </a:br>
          <a:r>
            <a:rPr lang="en-US" sz="1100" b="1" dirty="0"/>
            <a:t>  21%</a:t>
          </a:r>
        </a:p>
      </cdr:txBody>
    </cdr:sp>
  </cdr:relSizeAnchor>
  <cdr:relSizeAnchor xmlns:cdr="http://schemas.openxmlformats.org/drawingml/2006/chartDrawing">
    <cdr:from>
      <cdr:x>0.52232</cdr:x>
      <cdr:y>0.16623</cdr:y>
    </cdr:from>
    <cdr:to>
      <cdr:x>0.63362</cdr:x>
      <cdr:y>0.33509</cdr:y>
    </cdr:to>
    <cdr:sp macro="" textlink="">
      <cdr:nvSpPr>
        <cdr:cNvPr id="7" name="TextBox 6">
          <a:extLst xmlns:a="http://schemas.openxmlformats.org/drawingml/2006/main">
            <a:ext uri="{FF2B5EF4-FFF2-40B4-BE49-F238E27FC236}">
              <a16:creationId xmlns:a16="http://schemas.microsoft.com/office/drawing/2014/main" id="{CA41710B-9561-48F9-9210-7DE69CD2BF67}"/>
            </a:ext>
          </a:extLst>
        </cdr:cNvPr>
        <cdr:cNvSpPr txBox="1"/>
      </cdr:nvSpPr>
      <cdr:spPr>
        <a:xfrm xmlns:a="http://schemas.openxmlformats.org/drawingml/2006/main">
          <a:off x="4291014" y="90011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Lemons</a:t>
          </a:r>
          <a:br>
            <a:rPr lang="en-US" sz="1100" b="1" dirty="0"/>
          </a:br>
          <a:r>
            <a:rPr lang="en-US" sz="1100" b="1" dirty="0"/>
            <a:t>  19%</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79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EF8660A-3934-4F78-8028-C2597A34F540}" type="datetimeFigureOut">
              <a:rPr lang="en-US" smtClean="0"/>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2962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144084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94352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271353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743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3372589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3467849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415681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273569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8660A-3934-4F78-8028-C2597A34F540}"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382639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8660A-3934-4F78-8028-C2597A34F540}"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188718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8660A-3934-4F78-8028-C2597A34F540}" type="datetimeFigureOut">
              <a:rPr lang="en-US" smtClean="0"/>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144578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8660A-3934-4F78-8028-C2597A34F540}" type="datetimeFigureOut">
              <a:rPr lang="en-US" smtClean="0"/>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385206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8660A-3934-4F78-8028-C2597A34F540}" type="datetimeFigureOut">
              <a:rPr lang="en-US" smtClean="0"/>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190848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8660A-3934-4F78-8028-C2597A34F540}"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42066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8660A-3934-4F78-8028-C2597A34F540}"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0FEA1-9833-456A-873F-590BA38DD2D5}" type="slidenum">
              <a:rPr lang="en-US" smtClean="0"/>
              <a:t>‹#›</a:t>
            </a:fld>
            <a:endParaRPr lang="en-US"/>
          </a:p>
        </p:txBody>
      </p:sp>
    </p:spTree>
    <p:extLst>
      <p:ext uri="{BB962C8B-B14F-4D97-AF65-F5344CB8AC3E}">
        <p14:creationId xmlns:p14="http://schemas.microsoft.com/office/powerpoint/2010/main" val="414322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EF8660A-3934-4F78-8028-C2597A34F540}" type="datetimeFigureOut">
              <a:rPr lang="en-US" smtClean="0"/>
              <a:t>6/13/2021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D0FEA1-9833-456A-873F-590BA38DD2D5}" type="slidenum">
              <a:rPr lang="en-US" smtClean="0"/>
              <a:t>‹#›</a:t>
            </a:fld>
            <a:endParaRPr lang="en-US"/>
          </a:p>
        </p:txBody>
      </p:sp>
    </p:spTree>
    <p:extLst>
      <p:ext uri="{BB962C8B-B14F-4D97-AF65-F5344CB8AC3E}">
        <p14:creationId xmlns:p14="http://schemas.microsoft.com/office/powerpoint/2010/main" val="16421951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2146-F201-46B4-BCA7-B941D20D38E4}"/>
              </a:ext>
            </a:extLst>
          </p:cNvPr>
          <p:cNvSpPr>
            <a:spLocks noGrp="1"/>
          </p:cNvSpPr>
          <p:nvPr>
            <p:ph type="ctrTitle"/>
          </p:nvPr>
        </p:nvSpPr>
        <p:spPr/>
        <p:txBody>
          <a:bodyPr/>
          <a:lstStyle/>
          <a:p>
            <a:r>
              <a:rPr lang="en-US" dirty="0"/>
              <a:t>Food Waste Reduction </a:t>
            </a:r>
          </a:p>
        </p:txBody>
      </p:sp>
      <p:sp>
        <p:nvSpPr>
          <p:cNvPr id="3" name="Subtitle 2">
            <a:extLst>
              <a:ext uri="{FF2B5EF4-FFF2-40B4-BE49-F238E27FC236}">
                <a16:creationId xmlns:a16="http://schemas.microsoft.com/office/drawing/2014/main" id="{7C39B53C-DFDD-48FE-A7B2-FFB163EC471C}"/>
              </a:ext>
            </a:extLst>
          </p:cNvPr>
          <p:cNvSpPr>
            <a:spLocks noGrp="1"/>
          </p:cNvSpPr>
          <p:nvPr>
            <p:ph type="subTitle" idx="1"/>
          </p:nvPr>
        </p:nvSpPr>
        <p:spPr/>
        <p:txBody>
          <a:bodyPr/>
          <a:lstStyle/>
          <a:p>
            <a:r>
              <a:rPr lang="en-US" dirty="0"/>
              <a:t>Forrest Fallon</a:t>
            </a:r>
            <a:br>
              <a:rPr lang="en-US" dirty="0"/>
            </a:br>
            <a:r>
              <a:rPr lang="en-US" dirty="0"/>
              <a:t>MBC 638</a:t>
            </a:r>
          </a:p>
        </p:txBody>
      </p:sp>
    </p:spTree>
    <p:extLst>
      <p:ext uri="{BB962C8B-B14F-4D97-AF65-F5344CB8AC3E}">
        <p14:creationId xmlns:p14="http://schemas.microsoft.com/office/powerpoint/2010/main" val="14276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7F5F-91E1-48C9-AEC3-FD5F766FA44A}"/>
              </a:ext>
            </a:extLst>
          </p:cNvPr>
          <p:cNvSpPr>
            <a:spLocks noGrp="1"/>
          </p:cNvSpPr>
          <p:nvPr>
            <p:ph type="title"/>
          </p:nvPr>
        </p:nvSpPr>
        <p:spPr>
          <a:xfrm>
            <a:off x="0" y="18255"/>
            <a:ext cx="10515600" cy="1325563"/>
          </a:xfrm>
        </p:spPr>
        <p:txBody>
          <a:bodyPr/>
          <a:lstStyle/>
          <a:p>
            <a:r>
              <a:rPr lang="en-US" dirty="0"/>
              <a:t>First solution, the obvious one. </a:t>
            </a:r>
          </a:p>
        </p:txBody>
      </p:sp>
      <p:sp>
        <p:nvSpPr>
          <p:cNvPr id="3" name="Content Placeholder 2">
            <a:extLst>
              <a:ext uri="{FF2B5EF4-FFF2-40B4-BE49-F238E27FC236}">
                <a16:creationId xmlns:a16="http://schemas.microsoft.com/office/drawing/2014/main" id="{33E5B91F-0DCC-48FC-89E6-FCF369B4FC32}"/>
              </a:ext>
            </a:extLst>
          </p:cNvPr>
          <p:cNvSpPr>
            <a:spLocks noGrp="1"/>
          </p:cNvSpPr>
          <p:nvPr>
            <p:ph idx="1"/>
          </p:nvPr>
        </p:nvSpPr>
        <p:spPr>
          <a:xfrm>
            <a:off x="0" y="1253331"/>
            <a:ext cx="10515600" cy="4351338"/>
          </a:xfrm>
        </p:spPr>
        <p:txBody>
          <a:bodyPr/>
          <a:lstStyle/>
          <a:p>
            <a:pPr marL="0" indent="0">
              <a:buNone/>
            </a:pPr>
            <a:r>
              <a:rPr lang="en-US" dirty="0">
                <a:solidFill>
                  <a:schemeClr val="bg1"/>
                </a:solidFill>
              </a:rPr>
              <a:t>This one was easy; we were habitually leaving 0.1-0.25lbs of chicken behind. I would blindly grab a package of chicken breast that looked decent and move on; instead, I started looking for packages specifically weighing right at 1lb. </a:t>
            </a:r>
            <a:br>
              <a:rPr lang="en-US" dirty="0">
                <a:solidFill>
                  <a:schemeClr val="bg1"/>
                </a:solidFill>
              </a:rPr>
            </a:br>
            <a:br>
              <a:rPr lang="en-US" dirty="0">
                <a:solidFill>
                  <a:schemeClr val="bg1"/>
                </a:solidFill>
              </a:rPr>
            </a:br>
            <a:r>
              <a:rPr lang="en-US" dirty="0">
                <a:solidFill>
                  <a:schemeClr val="bg1"/>
                </a:solidFill>
              </a:rPr>
              <a:t>If anything, it is better to undershoot than overshoot in terms of expensive items. I would rather supplement the meal with cheaper proteins than have chicken leftover that would not be eaten. </a:t>
            </a:r>
          </a:p>
          <a:p>
            <a:pPr marL="0" indent="0">
              <a:buNone/>
            </a:pPr>
            <a:endParaRPr lang="en-US" dirty="0">
              <a:solidFill>
                <a:schemeClr val="bg1"/>
              </a:solidFill>
            </a:endParaRPr>
          </a:p>
          <a:p>
            <a:pPr marL="0" indent="0">
              <a:buNone/>
            </a:pPr>
            <a:r>
              <a:rPr lang="en-US" dirty="0">
                <a:solidFill>
                  <a:schemeClr val="bg1"/>
                </a:solidFill>
              </a:rPr>
              <a:t>Thus began solution 1!</a:t>
            </a:r>
          </a:p>
        </p:txBody>
      </p:sp>
    </p:spTree>
    <p:extLst>
      <p:ext uri="{BB962C8B-B14F-4D97-AF65-F5344CB8AC3E}">
        <p14:creationId xmlns:p14="http://schemas.microsoft.com/office/powerpoint/2010/main" val="141097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BCE6-ADF3-4AEE-8EC6-2DC2101AD291}"/>
              </a:ext>
            </a:extLst>
          </p:cNvPr>
          <p:cNvSpPr>
            <a:spLocks noGrp="1"/>
          </p:cNvSpPr>
          <p:nvPr>
            <p:ph type="title"/>
          </p:nvPr>
        </p:nvSpPr>
        <p:spPr>
          <a:xfrm>
            <a:off x="0" y="18255"/>
            <a:ext cx="10515600" cy="1325563"/>
          </a:xfrm>
        </p:spPr>
        <p:txBody>
          <a:bodyPr/>
          <a:lstStyle/>
          <a:p>
            <a:r>
              <a:rPr lang="en-US" dirty="0"/>
              <a:t>Solution 2, the wallet saver…</a:t>
            </a:r>
          </a:p>
        </p:txBody>
      </p:sp>
      <p:pic>
        <p:nvPicPr>
          <p:cNvPr id="5" name="Content Placeholder 4">
            <a:extLst>
              <a:ext uri="{FF2B5EF4-FFF2-40B4-BE49-F238E27FC236}">
                <a16:creationId xmlns:a16="http://schemas.microsoft.com/office/drawing/2014/main" id="{26F83090-D2C7-4C9A-A366-60FE986B97D0}"/>
              </a:ext>
            </a:extLst>
          </p:cNvPr>
          <p:cNvPicPr>
            <a:picLocks noGrp="1" noChangeAspect="1"/>
          </p:cNvPicPr>
          <p:nvPr>
            <p:ph idx="1"/>
          </p:nvPr>
        </p:nvPicPr>
        <p:blipFill>
          <a:blip r:embed="rId2"/>
          <a:stretch>
            <a:fillRect/>
          </a:stretch>
        </p:blipFill>
        <p:spPr>
          <a:xfrm>
            <a:off x="0" y="3756672"/>
            <a:ext cx="6473058" cy="3083073"/>
          </a:xfrm>
        </p:spPr>
      </p:pic>
      <p:sp>
        <p:nvSpPr>
          <p:cNvPr id="6" name="TextBox 5">
            <a:extLst>
              <a:ext uri="{FF2B5EF4-FFF2-40B4-BE49-F238E27FC236}">
                <a16:creationId xmlns:a16="http://schemas.microsoft.com/office/drawing/2014/main" id="{DA08AD2B-EDC6-4EEC-9667-B4E7133F0267}"/>
              </a:ext>
            </a:extLst>
          </p:cNvPr>
          <p:cNvSpPr txBox="1"/>
          <p:nvPr/>
        </p:nvSpPr>
        <p:spPr>
          <a:xfrm>
            <a:off x="0" y="1343818"/>
            <a:ext cx="10349948" cy="2031325"/>
          </a:xfrm>
          <a:prstGeom prst="rect">
            <a:avLst/>
          </a:prstGeom>
          <a:noFill/>
        </p:spPr>
        <p:txBody>
          <a:bodyPr wrap="square" rtlCol="0">
            <a:spAutoFit/>
          </a:bodyPr>
          <a:lstStyle/>
          <a:p>
            <a:r>
              <a:rPr lang="en-US" dirty="0">
                <a:solidFill>
                  <a:schemeClr val="bg1"/>
                </a:solidFill>
              </a:rPr>
              <a:t>My 2</a:t>
            </a:r>
            <a:r>
              <a:rPr lang="en-US" baseline="30000" dirty="0">
                <a:solidFill>
                  <a:schemeClr val="bg1"/>
                </a:solidFill>
              </a:rPr>
              <a:t>nd</a:t>
            </a:r>
            <a:r>
              <a:rPr lang="en-US" dirty="0">
                <a:solidFill>
                  <a:schemeClr val="bg1"/>
                </a:solidFill>
              </a:rPr>
              <a:t> solution may end up saving me money for the rest of my life, as well as keep me and my family healthy! That solution would be the amazing smoothie. The bottom third of my wasted money lied within fruits and veggies, most of which go well with each other when blended. And the best part of it is,  a fruit can be past its normal consumption date and still qualify as smoothie material. At the end of the week, I could just throw whatever was left in the fridge into the blender, hit blend, and not only was I solving my money problem, but I was also creating a much healthier breakfast routine. </a:t>
            </a:r>
          </a:p>
        </p:txBody>
      </p:sp>
      <p:sp>
        <p:nvSpPr>
          <p:cNvPr id="7" name="TextBox 6">
            <a:extLst>
              <a:ext uri="{FF2B5EF4-FFF2-40B4-BE49-F238E27FC236}">
                <a16:creationId xmlns:a16="http://schemas.microsoft.com/office/drawing/2014/main" id="{AF0D61CC-CAFA-4537-B0EF-84DC51DCDB32}"/>
              </a:ext>
            </a:extLst>
          </p:cNvPr>
          <p:cNvSpPr txBox="1"/>
          <p:nvPr/>
        </p:nvSpPr>
        <p:spPr>
          <a:xfrm>
            <a:off x="6473058" y="3685043"/>
            <a:ext cx="4823792" cy="2031325"/>
          </a:xfrm>
          <a:prstGeom prst="rect">
            <a:avLst/>
          </a:prstGeom>
          <a:noFill/>
        </p:spPr>
        <p:txBody>
          <a:bodyPr wrap="square" rtlCol="0">
            <a:spAutoFit/>
          </a:bodyPr>
          <a:lstStyle/>
          <a:p>
            <a:r>
              <a:rPr lang="en-US" dirty="0">
                <a:solidFill>
                  <a:schemeClr val="bg1"/>
                </a:solidFill>
              </a:rPr>
              <a:t>I was so impressed with the findings after implementing this solution that I just had to know what the exact difference was. Shown to the right are the exact differences in total money wasted, specific to foods contained in smoothies, which ended up being almost </a:t>
            </a:r>
            <a:r>
              <a:rPr lang="en-US" b="1" dirty="0">
                <a:solidFill>
                  <a:schemeClr val="bg1"/>
                </a:solidFill>
              </a:rPr>
              <a:t>18%.</a:t>
            </a:r>
            <a:endParaRPr lang="en-US" dirty="0">
              <a:solidFill>
                <a:schemeClr val="bg1"/>
              </a:solidFill>
            </a:endParaRPr>
          </a:p>
        </p:txBody>
      </p:sp>
    </p:spTree>
    <p:extLst>
      <p:ext uri="{BB962C8B-B14F-4D97-AF65-F5344CB8AC3E}">
        <p14:creationId xmlns:p14="http://schemas.microsoft.com/office/powerpoint/2010/main" val="346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298D-9FE1-4ACF-86E8-F5FD33381383}"/>
              </a:ext>
            </a:extLst>
          </p:cNvPr>
          <p:cNvSpPr>
            <a:spLocks noGrp="1"/>
          </p:cNvSpPr>
          <p:nvPr>
            <p:ph type="title"/>
          </p:nvPr>
        </p:nvSpPr>
        <p:spPr>
          <a:xfrm>
            <a:off x="0" y="18255"/>
            <a:ext cx="10515600" cy="1325563"/>
          </a:xfrm>
        </p:spPr>
        <p:txBody>
          <a:bodyPr/>
          <a:lstStyle/>
          <a:p>
            <a:r>
              <a:rPr lang="en-US" dirty="0"/>
              <a:t>But how effective was it really?</a:t>
            </a:r>
          </a:p>
        </p:txBody>
      </p:sp>
      <p:pic>
        <p:nvPicPr>
          <p:cNvPr id="5" name="Content Placeholder 4">
            <a:extLst>
              <a:ext uri="{FF2B5EF4-FFF2-40B4-BE49-F238E27FC236}">
                <a16:creationId xmlns:a16="http://schemas.microsoft.com/office/drawing/2014/main" id="{9DE48139-5962-4369-B3E5-CF3948BADC75}"/>
              </a:ext>
            </a:extLst>
          </p:cNvPr>
          <p:cNvPicPr>
            <a:picLocks noGrp="1" noChangeAspect="1"/>
          </p:cNvPicPr>
          <p:nvPr>
            <p:ph idx="1"/>
          </p:nvPr>
        </p:nvPicPr>
        <p:blipFill>
          <a:blip r:embed="rId2"/>
          <a:stretch>
            <a:fillRect/>
          </a:stretch>
        </p:blipFill>
        <p:spPr>
          <a:xfrm>
            <a:off x="0" y="1757908"/>
            <a:ext cx="5731552" cy="3342183"/>
          </a:xfrm>
        </p:spPr>
      </p:pic>
      <p:sp>
        <p:nvSpPr>
          <p:cNvPr id="6" name="TextBox 5">
            <a:extLst>
              <a:ext uri="{FF2B5EF4-FFF2-40B4-BE49-F238E27FC236}">
                <a16:creationId xmlns:a16="http://schemas.microsoft.com/office/drawing/2014/main" id="{91AD6644-FFCA-4266-9A88-0C53F0517C0D}"/>
              </a:ext>
            </a:extLst>
          </p:cNvPr>
          <p:cNvSpPr txBox="1"/>
          <p:nvPr/>
        </p:nvSpPr>
        <p:spPr>
          <a:xfrm>
            <a:off x="5827552" y="1653847"/>
            <a:ext cx="5963479" cy="2862322"/>
          </a:xfrm>
          <a:prstGeom prst="rect">
            <a:avLst/>
          </a:prstGeom>
          <a:noFill/>
        </p:spPr>
        <p:txBody>
          <a:bodyPr wrap="square" rtlCol="0">
            <a:spAutoFit/>
          </a:bodyPr>
          <a:lstStyle/>
          <a:p>
            <a:r>
              <a:rPr lang="en-US" sz="2000" dirty="0">
                <a:solidFill>
                  <a:schemeClr val="bg1"/>
                </a:solidFill>
              </a:rPr>
              <a:t>The most visually effective chart I created was the R-bar chart, which shows exactly where things took a turn for the better. Had I not taken a few hours to think about how I can improve, things very well could have kept trending up after week 4 instead of taking a steep decline. And my work is not even done! My results did not magically reach 0, but I had a great start here. </a:t>
            </a:r>
          </a:p>
        </p:txBody>
      </p:sp>
      <p:sp>
        <p:nvSpPr>
          <p:cNvPr id="3" name="TextBox 2">
            <a:extLst>
              <a:ext uri="{FF2B5EF4-FFF2-40B4-BE49-F238E27FC236}">
                <a16:creationId xmlns:a16="http://schemas.microsoft.com/office/drawing/2014/main" id="{34A93661-67D0-42E6-9197-C2EEA447B6CF}"/>
              </a:ext>
            </a:extLst>
          </p:cNvPr>
          <p:cNvSpPr txBox="1"/>
          <p:nvPr/>
        </p:nvSpPr>
        <p:spPr>
          <a:xfrm>
            <a:off x="0" y="5514181"/>
            <a:ext cx="9219501" cy="707886"/>
          </a:xfrm>
          <a:prstGeom prst="rect">
            <a:avLst/>
          </a:prstGeom>
          <a:noFill/>
        </p:spPr>
        <p:txBody>
          <a:bodyPr wrap="square" rtlCol="0">
            <a:spAutoFit/>
          </a:bodyPr>
          <a:lstStyle/>
          <a:p>
            <a:r>
              <a:rPr lang="en-US" sz="2000" dirty="0">
                <a:solidFill>
                  <a:schemeClr val="bg1"/>
                </a:solidFill>
              </a:rPr>
              <a:t>My SQL post-solution was calculated at </a:t>
            </a:r>
            <a:r>
              <a:rPr lang="en-US" sz="2000" b="1" u="sng" dirty="0">
                <a:solidFill>
                  <a:schemeClr val="bg1"/>
                </a:solidFill>
              </a:rPr>
              <a:t>3.25</a:t>
            </a:r>
            <a:r>
              <a:rPr lang="en-US" sz="2000" dirty="0">
                <a:solidFill>
                  <a:schemeClr val="bg1"/>
                </a:solidFill>
              </a:rPr>
              <a:t>, Much better! Still room for improvement though. </a:t>
            </a:r>
          </a:p>
        </p:txBody>
      </p:sp>
    </p:spTree>
    <p:extLst>
      <p:ext uri="{BB962C8B-B14F-4D97-AF65-F5344CB8AC3E}">
        <p14:creationId xmlns:p14="http://schemas.microsoft.com/office/powerpoint/2010/main" val="47558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612C-A8C9-4E57-B281-01AC669BA5A2}"/>
              </a:ext>
            </a:extLst>
          </p:cNvPr>
          <p:cNvSpPr>
            <a:spLocks noGrp="1"/>
          </p:cNvSpPr>
          <p:nvPr>
            <p:ph type="title"/>
          </p:nvPr>
        </p:nvSpPr>
        <p:spPr>
          <a:xfrm>
            <a:off x="0" y="18255"/>
            <a:ext cx="10515600" cy="1325563"/>
          </a:xfrm>
        </p:spPr>
        <p:txBody>
          <a:bodyPr/>
          <a:lstStyle/>
          <a:p>
            <a:r>
              <a:rPr lang="en-US" dirty="0"/>
              <a:t>T-Test for probability, left-tailed</a:t>
            </a:r>
          </a:p>
        </p:txBody>
      </p:sp>
      <p:sp>
        <p:nvSpPr>
          <p:cNvPr id="3" name="Content Placeholder 2">
            <a:extLst>
              <a:ext uri="{FF2B5EF4-FFF2-40B4-BE49-F238E27FC236}">
                <a16:creationId xmlns:a16="http://schemas.microsoft.com/office/drawing/2014/main" id="{1E477CC2-D16F-48A4-B7BE-43A0D091187E}"/>
              </a:ext>
            </a:extLst>
          </p:cNvPr>
          <p:cNvSpPr>
            <a:spLocks noGrp="1"/>
          </p:cNvSpPr>
          <p:nvPr>
            <p:ph idx="1"/>
          </p:nvPr>
        </p:nvSpPr>
        <p:spPr>
          <a:xfrm>
            <a:off x="0" y="991480"/>
            <a:ext cx="12192000" cy="5174428"/>
          </a:xfrm>
        </p:spPr>
        <p:txBody>
          <a:bodyPr>
            <a:normAutofit/>
          </a:bodyPr>
          <a:lstStyle/>
          <a:p>
            <a:pPr marL="0" indent="0">
              <a:buNone/>
            </a:pPr>
            <a:r>
              <a:rPr lang="en-US" dirty="0">
                <a:solidFill>
                  <a:schemeClr val="bg1"/>
                </a:solidFill>
              </a:rPr>
              <a:t>In order to quantify my results and provide hard statistical evidence that something is in-fact different with my approach to shopping and eating, I used a two sample T-Test. The reason a T-Test is the best choice for my problem is because of my sample size. By allotting my data into weeks, that only allowed for 7 total data samples. </a:t>
            </a:r>
          </a:p>
          <a:p>
            <a:pPr marL="0" indent="0">
              <a:buNone/>
            </a:pPr>
            <a:endParaRPr lang="en-US" sz="1000" dirty="0">
              <a:solidFill>
                <a:schemeClr val="bg1"/>
              </a:solidFill>
            </a:endParaRPr>
          </a:p>
          <a:p>
            <a:pPr marL="0" indent="0">
              <a:buNone/>
            </a:pPr>
            <a:r>
              <a:rPr lang="en-US" dirty="0">
                <a:solidFill>
                  <a:schemeClr val="bg1"/>
                </a:solidFill>
              </a:rPr>
              <a:t>Being that n1+n2 &lt; 30, I am only able to use a T-Test, as opposed to Z. That’s fine though! Degrees of freedom are a small extra step to take. </a:t>
            </a:r>
          </a:p>
          <a:p>
            <a:pPr marL="0" indent="0">
              <a:buNone/>
            </a:pPr>
            <a:endParaRPr lang="en-US" dirty="0">
              <a:solidFill>
                <a:schemeClr val="bg1"/>
              </a:solidFill>
            </a:endParaRPr>
          </a:p>
          <a:p>
            <a:pPr marL="0" indent="0">
              <a:buNone/>
            </a:pPr>
            <a:r>
              <a:rPr lang="en-US" b="1" dirty="0">
                <a:solidFill>
                  <a:schemeClr val="bg1"/>
                </a:solidFill>
              </a:rPr>
              <a:t>Hypothesis Statements: </a:t>
            </a:r>
            <a:r>
              <a:rPr lang="en-US" dirty="0">
                <a:solidFill>
                  <a:schemeClr val="bg1"/>
                </a:solidFill>
              </a:rPr>
              <a:t>based on my previous findings, my mean money wasted on food </a:t>
            </a:r>
          </a:p>
          <a:p>
            <a:pPr marL="0" indent="0">
              <a:buNone/>
            </a:pPr>
            <a:r>
              <a:rPr lang="en-US" dirty="0">
                <a:solidFill>
                  <a:schemeClr val="bg1"/>
                </a:solidFill>
              </a:rPr>
              <a:t>was $7.80</a:t>
            </a:r>
            <a:br>
              <a:rPr lang="en-US" dirty="0">
                <a:solidFill>
                  <a:schemeClr val="bg1"/>
                </a:solidFill>
              </a:rPr>
            </a:br>
            <a:endParaRPr lang="en-US" dirty="0">
              <a:solidFill>
                <a:schemeClr val="bg1"/>
              </a:solidFill>
            </a:endParaRPr>
          </a:p>
          <a:p>
            <a:pPr marL="0" indent="0">
              <a:buNone/>
            </a:pPr>
            <a:r>
              <a:rPr lang="en-US" b="1" dirty="0">
                <a:solidFill>
                  <a:schemeClr val="bg1"/>
                </a:solidFill>
              </a:rPr>
              <a:t>Ho: </a:t>
            </a:r>
            <a:r>
              <a:rPr lang="en-US" dirty="0">
                <a:solidFill>
                  <a:schemeClr val="bg1"/>
                </a:solidFill>
              </a:rPr>
              <a:t>My weekly wasted money will be more than or equal to $7.80</a:t>
            </a:r>
          </a:p>
          <a:p>
            <a:pPr marL="0" indent="0">
              <a:buNone/>
            </a:pPr>
            <a:r>
              <a:rPr lang="en-US" b="1" dirty="0">
                <a:solidFill>
                  <a:schemeClr val="bg1"/>
                </a:solidFill>
              </a:rPr>
              <a:t>Ha: </a:t>
            </a:r>
            <a:r>
              <a:rPr lang="en-US" dirty="0">
                <a:solidFill>
                  <a:schemeClr val="bg1"/>
                </a:solidFill>
              </a:rPr>
              <a:t>My weekly wasted money will be less than $7.80</a:t>
            </a:r>
          </a:p>
        </p:txBody>
      </p:sp>
    </p:spTree>
    <p:extLst>
      <p:ext uri="{BB962C8B-B14F-4D97-AF65-F5344CB8AC3E}">
        <p14:creationId xmlns:p14="http://schemas.microsoft.com/office/powerpoint/2010/main" val="393122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2901-520F-490B-9F0D-5DA17ED134E9}"/>
              </a:ext>
            </a:extLst>
          </p:cNvPr>
          <p:cNvSpPr>
            <a:spLocks noGrp="1"/>
          </p:cNvSpPr>
          <p:nvPr>
            <p:ph type="title"/>
          </p:nvPr>
        </p:nvSpPr>
        <p:spPr>
          <a:xfrm>
            <a:off x="0" y="0"/>
            <a:ext cx="10515600" cy="1325563"/>
          </a:xfrm>
        </p:spPr>
        <p:txBody>
          <a:bodyPr/>
          <a:lstStyle/>
          <a:p>
            <a:r>
              <a:rPr lang="en-US" dirty="0"/>
              <a:t>T-Test Results</a:t>
            </a:r>
          </a:p>
        </p:txBody>
      </p:sp>
      <p:sp>
        <p:nvSpPr>
          <p:cNvPr id="11" name="TextBox 10">
            <a:extLst>
              <a:ext uri="{FF2B5EF4-FFF2-40B4-BE49-F238E27FC236}">
                <a16:creationId xmlns:a16="http://schemas.microsoft.com/office/drawing/2014/main" id="{C12CB5B1-903B-4B69-9B3A-5B4CF526CC8C}"/>
              </a:ext>
            </a:extLst>
          </p:cNvPr>
          <p:cNvSpPr txBox="1"/>
          <p:nvPr/>
        </p:nvSpPr>
        <p:spPr>
          <a:xfrm>
            <a:off x="3850547" y="874455"/>
            <a:ext cx="7122253" cy="2554545"/>
          </a:xfrm>
          <a:prstGeom prst="rect">
            <a:avLst/>
          </a:prstGeom>
          <a:noFill/>
        </p:spPr>
        <p:txBody>
          <a:bodyPr wrap="square" rtlCol="0">
            <a:spAutoFit/>
          </a:bodyPr>
          <a:lstStyle/>
          <a:p>
            <a:r>
              <a:rPr lang="en-US" sz="2000" dirty="0">
                <a:solidFill>
                  <a:schemeClr val="bg1"/>
                </a:solidFill>
              </a:rPr>
              <a:t>Made painfully obvious here, the alpha level would have to be </a:t>
            </a:r>
            <a:r>
              <a:rPr lang="en-US" sz="2000" i="1" dirty="0">
                <a:solidFill>
                  <a:schemeClr val="bg1"/>
                </a:solidFill>
              </a:rPr>
              <a:t>very </a:t>
            </a:r>
            <a:r>
              <a:rPr lang="en-US" sz="2000" dirty="0">
                <a:solidFill>
                  <a:schemeClr val="bg1"/>
                </a:solidFill>
              </a:rPr>
              <a:t>low in order to not reject this null hypothesis. With a one-tail </a:t>
            </a:r>
            <a:r>
              <a:rPr lang="en-US" sz="2000" b="1" u="sng" dirty="0">
                <a:solidFill>
                  <a:schemeClr val="bg1"/>
                </a:solidFill>
              </a:rPr>
              <a:t>P-value of 0.0026</a:t>
            </a:r>
            <a:r>
              <a:rPr lang="en-US" sz="2000" dirty="0">
                <a:solidFill>
                  <a:schemeClr val="bg1"/>
                </a:solidFill>
              </a:rPr>
              <a:t>, an impact was clearly made. </a:t>
            </a:r>
            <a:br>
              <a:rPr lang="en-US" sz="2000" dirty="0">
                <a:solidFill>
                  <a:schemeClr val="bg1"/>
                </a:solidFill>
              </a:rPr>
            </a:br>
            <a:endParaRPr lang="en-US" sz="2000" dirty="0">
              <a:solidFill>
                <a:schemeClr val="bg1"/>
              </a:solidFill>
            </a:endParaRPr>
          </a:p>
          <a:p>
            <a:r>
              <a:rPr lang="en-US" sz="2000" dirty="0">
                <a:solidFill>
                  <a:schemeClr val="bg1"/>
                </a:solidFill>
              </a:rPr>
              <a:t>I can safely say that I have statistically significant evidence that my solutions made a positive impact on the amount of money wasted by throwing away food. </a:t>
            </a:r>
          </a:p>
        </p:txBody>
      </p:sp>
      <p:pic>
        <p:nvPicPr>
          <p:cNvPr id="13" name="Picture 12">
            <a:extLst>
              <a:ext uri="{FF2B5EF4-FFF2-40B4-BE49-F238E27FC236}">
                <a16:creationId xmlns:a16="http://schemas.microsoft.com/office/drawing/2014/main" id="{349378F2-83A7-4DE2-B9AE-EAFF148FC310}"/>
              </a:ext>
            </a:extLst>
          </p:cNvPr>
          <p:cNvPicPr>
            <a:picLocks noChangeAspect="1"/>
          </p:cNvPicPr>
          <p:nvPr/>
        </p:nvPicPr>
        <p:blipFill>
          <a:blip r:embed="rId2"/>
          <a:stretch>
            <a:fillRect/>
          </a:stretch>
        </p:blipFill>
        <p:spPr>
          <a:xfrm>
            <a:off x="0" y="4078801"/>
            <a:ext cx="4372585" cy="2600688"/>
          </a:xfrm>
          <a:prstGeom prst="rect">
            <a:avLst/>
          </a:prstGeom>
        </p:spPr>
      </p:pic>
      <p:sp>
        <p:nvSpPr>
          <p:cNvPr id="14" name="TextBox 13">
            <a:extLst>
              <a:ext uri="{FF2B5EF4-FFF2-40B4-BE49-F238E27FC236}">
                <a16:creationId xmlns:a16="http://schemas.microsoft.com/office/drawing/2014/main" id="{429AC78F-4007-46E2-B49E-8C81DA056779}"/>
              </a:ext>
            </a:extLst>
          </p:cNvPr>
          <p:cNvSpPr txBox="1"/>
          <p:nvPr/>
        </p:nvSpPr>
        <p:spPr>
          <a:xfrm>
            <a:off x="4450188" y="3986302"/>
            <a:ext cx="6587455" cy="1323439"/>
          </a:xfrm>
          <a:prstGeom prst="rect">
            <a:avLst/>
          </a:prstGeom>
          <a:noFill/>
        </p:spPr>
        <p:txBody>
          <a:bodyPr wrap="square" rtlCol="0">
            <a:spAutoFit/>
          </a:bodyPr>
          <a:lstStyle/>
          <a:p>
            <a:r>
              <a:rPr lang="en-US" sz="2000" dirty="0">
                <a:solidFill>
                  <a:schemeClr val="bg1"/>
                </a:solidFill>
              </a:rPr>
              <a:t>As if the above was not enough, the bar chart post-solution is almost laughable. This is what the results should have looked like in the first place, however, I am happy knowing that an impact was made. </a:t>
            </a:r>
          </a:p>
        </p:txBody>
      </p:sp>
      <p:pic>
        <p:nvPicPr>
          <p:cNvPr id="6" name="Picture 5">
            <a:extLst>
              <a:ext uri="{FF2B5EF4-FFF2-40B4-BE49-F238E27FC236}">
                <a16:creationId xmlns:a16="http://schemas.microsoft.com/office/drawing/2014/main" id="{401136DA-51DC-479C-B48C-AF07D70D0742}"/>
              </a:ext>
            </a:extLst>
          </p:cNvPr>
          <p:cNvPicPr>
            <a:picLocks noChangeAspect="1"/>
          </p:cNvPicPr>
          <p:nvPr/>
        </p:nvPicPr>
        <p:blipFill>
          <a:blip r:embed="rId3"/>
          <a:stretch>
            <a:fillRect/>
          </a:stretch>
        </p:blipFill>
        <p:spPr>
          <a:xfrm>
            <a:off x="0" y="976486"/>
            <a:ext cx="3663131" cy="1900938"/>
          </a:xfrm>
          <a:prstGeom prst="rect">
            <a:avLst/>
          </a:prstGeom>
        </p:spPr>
      </p:pic>
    </p:spTree>
    <p:extLst>
      <p:ext uri="{BB962C8B-B14F-4D97-AF65-F5344CB8AC3E}">
        <p14:creationId xmlns:p14="http://schemas.microsoft.com/office/powerpoint/2010/main" val="302935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09DC-5046-4130-AE31-EEDC03CE44B7}"/>
              </a:ext>
            </a:extLst>
          </p:cNvPr>
          <p:cNvSpPr>
            <a:spLocks noGrp="1"/>
          </p:cNvSpPr>
          <p:nvPr>
            <p:ph type="title"/>
          </p:nvPr>
        </p:nvSpPr>
        <p:spPr>
          <a:xfrm>
            <a:off x="0" y="18255"/>
            <a:ext cx="10515600" cy="1325563"/>
          </a:xfrm>
        </p:spPr>
        <p:txBody>
          <a:bodyPr/>
          <a:lstStyle/>
          <a:p>
            <a:r>
              <a:rPr lang="en-US" dirty="0"/>
              <a:t>So, now what?</a:t>
            </a:r>
          </a:p>
        </p:txBody>
      </p:sp>
      <p:sp>
        <p:nvSpPr>
          <p:cNvPr id="3" name="Content Placeholder 2">
            <a:extLst>
              <a:ext uri="{FF2B5EF4-FFF2-40B4-BE49-F238E27FC236}">
                <a16:creationId xmlns:a16="http://schemas.microsoft.com/office/drawing/2014/main" id="{A06A4B96-E353-4E21-B5E5-45F707975A9E}"/>
              </a:ext>
            </a:extLst>
          </p:cNvPr>
          <p:cNvSpPr>
            <a:spLocks noGrp="1"/>
          </p:cNvSpPr>
          <p:nvPr>
            <p:ph idx="1"/>
          </p:nvPr>
        </p:nvSpPr>
        <p:spPr>
          <a:xfrm>
            <a:off x="0" y="133200"/>
            <a:ext cx="12273094" cy="4351338"/>
          </a:xfrm>
        </p:spPr>
        <p:txBody>
          <a:bodyPr/>
          <a:lstStyle/>
          <a:p>
            <a:pPr marL="0" indent="0">
              <a:buNone/>
            </a:pPr>
            <a:r>
              <a:rPr lang="en-US" dirty="0">
                <a:solidFill>
                  <a:schemeClr val="bg1"/>
                </a:solidFill>
              </a:rPr>
              <a:t>Although things are looking better, there is still work to be done!</a:t>
            </a:r>
          </a:p>
          <a:p>
            <a:pPr marL="0" indent="0">
              <a:buNone/>
            </a:pPr>
            <a:r>
              <a:rPr lang="en-US" dirty="0">
                <a:solidFill>
                  <a:schemeClr val="bg1"/>
                </a:solidFill>
              </a:rPr>
              <a:t>As shown on the X-bar chart below, it could be argued that I am trending back up in wasteful spending. It is also shown via the 2</a:t>
            </a:r>
            <a:r>
              <a:rPr lang="en-US" baseline="30000" dirty="0">
                <a:solidFill>
                  <a:schemeClr val="bg1"/>
                </a:solidFill>
              </a:rPr>
              <a:t>nd</a:t>
            </a:r>
            <a:r>
              <a:rPr lang="en-US" dirty="0">
                <a:solidFill>
                  <a:schemeClr val="bg1"/>
                </a:solidFill>
              </a:rPr>
              <a:t> pie chart that new foods being introduced to the mix are not quite accounted for yet. This is clearly a </a:t>
            </a:r>
            <a:r>
              <a:rPr lang="en-US" u="sng" dirty="0">
                <a:solidFill>
                  <a:schemeClr val="bg1"/>
                </a:solidFill>
              </a:rPr>
              <a:t>continuous</a:t>
            </a:r>
            <a:r>
              <a:rPr lang="en-US" dirty="0">
                <a:solidFill>
                  <a:schemeClr val="bg1"/>
                </a:solidFill>
              </a:rPr>
              <a:t> process that will need adjusting frequently. My goal from here is to find a process that allows for 0 food waste out of my household; it may be lofty, but it will serve to keep me and my family’s food habits in check. </a:t>
            </a:r>
          </a:p>
        </p:txBody>
      </p:sp>
      <p:pic>
        <p:nvPicPr>
          <p:cNvPr id="5" name="Picture 4">
            <a:extLst>
              <a:ext uri="{FF2B5EF4-FFF2-40B4-BE49-F238E27FC236}">
                <a16:creationId xmlns:a16="http://schemas.microsoft.com/office/drawing/2014/main" id="{0128F132-E121-44FF-B914-301FDA1F10B4}"/>
              </a:ext>
            </a:extLst>
          </p:cNvPr>
          <p:cNvPicPr>
            <a:picLocks noChangeAspect="1"/>
          </p:cNvPicPr>
          <p:nvPr/>
        </p:nvPicPr>
        <p:blipFill>
          <a:blip r:embed="rId2"/>
          <a:stretch>
            <a:fillRect/>
          </a:stretch>
        </p:blipFill>
        <p:spPr>
          <a:xfrm>
            <a:off x="176178" y="4146699"/>
            <a:ext cx="5329882" cy="2287657"/>
          </a:xfrm>
          <a:prstGeom prst="rect">
            <a:avLst/>
          </a:prstGeom>
        </p:spPr>
      </p:pic>
      <p:graphicFrame>
        <p:nvGraphicFramePr>
          <p:cNvPr id="6" name="Chart 5">
            <a:extLst>
              <a:ext uri="{FF2B5EF4-FFF2-40B4-BE49-F238E27FC236}">
                <a16:creationId xmlns:a16="http://schemas.microsoft.com/office/drawing/2014/main" id="{C1C76EAF-EBAA-45D6-8FBE-EC1E14616027}"/>
              </a:ext>
            </a:extLst>
          </p:cNvPr>
          <p:cNvGraphicFramePr>
            <a:graphicFrameLocks/>
          </p:cNvGraphicFramePr>
          <p:nvPr>
            <p:extLst>
              <p:ext uri="{D42A27DB-BD31-4B8C-83A1-F6EECF244321}">
                <p14:modId xmlns:p14="http://schemas.microsoft.com/office/powerpoint/2010/main" val="153324734"/>
              </p:ext>
            </p:extLst>
          </p:nvPr>
        </p:nvGraphicFramePr>
        <p:xfrm>
          <a:off x="5257800" y="3694996"/>
          <a:ext cx="4841320" cy="31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9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1EBE-137C-4A52-B2EF-B5581E0F70F5}"/>
              </a:ext>
            </a:extLst>
          </p:cNvPr>
          <p:cNvSpPr>
            <a:spLocks noGrp="1"/>
          </p:cNvSpPr>
          <p:nvPr>
            <p:ph type="title"/>
          </p:nvPr>
        </p:nvSpPr>
        <p:spPr/>
        <p:txBody>
          <a:bodyPr/>
          <a:lstStyle/>
          <a:p>
            <a:endParaRPr lang="en-US"/>
          </a:p>
        </p:txBody>
      </p:sp>
      <p:pic>
        <p:nvPicPr>
          <p:cNvPr id="7" name="Content Placeholder 6" descr="Graphical user interface, chart, application, table, Excel&#10;&#10;Description automatically generated">
            <a:extLst>
              <a:ext uri="{FF2B5EF4-FFF2-40B4-BE49-F238E27FC236}">
                <a16:creationId xmlns:a16="http://schemas.microsoft.com/office/drawing/2014/main" id="{39F4B260-1CE1-458A-80AB-E2E7EB8DD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154"/>
            <a:ext cx="12192000" cy="6862154"/>
          </a:xfrm>
        </p:spPr>
      </p:pic>
    </p:spTree>
    <p:extLst>
      <p:ext uri="{BB962C8B-B14F-4D97-AF65-F5344CB8AC3E}">
        <p14:creationId xmlns:p14="http://schemas.microsoft.com/office/powerpoint/2010/main" val="13215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8BE6-8C3D-47FB-AB10-DADACC94FD55}"/>
              </a:ext>
            </a:extLst>
          </p:cNvPr>
          <p:cNvSpPr>
            <a:spLocks noGrp="1"/>
          </p:cNvSpPr>
          <p:nvPr>
            <p:ph type="title"/>
          </p:nvPr>
        </p:nvSpPr>
        <p:spPr>
          <a:xfrm>
            <a:off x="0" y="18255"/>
            <a:ext cx="10515600" cy="1325563"/>
          </a:xfrm>
        </p:spPr>
        <p:txBody>
          <a:bodyPr/>
          <a:lstStyle/>
          <a:p>
            <a:r>
              <a:rPr lang="en-US" dirty="0"/>
              <a:t>So…what’s the deal?</a:t>
            </a:r>
          </a:p>
        </p:txBody>
      </p:sp>
      <p:sp>
        <p:nvSpPr>
          <p:cNvPr id="3" name="Content Placeholder 2">
            <a:extLst>
              <a:ext uri="{FF2B5EF4-FFF2-40B4-BE49-F238E27FC236}">
                <a16:creationId xmlns:a16="http://schemas.microsoft.com/office/drawing/2014/main" id="{0DFC281E-8E55-42C9-8B81-6E0659E70E72}"/>
              </a:ext>
            </a:extLst>
          </p:cNvPr>
          <p:cNvSpPr>
            <a:spLocks noGrp="1"/>
          </p:cNvSpPr>
          <p:nvPr>
            <p:ph idx="1"/>
          </p:nvPr>
        </p:nvSpPr>
        <p:spPr>
          <a:xfrm>
            <a:off x="0" y="624646"/>
            <a:ext cx="10515600" cy="6435093"/>
          </a:xfrm>
        </p:spPr>
        <p:txBody>
          <a:bodyPr>
            <a:normAutofit/>
          </a:bodyPr>
          <a:lstStyle/>
          <a:p>
            <a:pPr marL="0" indent="0">
              <a:buNone/>
            </a:pPr>
            <a:r>
              <a:rPr lang="en-US" dirty="0">
                <a:solidFill>
                  <a:schemeClr val="bg1"/>
                </a:solidFill>
              </a:rPr>
              <a:t>	An unfortunate reality that we live with is the fact that food waste is rampant. My household is not innocent in this, and I wanted to use this project to quantify just how bad it was; and try to improve it. </a:t>
            </a:r>
          </a:p>
          <a:p>
            <a:pPr marL="0" indent="0">
              <a:buNone/>
            </a:pPr>
            <a:r>
              <a:rPr lang="en-US" dirty="0">
                <a:solidFill>
                  <a:schemeClr val="bg1"/>
                </a:solidFill>
              </a:rPr>
              <a:t>	</a:t>
            </a:r>
          </a:p>
          <a:p>
            <a:pPr marL="0" indent="0">
              <a:buNone/>
            </a:pPr>
            <a:endParaRPr lang="en-US" dirty="0">
              <a:solidFill>
                <a:schemeClr val="bg1"/>
              </a:solidFill>
            </a:endParaRPr>
          </a:p>
          <a:p>
            <a:pPr marL="0" indent="0">
              <a:buNone/>
            </a:pPr>
            <a:r>
              <a:rPr lang="en-US" b="1" dirty="0">
                <a:solidFill>
                  <a:schemeClr val="bg1"/>
                </a:solidFill>
              </a:rPr>
              <a:t>	</a:t>
            </a:r>
            <a:r>
              <a:rPr lang="en-US" dirty="0">
                <a:solidFill>
                  <a:schemeClr val="bg1"/>
                </a:solidFill>
              </a:rPr>
              <a:t>I specifically centered my data around perishable food that would not last from week to week. If I purchased a pack of blueberries last  week and they have not been eaten, they are likely not consumable and therefore are wasted money. I began taking tally of these occurrences via receipts from grocery trips and tallied the results. </a:t>
            </a:r>
          </a:p>
          <a:p>
            <a:pPr marL="0" indent="0">
              <a:buNone/>
            </a:pPr>
            <a:r>
              <a:rPr lang="en-US" sz="1800" dirty="0">
                <a:solidFill>
                  <a:schemeClr val="bg1"/>
                </a:solidFill>
              </a:rPr>
              <a:t>	Because of the length of this class, I was only able to measure for a handful of weeks. Though it is a small sample size, my data is bolstered by the fact that each week contains roughly 10-20 different opportunities for measurement via the average amount of perishable food I purchase weekly. Being that there was no “right or wrong” category, this was clearly continuous data. </a:t>
            </a:r>
            <a:br>
              <a:rPr lang="en-US" sz="1800" dirty="0"/>
            </a:br>
            <a:r>
              <a:rPr lang="en-US" sz="1800" dirty="0"/>
              <a:t>	</a:t>
            </a:r>
          </a:p>
        </p:txBody>
      </p:sp>
      <p:sp>
        <p:nvSpPr>
          <p:cNvPr id="4" name="Title 1">
            <a:extLst>
              <a:ext uri="{FF2B5EF4-FFF2-40B4-BE49-F238E27FC236}">
                <a16:creationId xmlns:a16="http://schemas.microsoft.com/office/drawing/2014/main" id="{F6C4EF65-5073-41C2-849F-28DFE4BF6E4E}"/>
              </a:ext>
            </a:extLst>
          </p:cNvPr>
          <p:cNvSpPr txBox="1">
            <a:spLocks/>
          </p:cNvSpPr>
          <p:nvPr/>
        </p:nvSpPr>
        <p:spPr>
          <a:xfrm>
            <a:off x="0" y="2103437"/>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Measurement</a:t>
            </a:r>
          </a:p>
        </p:txBody>
      </p:sp>
    </p:spTree>
    <p:extLst>
      <p:ext uri="{BB962C8B-B14F-4D97-AF65-F5344CB8AC3E}">
        <p14:creationId xmlns:p14="http://schemas.microsoft.com/office/powerpoint/2010/main" val="205794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D801-57E2-4BD4-B746-53110636E4CD}"/>
              </a:ext>
            </a:extLst>
          </p:cNvPr>
          <p:cNvSpPr>
            <a:spLocks noGrp="1"/>
          </p:cNvSpPr>
          <p:nvPr>
            <p:ph type="title"/>
          </p:nvPr>
        </p:nvSpPr>
        <p:spPr>
          <a:xfrm>
            <a:off x="-18629" y="547711"/>
            <a:ext cx="8534400" cy="1507067"/>
          </a:xfrm>
        </p:spPr>
        <p:txBody>
          <a:bodyPr/>
          <a:lstStyle/>
          <a:p>
            <a:r>
              <a:rPr lang="en-US" dirty="0"/>
              <a:t>Flow chart</a:t>
            </a:r>
          </a:p>
        </p:txBody>
      </p:sp>
      <p:pic>
        <p:nvPicPr>
          <p:cNvPr id="4" name="Picture 3">
            <a:extLst>
              <a:ext uri="{FF2B5EF4-FFF2-40B4-BE49-F238E27FC236}">
                <a16:creationId xmlns:a16="http://schemas.microsoft.com/office/drawing/2014/main" id="{1A32D2C8-0554-403E-AED2-2563A2CC7A43}"/>
              </a:ext>
            </a:extLst>
          </p:cNvPr>
          <p:cNvPicPr/>
          <p:nvPr/>
        </p:nvPicPr>
        <p:blipFill>
          <a:blip r:embed="rId2"/>
          <a:stretch>
            <a:fillRect/>
          </a:stretch>
        </p:blipFill>
        <p:spPr>
          <a:xfrm>
            <a:off x="0" y="1632858"/>
            <a:ext cx="5691629" cy="3526971"/>
          </a:xfrm>
          <a:prstGeom prst="rect">
            <a:avLst/>
          </a:prstGeom>
        </p:spPr>
      </p:pic>
      <p:pic>
        <p:nvPicPr>
          <p:cNvPr id="6" name="Picture 5" descr="Table&#10;&#10;Description automatically generated">
            <a:extLst>
              <a:ext uri="{FF2B5EF4-FFF2-40B4-BE49-F238E27FC236}">
                <a16:creationId xmlns:a16="http://schemas.microsoft.com/office/drawing/2014/main" id="{0D9B7E74-2638-4A03-ADBB-6105F8F3D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071" y="2384943"/>
            <a:ext cx="6097749" cy="1733550"/>
          </a:xfrm>
          <a:prstGeom prst="rect">
            <a:avLst/>
          </a:prstGeom>
        </p:spPr>
      </p:pic>
      <p:sp>
        <p:nvSpPr>
          <p:cNvPr id="7" name="TextBox 6">
            <a:extLst>
              <a:ext uri="{FF2B5EF4-FFF2-40B4-BE49-F238E27FC236}">
                <a16:creationId xmlns:a16="http://schemas.microsoft.com/office/drawing/2014/main" id="{CA8B08D9-309D-40D5-A013-8B2579B57C60}"/>
              </a:ext>
            </a:extLst>
          </p:cNvPr>
          <p:cNvSpPr txBox="1"/>
          <p:nvPr/>
        </p:nvSpPr>
        <p:spPr>
          <a:xfrm>
            <a:off x="5948071" y="2015611"/>
            <a:ext cx="2178892" cy="369332"/>
          </a:xfrm>
          <a:prstGeom prst="rect">
            <a:avLst/>
          </a:prstGeom>
          <a:noFill/>
        </p:spPr>
        <p:txBody>
          <a:bodyPr wrap="square" rtlCol="0">
            <a:spAutoFit/>
          </a:bodyPr>
          <a:lstStyle/>
          <a:p>
            <a:r>
              <a:rPr lang="en-US" dirty="0"/>
              <a:t>Questions</a:t>
            </a:r>
          </a:p>
        </p:txBody>
      </p:sp>
      <p:sp>
        <p:nvSpPr>
          <p:cNvPr id="8" name="TextBox 7">
            <a:extLst>
              <a:ext uri="{FF2B5EF4-FFF2-40B4-BE49-F238E27FC236}">
                <a16:creationId xmlns:a16="http://schemas.microsoft.com/office/drawing/2014/main" id="{04143438-2FDE-4921-96A1-07965A9098E1}"/>
              </a:ext>
            </a:extLst>
          </p:cNvPr>
          <p:cNvSpPr txBox="1"/>
          <p:nvPr/>
        </p:nvSpPr>
        <p:spPr>
          <a:xfrm>
            <a:off x="8904579" y="2015611"/>
            <a:ext cx="1443070" cy="369332"/>
          </a:xfrm>
          <a:prstGeom prst="rect">
            <a:avLst/>
          </a:prstGeom>
          <a:noFill/>
        </p:spPr>
        <p:txBody>
          <a:bodyPr wrap="square" rtlCol="0">
            <a:spAutoFit/>
          </a:bodyPr>
          <a:lstStyle/>
          <a:p>
            <a:r>
              <a:rPr lang="en-US" dirty="0"/>
              <a:t>X-variables</a:t>
            </a:r>
          </a:p>
        </p:txBody>
      </p:sp>
      <p:sp>
        <p:nvSpPr>
          <p:cNvPr id="9" name="TextBox 8">
            <a:extLst>
              <a:ext uri="{FF2B5EF4-FFF2-40B4-BE49-F238E27FC236}">
                <a16:creationId xmlns:a16="http://schemas.microsoft.com/office/drawing/2014/main" id="{960721A5-0488-46C6-B2A9-685B90DE8C0C}"/>
              </a:ext>
            </a:extLst>
          </p:cNvPr>
          <p:cNvSpPr txBox="1"/>
          <p:nvPr/>
        </p:nvSpPr>
        <p:spPr>
          <a:xfrm>
            <a:off x="10409852" y="2046389"/>
            <a:ext cx="1782148" cy="338554"/>
          </a:xfrm>
          <a:prstGeom prst="rect">
            <a:avLst/>
          </a:prstGeom>
          <a:noFill/>
        </p:spPr>
        <p:txBody>
          <a:bodyPr wrap="square" rtlCol="0">
            <a:spAutoFit/>
          </a:bodyPr>
          <a:lstStyle/>
          <a:p>
            <a:r>
              <a:rPr lang="en-US" sz="1600" dirty="0"/>
              <a:t>Measurements</a:t>
            </a:r>
          </a:p>
        </p:txBody>
      </p:sp>
      <p:sp>
        <p:nvSpPr>
          <p:cNvPr id="10" name="TextBox 9">
            <a:extLst>
              <a:ext uri="{FF2B5EF4-FFF2-40B4-BE49-F238E27FC236}">
                <a16:creationId xmlns:a16="http://schemas.microsoft.com/office/drawing/2014/main" id="{D4BA7FDA-43C5-43A0-ADE4-58C6487688EB}"/>
              </a:ext>
            </a:extLst>
          </p:cNvPr>
          <p:cNvSpPr txBox="1"/>
          <p:nvPr/>
        </p:nvSpPr>
        <p:spPr>
          <a:xfrm>
            <a:off x="8126963" y="3143996"/>
            <a:ext cx="777616" cy="215444"/>
          </a:xfrm>
          <a:prstGeom prst="rect">
            <a:avLst/>
          </a:prstGeom>
          <a:noFill/>
        </p:spPr>
        <p:txBody>
          <a:bodyPr wrap="square" rtlCol="0">
            <a:spAutoFit/>
          </a:bodyPr>
          <a:lstStyle/>
          <a:p>
            <a:r>
              <a:rPr lang="en-US" sz="800" dirty="0">
                <a:solidFill>
                  <a:schemeClr val="bg1"/>
                </a:solidFill>
              </a:rPr>
              <a:t>Grocery trip</a:t>
            </a:r>
          </a:p>
        </p:txBody>
      </p:sp>
      <p:sp>
        <p:nvSpPr>
          <p:cNvPr id="11" name="Title 1">
            <a:extLst>
              <a:ext uri="{FF2B5EF4-FFF2-40B4-BE49-F238E27FC236}">
                <a16:creationId xmlns:a16="http://schemas.microsoft.com/office/drawing/2014/main" id="{0BC312FB-E82E-4B77-B428-FFEFA507ACC5}"/>
              </a:ext>
            </a:extLst>
          </p:cNvPr>
          <p:cNvSpPr txBox="1">
            <a:spLocks/>
          </p:cNvSpPr>
          <p:nvPr/>
        </p:nvSpPr>
        <p:spPr>
          <a:xfrm>
            <a:off x="5899683" y="47575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Stratification Tree</a:t>
            </a:r>
          </a:p>
        </p:txBody>
      </p:sp>
    </p:spTree>
    <p:extLst>
      <p:ext uri="{BB962C8B-B14F-4D97-AF65-F5344CB8AC3E}">
        <p14:creationId xmlns:p14="http://schemas.microsoft.com/office/powerpoint/2010/main" val="32428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25B5-44B5-49B1-B6F6-2D1B54DE5F1F}"/>
              </a:ext>
            </a:extLst>
          </p:cNvPr>
          <p:cNvSpPr>
            <a:spLocks noGrp="1"/>
          </p:cNvSpPr>
          <p:nvPr>
            <p:ph type="title"/>
          </p:nvPr>
        </p:nvSpPr>
        <p:spPr>
          <a:xfrm>
            <a:off x="0" y="0"/>
            <a:ext cx="11345601" cy="1507067"/>
          </a:xfrm>
        </p:spPr>
        <p:txBody>
          <a:bodyPr/>
          <a:lstStyle/>
          <a:p>
            <a:r>
              <a:rPr lang="en-US" dirty="0"/>
              <a:t>What would be considered successful?</a:t>
            </a:r>
          </a:p>
        </p:txBody>
      </p:sp>
      <p:sp>
        <p:nvSpPr>
          <p:cNvPr id="5" name="TextBox 4">
            <a:extLst>
              <a:ext uri="{FF2B5EF4-FFF2-40B4-BE49-F238E27FC236}">
                <a16:creationId xmlns:a16="http://schemas.microsoft.com/office/drawing/2014/main" id="{87FDD115-E849-449D-BB58-A19B41C22C09}"/>
              </a:ext>
            </a:extLst>
          </p:cNvPr>
          <p:cNvSpPr txBox="1"/>
          <p:nvPr/>
        </p:nvSpPr>
        <p:spPr>
          <a:xfrm>
            <a:off x="0" y="1507067"/>
            <a:ext cx="11794921" cy="3108543"/>
          </a:xfrm>
          <a:prstGeom prst="rect">
            <a:avLst/>
          </a:prstGeom>
          <a:noFill/>
        </p:spPr>
        <p:txBody>
          <a:bodyPr wrap="square" rtlCol="0">
            <a:spAutoFit/>
          </a:bodyPr>
          <a:lstStyle/>
          <a:p>
            <a:r>
              <a:rPr lang="en-US" dirty="0">
                <a:solidFill>
                  <a:schemeClr val="bg1"/>
                </a:solidFill>
              </a:rPr>
              <a:t>	With continuous data such as price per week, it was up to me to determine what would be consider to be considered a success. Simply returning a lower mean money wasted after implementing a solution is not enough to say with certainty that I improved this process. Especially with a small sample size, results need to be resounding in order to convince anyone that something actually changed. </a:t>
            </a:r>
          </a:p>
          <a:p>
            <a:r>
              <a:rPr lang="en-US" dirty="0">
                <a:solidFill>
                  <a:schemeClr val="bg1"/>
                </a:solidFill>
              </a:rPr>
              <a:t>	My operational definition of success in this study was the following:</a:t>
            </a:r>
          </a:p>
          <a:p>
            <a:endParaRPr lang="en-US" dirty="0">
              <a:solidFill>
                <a:schemeClr val="bg1"/>
              </a:solidFill>
            </a:endParaRPr>
          </a:p>
          <a:p>
            <a:r>
              <a:rPr lang="en-US" sz="1700" b="1" dirty="0">
                <a:solidFill>
                  <a:schemeClr val="bg1"/>
                </a:solidFill>
              </a:rPr>
              <a:t>“There is a clear downtrend in wasted money, and the results continue to take place for more than one week.”</a:t>
            </a:r>
          </a:p>
          <a:p>
            <a:endParaRPr lang="en-US" sz="1700" b="1" dirty="0">
              <a:solidFill>
                <a:schemeClr val="bg1"/>
              </a:solidFill>
            </a:endParaRPr>
          </a:p>
          <a:p>
            <a:r>
              <a:rPr lang="en-US" dirty="0">
                <a:solidFill>
                  <a:schemeClr val="bg1"/>
                </a:solidFill>
              </a:rPr>
              <a:t>	In order to satisfy this criteria, I decided to run multiple statistical tests such as a One Sided T-Test for hard statistical evidence, as well as R-Bar and X-Bar charts to visualize the results and how they compare to the first few weeks of data. </a:t>
            </a:r>
          </a:p>
        </p:txBody>
      </p:sp>
    </p:spTree>
    <p:extLst>
      <p:ext uri="{BB962C8B-B14F-4D97-AF65-F5344CB8AC3E}">
        <p14:creationId xmlns:p14="http://schemas.microsoft.com/office/powerpoint/2010/main" val="115996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3B58-3A3D-4067-80F9-D6C18DC9D13E}"/>
              </a:ext>
            </a:extLst>
          </p:cNvPr>
          <p:cNvSpPr>
            <a:spLocks noGrp="1"/>
          </p:cNvSpPr>
          <p:nvPr>
            <p:ph type="title"/>
          </p:nvPr>
        </p:nvSpPr>
        <p:spPr>
          <a:xfrm>
            <a:off x="0" y="0"/>
            <a:ext cx="8534400" cy="1507067"/>
          </a:xfrm>
        </p:spPr>
        <p:txBody>
          <a:bodyPr/>
          <a:lstStyle/>
          <a:p>
            <a:r>
              <a:rPr lang="en-US" dirty="0"/>
              <a:t>Sigma Quality Level</a:t>
            </a:r>
          </a:p>
        </p:txBody>
      </p:sp>
      <p:sp>
        <p:nvSpPr>
          <p:cNvPr id="4" name="TextBox 3">
            <a:extLst>
              <a:ext uri="{FF2B5EF4-FFF2-40B4-BE49-F238E27FC236}">
                <a16:creationId xmlns:a16="http://schemas.microsoft.com/office/drawing/2014/main" id="{5A598B79-2768-4DB9-B187-552EF66F9641}"/>
              </a:ext>
            </a:extLst>
          </p:cNvPr>
          <p:cNvSpPr txBox="1"/>
          <p:nvPr/>
        </p:nvSpPr>
        <p:spPr>
          <a:xfrm>
            <a:off x="0" y="1426128"/>
            <a:ext cx="11937534" cy="5170646"/>
          </a:xfrm>
          <a:prstGeom prst="rect">
            <a:avLst/>
          </a:prstGeom>
          <a:noFill/>
        </p:spPr>
        <p:txBody>
          <a:bodyPr wrap="square" rtlCol="0">
            <a:spAutoFit/>
          </a:bodyPr>
          <a:lstStyle/>
          <a:p>
            <a:r>
              <a:rPr lang="en-US" dirty="0">
                <a:solidFill>
                  <a:schemeClr val="bg1"/>
                </a:solidFill>
              </a:rPr>
              <a:t>	In all honesty, determining what a “defect” could be for this study was difficult. Being that I was in full control of the food entering my house during the study, there was no excuse for including food that was inedible upon purchase for whatever reason. Instead, I considered the following as potential defects:</a:t>
            </a:r>
          </a:p>
          <a:p>
            <a:endParaRPr lang="en-US" dirty="0">
              <a:solidFill>
                <a:schemeClr val="bg1"/>
              </a:solidFill>
            </a:endParaRPr>
          </a:p>
          <a:p>
            <a:r>
              <a:rPr lang="en-US" b="1" dirty="0">
                <a:solidFill>
                  <a:schemeClr val="bg1"/>
                </a:solidFill>
              </a:rPr>
              <a:t>Spillage: If an item was dropped and contaminated, that should be considered defected and marked as such.</a:t>
            </a:r>
          </a:p>
          <a:p>
            <a:endParaRPr lang="en-US" b="1" dirty="0">
              <a:solidFill>
                <a:schemeClr val="bg1"/>
              </a:solidFill>
            </a:endParaRPr>
          </a:p>
          <a:p>
            <a:r>
              <a:rPr lang="en-US" b="1" dirty="0">
                <a:solidFill>
                  <a:schemeClr val="bg1"/>
                </a:solidFill>
              </a:rPr>
              <a:t>Over-Purchasing: If everything in my power was done to consume this food in a healthy manner (not over eating for the sake of the project), and more than 1/5</a:t>
            </a:r>
            <a:r>
              <a:rPr lang="en-US" b="1" baseline="30000" dirty="0">
                <a:solidFill>
                  <a:schemeClr val="bg1"/>
                </a:solidFill>
              </a:rPr>
              <a:t>th</a:t>
            </a:r>
            <a:r>
              <a:rPr lang="en-US" b="1" dirty="0">
                <a:solidFill>
                  <a:schemeClr val="bg1"/>
                </a:solidFill>
              </a:rPr>
              <a:t> of the food remained at the end of the week, I considered this an over-purchase. Most of my defects came from over-purchasing.</a:t>
            </a:r>
          </a:p>
          <a:p>
            <a:endParaRPr lang="en-US" b="1" dirty="0">
              <a:solidFill>
                <a:schemeClr val="bg1"/>
              </a:solidFill>
            </a:endParaRPr>
          </a:p>
          <a:p>
            <a:r>
              <a:rPr lang="en-US" dirty="0">
                <a:solidFill>
                  <a:schemeClr val="bg1"/>
                </a:solidFill>
              </a:rPr>
              <a:t>	Below is my pre-solution SQL calculation, showing that my process was far from perfect. </a:t>
            </a:r>
          </a:p>
          <a:p>
            <a:endParaRPr lang="en-US" dirty="0">
              <a:solidFill>
                <a:schemeClr val="bg1"/>
              </a:solidFill>
            </a:endParaRPr>
          </a:p>
          <a:p>
            <a:r>
              <a:rPr lang="en-US" dirty="0">
                <a:solidFill>
                  <a:schemeClr val="bg1"/>
                </a:solidFill>
              </a:rPr>
              <a:t>Defects Per Unit (piece of food):2		</a:t>
            </a:r>
            <a:r>
              <a:rPr lang="en-US" b="1" dirty="0">
                <a:solidFill>
                  <a:schemeClr val="bg1"/>
                </a:solidFill>
              </a:rPr>
              <a:t>DPO: 0.1625</a:t>
            </a:r>
            <a:br>
              <a:rPr lang="en-US" dirty="0">
                <a:solidFill>
                  <a:schemeClr val="bg1"/>
                </a:solidFill>
              </a:rPr>
            </a:br>
            <a:r>
              <a:rPr lang="en-US" dirty="0">
                <a:solidFill>
                  <a:schemeClr val="bg1"/>
                </a:solidFill>
              </a:rPr>
              <a:t>Units Per Timeline (weeks 1-4): 40			</a:t>
            </a:r>
            <a:r>
              <a:rPr lang="en-US" b="1" dirty="0">
                <a:solidFill>
                  <a:schemeClr val="bg1"/>
                </a:solidFill>
              </a:rPr>
              <a:t>DPMO: 162,500</a:t>
            </a:r>
            <a:endParaRPr lang="en-US" dirty="0">
              <a:solidFill>
                <a:schemeClr val="bg1"/>
              </a:solidFill>
            </a:endParaRPr>
          </a:p>
          <a:p>
            <a:r>
              <a:rPr lang="en-US" dirty="0">
                <a:solidFill>
                  <a:schemeClr val="bg1"/>
                </a:solidFill>
              </a:rPr>
              <a:t>Total Possible Defects: 80				</a:t>
            </a:r>
          </a:p>
          <a:p>
            <a:r>
              <a:rPr lang="en-US" dirty="0">
                <a:solidFill>
                  <a:schemeClr val="bg1"/>
                </a:solidFill>
              </a:rPr>
              <a:t>Actual Defects: 13						</a:t>
            </a:r>
            <a:r>
              <a:rPr lang="en-US" sz="2400" b="1" u="sng" dirty="0">
                <a:solidFill>
                  <a:schemeClr val="bg1"/>
                </a:solidFill>
              </a:rPr>
              <a:t>SQL Value: 2.5</a:t>
            </a:r>
            <a:endParaRPr lang="en-US" u="sng"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28338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6900-DE29-4EBB-8AA3-6C11D9C1D904}"/>
              </a:ext>
            </a:extLst>
          </p:cNvPr>
          <p:cNvSpPr>
            <a:spLocks noGrp="1"/>
          </p:cNvSpPr>
          <p:nvPr>
            <p:ph type="title"/>
          </p:nvPr>
        </p:nvSpPr>
        <p:spPr>
          <a:xfrm>
            <a:off x="16566" y="4398"/>
            <a:ext cx="10515600" cy="1325563"/>
          </a:xfrm>
        </p:spPr>
        <p:txBody>
          <a:bodyPr/>
          <a:lstStyle/>
          <a:p>
            <a:r>
              <a:rPr lang="en-US" dirty="0"/>
              <a:t>First Findings</a:t>
            </a:r>
          </a:p>
        </p:txBody>
      </p:sp>
      <p:pic>
        <p:nvPicPr>
          <p:cNvPr id="5" name="Content Placeholder 4">
            <a:extLst>
              <a:ext uri="{FF2B5EF4-FFF2-40B4-BE49-F238E27FC236}">
                <a16:creationId xmlns:a16="http://schemas.microsoft.com/office/drawing/2014/main" id="{FF377049-BADF-4EEC-A691-3273EBE6EFFF}"/>
              </a:ext>
            </a:extLst>
          </p:cNvPr>
          <p:cNvPicPr>
            <a:picLocks noGrp="1" noChangeAspect="1"/>
          </p:cNvPicPr>
          <p:nvPr>
            <p:ph idx="1"/>
          </p:nvPr>
        </p:nvPicPr>
        <p:blipFill>
          <a:blip r:embed="rId2"/>
          <a:stretch>
            <a:fillRect/>
          </a:stretch>
        </p:blipFill>
        <p:spPr>
          <a:xfrm>
            <a:off x="0" y="1076402"/>
            <a:ext cx="4577022" cy="2371075"/>
          </a:xfrm>
        </p:spPr>
      </p:pic>
      <p:sp>
        <p:nvSpPr>
          <p:cNvPr id="6" name="TextBox 5">
            <a:extLst>
              <a:ext uri="{FF2B5EF4-FFF2-40B4-BE49-F238E27FC236}">
                <a16:creationId xmlns:a16="http://schemas.microsoft.com/office/drawing/2014/main" id="{AE44B2C3-12CD-40BF-923E-06186EE0FE45}"/>
              </a:ext>
            </a:extLst>
          </p:cNvPr>
          <p:cNvSpPr txBox="1"/>
          <p:nvPr/>
        </p:nvSpPr>
        <p:spPr>
          <a:xfrm>
            <a:off x="4787805" y="1523275"/>
            <a:ext cx="6639339" cy="1477328"/>
          </a:xfrm>
          <a:prstGeom prst="rect">
            <a:avLst/>
          </a:prstGeom>
          <a:noFill/>
        </p:spPr>
        <p:txBody>
          <a:bodyPr wrap="square" rtlCol="0">
            <a:spAutoFit/>
          </a:bodyPr>
          <a:lstStyle/>
          <a:p>
            <a:r>
              <a:rPr lang="en-US" dirty="0">
                <a:solidFill>
                  <a:schemeClr val="bg1"/>
                </a:solidFill>
              </a:rPr>
              <a:t>As shown here, each item was documented alongside its price and how much was leftover respective to the unit size. For instance, 0.2lbs of chicken was thrown out this first week. This percentage was then multiplied by the price, and that lead me to Money Wasted. </a:t>
            </a:r>
          </a:p>
        </p:txBody>
      </p:sp>
      <p:pic>
        <p:nvPicPr>
          <p:cNvPr id="8" name="Picture 7">
            <a:extLst>
              <a:ext uri="{FF2B5EF4-FFF2-40B4-BE49-F238E27FC236}">
                <a16:creationId xmlns:a16="http://schemas.microsoft.com/office/drawing/2014/main" id="{1BEBE144-3628-4769-A7AC-169AD7917849}"/>
              </a:ext>
            </a:extLst>
          </p:cNvPr>
          <p:cNvPicPr>
            <a:picLocks noChangeAspect="1"/>
          </p:cNvPicPr>
          <p:nvPr/>
        </p:nvPicPr>
        <p:blipFill>
          <a:blip r:embed="rId3"/>
          <a:stretch>
            <a:fillRect/>
          </a:stretch>
        </p:blipFill>
        <p:spPr>
          <a:xfrm>
            <a:off x="0" y="4085303"/>
            <a:ext cx="4577021" cy="1304085"/>
          </a:xfrm>
          <a:prstGeom prst="rect">
            <a:avLst/>
          </a:prstGeom>
        </p:spPr>
      </p:pic>
      <p:sp>
        <p:nvSpPr>
          <p:cNvPr id="9" name="TextBox 8">
            <a:extLst>
              <a:ext uri="{FF2B5EF4-FFF2-40B4-BE49-F238E27FC236}">
                <a16:creationId xmlns:a16="http://schemas.microsoft.com/office/drawing/2014/main" id="{F7668325-0D2E-4DC1-AEA8-00B27220E410}"/>
              </a:ext>
            </a:extLst>
          </p:cNvPr>
          <p:cNvSpPr txBox="1"/>
          <p:nvPr/>
        </p:nvSpPr>
        <p:spPr>
          <a:xfrm>
            <a:off x="4787805" y="4085303"/>
            <a:ext cx="6361043" cy="1200329"/>
          </a:xfrm>
          <a:prstGeom prst="rect">
            <a:avLst/>
          </a:prstGeom>
          <a:noFill/>
        </p:spPr>
        <p:txBody>
          <a:bodyPr wrap="square" rtlCol="0">
            <a:spAutoFit/>
          </a:bodyPr>
          <a:lstStyle/>
          <a:p>
            <a:r>
              <a:rPr lang="en-US" dirty="0">
                <a:solidFill>
                  <a:schemeClr val="bg1"/>
                </a:solidFill>
              </a:rPr>
              <a:t>I then found the totals of both Money Spent and Money Wasted and created a ratio between them that showed me just how much of my money was wasted, week by week. </a:t>
            </a:r>
          </a:p>
        </p:txBody>
      </p:sp>
    </p:spTree>
    <p:extLst>
      <p:ext uri="{BB962C8B-B14F-4D97-AF65-F5344CB8AC3E}">
        <p14:creationId xmlns:p14="http://schemas.microsoft.com/office/powerpoint/2010/main" val="395436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FB22-E15D-4084-A2C3-9160238F35F6}"/>
              </a:ext>
            </a:extLst>
          </p:cNvPr>
          <p:cNvSpPr>
            <a:spLocks noGrp="1"/>
          </p:cNvSpPr>
          <p:nvPr>
            <p:ph type="title"/>
          </p:nvPr>
        </p:nvSpPr>
        <p:spPr>
          <a:xfrm>
            <a:off x="0" y="0"/>
            <a:ext cx="8534400" cy="1507067"/>
          </a:xfrm>
        </p:spPr>
        <p:txBody>
          <a:bodyPr/>
          <a:lstStyle/>
          <a:p>
            <a:r>
              <a:rPr lang="en-US" dirty="0"/>
              <a:t>First results visualized</a:t>
            </a:r>
          </a:p>
        </p:txBody>
      </p:sp>
      <p:pic>
        <p:nvPicPr>
          <p:cNvPr id="4" name="Picture 3">
            <a:extLst>
              <a:ext uri="{FF2B5EF4-FFF2-40B4-BE49-F238E27FC236}">
                <a16:creationId xmlns:a16="http://schemas.microsoft.com/office/drawing/2014/main" id="{48491609-A956-4203-BDB9-AB1AE503C0A5}"/>
              </a:ext>
            </a:extLst>
          </p:cNvPr>
          <p:cNvPicPr>
            <a:picLocks noChangeAspect="1"/>
          </p:cNvPicPr>
          <p:nvPr/>
        </p:nvPicPr>
        <p:blipFill>
          <a:blip r:embed="rId2"/>
          <a:stretch>
            <a:fillRect/>
          </a:stretch>
        </p:blipFill>
        <p:spPr>
          <a:xfrm>
            <a:off x="0" y="1815961"/>
            <a:ext cx="5877597" cy="3488497"/>
          </a:xfrm>
          <a:prstGeom prst="rect">
            <a:avLst/>
          </a:prstGeom>
        </p:spPr>
      </p:pic>
      <p:sp>
        <p:nvSpPr>
          <p:cNvPr id="5" name="TextBox 4">
            <a:extLst>
              <a:ext uri="{FF2B5EF4-FFF2-40B4-BE49-F238E27FC236}">
                <a16:creationId xmlns:a16="http://schemas.microsoft.com/office/drawing/2014/main" id="{CFF5CA80-C2FE-4E6C-91AD-FDD0762E7A5F}"/>
              </a:ext>
            </a:extLst>
          </p:cNvPr>
          <p:cNvSpPr txBox="1"/>
          <p:nvPr/>
        </p:nvSpPr>
        <p:spPr>
          <a:xfrm>
            <a:off x="6096000" y="1690062"/>
            <a:ext cx="4471332" cy="3477875"/>
          </a:xfrm>
          <a:prstGeom prst="rect">
            <a:avLst/>
          </a:prstGeom>
          <a:noFill/>
        </p:spPr>
        <p:txBody>
          <a:bodyPr wrap="square" rtlCol="0">
            <a:spAutoFit/>
          </a:bodyPr>
          <a:lstStyle/>
          <a:p>
            <a:r>
              <a:rPr lang="en-US" sz="2000" dirty="0">
                <a:solidFill>
                  <a:schemeClr val="bg1"/>
                </a:solidFill>
              </a:rPr>
              <a:t>As shown here,  the results can be interpreted as not acceptable. The first week topping over 1/5</a:t>
            </a:r>
            <a:r>
              <a:rPr lang="en-US" sz="2000" baseline="30000" dirty="0">
                <a:solidFill>
                  <a:schemeClr val="bg1"/>
                </a:solidFill>
              </a:rPr>
              <a:t>th</a:t>
            </a:r>
            <a:r>
              <a:rPr lang="en-US" sz="2000" dirty="0">
                <a:solidFill>
                  <a:schemeClr val="bg1"/>
                </a:solidFill>
              </a:rPr>
              <a:t> of money spent being thrown away showed me that I was doing the right project because something needed fixing. </a:t>
            </a:r>
            <a:br>
              <a:rPr lang="en-US" sz="2000" dirty="0">
                <a:solidFill>
                  <a:schemeClr val="bg1"/>
                </a:solidFill>
              </a:rPr>
            </a:br>
            <a:br>
              <a:rPr lang="en-US" sz="2000" dirty="0">
                <a:solidFill>
                  <a:schemeClr val="bg1"/>
                </a:solidFill>
              </a:rPr>
            </a:br>
            <a:r>
              <a:rPr lang="en-US" sz="2000" dirty="0">
                <a:solidFill>
                  <a:schemeClr val="bg1"/>
                </a:solidFill>
              </a:rPr>
              <a:t>What I did next was figure out exactly where most of my money was being wasted. </a:t>
            </a:r>
          </a:p>
        </p:txBody>
      </p:sp>
    </p:spTree>
    <p:extLst>
      <p:ext uri="{BB962C8B-B14F-4D97-AF65-F5344CB8AC3E}">
        <p14:creationId xmlns:p14="http://schemas.microsoft.com/office/powerpoint/2010/main" val="184266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0071-5D74-41AF-8B96-05744D25012C}"/>
              </a:ext>
            </a:extLst>
          </p:cNvPr>
          <p:cNvSpPr>
            <a:spLocks noGrp="1"/>
          </p:cNvSpPr>
          <p:nvPr>
            <p:ph type="title"/>
          </p:nvPr>
        </p:nvSpPr>
        <p:spPr>
          <a:xfrm>
            <a:off x="0" y="0"/>
            <a:ext cx="8534400" cy="1507067"/>
          </a:xfrm>
        </p:spPr>
        <p:txBody>
          <a:bodyPr/>
          <a:lstStyle/>
          <a:p>
            <a:r>
              <a:rPr lang="en-US" dirty="0"/>
              <a:t>Food items breakdown</a:t>
            </a:r>
          </a:p>
        </p:txBody>
      </p:sp>
      <p:graphicFrame>
        <p:nvGraphicFramePr>
          <p:cNvPr id="4" name="Chart 3">
            <a:extLst>
              <a:ext uri="{FF2B5EF4-FFF2-40B4-BE49-F238E27FC236}">
                <a16:creationId xmlns:a16="http://schemas.microsoft.com/office/drawing/2014/main" id="{3BD49A02-03FC-4BDD-95D0-F970517F176C}"/>
              </a:ext>
            </a:extLst>
          </p:cNvPr>
          <p:cNvGraphicFramePr>
            <a:graphicFrameLocks/>
          </p:cNvGraphicFramePr>
          <p:nvPr>
            <p:extLst>
              <p:ext uri="{D42A27DB-BD31-4B8C-83A1-F6EECF244321}">
                <p14:modId xmlns:p14="http://schemas.microsoft.com/office/powerpoint/2010/main" val="1431424372"/>
              </p:ext>
            </p:extLst>
          </p:nvPr>
        </p:nvGraphicFramePr>
        <p:xfrm>
          <a:off x="-402671" y="1385042"/>
          <a:ext cx="5422690" cy="41630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6291E94-3C61-4BC8-9916-3BB36B822B03}"/>
              </a:ext>
            </a:extLst>
          </p:cNvPr>
          <p:cNvSpPr txBox="1"/>
          <p:nvPr/>
        </p:nvSpPr>
        <p:spPr>
          <a:xfrm>
            <a:off x="4882393" y="1727624"/>
            <a:ext cx="5897460" cy="3477875"/>
          </a:xfrm>
          <a:prstGeom prst="rect">
            <a:avLst/>
          </a:prstGeom>
          <a:noFill/>
        </p:spPr>
        <p:txBody>
          <a:bodyPr wrap="square" rtlCol="0">
            <a:spAutoFit/>
          </a:bodyPr>
          <a:lstStyle/>
          <a:p>
            <a:r>
              <a:rPr lang="en-US" sz="2000" dirty="0">
                <a:solidFill>
                  <a:schemeClr val="bg1"/>
                </a:solidFill>
              </a:rPr>
              <a:t>And there we have it…salad kits and chicken breast take up over 60% of my wasted money! This just goes to show that you can bring healthy food into the house, but the real effort comes with committing to eating it. </a:t>
            </a:r>
          </a:p>
          <a:p>
            <a:endParaRPr lang="en-US" sz="2000" dirty="0">
              <a:solidFill>
                <a:schemeClr val="bg1"/>
              </a:solidFill>
            </a:endParaRPr>
          </a:p>
          <a:p>
            <a:r>
              <a:rPr lang="en-US" sz="2000" dirty="0">
                <a:solidFill>
                  <a:schemeClr val="bg1"/>
                </a:solidFill>
              </a:rPr>
              <a:t>Within my analyze phase, I spent a while just thinking about how to fix all of my wasteful habits, not just the ones this pie chart (pun intended) shows. I found a few solutions that ended up turning this problem around. </a:t>
            </a:r>
          </a:p>
        </p:txBody>
      </p:sp>
    </p:spTree>
    <p:extLst>
      <p:ext uri="{BB962C8B-B14F-4D97-AF65-F5344CB8AC3E}">
        <p14:creationId xmlns:p14="http://schemas.microsoft.com/office/powerpoint/2010/main" val="24543793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761</TotalTime>
  <Words>1622</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3</vt:lpstr>
      <vt:lpstr>Slice</vt:lpstr>
      <vt:lpstr>Food Waste Reduction </vt:lpstr>
      <vt:lpstr>PowerPoint Presentation</vt:lpstr>
      <vt:lpstr>So…what’s the deal?</vt:lpstr>
      <vt:lpstr>Flow chart</vt:lpstr>
      <vt:lpstr>What would be considered successful?</vt:lpstr>
      <vt:lpstr>Sigma Quality Level</vt:lpstr>
      <vt:lpstr>First Findings</vt:lpstr>
      <vt:lpstr>First results visualized</vt:lpstr>
      <vt:lpstr>Food items breakdown</vt:lpstr>
      <vt:lpstr>First solution, the obvious one. </vt:lpstr>
      <vt:lpstr>Solution 2, the wallet saver…</vt:lpstr>
      <vt:lpstr>But how effective was it really?</vt:lpstr>
      <vt:lpstr>T-Test for probability, left-tailed</vt:lpstr>
      <vt:lpstr>T-Test Results</vt:lpstr>
      <vt:lpstr>So, now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Reduction</dc:title>
  <dc:creator>Forrest Fallon</dc:creator>
  <cp:lastModifiedBy>Forrest Fallon</cp:lastModifiedBy>
  <cp:revision>25</cp:revision>
  <dcterms:created xsi:type="dcterms:W3CDTF">2021-06-10T22:42:20Z</dcterms:created>
  <dcterms:modified xsi:type="dcterms:W3CDTF">2021-06-13T21:35:08Z</dcterms:modified>
</cp:coreProperties>
</file>