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1"/>
  </p:notesMasterIdLst>
  <p:sldIdLst>
    <p:sldId id="257" r:id="rId2"/>
    <p:sldId id="265" r:id="rId3"/>
    <p:sldId id="275" r:id="rId4"/>
    <p:sldId id="266" r:id="rId5"/>
    <p:sldId id="271" r:id="rId6"/>
    <p:sldId id="272" r:id="rId7"/>
    <p:sldId id="268" r:id="rId8"/>
    <p:sldId id="258" r:id="rId9"/>
    <p:sldId id="269" r:id="rId10"/>
    <p:sldId id="273" r:id="rId11"/>
    <p:sldId id="260" r:id="rId12"/>
    <p:sldId id="274" r:id="rId13"/>
    <p:sldId id="261" r:id="rId14"/>
    <p:sldId id="263" r:id="rId15"/>
    <p:sldId id="262" r:id="rId16"/>
    <p:sldId id="259" r:id="rId17"/>
    <p:sldId id="270" r:id="rId18"/>
    <p:sldId id="267" r:id="rId19"/>
    <p:sldId id="264" r:id="rId20"/>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262B433-031E-40E5-8F45-0D8D462E1E43}">
          <p14:sldIdLst>
            <p14:sldId id="257"/>
            <p14:sldId id="265"/>
            <p14:sldId id="275"/>
            <p14:sldId id="266"/>
            <p14:sldId id="271"/>
            <p14:sldId id="272"/>
            <p14:sldId id="268"/>
            <p14:sldId id="258"/>
            <p14:sldId id="269"/>
            <p14:sldId id="273"/>
            <p14:sldId id="260"/>
            <p14:sldId id="274"/>
            <p14:sldId id="261"/>
            <p14:sldId id="263"/>
            <p14:sldId id="262"/>
            <p14:sldId id="259"/>
            <p14:sldId id="270"/>
            <p14:sldId id="267"/>
            <p14:sldId id="26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95" autoAdjust="0"/>
    <p:restoredTop sz="92867" autoAdjust="0"/>
  </p:normalViewPr>
  <p:slideViewPr>
    <p:cSldViewPr snapToGrid="0">
      <p:cViewPr varScale="1">
        <p:scale>
          <a:sx n="22" d="100"/>
          <a:sy n="22" d="100"/>
        </p:scale>
        <p:origin x="1040" y="44"/>
      </p:cViewPr>
      <p:guideLst/>
    </p:cSldViewPr>
  </p:slideViewPr>
  <p:notesTextViewPr>
    <p:cViewPr>
      <p:scale>
        <a:sx n="1" d="1"/>
        <a:sy n="1" d="1"/>
      </p:scale>
      <p:origin x="0" y="0"/>
    </p:cViewPr>
  </p:notesTextViewPr>
  <p:notesViewPr>
    <p:cSldViewPr snapToGrid="0">
      <p:cViewPr varScale="1">
        <p:scale>
          <a:sx n="51" d="100"/>
          <a:sy n="51" d="100"/>
        </p:scale>
        <p:origin x="2692"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DCAC51-29E2-442D-84BA-633993194B4E}" type="datetimeFigureOut">
              <a:rPr lang="en-SG" smtClean="0"/>
              <a:t>29/6/2020</a:t>
            </a:fld>
            <a:endParaRPr lang="en-SG"/>
          </a:p>
        </p:txBody>
      </p:sp>
      <p:sp>
        <p:nvSpPr>
          <p:cNvPr id="4" name="Slide Image Placeholder 3"/>
          <p:cNvSpPr>
            <a:spLocks noGrp="1" noRot="1" noChangeAspect="1"/>
          </p:cNvSpPr>
          <p:nvPr>
            <p:ph type="sldImg" idx="2"/>
          </p:nvPr>
        </p:nvSpPr>
        <p:spPr>
          <a:xfrm>
            <a:off x="1244600" y="1143000"/>
            <a:ext cx="43688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F6830D-B4E6-405D-8C67-5FEE6E8D4302}" type="slidenum">
              <a:rPr lang="en-SG" smtClean="0"/>
              <a:t>‹#›</a:t>
            </a:fld>
            <a:endParaRPr lang="en-SG"/>
          </a:p>
        </p:txBody>
      </p:sp>
    </p:spTree>
    <p:extLst>
      <p:ext uri="{BB962C8B-B14F-4D97-AF65-F5344CB8AC3E}">
        <p14:creationId xmlns:p14="http://schemas.microsoft.com/office/powerpoint/2010/main" val="1853012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Ein vs </a:t>
            </a:r>
            <a:r>
              <a:rPr lang="en-SG" dirty="0" err="1"/>
              <a:t>einem</a:t>
            </a:r>
            <a:r>
              <a:rPr lang="en-SG" dirty="0"/>
              <a:t> ??</a:t>
            </a:r>
          </a:p>
        </p:txBody>
      </p:sp>
      <p:sp>
        <p:nvSpPr>
          <p:cNvPr id="4" name="Slide Number Placeholder 3"/>
          <p:cNvSpPr>
            <a:spLocks noGrp="1"/>
          </p:cNvSpPr>
          <p:nvPr>
            <p:ph type="sldNum" sz="quarter" idx="5"/>
          </p:nvPr>
        </p:nvSpPr>
        <p:spPr/>
        <p:txBody>
          <a:bodyPr/>
          <a:lstStyle/>
          <a:p>
            <a:fld id="{6CF6830D-B4E6-405D-8C67-5FEE6E8D4302}" type="slidenum">
              <a:rPr lang="en-SG" smtClean="0"/>
              <a:t>7</a:t>
            </a:fld>
            <a:endParaRPr lang="en-SG"/>
          </a:p>
        </p:txBody>
      </p:sp>
    </p:spTree>
    <p:extLst>
      <p:ext uri="{BB962C8B-B14F-4D97-AF65-F5344CB8AC3E}">
        <p14:creationId xmlns:p14="http://schemas.microsoft.com/office/powerpoint/2010/main" val="232056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5AE47B-6629-43CC-B4B3-9108F7F61A7F}" type="datetimeFigureOut">
              <a:rPr lang="en-SG" smtClean="0"/>
              <a:t>29/6/2020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9E78D76-6597-46C4-9B5E-CD66C661A337}" type="slidenum">
              <a:rPr lang="en-SG" smtClean="0"/>
              <a:t>‹#›</a:t>
            </a:fld>
            <a:endParaRPr lang="en-SG"/>
          </a:p>
        </p:txBody>
      </p:sp>
    </p:spTree>
    <p:extLst>
      <p:ext uri="{BB962C8B-B14F-4D97-AF65-F5344CB8AC3E}">
        <p14:creationId xmlns:p14="http://schemas.microsoft.com/office/powerpoint/2010/main" val="1137117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5AE47B-6629-43CC-B4B3-9108F7F61A7F}" type="datetimeFigureOut">
              <a:rPr lang="en-SG" smtClean="0"/>
              <a:t>29/6/2020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9E78D76-6597-46C4-9B5E-CD66C661A337}" type="slidenum">
              <a:rPr lang="en-SG" smtClean="0"/>
              <a:t>‹#›</a:t>
            </a:fld>
            <a:endParaRPr lang="en-SG"/>
          </a:p>
        </p:txBody>
      </p:sp>
    </p:spTree>
    <p:extLst>
      <p:ext uri="{BB962C8B-B14F-4D97-AF65-F5344CB8AC3E}">
        <p14:creationId xmlns:p14="http://schemas.microsoft.com/office/powerpoint/2010/main" val="1346602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5AE47B-6629-43CC-B4B3-9108F7F61A7F}" type="datetimeFigureOut">
              <a:rPr lang="en-SG" smtClean="0"/>
              <a:t>29/6/2020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9E78D76-6597-46C4-9B5E-CD66C661A337}" type="slidenum">
              <a:rPr lang="en-SG" smtClean="0"/>
              <a:t>‹#›</a:t>
            </a:fld>
            <a:endParaRPr lang="en-SG"/>
          </a:p>
        </p:txBody>
      </p:sp>
    </p:spTree>
    <p:extLst>
      <p:ext uri="{BB962C8B-B14F-4D97-AF65-F5344CB8AC3E}">
        <p14:creationId xmlns:p14="http://schemas.microsoft.com/office/powerpoint/2010/main" val="57312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5AE47B-6629-43CC-B4B3-9108F7F61A7F}" type="datetimeFigureOut">
              <a:rPr lang="en-SG" smtClean="0"/>
              <a:t>29/6/2020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9E78D76-6597-46C4-9B5E-CD66C661A337}" type="slidenum">
              <a:rPr lang="en-SG" smtClean="0"/>
              <a:t>‹#›</a:t>
            </a:fld>
            <a:endParaRPr lang="en-SG"/>
          </a:p>
        </p:txBody>
      </p:sp>
    </p:spTree>
    <p:extLst>
      <p:ext uri="{BB962C8B-B14F-4D97-AF65-F5344CB8AC3E}">
        <p14:creationId xmlns:p14="http://schemas.microsoft.com/office/powerpoint/2010/main" val="463619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5AE47B-6629-43CC-B4B3-9108F7F61A7F}" type="datetimeFigureOut">
              <a:rPr lang="en-SG" smtClean="0"/>
              <a:t>29/6/2020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9E78D76-6597-46C4-9B5E-CD66C661A337}" type="slidenum">
              <a:rPr lang="en-SG" smtClean="0"/>
              <a:t>‹#›</a:t>
            </a:fld>
            <a:endParaRPr lang="en-SG"/>
          </a:p>
        </p:txBody>
      </p:sp>
    </p:spTree>
    <p:extLst>
      <p:ext uri="{BB962C8B-B14F-4D97-AF65-F5344CB8AC3E}">
        <p14:creationId xmlns:p14="http://schemas.microsoft.com/office/powerpoint/2010/main" val="2406406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5AE47B-6629-43CC-B4B3-9108F7F61A7F}" type="datetimeFigureOut">
              <a:rPr lang="en-SG" smtClean="0"/>
              <a:t>29/6/2020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E9E78D76-6597-46C4-9B5E-CD66C661A337}" type="slidenum">
              <a:rPr lang="en-SG" smtClean="0"/>
              <a:t>‹#›</a:t>
            </a:fld>
            <a:endParaRPr lang="en-SG"/>
          </a:p>
        </p:txBody>
      </p:sp>
    </p:spTree>
    <p:extLst>
      <p:ext uri="{BB962C8B-B14F-4D97-AF65-F5344CB8AC3E}">
        <p14:creationId xmlns:p14="http://schemas.microsoft.com/office/powerpoint/2010/main" val="13456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5AE47B-6629-43CC-B4B3-9108F7F61A7F}" type="datetimeFigureOut">
              <a:rPr lang="en-SG" smtClean="0"/>
              <a:t>29/6/2020</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E9E78D76-6597-46C4-9B5E-CD66C661A337}" type="slidenum">
              <a:rPr lang="en-SG" smtClean="0"/>
              <a:t>‹#›</a:t>
            </a:fld>
            <a:endParaRPr lang="en-SG"/>
          </a:p>
        </p:txBody>
      </p:sp>
    </p:spTree>
    <p:extLst>
      <p:ext uri="{BB962C8B-B14F-4D97-AF65-F5344CB8AC3E}">
        <p14:creationId xmlns:p14="http://schemas.microsoft.com/office/powerpoint/2010/main" val="1201477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5AE47B-6629-43CC-B4B3-9108F7F61A7F}" type="datetimeFigureOut">
              <a:rPr lang="en-SG" smtClean="0"/>
              <a:t>29/6/2020</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E9E78D76-6597-46C4-9B5E-CD66C661A337}" type="slidenum">
              <a:rPr lang="en-SG" smtClean="0"/>
              <a:t>‹#›</a:t>
            </a:fld>
            <a:endParaRPr lang="en-SG"/>
          </a:p>
        </p:txBody>
      </p:sp>
    </p:spTree>
    <p:extLst>
      <p:ext uri="{BB962C8B-B14F-4D97-AF65-F5344CB8AC3E}">
        <p14:creationId xmlns:p14="http://schemas.microsoft.com/office/powerpoint/2010/main" val="4059458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5AE47B-6629-43CC-B4B3-9108F7F61A7F}" type="datetimeFigureOut">
              <a:rPr lang="en-SG" smtClean="0"/>
              <a:t>29/6/2020</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E9E78D76-6597-46C4-9B5E-CD66C661A337}" type="slidenum">
              <a:rPr lang="en-SG" smtClean="0"/>
              <a:t>‹#›</a:t>
            </a:fld>
            <a:endParaRPr lang="en-SG"/>
          </a:p>
        </p:txBody>
      </p:sp>
    </p:spTree>
    <p:extLst>
      <p:ext uri="{BB962C8B-B14F-4D97-AF65-F5344CB8AC3E}">
        <p14:creationId xmlns:p14="http://schemas.microsoft.com/office/powerpoint/2010/main" val="3112477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5E5AE47B-6629-43CC-B4B3-9108F7F61A7F}" type="datetimeFigureOut">
              <a:rPr lang="en-SG" smtClean="0"/>
              <a:t>29/6/2020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E9E78D76-6597-46C4-9B5E-CD66C661A337}" type="slidenum">
              <a:rPr lang="en-SG" smtClean="0"/>
              <a:t>‹#›</a:t>
            </a:fld>
            <a:endParaRPr lang="en-SG"/>
          </a:p>
        </p:txBody>
      </p:sp>
    </p:spTree>
    <p:extLst>
      <p:ext uri="{BB962C8B-B14F-4D97-AF65-F5344CB8AC3E}">
        <p14:creationId xmlns:p14="http://schemas.microsoft.com/office/powerpoint/2010/main" val="1044642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5E5AE47B-6629-43CC-B4B3-9108F7F61A7F}" type="datetimeFigureOut">
              <a:rPr lang="en-SG" smtClean="0"/>
              <a:t>29/6/2020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E9E78D76-6597-46C4-9B5E-CD66C661A337}" type="slidenum">
              <a:rPr lang="en-SG" smtClean="0"/>
              <a:t>‹#›</a:t>
            </a:fld>
            <a:endParaRPr lang="en-SG"/>
          </a:p>
        </p:txBody>
      </p:sp>
    </p:spTree>
    <p:extLst>
      <p:ext uri="{BB962C8B-B14F-4D97-AF65-F5344CB8AC3E}">
        <p14:creationId xmlns:p14="http://schemas.microsoft.com/office/powerpoint/2010/main" val="3530985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5E5AE47B-6629-43CC-B4B3-9108F7F61A7F}" type="datetimeFigureOut">
              <a:rPr lang="en-SG" smtClean="0"/>
              <a:t>29/6/2020</a:t>
            </a:fld>
            <a:endParaRPr lang="en-SG"/>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E9E78D76-6597-46C4-9B5E-CD66C661A337}" type="slidenum">
              <a:rPr lang="en-SG" smtClean="0"/>
              <a:t>‹#›</a:t>
            </a:fld>
            <a:endParaRPr lang="en-SG"/>
          </a:p>
        </p:txBody>
      </p:sp>
    </p:spTree>
    <p:extLst>
      <p:ext uri="{BB962C8B-B14F-4D97-AF65-F5344CB8AC3E}">
        <p14:creationId xmlns:p14="http://schemas.microsoft.com/office/powerpoint/2010/main" val="268586526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youtube.com/watch?v=PoXx4v5F234" TargetMode="External"/><Relationship Id="rId3" Type="http://schemas.openxmlformats.org/officeDocument/2006/relationships/hyperlink" Target="http://frequencylists.blogspot.com/2016/01/the-2980-most-frequently-used-german.html" TargetMode="External"/><Relationship Id="rId7" Type="http://schemas.openxmlformats.org/officeDocument/2006/relationships/hyperlink" Target="https://www.thegermanprofessor.com/top-100-german-verbs/" TargetMode="External"/><Relationship Id="rId2" Type="http://schemas.openxmlformats.org/officeDocument/2006/relationships/hyperlink" Target="https://universeofmemory.com/conversational-topics-for-specific-language-levels/" TargetMode="External"/><Relationship Id="rId1" Type="http://schemas.openxmlformats.org/officeDocument/2006/relationships/slideLayout" Target="../slideLayouts/slideLayout2.xml"/><Relationship Id="rId6" Type="http://schemas.openxmlformats.org/officeDocument/2006/relationships/hyperlink" Target="https://deutsch.lingolia.com/en/grammar/pronouns/personal-pronouns" TargetMode="External"/><Relationship Id="rId5" Type="http://schemas.openxmlformats.org/officeDocument/2006/relationships/hyperlink" Target="https://deutsch.lingolia.com/de/grammatik/pronomen/personalpronomen" TargetMode="External"/><Relationship Id="rId4" Type="http://schemas.openxmlformats.org/officeDocument/2006/relationships/hyperlink" Target="https://germanwithlaura.com/personal-pronouns/#:~:text=German%20has%20more%20personal%20pronoun%20cases.&amp;text=German%20has%20subject%20pronouns%2C%20too,used%20at%20very%20distinct%20time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yourdailygerman.com/german-time-prepositions/" TargetMode="External"/><Relationship Id="rId2" Type="http://schemas.openxmlformats.org/officeDocument/2006/relationships/hyperlink" Target="http://en.longua.org/a1.ubersicht.php" TargetMode="External"/><Relationship Id="rId1" Type="http://schemas.openxmlformats.org/officeDocument/2006/relationships/slideLayout" Target="../slideLayouts/slideLayout2.xml"/><Relationship Id="rId5" Type="http://schemas.openxmlformats.org/officeDocument/2006/relationships/hyperlink" Target="https://www.thegermanprofessor.com/top-100-german-verbs/" TargetMode="External"/><Relationship Id="rId4" Type="http://schemas.openxmlformats.org/officeDocument/2006/relationships/hyperlink" Target="https://www.quora.com/Which-topics-exactly-should-I-cover-to-get-a-B1-certificate-from-Goethe-Institute"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sprachekulturkommunikation.com/wortschatz-berufe-2/" TargetMode="External"/><Relationship Id="rId3" Type="http://schemas.openxmlformats.org/officeDocument/2006/relationships/hyperlink" Target="https://deutsch.lingolia.com/assets/images/2/uhrzeit-5e9adf32@2x.png" TargetMode="External"/><Relationship Id="rId7" Type="http://schemas.openxmlformats.org/officeDocument/2006/relationships/hyperlink" Target="https://i.pinimg.com/564x/2c/bd/45/2cbd45df110dffc170a4375407b9dd19.jpg" TargetMode="External"/><Relationship Id="rId2" Type="http://schemas.openxmlformats.org/officeDocument/2006/relationships/hyperlink" Target="https://i1.wp.com/www.importanceoflanguages.com/wp-content/uploads/german-numbers-1-100.jpg?w=1200&amp;ssl=1" TargetMode="External"/><Relationship Id="rId1" Type="http://schemas.openxmlformats.org/officeDocument/2006/relationships/slideLayout" Target="../slideLayouts/slideLayout2.xml"/><Relationship Id="rId6" Type="http://schemas.openxmlformats.org/officeDocument/2006/relationships/hyperlink" Target="https://de.islcollective.com/preview/201610/f/verben-konjugieren-grammatikerklarungen-vorlagen_92073_1.jpg" TargetMode="External"/><Relationship Id="rId5" Type="http://schemas.openxmlformats.org/officeDocument/2006/relationships/hyperlink" Target="https://www.youtube.com/watch?v=2Wd-Fdk-DX4" TargetMode="External"/><Relationship Id="rId4" Type="http://schemas.openxmlformats.org/officeDocument/2006/relationships/hyperlink" Target="https://www.youtube.com/watch?v=xphofcKx_mk"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C1F70-9098-4B3D-A690-0321C4201466}"/>
              </a:ext>
            </a:extLst>
          </p:cNvPr>
          <p:cNvSpPr>
            <a:spLocks noGrp="1"/>
          </p:cNvSpPr>
          <p:nvPr>
            <p:ph type="title"/>
          </p:nvPr>
        </p:nvSpPr>
        <p:spPr>
          <a:xfrm>
            <a:off x="7242068" y="983011"/>
            <a:ext cx="16470946" cy="1383397"/>
          </a:xfrm>
        </p:spPr>
        <p:txBody>
          <a:bodyPr>
            <a:normAutofit fontScale="90000"/>
          </a:bodyPr>
          <a:lstStyle/>
          <a:p>
            <a:pPr algn="ctr"/>
            <a:r>
              <a:rPr lang="en-SG" dirty="0"/>
              <a:t>Deutsch-Sprecher: A1</a:t>
            </a:r>
          </a:p>
        </p:txBody>
      </p:sp>
      <p:sp>
        <p:nvSpPr>
          <p:cNvPr id="3" name="Content Placeholder 2">
            <a:extLst>
              <a:ext uri="{FF2B5EF4-FFF2-40B4-BE49-F238E27FC236}">
                <a16:creationId xmlns:a16="http://schemas.microsoft.com/office/drawing/2014/main" id="{FB035DC5-2ACF-4CC9-95A9-0169A25CCD30}"/>
              </a:ext>
            </a:extLst>
          </p:cNvPr>
          <p:cNvSpPr>
            <a:spLocks noGrp="1"/>
          </p:cNvSpPr>
          <p:nvPr>
            <p:ph idx="1"/>
          </p:nvPr>
        </p:nvSpPr>
        <p:spPr>
          <a:xfrm>
            <a:off x="7765296" y="5105460"/>
            <a:ext cx="13026705" cy="3672396"/>
          </a:xfrm>
        </p:spPr>
        <p:txBody>
          <a:bodyPr>
            <a:normAutofit fontScale="55000" lnSpcReduction="20000"/>
          </a:bodyPr>
          <a:lstStyle/>
          <a:p>
            <a:pPr marL="0" indent="0">
              <a:lnSpc>
                <a:spcPct val="100000"/>
              </a:lnSpc>
              <a:buNone/>
            </a:pPr>
            <a:r>
              <a:rPr lang="en-SG" sz="1413" dirty="0"/>
              <a:t>READING (20 minutes)</a:t>
            </a:r>
          </a:p>
          <a:p>
            <a:pPr>
              <a:lnSpc>
                <a:spcPct val="100000"/>
              </a:lnSpc>
            </a:pPr>
            <a:r>
              <a:rPr lang="en-SG" sz="1413" dirty="0"/>
              <a:t>You will be asked to read texts such as brief notes, classified advertisements, signposts and posters and complete exercises on these texts.</a:t>
            </a:r>
          </a:p>
          <a:p>
            <a:pPr marL="0" indent="0">
              <a:lnSpc>
                <a:spcPct val="100000"/>
              </a:lnSpc>
              <a:buNone/>
            </a:pPr>
            <a:r>
              <a:rPr lang="en-SG" sz="1413" dirty="0"/>
              <a:t>WRITING (20 minutes)</a:t>
            </a:r>
          </a:p>
          <a:p>
            <a:pPr>
              <a:lnSpc>
                <a:spcPct val="100000"/>
              </a:lnSpc>
            </a:pPr>
            <a:r>
              <a:rPr lang="en-SG" sz="1413" dirty="0"/>
              <a:t>You will be asked to reply to an email, letter, advertisement or similar piece of correspondence. Fill in simple forms and write a short text about yourself on an everyday topic.</a:t>
            </a:r>
          </a:p>
          <a:p>
            <a:pPr marL="0" indent="0">
              <a:lnSpc>
                <a:spcPct val="100000"/>
              </a:lnSpc>
              <a:buNone/>
            </a:pPr>
            <a:r>
              <a:rPr lang="en-SG" sz="1413" dirty="0"/>
              <a:t>LISTENING (20 minutes)</a:t>
            </a:r>
          </a:p>
          <a:p>
            <a:pPr>
              <a:lnSpc>
                <a:spcPct val="100000"/>
              </a:lnSpc>
            </a:pPr>
            <a:r>
              <a:rPr lang="en-SG" sz="1413" dirty="0"/>
              <a:t>You will be asked to listen to short everyday conversations, telephone messages or public announcements over a loudspeaker and complete exercises on what you have heard.</a:t>
            </a:r>
          </a:p>
          <a:p>
            <a:pPr marL="0" indent="0">
              <a:lnSpc>
                <a:spcPct val="100000"/>
              </a:lnSpc>
              <a:buNone/>
            </a:pPr>
            <a:r>
              <a:rPr lang="en-SG" sz="1413" dirty="0"/>
              <a:t>SPEAKING (15 minutes)</a:t>
            </a:r>
          </a:p>
          <a:p>
            <a:pPr>
              <a:lnSpc>
                <a:spcPct val="100000"/>
              </a:lnSpc>
            </a:pPr>
            <a:r>
              <a:rPr lang="en-SG" sz="1413" dirty="0"/>
              <a:t>You will be asked to introduce yourself, ask questions on everyday matters and answer simple questions. You will also be required to make requests and respond to your conversation partner in situations with which you are familiar.</a:t>
            </a:r>
          </a:p>
        </p:txBody>
      </p:sp>
      <p:sp>
        <p:nvSpPr>
          <p:cNvPr id="8" name="TextBox 7">
            <a:extLst>
              <a:ext uri="{FF2B5EF4-FFF2-40B4-BE49-F238E27FC236}">
                <a16:creationId xmlns:a16="http://schemas.microsoft.com/office/drawing/2014/main" id="{7985E377-181D-4AB1-93AA-A29E770B548C}"/>
              </a:ext>
            </a:extLst>
          </p:cNvPr>
          <p:cNvSpPr txBox="1"/>
          <p:nvPr/>
        </p:nvSpPr>
        <p:spPr>
          <a:xfrm>
            <a:off x="7585894" y="2366409"/>
            <a:ext cx="14300921" cy="2440283"/>
          </a:xfrm>
          <a:prstGeom prst="rect">
            <a:avLst/>
          </a:prstGeom>
          <a:noFill/>
        </p:spPr>
        <p:txBody>
          <a:bodyPr wrap="square" rtlCol="0">
            <a:spAutoFit/>
          </a:bodyPr>
          <a:lstStyle/>
          <a:p>
            <a:pPr marL="403650" indent="-403650">
              <a:buFont typeface="Wingdings" panose="05000000000000000000" pitchFamily="2" charset="2"/>
              <a:buChar char="q"/>
            </a:pPr>
            <a:r>
              <a:rPr lang="en-SG" sz="2543" dirty="0"/>
              <a:t>Ask and reply to simple questions as well as make and respond to requests,</a:t>
            </a:r>
          </a:p>
          <a:p>
            <a:pPr marL="403650" indent="-403650">
              <a:buFont typeface="Wingdings" panose="05000000000000000000" pitchFamily="2" charset="2"/>
              <a:buChar char="q"/>
            </a:pPr>
            <a:r>
              <a:rPr lang="en-SG" sz="2543" dirty="0"/>
              <a:t>Write about yourself and others using simple expressions and sentences,</a:t>
            </a:r>
          </a:p>
          <a:p>
            <a:pPr marL="403650" indent="-403650">
              <a:buFont typeface="Wingdings" panose="05000000000000000000" pitchFamily="2" charset="2"/>
              <a:buChar char="q"/>
            </a:pPr>
            <a:r>
              <a:rPr lang="en-SG" sz="2543" dirty="0"/>
              <a:t>Understand conversations and texts about familiar topics.</a:t>
            </a:r>
          </a:p>
          <a:p>
            <a:pPr marL="403650" indent="-403650">
              <a:buFont typeface="Wingdings" panose="05000000000000000000" pitchFamily="2" charset="2"/>
              <a:buChar char="q"/>
            </a:pPr>
            <a:r>
              <a:rPr lang="en-SG" sz="2543" dirty="0"/>
              <a:t>Information about yourself and your family or about shopping, work and your immediate surroundings</a:t>
            </a:r>
          </a:p>
          <a:p>
            <a:pPr marL="403650" indent="-403650">
              <a:buFont typeface="Wingdings" panose="05000000000000000000" pitchFamily="2" charset="2"/>
              <a:buChar char="q"/>
            </a:pPr>
            <a:r>
              <a:rPr lang="en-SG" sz="2543" dirty="0"/>
              <a:t>Introduce yourself and others, as well as ask others about themselves, e.g. where they live, who they know and what they own.</a:t>
            </a:r>
          </a:p>
        </p:txBody>
      </p:sp>
      <p:sp>
        <p:nvSpPr>
          <p:cNvPr id="9" name="TextBox 8">
            <a:extLst>
              <a:ext uri="{FF2B5EF4-FFF2-40B4-BE49-F238E27FC236}">
                <a16:creationId xmlns:a16="http://schemas.microsoft.com/office/drawing/2014/main" id="{12D095EE-AFFC-4C02-BDB0-D2677A1074B4}"/>
              </a:ext>
            </a:extLst>
          </p:cNvPr>
          <p:cNvSpPr txBox="1"/>
          <p:nvPr/>
        </p:nvSpPr>
        <p:spPr>
          <a:xfrm>
            <a:off x="7765296" y="4779382"/>
            <a:ext cx="1894621" cy="353174"/>
          </a:xfrm>
          <a:prstGeom prst="rect">
            <a:avLst/>
          </a:prstGeom>
          <a:noFill/>
          <a:ln>
            <a:solidFill>
              <a:schemeClr val="accent1"/>
            </a:solidFill>
          </a:ln>
        </p:spPr>
        <p:txBody>
          <a:bodyPr wrap="none" rtlCol="0">
            <a:spAutoFit/>
          </a:bodyPr>
          <a:lstStyle/>
          <a:p>
            <a:r>
              <a:rPr lang="en-SG" sz="1695" dirty="0"/>
              <a:t>Exam requirements</a:t>
            </a:r>
          </a:p>
        </p:txBody>
      </p:sp>
      <p:sp>
        <p:nvSpPr>
          <p:cNvPr id="17" name="Rectangle 16">
            <a:extLst>
              <a:ext uri="{FF2B5EF4-FFF2-40B4-BE49-F238E27FC236}">
                <a16:creationId xmlns:a16="http://schemas.microsoft.com/office/drawing/2014/main" id="{04562B15-E88B-483A-B2F9-C102929703EC}"/>
              </a:ext>
            </a:extLst>
          </p:cNvPr>
          <p:cNvSpPr/>
          <p:nvPr/>
        </p:nvSpPr>
        <p:spPr>
          <a:xfrm>
            <a:off x="4532812" y="6941658"/>
            <a:ext cx="7550592" cy="4199226"/>
          </a:xfrm>
          <a:prstGeom prst="rect">
            <a:avLst/>
          </a:prstGeom>
        </p:spPr>
        <p:txBody>
          <a:bodyPr>
            <a:spAutoFit/>
          </a:bodyPr>
          <a:lstStyle/>
          <a:p>
            <a:r>
              <a:rPr lang="en-SG" sz="1271" dirty="0"/>
              <a:t>Vocabulary:</a:t>
            </a:r>
          </a:p>
          <a:p>
            <a:r>
              <a:rPr lang="en-SG" sz="1271" dirty="0"/>
              <a:t>Food &amp; drinking</a:t>
            </a:r>
          </a:p>
          <a:p>
            <a:r>
              <a:rPr lang="en-SG" sz="1271" dirty="0"/>
              <a:t>Clothing</a:t>
            </a:r>
          </a:p>
          <a:p>
            <a:r>
              <a:rPr lang="en-SG" sz="1271" dirty="0"/>
              <a:t>Luggage</a:t>
            </a:r>
          </a:p>
          <a:p>
            <a:r>
              <a:rPr lang="en-SG" sz="1271" dirty="0"/>
              <a:t>Transport</a:t>
            </a:r>
          </a:p>
          <a:p>
            <a:r>
              <a:rPr lang="en-SG" sz="1271" dirty="0" err="1"/>
              <a:t>Hobbys</a:t>
            </a:r>
            <a:endParaRPr lang="en-SG" sz="1271" dirty="0"/>
          </a:p>
          <a:p>
            <a:r>
              <a:rPr lang="en-SG" sz="1271" dirty="0"/>
              <a:t>Family &amp; Friends</a:t>
            </a:r>
          </a:p>
          <a:p>
            <a:r>
              <a:rPr lang="en-SG" sz="1271" dirty="0"/>
              <a:t>Birthday</a:t>
            </a:r>
          </a:p>
          <a:p>
            <a:r>
              <a:rPr lang="en-SG" sz="1271" dirty="0"/>
              <a:t>Invitation</a:t>
            </a:r>
          </a:p>
          <a:p>
            <a:r>
              <a:rPr lang="en-SG" sz="1271" dirty="0"/>
              <a:t>Time, Days, Months, Seasons, </a:t>
            </a:r>
            <a:r>
              <a:rPr lang="en-SG" sz="1271" dirty="0" err="1"/>
              <a:t>usw</a:t>
            </a:r>
            <a:r>
              <a:rPr lang="en-SG" sz="1271" dirty="0"/>
              <a:t>.</a:t>
            </a:r>
          </a:p>
          <a:p>
            <a:r>
              <a:rPr lang="en-SG" sz="1271" dirty="0"/>
              <a:t>Names of Country, its Citizens &amp; Language.</a:t>
            </a:r>
          </a:p>
          <a:p>
            <a:r>
              <a:rPr lang="en-SG" sz="1271" dirty="0"/>
              <a:t>Place/Ort</a:t>
            </a:r>
          </a:p>
          <a:p>
            <a:r>
              <a:rPr lang="en-SG" sz="1271" dirty="0"/>
              <a:t>Greetings</a:t>
            </a:r>
          </a:p>
          <a:p>
            <a:r>
              <a:rPr lang="en-SG" sz="1271" dirty="0"/>
              <a:t>Vacation</a:t>
            </a:r>
          </a:p>
          <a:p>
            <a:r>
              <a:rPr lang="en-SG" sz="1271" dirty="0"/>
              <a:t>Home</a:t>
            </a:r>
          </a:p>
          <a:p>
            <a:r>
              <a:rPr lang="en-SG" sz="1271" dirty="0"/>
              <a:t>Furniture</a:t>
            </a:r>
          </a:p>
          <a:p>
            <a:r>
              <a:rPr lang="en-SG" sz="1271" dirty="0"/>
              <a:t>Office/</a:t>
            </a:r>
            <a:r>
              <a:rPr lang="en-SG" sz="1271" dirty="0" err="1"/>
              <a:t>Buro</a:t>
            </a:r>
            <a:endParaRPr lang="en-SG" sz="1271" dirty="0"/>
          </a:p>
          <a:p>
            <a:r>
              <a:rPr lang="en-SG" sz="1271" dirty="0"/>
              <a:t>Directions</a:t>
            </a:r>
          </a:p>
          <a:p>
            <a:r>
              <a:rPr lang="en-SG" sz="1271" dirty="0"/>
              <a:t>Shopping, etc</a:t>
            </a:r>
          </a:p>
          <a:p>
            <a:r>
              <a:rPr lang="en-SG" sz="1271" dirty="0"/>
              <a:t>Imp </a:t>
            </a:r>
            <a:r>
              <a:rPr lang="en-SG" sz="1271" dirty="0" err="1"/>
              <a:t>Misc</a:t>
            </a:r>
            <a:r>
              <a:rPr lang="en-SG" sz="1271" dirty="0"/>
              <a:t>:</a:t>
            </a:r>
          </a:p>
          <a:p>
            <a:r>
              <a:rPr lang="en-SG" sz="1271" dirty="0" err="1"/>
              <a:t>Breif</a:t>
            </a:r>
            <a:r>
              <a:rPr lang="en-SG" sz="1271" dirty="0"/>
              <a:t>/E-Mail </a:t>
            </a:r>
            <a:r>
              <a:rPr lang="en-SG" sz="1271" dirty="0" err="1"/>
              <a:t>Schreiben</a:t>
            </a:r>
            <a:r>
              <a:rPr lang="en-SG" sz="1271" dirty="0"/>
              <a:t> (In/Formel)</a:t>
            </a:r>
          </a:p>
        </p:txBody>
      </p:sp>
      <p:sp>
        <p:nvSpPr>
          <p:cNvPr id="18" name="Rectangle 17">
            <a:extLst>
              <a:ext uri="{FF2B5EF4-FFF2-40B4-BE49-F238E27FC236}">
                <a16:creationId xmlns:a16="http://schemas.microsoft.com/office/drawing/2014/main" id="{35FAF4D5-3DA4-4ED8-9D9C-06E337072228}"/>
              </a:ext>
            </a:extLst>
          </p:cNvPr>
          <p:cNvSpPr/>
          <p:nvPr/>
        </p:nvSpPr>
        <p:spPr>
          <a:xfrm>
            <a:off x="7926949" y="8777857"/>
            <a:ext cx="7550592" cy="4003660"/>
          </a:xfrm>
          <a:prstGeom prst="rect">
            <a:avLst/>
          </a:prstGeom>
        </p:spPr>
        <p:txBody>
          <a:bodyPr>
            <a:spAutoFit/>
          </a:bodyPr>
          <a:lstStyle/>
          <a:p>
            <a:pPr algn="just" fontAlgn="base">
              <a:buFont typeface="+mj-lt"/>
              <a:buAutoNum type="arabicPeriod"/>
            </a:pPr>
            <a:r>
              <a:rPr lang="en-SG" sz="1271" dirty="0">
                <a:solidFill>
                  <a:srgbClr val="000000"/>
                </a:solidFill>
                <a:latin typeface="Ubuntu"/>
              </a:rPr>
              <a:t>Personal information and introductions</a:t>
            </a:r>
          </a:p>
          <a:p>
            <a:pPr marL="524746" lvl="1" indent="-201825" algn="just" fontAlgn="base">
              <a:buFont typeface="Wingdings" panose="05000000000000000000" pitchFamily="2" charset="2"/>
              <a:buChar char="§"/>
            </a:pPr>
            <a:r>
              <a:rPr lang="en-SG" sz="1271" dirty="0">
                <a:solidFill>
                  <a:srgbClr val="000000"/>
                </a:solidFill>
                <a:latin typeface="Ubuntu"/>
              </a:rPr>
              <a:t>Ich </a:t>
            </a:r>
            <a:r>
              <a:rPr lang="en-SG" sz="1271" dirty="0" err="1">
                <a:solidFill>
                  <a:srgbClr val="000000"/>
                </a:solidFill>
                <a:latin typeface="Ubuntu"/>
              </a:rPr>
              <a:t>heiß</a:t>
            </a:r>
            <a:r>
              <a:rPr lang="en-SG" sz="1271" dirty="0">
                <a:solidFill>
                  <a:srgbClr val="000000"/>
                </a:solidFill>
                <a:latin typeface="Ubuntu"/>
              </a:rPr>
              <a:t> __</a:t>
            </a:r>
          </a:p>
          <a:p>
            <a:pPr marL="524746" lvl="1" indent="-201825" algn="just" fontAlgn="base">
              <a:buFont typeface="Wingdings" panose="05000000000000000000" pitchFamily="2" charset="2"/>
              <a:buChar char="§"/>
            </a:pPr>
            <a:r>
              <a:rPr lang="en-SG" sz="1271" dirty="0">
                <a:solidFill>
                  <a:srgbClr val="000000"/>
                </a:solidFill>
                <a:latin typeface="Ubuntu"/>
              </a:rPr>
              <a:t>Ich </a:t>
            </a:r>
            <a:r>
              <a:rPr lang="en-SG" sz="1271" dirty="0" err="1">
                <a:solidFill>
                  <a:srgbClr val="000000"/>
                </a:solidFill>
                <a:latin typeface="Ubuntu"/>
              </a:rPr>
              <a:t>komme</a:t>
            </a:r>
            <a:r>
              <a:rPr lang="en-SG" sz="1271" dirty="0">
                <a:solidFill>
                  <a:srgbClr val="000000"/>
                </a:solidFill>
                <a:latin typeface="Ubuntu"/>
              </a:rPr>
              <a:t> </a:t>
            </a:r>
            <a:r>
              <a:rPr lang="en-SG" sz="1271" dirty="0" err="1">
                <a:solidFill>
                  <a:srgbClr val="000000"/>
                </a:solidFill>
                <a:latin typeface="Ubuntu"/>
              </a:rPr>
              <a:t>aus</a:t>
            </a:r>
            <a:r>
              <a:rPr lang="en-SG" sz="1271" dirty="0">
                <a:solidFill>
                  <a:srgbClr val="000000"/>
                </a:solidFill>
                <a:latin typeface="Ubuntu"/>
              </a:rPr>
              <a:t> __</a:t>
            </a:r>
          </a:p>
          <a:p>
            <a:pPr marL="524746" lvl="1" indent="-201825" algn="just" fontAlgn="base">
              <a:buFont typeface="Wingdings" panose="05000000000000000000" pitchFamily="2" charset="2"/>
              <a:buChar char="§"/>
            </a:pPr>
            <a:r>
              <a:rPr lang="en-SG" sz="1271" dirty="0">
                <a:solidFill>
                  <a:srgbClr val="000000"/>
                </a:solidFill>
                <a:latin typeface="Ubuntu"/>
              </a:rPr>
              <a:t>Ich bin __ </a:t>
            </a:r>
            <a:r>
              <a:rPr lang="en-SG" sz="1271" dirty="0" err="1">
                <a:solidFill>
                  <a:srgbClr val="000000"/>
                </a:solidFill>
                <a:latin typeface="Ubuntu"/>
              </a:rPr>
              <a:t>jahre</a:t>
            </a:r>
            <a:r>
              <a:rPr lang="en-SG" sz="1271" dirty="0">
                <a:solidFill>
                  <a:srgbClr val="000000"/>
                </a:solidFill>
                <a:latin typeface="Ubuntu"/>
              </a:rPr>
              <a:t> alt</a:t>
            </a:r>
          </a:p>
          <a:p>
            <a:pPr marL="524746" lvl="1" indent="-201825" algn="just" fontAlgn="base">
              <a:buFont typeface="Wingdings" panose="05000000000000000000" pitchFamily="2" charset="2"/>
              <a:buChar char="§"/>
            </a:pPr>
            <a:r>
              <a:rPr lang="en-SG" sz="1271" dirty="0">
                <a:solidFill>
                  <a:srgbClr val="000000"/>
                </a:solidFill>
                <a:latin typeface="Ubuntu"/>
              </a:rPr>
              <a:t>Ich </a:t>
            </a:r>
            <a:r>
              <a:rPr lang="en-SG" sz="1271" dirty="0" err="1">
                <a:solidFill>
                  <a:srgbClr val="000000"/>
                </a:solidFill>
                <a:latin typeface="Ubuntu"/>
              </a:rPr>
              <a:t>lebe</a:t>
            </a:r>
            <a:r>
              <a:rPr lang="en-SG" sz="1271" dirty="0">
                <a:solidFill>
                  <a:srgbClr val="000000"/>
                </a:solidFill>
                <a:latin typeface="Ubuntu"/>
              </a:rPr>
              <a:t> in __</a:t>
            </a:r>
          </a:p>
          <a:p>
            <a:pPr algn="just" fontAlgn="base">
              <a:buFont typeface="+mj-lt"/>
              <a:buAutoNum type="arabicPeriod"/>
            </a:pPr>
            <a:r>
              <a:rPr lang="en-SG" sz="1271" dirty="0">
                <a:solidFill>
                  <a:srgbClr val="000000"/>
                </a:solidFill>
                <a:latin typeface="Ubuntu"/>
              </a:rPr>
              <a:t> Offers and requests (can you ..., do you want to ... ?)</a:t>
            </a:r>
          </a:p>
          <a:p>
            <a:pPr marL="524746" lvl="1" indent="-201825" algn="just" fontAlgn="base">
              <a:buFont typeface="Wingdings" panose="05000000000000000000" pitchFamily="2" charset="2"/>
              <a:buChar char="§"/>
            </a:pPr>
            <a:r>
              <a:rPr lang="en-SG" sz="1271" dirty="0" err="1">
                <a:solidFill>
                  <a:srgbClr val="000000"/>
                </a:solidFill>
                <a:latin typeface="Ubuntu"/>
              </a:rPr>
              <a:t>Kannst</a:t>
            </a:r>
            <a:r>
              <a:rPr lang="en-SG" sz="1271" dirty="0">
                <a:solidFill>
                  <a:srgbClr val="000000"/>
                </a:solidFill>
                <a:latin typeface="Ubuntu"/>
              </a:rPr>
              <a:t> du __</a:t>
            </a:r>
          </a:p>
          <a:p>
            <a:pPr marL="524746" lvl="1" indent="-201825" algn="just" fontAlgn="base">
              <a:buFont typeface="Wingdings" panose="05000000000000000000" pitchFamily="2" charset="2"/>
              <a:buChar char="§"/>
            </a:pPr>
            <a:r>
              <a:rPr lang="en-SG" sz="1271" dirty="0">
                <a:solidFill>
                  <a:srgbClr val="000000"/>
                </a:solidFill>
                <a:latin typeface="Ubuntu"/>
              </a:rPr>
              <a:t>Wie </a:t>
            </a:r>
            <a:r>
              <a:rPr lang="en-SG" sz="1271" dirty="0" err="1">
                <a:solidFill>
                  <a:srgbClr val="000000"/>
                </a:solidFill>
                <a:latin typeface="Ubuntu"/>
              </a:rPr>
              <a:t>kann</a:t>
            </a:r>
            <a:r>
              <a:rPr lang="en-SG" sz="1271" dirty="0">
                <a:solidFill>
                  <a:srgbClr val="000000"/>
                </a:solidFill>
                <a:latin typeface="Ubuntu"/>
              </a:rPr>
              <a:t> ich </a:t>
            </a:r>
            <a:r>
              <a:rPr lang="en-SG" sz="1271" dirty="0" err="1">
                <a:solidFill>
                  <a:srgbClr val="000000"/>
                </a:solidFill>
                <a:latin typeface="Ubuntu"/>
              </a:rPr>
              <a:t>ihnen</a:t>
            </a:r>
            <a:r>
              <a:rPr lang="en-SG" sz="1271" dirty="0">
                <a:solidFill>
                  <a:srgbClr val="000000"/>
                </a:solidFill>
                <a:latin typeface="Ubuntu"/>
              </a:rPr>
              <a:t> </a:t>
            </a:r>
            <a:r>
              <a:rPr lang="en-SG" sz="1271" dirty="0" err="1">
                <a:solidFill>
                  <a:srgbClr val="000000"/>
                </a:solidFill>
                <a:latin typeface="Ubuntu"/>
              </a:rPr>
              <a:t>helfen</a:t>
            </a:r>
            <a:r>
              <a:rPr lang="en-SG" sz="1271" dirty="0">
                <a:solidFill>
                  <a:srgbClr val="000000"/>
                </a:solidFill>
                <a:latin typeface="Ubuntu"/>
              </a:rPr>
              <a:t> ?</a:t>
            </a:r>
          </a:p>
          <a:p>
            <a:pPr marL="524746" lvl="1" indent="-201825" algn="just" fontAlgn="base">
              <a:buFont typeface="Wingdings" panose="05000000000000000000" pitchFamily="2" charset="2"/>
              <a:buChar char="§"/>
            </a:pPr>
            <a:r>
              <a:rPr lang="en-SG" sz="1271" dirty="0" err="1">
                <a:solidFill>
                  <a:srgbClr val="000000"/>
                </a:solidFill>
                <a:latin typeface="Ubuntu"/>
              </a:rPr>
              <a:t>Machts</a:t>
            </a:r>
            <a:r>
              <a:rPr lang="en-SG" sz="1271" dirty="0">
                <a:solidFill>
                  <a:srgbClr val="000000"/>
                </a:solidFill>
                <a:latin typeface="Ubuntu"/>
              </a:rPr>
              <a:t> du __</a:t>
            </a:r>
          </a:p>
          <a:p>
            <a:pPr marL="524746" lvl="1" indent="-201825" algn="just" fontAlgn="base">
              <a:buFont typeface="Wingdings" panose="05000000000000000000" pitchFamily="2" charset="2"/>
              <a:buChar char="§"/>
            </a:pPr>
            <a:r>
              <a:rPr lang="en-SG" sz="1271" dirty="0" err="1">
                <a:solidFill>
                  <a:srgbClr val="000000"/>
                </a:solidFill>
                <a:latin typeface="Ubuntu"/>
              </a:rPr>
              <a:t>Mochten</a:t>
            </a:r>
            <a:r>
              <a:rPr lang="en-SG" sz="1271" dirty="0">
                <a:solidFill>
                  <a:srgbClr val="000000"/>
                </a:solidFill>
                <a:latin typeface="Ubuntu"/>
              </a:rPr>
              <a:t> </a:t>
            </a:r>
            <a:r>
              <a:rPr lang="en-SG" sz="1271" dirty="0" err="1">
                <a:solidFill>
                  <a:srgbClr val="000000"/>
                </a:solidFill>
                <a:latin typeface="Ubuntu"/>
              </a:rPr>
              <a:t>sie</a:t>
            </a:r>
            <a:r>
              <a:rPr lang="en-SG" sz="1271" dirty="0">
                <a:solidFill>
                  <a:srgbClr val="000000"/>
                </a:solidFill>
                <a:latin typeface="Ubuntu"/>
              </a:rPr>
              <a:t> __</a:t>
            </a:r>
          </a:p>
          <a:p>
            <a:pPr marL="524746" lvl="1" indent="-201825" algn="just" fontAlgn="base">
              <a:buFont typeface="Wingdings" panose="05000000000000000000" pitchFamily="2" charset="2"/>
              <a:buChar char="§"/>
            </a:pPr>
            <a:r>
              <a:rPr lang="en-SG" sz="1271" dirty="0" err="1">
                <a:solidFill>
                  <a:srgbClr val="000000"/>
                </a:solidFill>
                <a:latin typeface="Ubuntu"/>
              </a:rPr>
              <a:t>Konnen</a:t>
            </a:r>
            <a:r>
              <a:rPr lang="en-SG" sz="1271" dirty="0">
                <a:solidFill>
                  <a:srgbClr val="000000"/>
                </a:solidFill>
                <a:latin typeface="Ubuntu"/>
              </a:rPr>
              <a:t> </a:t>
            </a:r>
            <a:r>
              <a:rPr lang="en-SG" sz="1271" dirty="0" err="1">
                <a:solidFill>
                  <a:srgbClr val="000000"/>
                </a:solidFill>
                <a:latin typeface="Ubuntu"/>
              </a:rPr>
              <a:t>sie</a:t>
            </a:r>
            <a:r>
              <a:rPr lang="en-SG" sz="1271" dirty="0">
                <a:solidFill>
                  <a:srgbClr val="000000"/>
                </a:solidFill>
                <a:latin typeface="Ubuntu"/>
              </a:rPr>
              <a:t> __</a:t>
            </a:r>
          </a:p>
          <a:p>
            <a:pPr algn="just" fontAlgn="base">
              <a:buFont typeface="+mj-lt"/>
              <a:buAutoNum type="arabicPeriod"/>
            </a:pPr>
            <a:r>
              <a:rPr lang="en-SG" sz="1271" dirty="0">
                <a:solidFill>
                  <a:srgbClr val="000000"/>
                </a:solidFill>
                <a:latin typeface="Ubuntu"/>
              </a:rPr>
              <a:t> Free time and daily routines</a:t>
            </a:r>
          </a:p>
          <a:p>
            <a:pPr algn="just" fontAlgn="base">
              <a:buFont typeface="+mj-lt"/>
              <a:buAutoNum type="arabicPeriod"/>
            </a:pPr>
            <a:r>
              <a:rPr lang="en-SG" sz="1271" dirty="0">
                <a:solidFill>
                  <a:srgbClr val="000000"/>
                </a:solidFill>
                <a:latin typeface="Ubuntu"/>
              </a:rPr>
              <a:t> Past events, first times, important events in your life (e.g. describing what you did last weekend)</a:t>
            </a:r>
          </a:p>
          <a:p>
            <a:pPr algn="just" fontAlgn="base">
              <a:buFont typeface="+mj-lt"/>
              <a:buAutoNum type="arabicPeriod"/>
            </a:pPr>
            <a:r>
              <a:rPr lang="en-SG" sz="1271" dirty="0">
                <a:solidFill>
                  <a:srgbClr val="000000"/>
                </a:solidFill>
                <a:latin typeface="Ubuntu"/>
              </a:rPr>
              <a:t> Describing places, homes (... is big/small/red/etc.)</a:t>
            </a:r>
          </a:p>
          <a:p>
            <a:pPr algn="just" fontAlgn="base">
              <a:buFont typeface="+mj-lt"/>
              <a:buAutoNum type="arabicPeriod"/>
            </a:pPr>
            <a:r>
              <a:rPr lang="en-SG" sz="1271" dirty="0">
                <a:solidFill>
                  <a:srgbClr val="000000"/>
                </a:solidFill>
                <a:latin typeface="Ubuntu"/>
              </a:rPr>
              <a:t> Shopping, food (e.g. ordering something at the restaurant)</a:t>
            </a:r>
          </a:p>
          <a:p>
            <a:pPr algn="just" fontAlgn="base">
              <a:buFont typeface="+mj-lt"/>
              <a:buAutoNum type="arabicPeriod"/>
            </a:pPr>
            <a:r>
              <a:rPr lang="en-SG" sz="1271" dirty="0">
                <a:solidFill>
                  <a:srgbClr val="000000"/>
                </a:solidFill>
                <a:latin typeface="Ubuntu"/>
              </a:rPr>
              <a:t> Work/study life (What do you do _______?)</a:t>
            </a:r>
          </a:p>
          <a:p>
            <a:pPr algn="just" fontAlgn="base">
              <a:buFont typeface="+mj-lt"/>
              <a:buAutoNum type="arabicPeriod"/>
            </a:pPr>
            <a:r>
              <a:rPr lang="en-SG" sz="1271" dirty="0">
                <a:solidFill>
                  <a:srgbClr val="000000"/>
                </a:solidFill>
                <a:latin typeface="Ubuntu"/>
              </a:rPr>
              <a:t> Describe people</a:t>
            </a:r>
          </a:p>
          <a:p>
            <a:pPr algn="just" fontAlgn="base">
              <a:buFont typeface="+mj-lt"/>
              <a:buAutoNum type="arabicPeriod"/>
            </a:pPr>
            <a:r>
              <a:rPr lang="en-SG" sz="1271" dirty="0">
                <a:solidFill>
                  <a:srgbClr val="000000"/>
                </a:solidFill>
                <a:latin typeface="Ubuntu"/>
              </a:rPr>
              <a:t> Getting around</a:t>
            </a:r>
          </a:p>
          <a:p>
            <a:pPr algn="just" fontAlgn="base">
              <a:buFont typeface="+mj-lt"/>
              <a:buAutoNum type="arabicPeriod"/>
            </a:pPr>
            <a:r>
              <a:rPr lang="en-SG" sz="1271" dirty="0">
                <a:solidFill>
                  <a:srgbClr val="000000"/>
                </a:solidFill>
                <a:latin typeface="Ubuntu"/>
              </a:rPr>
              <a:t> Suggestions/arrangements to meet (e.g. inviting someone somewhere)</a:t>
            </a:r>
          </a:p>
          <a:p>
            <a:pPr algn="just" fontAlgn="base">
              <a:buFont typeface="+mj-lt"/>
              <a:buAutoNum type="arabicPeriod"/>
            </a:pPr>
            <a:r>
              <a:rPr lang="en-SG" sz="1271" dirty="0">
                <a:solidFill>
                  <a:srgbClr val="000000"/>
                </a:solidFill>
                <a:latin typeface="Ubuntu"/>
              </a:rPr>
              <a:t> Journeys/visiting places/means of transport</a:t>
            </a:r>
          </a:p>
        </p:txBody>
      </p:sp>
    </p:spTree>
    <p:extLst>
      <p:ext uri="{BB962C8B-B14F-4D97-AF65-F5344CB8AC3E}">
        <p14:creationId xmlns:p14="http://schemas.microsoft.com/office/powerpoint/2010/main" val="380722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CE94121-5C41-41B1-89A3-F58BA5F9A845}"/>
              </a:ext>
            </a:extLst>
          </p:cNvPr>
          <p:cNvSpPr/>
          <p:nvPr/>
        </p:nvSpPr>
        <p:spPr>
          <a:xfrm>
            <a:off x="-4110976" y="608843"/>
            <a:ext cx="37606653" cy="1173210"/>
          </a:xfrm>
          <a:prstGeom prst="rect">
            <a:avLst/>
          </a:prstGeom>
        </p:spPr>
        <p:style>
          <a:lnRef idx="2">
            <a:schemeClr val="dk1"/>
          </a:lnRef>
          <a:fillRef idx="1">
            <a:schemeClr val="lt1"/>
          </a:fillRef>
          <a:effectRef idx="0">
            <a:schemeClr val="dk1"/>
          </a:effectRef>
          <a:fontRef idx="minor">
            <a:schemeClr val="dk1"/>
          </a:fontRef>
        </p:style>
        <p:txBody>
          <a:bodyPr wrap="none" lIns="64585" tIns="32292" rIns="64585" bIns="32292">
            <a:spAutoFit/>
          </a:bodyPr>
          <a:lstStyle/>
          <a:p>
            <a:pPr algn="ctr"/>
            <a:r>
              <a:rPr lang="en-SG"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rPr>
              <a:t>connectors </a:t>
            </a:r>
            <a:r>
              <a:rPr lang="en-SG" sz="7200" b="1" u="sng" dirty="0" err="1">
                <a:ln w="9525">
                  <a:solidFill>
                    <a:schemeClr val="bg1"/>
                  </a:solidFill>
                  <a:prstDash val="solid"/>
                </a:ln>
                <a:solidFill>
                  <a:schemeClr val="tx1"/>
                </a:solidFill>
                <a:effectLst>
                  <a:outerShdw blurRad="12700" dist="38100" dir="2700000" algn="tl" rotWithShape="0">
                    <a:schemeClr val="bg1">
                      <a:lumMod val="50000"/>
                    </a:schemeClr>
                  </a:outerShdw>
                </a:effectLst>
              </a:rPr>
              <a:t>weil</a:t>
            </a:r>
            <a:r>
              <a:rPr lang="en-SG"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SG" sz="7200" b="1" u="sng" dirty="0" err="1">
                <a:ln w="9525">
                  <a:solidFill>
                    <a:schemeClr val="bg1"/>
                  </a:solidFill>
                  <a:prstDash val="solid"/>
                </a:ln>
                <a:solidFill>
                  <a:schemeClr val="tx1"/>
                </a:solidFill>
                <a:effectLst>
                  <a:outerShdw blurRad="12700" dist="38100" dir="2700000" algn="tl" rotWithShape="0">
                    <a:schemeClr val="bg1">
                      <a:lumMod val="50000"/>
                    </a:schemeClr>
                  </a:outerShdw>
                </a:effectLst>
              </a:rPr>
              <a:t>ob</a:t>
            </a:r>
            <a:r>
              <a:rPr lang="en-SG"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SG" sz="7200" b="1" u="sng" dirty="0" err="1">
                <a:ln w="9525">
                  <a:solidFill>
                    <a:schemeClr val="bg1"/>
                  </a:solidFill>
                  <a:prstDash val="solid"/>
                </a:ln>
                <a:solidFill>
                  <a:schemeClr val="tx1"/>
                </a:solidFill>
                <a:effectLst>
                  <a:outerShdw blurRad="12700" dist="38100" dir="2700000" algn="tl" rotWithShape="0">
                    <a:schemeClr val="bg1">
                      <a:lumMod val="50000"/>
                    </a:schemeClr>
                  </a:outerShdw>
                </a:effectLst>
              </a:rPr>
              <a:t>wenn</a:t>
            </a:r>
            <a:r>
              <a:rPr lang="en-SG"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SG" sz="7200" b="1" u="sng" dirty="0" err="1">
                <a:ln w="9525">
                  <a:solidFill>
                    <a:schemeClr val="bg1"/>
                  </a:solidFill>
                  <a:prstDash val="solid"/>
                </a:ln>
                <a:solidFill>
                  <a:schemeClr val="tx1"/>
                </a:solidFill>
                <a:effectLst>
                  <a:outerShdw blurRad="12700" dist="38100" dir="2700000" algn="tl" rotWithShape="0">
                    <a:schemeClr val="bg1">
                      <a:lumMod val="50000"/>
                    </a:schemeClr>
                  </a:outerShdw>
                </a:effectLst>
              </a:rPr>
              <a:t>obwohl</a:t>
            </a:r>
            <a:r>
              <a:rPr lang="en-SG"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rPr>
              <a:t> and </a:t>
            </a:r>
            <a:r>
              <a:rPr lang="en-SG" sz="7200" b="1" u="sng" dirty="0" err="1">
                <a:ln w="9525">
                  <a:solidFill>
                    <a:schemeClr val="bg1"/>
                  </a:solidFill>
                  <a:prstDash val="solid"/>
                </a:ln>
                <a:solidFill>
                  <a:schemeClr val="tx1"/>
                </a:solidFill>
                <a:effectLst>
                  <a:outerShdw blurRad="12700" dist="38100" dir="2700000" algn="tl" rotWithShape="0">
                    <a:schemeClr val="bg1">
                      <a:lumMod val="50000"/>
                    </a:schemeClr>
                  </a:outerShdw>
                </a:effectLst>
              </a:rPr>
              <a:t>trotzdem</a:t>
            </a:r>
            <a:r>
              <a:rPr lang="en-SG"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rPr>
              <a:t> and the rules that govern the sentence structure.</a:t>
            </a:r>
            <a:endParaRPr lang="en-US"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7" name="Rectangle 16">
            <a:extLst>
              <a:ext uri="{FF2B5EF4-FFF2-40B4-BE49-F238E27FC236}">
                <a16:creationId xmlns:a16="http://schemas.microsoft.com/office/drawing/2014/main" id="{F8080540-BEDE-48DF-8039-2EC1C59D8E79}"/>
              </a:ext>
            </a:extLst>
          </p:cNvPr>
          <p:cNvSpPr/>
          <p:nvPr/>
        </p:nvSpPr>
        <p:spPr>
          <a:xfrm>
            <a:off x="6098808" y="5851344"/>
            <a:ext cx="20224523" cy="1173210"/>
          </a:xfrm>
          <a:prstGeom prst="rect">
            <a:avLst/>
          </a:prstGeom>
        </p:spPr>
        <p:style>
          <a:lnRef idx="2">
            <a:schemeClr val="dk1"/>
          </a:lnRef>
          <a:fillRef idx="1">
            <a:schemeClr val="lt1"/>
          </a:fillRef>
          <a:effectRef idx="0">
            <a:schemeClr val="dk1"/>
          </a:effectRef>
          <a:fontRef idx="minor">
            <a:schemeClr val="dk1"/>
          </a:fontRef>
        </p:style>
        <p:txBody>
          <a:bodyPr wrap="none" lIns="64585" tIns="32292" rIns="64585" bIns="32292">
            <a:spAutoFit/>
          </a:bodyPr>
          <a:lstStyle/>
          <a:p>
            <a:pPr algn="ctr"/>
            <a:r>
              <a:rPr lang="en-SG"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rPr>
              <a:t>Perfect tense for verbs with and without movement.</a:t>
            </a:r>
            <a:endParaRPr lang="en-US"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4" name="Rectangle 23">
            <a:extLst>
              <a:ext uri="{FF2B5EF4-FFF2-40B4-BE49-F238E27FC236}">
                <a16:creationId xmlns:a16="http://schemas.microsoft.com/office/drawing/2014/main" id="{EAC7482B-40C9-4D96-8736-F63ADF1B7D56}"/>
              </a:ext>
            </a:extLst>
          </p:cNvPr>
          <p:cNvSpPr/>
          <p:nvPr/>
        </p:nvSpPr>
        <p:spPr>
          <a:xfrm>
            <a:off x="5789592" y="10507240"/>
            <a:ext cx="18696027" cy="1173210"/>
          </a:xfrm>
          <a:prstGeom prst="rect">
            <a:avLst/>
          </a:prstGeom>
        </p:spPr>
        <p:style>
          <a:lnRef idx="2">
            <a:schemeClr val="dk1"/>
          </a:lnRef>
          <a:fillRef idx="1">
            <a:schemeClr val="lt1"/>
          </a:fillRef>
          <a:effectRef idx="0">
            <a:schemeClr val="dk1"/>
          </a:effectRef>
          <a:fontRef idx="minor">
            <a:schemeClr val="dk1"/>
          </a:fontRef>
        </p:style>
        <p:txBody>
          <a:bodyPr wrap="none" lIns="64585" tIns="32292" rIns="64585" bIns="32292">
            <a:spAutoFit/>
          </a:bodyPr>
          <a:lstStyle/>
          <a:p>
            <a:pPr algn="ctr"/>
            <a:r>
              <a:rPr lang="en-SG"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rPr>
              <a:t>Prepositions and the cases associated with them</a:t>
            </a:r>
            <a:endParaRPr lang="en-US"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5" name="Rectangle 24">
            <a:extLst>
              <a:ext uri="{FF2B5EF4-FFF2-40B4-BE49-F238E27FC236}">
                <a16:creationId xmlns:a16="http://schemas.microsoft.com/office/drawing/2014/main" id="{D71A7FC3-91AC-47FD-9053-999D9DED41B5}"/>
              </a:ext>
            </a:extLst>
          </p:cNvPr>
          <p:cNvSpPr/>
          <p:nvPr/>
        </p:nvSpPr>
        <p:spPr>
          <a:xfrm>
            <a:off x="12179094" y="13185861"/>
            <a:ext cx="6535455" cy="1173210"/>
          </a:xfrm>
          <a:prstGeom prst="rect">
            <a:avLst/>
          </a:prstGeom>
        </p:spPr>
        <p:style>
          <a:lnRef idx="2">
            <a:schemeClr val="dk1"/>
          </a:lnRef>
          <a:fillRef idx="1">
            <a:schemeClr val="lt1"/>
          </a:fillRef>
          <a:effectRef idx="0">
            <a:schemeClr val="dk1"/>
          </a:effectRef>
          <a:fontRef idx="minor">
            <a:schemeClr val="dk1"/>
          </a:fontRef>
        </p:style>
        <p:txBody>
          <a:bodyPr wrap="none" lIns="64585" tIns="32292" rIns="64585" bIns="32292">
            <a:spAutoFit/>
          </a:bodyPr>
          <a:lstStyle/>
          <a:p>
            <a:pPr algn="ctr"/>
            <a:r>
              <a:rPr lang="en-SG"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rPr>
              <a:t>Adjective ending</a:t>
            </a:r>
            <a:endParaRPr lang="en-US"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 name="Rectangle 1">
            <a:extLst>
              <a:ext uri="{FF2B5EF4-FFF2-40B4-BE49-F238E27FC236}">
                <a16:creationId xmlns:a16="http://schemas.microsoft.com/office/drawing/2014/main" id="{815894E6-25A4-4D68-871A-B1E12A50C88D}"/>
              </a:ext>
            </a:extLst>
          </p:cNvPr>
          <p:cNvSpPr/>
          <p:nvPr/>
        </p:nvSpPr>
        <p:spPr>
          <a:xfrm>
            <a:off x="1260288" y="17792851"/>
            <a:ext cx="6574364" cy="369332"/>
          </a:xfrm>
          <a:prstGeom prst="rect">
            <a:avLst/>
          </a:prstGeom>
        </p:spPr>
        <p:txBody>
          <a:bodyPr wrap="none">
            <a:spAutoFit/>
          </a:bodyPr>
          <a:lstStyle/>
          <a:p>
            <a:r>
              <a:rPr lang="en-SG" dirty="0">
                <a:solidFill>
                  <a:srgbClr val="333333"/>
                </a:solidFill>
                <a:latin typeface="-apple-system"/>
              </a:rPr>
              <a:t>general conversation, making plans, meeting friends and colleagues.</a:t>
            </a:r>
            <a:endParaRPr lang="en-SG" dirty="0"/>
          </a:p>
        </p:txBody>
      </p:sp>
    </p:spTree>
    <p:extLst>
      <p:ext uri="{BB962C8B-B14F-4D97-AF65-F5344CB8AC3E}">
        <p14:creationId xmlns:p14="http://schemas.microsoft.com/office/powerpoint/2010/main" val="2393423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CBAD90-3C24-4A88-A504-AD826F926EB2}"/>
              </a:ext>
            </a:extLst>
          </p:cNvPr>
          <p:cNvSpPr/>
          <p:nvPr/>
        </p:nvSpPr>
        <p:spPr>
          <a:xfrm>
            <a:off x="7585894" y="5132556"/>
            <a:ext cx="15135225" cy="14219277"/>
          </a:xfrm>
          <a:prstGeom prst="rect">
            <a:avLst/>
          </a:prstGeom>
        </p:spPr>
        <p:txBody>
          <a:bodyPr>
            <a:spAutoFit/>
          </a:bodyPr>
          <a:lstStyle/>
          <a:p>
            <a:r>
              <a:rPr lang="en-SG" dirty="0">
                <a:solidFill>
                  <a:srgbClr val="333333"/>
                </a:solidFill>
                <a:latin typeface="-apple-system"/>
              </a:rPr>
              <a:t>German level B1 has lot of grammar topics. In every chapter at least </a:t>
            </a:r>
            <a:r>
              <a:rPr lang="en-SG" u="sng" dirty="0">
                <a:solidFill>
                  <a:srgbClr val="333333"/>
                </a:solidFill>
                <a:latin typeface="-apple-system"/>
              </a:rPr>
              <a:t>3–4 grammar topics </a:t>
            </a:r>
            <a:r>
              <a:rPr lang="en-SG" dirty="0">
                <a:solidFill>
                  <a:srgbClr val="333333"/>
                </a:solidFill>
                <a:latin typeface="-apple-system"/>
              </a:rPr>
              <a:t>are present. List of Grammar topics in B1 is as follows.</a:t>
            </a:r>
          </a:p>
          <a:p>
            <a:r>
              <a:rPr lang="en-SG" b="1" dirty="0">
                <a:solidFill>
                  <a:srgbClr val="333333"/>
                </a:solidFill>
                <a:latin typeface="-apple-system"/>
              </a:rPr>
              <a:t>VERB</a:t>
            </a:r>
          </a:p>
          <a:p>
            <a:pPr>
              <a:buFont typeface="+mj-lt"/>
              <a:buAutoNum type="arabicPeriod"/>
            </a:pPr>
            <a:r>
              <a:rPr lang="en-SG" dirty="0">
                <a:solidFill>
                  <a:srgbClr val="333333"/>
                </a:solidFill>
                <a:latin typeface="-apple-system"/>
              </a:rPr>
              <a:t>Verb </a:t>
            </a:r>
            <a:r>
              <a:rPr lang="en-SG" dirty="0" err="1">
                <a:solidFill>
                  <a:srgbClr val="333333"/>
                </a:solidFill>
                <a:latin typeface="-apple-system"/>
              </a:rPr>
              <a:t>lassen</a:t>
            </a:r>
            <a:endParaRPr lang="en-SG" dirty="0">
              <a:solidFill>
                <a:srgbClr val="333333"/>
              </a:solidFill>
              <a:latin typeface="-apple-system"/>
            </a:endParaRPr>
          </a:p>
          <a:p>
            <a:pPr>
              <a:buFont typeface="+mj-lt"/>
              <a:buAutoNum type="arabicPeriod"/>
            </a:pPr>
            <a:r>
              <a:rPr lang="en-SG" dirty="0" err="1">
                <a:solidFill>
                  <a:srgbClr val="333333"/>
                </a:solidFill>
                <a:latin typeface="-apple-system"/>
              </a:rPr>
              <a:t>Praeteritum</a:t>
            </a:r>
            <a:r>
              <a:rPr lang="en-SG" dirty="0">
                <a:solidFill>
                  <a:srgbClr val="333333"/>
                </a:solidFill>
                <a:latin typeface="-apple-system"/>
              </a:rPr>
              <a:t> </a:t>
            </a:r>
            <a:r>
              <a:rPr lang="en-SG" dirty="0" err="1">
                <a:solidFill>
                  <a:srgbClr val="333333"/>
                </a:solidFill>
                <a:latin typeface="-apple-system"/>
              </a:rPr>
              <a:t>formen</a:t>
            </a:r>
            <a:r>
              <a:rPr lang="en-SG" dirty="0">
                <a:solidFill>
                  <a:srgbClr val="333333"/>
                </a:solidFill>
                <a:latin typeface="-apple-system"/>
              </a:rPr>
              <a:t>: Ich </a:t>
            </a:r>
            <a:r>
              <a:rPr lang="en-SG" dirty="0" err="1">
                <a:solidFill>
                  <a:srgbClr val="333333"/>
                </a:solidFill>
                <a:latin typeface="-apple-system"/>
              </a:rPr>
              <a:t>suchte</a:t>
            </a:r>
            <a:r>
              <a:rPr lang="en-SG" dirty="0">
                <a:solidFill>
                  <a:srgbClr val="333333"/>
                </a:solidFill>
                <a:latin typeface="-apple-system"/>
              </a:rPr>
              <a:t>, du </a:t>
            </a:r>
            <a:r>
              <a:rPr lang="en-SG" dirty="0" err="1">
                <a:solidFill>
                  <a:srgbClr val="333333"/>
                </a:solidFill>
                <a:latin typeface="-apple-system"/>
              </a:rPr>
              <a:t>suchtest</a:t>
            </a:r>
            <a:r>
              <a:rPr lang="en-SG" dirty="0">
                <a:solidFill>
                  <a:srgbClr val="333333"/>
                </a:solidFill>
                <a:latin typeface="-apple-system"/>
              </a:rPr>
              <a:t> etc. using “</a:t>
            </a:r>
            <a:r>
              <a:rPr lang="en-SG" dirty="0" err="1">
                <a:solidFill>
                  <a:srgbClr val="333333"/>
                </a:solidFill>
                <a:latin typeface="-apple-system"/>
              </a:rPr>
              <a:t>te</a:t>
            </a:r>
            <a:r>
              <a:rPr lang="en-SG" dirty="0">
                <a:solidFill>
                  <a:srgbClr val="333333"/>
                </a:solidFill>
                <a:latin typeface="-apple-system"/>
              </a:rPr>
              <a:t>” instead of </a:t>
            </a:r>
            <a:r>
              <a:rPr lang="en-SG" dirty="0" err="1">
                <a:solidFill>
                  <a:srgbClr val="333333"/>
                </a:solidFill>
                <a:latin typeface="-apple-system"/>
              </a:rPr>
              <a:t>partizip</a:t>
            </a:r>
            <a:r>
              <a:rPr lang="en-SG" dirty="0">
                <a:solidFill>
                  <a:srgbClr val="333333"/>
                </a:solidFill>
                <a:latin typeface="-apple-system"/>
              </a:rPr>
              <a:t> II.</a:t>
            </a:r>
          </a:p>
          <a:p>
            <a:pPr>
              <a:buFont typeface="+mj-lt"/>
              <a:buAutoNum type="arabicPeriod"/>
            </a:pPr>
            <a:r>
              <a:rPr lang="en-SG" dirty="0" err="1">
                <a:solidFill>
                  <a:srgbClr val="333333"/>
                </a:solidFill>
                <a:latin typeface="-apple-system"/>
              </a:rPr>
              <a:t>Vergangenes</a:t>
            </a:r>
            <a:r>
              <a:rPr lang="en-SG" dirty="0">
                <a:solidFill>
                  <a:srgbClr val="333333"/>
                </a:solidFill>
                <a:latin typeface="-apple-system"/>
              </a:rPr>
              <a:t> </a:t>
            </a:r>
            <a:r>
              <a:rPr lang="en-SG" dirty="0" err="1">
                <a:solidFill>
                  <a:srgbClr val="333333"/>
                </a:solidFill>
                <a:latin typeface="-apple-system"/>
              </a:rPr>
              <a:t>berichten</a:t>
            </a:r>
            <a:endParaRPr lang="en-SG" dirty="0">
              <a:solidFill>
                <a:srgbClr val="333333"/>
              </a:solidFill>
              <a:latin typeface="-apple-system"/>
            </a:endParaRPr>
          </a:p>
          <a:p>
            <a:pPr>
              <a:buFont typeface="+mj-lt"/>
              <a:buAutoNum type="arabicPeriod"/>
            </a:pPr>
            <a:r>
              <a:rPr lang="en-SG" dirty="0" err="1">
                <a:solidFill>
                  <a:srgbClr val="333333"/>
                </a:solidFill>
                <a:latin typeface="-apple-system"/>
              </a:rPr>
              <a:t>vergangenheit</a:t>
            </a:r>
            <a:r>
              <a:rPr lang="en-SG" dirty="0">
                <a:solidFill>
                  <a:srgbClr val="333333"/>
                </a:solidFill>
                <a:latin typeface="-apple-system"/>
              </a:rPr>
              <a:t>, </a:t>
            </a:r>
            <a:r>
              <a:rPr lang="en-SG" dirty="0" err="1">
                <a:solidFill>
                  <a:srgbClr val="333333"/>
                </a:solidFill>
                <a:latin typeface="-apple-system"/>
              </a:rPr>
              <a:t>vorvergangenheit</a:t>
            </a:r>
            <a:r>
              <a:rPr lang="en-SG" dirty="0">
                <a:solidFill>
                  <a:srgbClr val="333333"/>
                </a:solidFill>
                <a:latin typeface="-apple-system"/>
              </a:rPr>
              <a:t>, </a:t>
            </a:r>
            <a:r>
              <a:rPr lang="en-SG" dirty="0" err="1">
                <a:solidFill>
                  <a:srgbClr val="333333"/>
                </a:solidFill>
                <a:latin typeface="-apple-system"/>
              </a:rPr>
              <a:t>plusquamperfekt</a:t>
            </a:r>
            <a:endParaRPr lang="en-SG" dirty="0">
              <a:solidFill>
                <a:srgbClr val="333333"/>
              </a:solidFill>
              <a:latin typeface="-apple-system"/>
            </a:endParaRPr>
          </a:p>
          <a:p>
            <a:pPr>
              <a:buFont typeface="+mj-lt"/>
              <a:buAutoNum type="arabicPeriod"/>
            </a:pPr>
            <a:r>
              <a:rPr lang="en-SG" dirty="0" err="1">
                <a:solidFill>
                  <a:srgbClr val="333333"/>
                </a:solidFill>
                <a:latin typeface="-apple-system"/>
              </a:rPr>
              <a:t>Futur</a:t>
            </a:r>
            <a:r>
              <a:rPr lang="en-SG" dirty="0">
                <a:solidFill>
                  <a:srgbClr val="333333"/>
                </a:solidFill>
                <a:latin typeface="-apple-system"/>
              </a:rPr>
              <a:t> I</a:t>
            </a:r>
          </a:p>
          <a:p>
            <a:pPr>
              <a:buFont typeface="+mj-lt"/>
              <a:buAutoNum type="arabicPeriod"/>
            </a:pPr>
            <a:r>
              <a:rPr lang="en-SG" dirty="0" err="1">
                <a:solidFill>
                  <a:srgbClr val="333333"/>
                </a:solidFill>
                <a:latin typeface="-apple-system"/>
              </a:rPr>
              <a:t>Bildung</a:t>
            </a:r>
            <a:r>
              <a:rPr lang="en-SG" dirty="0">
                <a:solidFill>
                  <a:srgbClr val="333333"/>
                </a:solidFill>
                <a:latin typeface="-apple-system"/>
              </a:rPr>
              <a:t> des </a:t>
            </a:r>
            <a:r>
              <a:rPr lang="en-SG" dirty="0" err="1">
                <a:solidFill>
                  <a:srgbClr val="333333"/>
                </a:solidFill>
                <a:latin typeface="-apple-system"/>
              </a:rPr>
              <a:t>passiv</a:t>
            </a:r>
            <a:r>
              <a:rPr lang="en-SG" dirty="0">
                <a:solidFill>
                  <a:srgbClr val="333333"/>
                </a:solidFill>
                <a:latin typeface="-apple-system"/>
              </a:rPr>
              <a:t>; </a:t>
            </a:r>
            <a:r>
              <a:rPr lang="en-SG" dirty="0" err="1">
                <a:solidFill>
                  <a:srgbClr val="333333"/>
                </a:solidFill>
                <a:latin typeface="-apple-system"/>
              </a:rPr>
              <a:t>werden+partizip</a:t>
            </a:r>
            <a:r>
              <a:rPr lang="en-SG" dirty="0">
                <a:solidFill>
                  <a:srgbClr val="333333"/>
                </a:solidFill>
                <a:latin typeface="-apple-system"/>
              </a:rPr>
              <a:t> II, </a:t>
            </a:r>
            <a:r>
              <a:rPr lang="en-SG" dirty="0" err="1">
                <a:solidFill>
                  <a:srgbClr val="333333"/>
                </a:solidFill>
                <a:latin typeface="-apple-system"/>
              </a:rPr>
              <a:t>wurde+partizip</a:t>
            </a:r>
            <a:r>
              <a:rPr lang="en-SG" dirty="0">
                <a:solidFill>
                  <a:srgbClr val="333333"/>
                </a:solidFill>
                <a:latin typeface="-apple-system"/>
              </a:rPr>
              <a:t> II, </a:t>
            </a:r>
            <a:r>
              <a:rPr lang="en-SG" dirty="0" err="1">
                <a:solidFill>
                  <a:srgbClr val="333333"/>
                </a:solidFill>
                <a:latin typeface="-apple-system"/>
              </a:rPr>
              <a:t>sein+partizip</a:t>
            </a:r>
            <a:r>
              <a:rPr lang="en-SG" dirty="0">
                <a:solidFill>
                  <a:srgbClr val="333333"/>
                </a:solidFill>
                <a:latin typeface="-apple-system"/>
              </a:rPr>
              <a:t> II</a:t>
            </a:r>
          </a:p>
          <a:p>
            <a:pPr>
              <a:buFont typeface="+mj-lt"/>
              <a:buAutoNum type="arabicPeriod"/>
            </a:pPr>
            <a:r>
              <a:rPr lang="en-SG" dirty="0" err="1">
                <a:solidFill>
                  <a:srgbClr val="333333"/>
                </a:solidFill>
                <a:latin typeface="-apple-system"/>
              </a:rPr>
              <a:t>Passiv</a:t>
            </a:r>
            <a:r>
              <a:rPr lang="en-SG" dirty="0">
                <a:solidFill>
                  <a:srgbClr val="333333"/>
                </a:solidFill>
                <a:latin typeface="-apple-system"/>
              </a:rPr>
              <a:t> </a:t>
            </a:r>
            <a:r>
              <a:rPr lang="en-SG" dirty="0" err="1">
                <a:solidFill>
                  <a:srgbClr val="333333"/>
                </a:solidFill>
                <a:latin typeface="-apple-system"/>
              </a:rPr>
              <a:t>mit</a:t>
            </a:r>
            <a:r>
              <a:rPr lang="en-SG" dirty="0">
                <a:solidFill>
                  <a:srgbClr val="333333"/>
                </a:solidFill>
                <a:latin typeface="-apple-system"/>
              </a:rPr>
              <a:t> </a:t>
            </a:r>
            <a:r>
              <a:rPr lang="en-SG" dirty="0" err="1">
                <a:solidFill>
                  <a:srgbClr val="333333"/>
                </a:solidFill>
                <a:latin typeface="-apple-system"/>
              </a:rPr>
              <a:t>Modalverb</a:t>
            </a:r>
            <a:r>
              <a:rPr lang="en-SG" dirty="0">
                <a:solidFill>
                  <a:srgbClr val="333333"/>
                </a:solidFill>
                <a:latin typeface="-apple-system"/>
              </a:rPr>
              <a:t>: </a:t>
            </a:r>
            <a:r>
              <a:rPr lang="en-SG" dirty="0" err="1">
                <a:solidFill>
                  <a:srgbClr val="333333"/>
                </a:solidFill>
                <a:latin typeface="-apple-system"/>
              </a:rPr>
              <a:t>Modalverb+Partizip</a:t>
            </a:r>
            <a:r>
              <a:rPr lang="en-SG" dirty="0">
                <a:solidFill>
                  <a:srgbClr val="333333"/>
                </a:solidFill>
                <a:latin typeface="-apple-system"/>
              </a:rPr>
              <a:t> </a:t>
            </a:r>
            <a:r>
              <a:rPr lang="en-SG" dirty="0" err="1">
                <a:solidFill>
                  <a:srgbClr val="333333"/>
                </a:solidFill>
                <a:latin typeface="-apple-system"/>
              </a:rPr>
              <a:t>II+werden</a:t>
            </a:r>
            <a:r>
              <a:rPr lang="en-SG" dirty="0">
                <a:solidFill>
                  <a:srgbClr val="333333"/>
                </a:solidFill>
                <a:latin typeface="-apple-system"/>
              </a:rPr>
              <a:t> </a:t>
            </a:r>
            <a:r>
              <a:rPr lang="en-SG" dirty="0" err="1">
                <a:solidFill>
                  <a:srgbClr val="333333"/>
                </a:solidFill>
                <a:latin typeface="-apple-system"/>
              </a:rPr>
              <a:t>im</a:t>
            </a:r>
            <a:r>
              <a:rPr lang="en-SG" dirty="0">
                <a:solidFill>
                  <a:srgbClr val="333333"/>
                </a:solidFill>
                <a:latin typeface="-apple-system"/>
              </a:rPr>
              <a:t> </a:t>
            </a:r>
            <a:r>
              <a:rPr lang="en-SG" dirty="0" err="1">
                <a:solidFill>
                  <a:srgbClr val="333333"/>
                </a:solidFill>
                <a:latin typeface="-apple-system"/>
              </a:rPr>
              <a:t>infinitiv</a:t>
            </a:r>
            <a:endParaRPr lang="en-SG" dirty="0">
              <a:solidFill>
                <a:srgbClr val="333333"/>
              </a:solidFill>
              <a:latin typeface="-apple-system"/>
            </a:endParaRPr>
          </a:p>
          <a:p>
            <a:pPr>
              <a:buFont typeface="+mj-lt"/>
              <a:buAutoNum type="arabicPeriod"/>
            </a:pPr>
            <a:r>
              <a:rPr lang="en-SG" dirty="0" err="1">
                <a:solidFill>
                  <a:srgbClr val="333333"/>
                </a:solidFill>
                <a:latin typeface="-apple-system"/>
              </a:rPr>
              <a:t>Konjuktiv</a:t>
            </a:r>
            <a:r>
              <a:rPr lang="en-SG" dirty="0">
                <a:solidFill>
                  <a:srgbClr val="333333"/>
                </a:solidFill>
                <a:latin typeface="-apple-system"/>
              </a:rPr>
              <a:t> II der </a:t>
            </a:r>
            <a:r>
              <a:rPr lang="en-SG" dirty="0" err="1">
                <a:solidFill>
                  <a:srgbClr val="333333"/>
                </a:solidFill>
                <a:latin typeface="-apple-system"/>
              </a:rPr>
              <a:t>Modalverben</a:t>
            </a:r>
            <a:endParaRPr lang="en-SG" dirty="0">
              <a:solidFill>
                <a:srgbClr val="333333"/>
              </a:solidFill>
              <a:latin typeface="-apple-system"/>
            </a:endParaRPr>
          </a:p>
          <a:p>
            <a:pPr>
              <a:buFont typeface="+mj-lt"/>
              <a:buAutoNum type="arabicPeriod"/>
            </a:pPr>
            <a:r>
              <a:rPr lang="en-SG" dirty="0" err="1">
                <a:solidFill>
                  <a:srgbClr val="333333"/>
                </a:solidFill>
                <a:latin typeface="-apple-system"/>
              </a:rPr>
              <a:t>Irreale</a:t>
            </a:r>
            <a:r>
              <a:rPr lang="en-SG" dirty="0">
                <a:solidFill>
                  <a:srgbClr val="333333"/>
                </a:solidFill>
                <a:latin typeface="-apple-system"/>
              </a:rPr>
              <a:t> </a:t>
            </a:r>
            <a:r>
              <a:rPr lang="en-SG" dirty="0" err="1">
                <a:solidFill>
                  <a:srgbClr val="333333"/>
                </a:solidFill>
                <a:latin typeface="-apple-system"/>
              </a:rPr>
              <a:t>Bedingungssaetze</a:t>
            </a:r>
            <a:r>
              <a:rPr lang="en-SG" dirty="0">
                <a:solidFill>
                  <a:srgbClr val="333333"/>
                </a:solidFill>
                <a:latin typeface="-apple-system"/>
              </a:rPr>
              <a:t> </a:t>
            </a:r>
            <a:r>
              <a:rPr lang="en-SG" dirty="0" err="1">
                <a:solidFill>
                  <a:srgbClr val="333333"/>
                </a:solidFill>
                <a:latin typeface="-apple-system"/>
              </a:rPr>
              <a:t>mit</a:t>
            </a:r>
            <a:r>
              <a:rPr lang="en-SG" dirty="0">
                <a:solidFill>
                  <a:srgbClr val="333333"/>
                </a:solidFill>
                <a:latin typeface="-apple-system"/>
              </a:rPr>
              <a:t> </a:t>
            </a:r>
            <a:r>
              <a:rPr lang="en-SG" dirty="0" err="1">
                <a:solidFill>
                  <a:srgbClr val="333333"/>
                </a:solidFill>
                <a:latin typeface="-apple-system"/>
              </a:rPr>
              <a:t>Konjuktiv</a:t>
            </a:r>
            <a:r>
              <a:rPr lang="en-SG" dirty="0">
                <a:solidFill>
                  <a:srgbClr val="333333"/>
                </a:solidFill>
                <a:latin typeface="-apple-system"/>
              </a:rPr>
              <a:t> II</a:t>
            </a:r>
          </a:p>
          <a:p>
            <a:pPr>
              <a:buFont typeface="+mj-lt"/>
              <a:buAutoNum type="arabicPeriod"/>
            </a:pPr>
            <a:r>
              <a:rPr lang="en-SG" dirty="0">
                <a:solidFill>
                  <a:srgbClr val="333333"/>
                </a:solidFill>
                <a:latin typeface="-apple-system"/>
              </a:rPr>
              <a:t>Verb </a:t>
            </a:r>
            <a:r>
              <a:rPr lang="en-SG" dirty="0" err="1">
                <a:solidFill>
                  <a:srgbClr val="333333"/>
                </a:solidFill>
                <a:latin typeface="-apple-system"/>
              </a:rPr>
              <a:t>mit</a:t>
            </a:r>
            <a:r>
              <a:rPr lang="en-SG" dirty="0">
                <a:solidFill>
                  <a:srgbClr val="333333"/>
                </a:solidFill>
                <a:latin typeface="-apple-system"/>
              </a:rPr>
              <a:t> </a:t>
            </a:r>
            <a:r>
              <a:rPr lang="en-SG" dirty="0" err="1">
                <a:solidFill>
                  <a:srgbClr val="333333"/>
                </a:solidFill>
                <a:latin typeface="-apple-system"/>
              </a:rPr>
              <a:t>Pareposition</a:t>
            </a:r>
            <a:endParaRPr lang="en-SG" dirty="0">
              <a:solidFill>
                <a:srgbClr val="333333"/>
              </a:solidFill>
              <a:latin typeface="-apple-system"/>
            </a:endParaRPr>
          </a:p>
          <a:p>
            <a:pPr>
              <a:buFont typeface="+mj-lt"/>
              <a:buAutoNum type="arabicPeriod"/>
            </a:pPr>
            <a:r>
              <a:rPr lang="en-SG" dirty="0" err="1">
                <a:solidFill>
                  <a:srgbClr val="333333"/>
                </a:solidFill>
                <a:latin typeface="-apple-system"/>
              </a:rPr>
              <a:t>nicht</a:t>
            </a:r>
            <a:r>
              <a:rPr lang="en-SG" dirty="0">
                <a:solidFill>
                  <a:srgbClr val="333333"/>
                </a:solidFill>
                <a:latin typeface="-apple-system"/>
              </a:rPr>
              <a:t>/</a:t>
            </a:r>
            <a:r>
              <a:rPr lang="en-SG" dirty="0" err="1">
                <a:solidFill>
                  <a:srgbClr val="333333"/>
                </a:solidFill>
                <a:latin typeface="-apple-system"/>
              </a:rPr>
              <a:t>kein+brauchen+zu</a:t>
            </a:r>
            <a:r>
              <a:rPr lang="en-SG" dirty="0">
                <a:solidFill>
                  <a:srgbClr val="333333"/>
                </a:solidFill>
                <a:latin typeface="-apple-system"/>
              </a:rPr>
              <a:t>, </a:t>
            </a:r>
            <a:r>
              <a:rPr lang="en-SG" dirty="0" err="1">
                <a:solidFill>
                  <a:srgbClr val="333333"/>
                </a:solidFill>
                <a:latin typeface="-apple-system"/>
              </a:rPr>
              <a:t>nur+brauchen+zu</a:t>
            </a:r>
            <a:endParaRPr lang="en-SG" dirty="0">
              <a:solidFill>
                <a:srgbClr val="333333"/>
              </a:solidFill>
              <a:latin typeface="-apple-system"/>
            </a:endParaRPr>
          </a:p>
          <a:p>
            <a:r>
              <a:rPr lang="en-SG" dirty="0">
                <a:solidFill>
                  <a:srgbClr val="333333"/>
                </a:solidFill>
                <a:latin typeface="-apple-system"/>
              </a:rPr>
              <a:t>SUBSTANTIVE</a:t>
            </a:r>
          </a:p>
          <a:p>
            <a:pPr>
              <a:buFont typeface="+mj-lt"/>
              <a:buAutoNum type="arabicPeriod"/>
            </a:pPr>
            <a:r>
              <a:rPr lang="en-SG" dirty="0" err="1">
                <a:solidFill>
                  <a:srgbClr val="333333"/>
                </a:solidFill>
                <a:latin typeface="-apple-system"/>
              </a:rPr>
              <a:t>Genetiv</a:t>
            </a:r>
            <a:r>
              <a:rPr lang="en-SG" dirty="0">
                <a:solidFill>
                  <a:srgbClr val="333333"/>
                </a:solidFill>
                <a:latin typeface="-apple-system"/>
              </a:rPr>
              <a:t>: “des”</a:t>
            </a:r>
          </a:p>
          <a:p>
            <a:pPr>
              <a:buFont typeface="+mj-lt"/>
              <a:buAutoNum type="arabicPeriod"/>
            </a:pPr>
            <a:r>
              <a:rPr lang="en-SG" dirty="0">
                <a:solidFill>
                  <a:srgbClr val="333333"/>
                </a:solidFill>
                <a:latin typeface="-apple-system"/>
              </a:rPr>
              <a:t>n-</a:t>
            </a:r>
            <a:r>
              <a:rPr lang="en-SG" dirty="0" err="1">
                <a:solidFill>
                  <a:srgbClr val="333333"/>
                </a:solidFill>
                <a:latin typeface="-apple-system"/>
              </a:rPr>
              <a:t>Deklination</a:t>
            </a:r>
            <a:endParaRPr lang="en-SG" dirty="0">
              <a:solidFill>
                <a:srgbClr val="333333"/>
              </a:solidFill>
              <a:latin typeface="-apple-system"/>
            </a:endParaRPr>
          </a:p>
          <a:p>
            <a:pPr>
              <a:buFont typeface="+mj-lt"/>
              <a:buAutoNum type="arabicPeriod"/>
            </a:pPr>
            <a:r>
              <a:rPr lang="en-SG" dirty="0" err="1">
                <a:solidFill>
                  <a:srgbClr val="333333"/>
                </a:solidFill>
                <a:latin typeface="-apple-system"/>
              </a:rPr>
              <a:t>Adjektive</a:t>
            </a:r>
            <a:r>
              <a:rPr lang="en-SG" dirty="0">
                <a:solidFill>
                  <a:srgbClr val="333333"/>
                </a:solidFill>
                <a:latin typeface="-apple-system"/>
              </a:rPr>
              <a:t> </a:t>
            </a:r>
            <a:r>
              <a:rPr lang="en-SG" dirty="0" err="1">
                <a:solidFill>
                  <a:srgbClr val="333333"/>
                </a:solidFill>
                <a:latin typeface="-apple-system"/>
              </a:rPr>
              <a:t>als</a:t>
            </a:r>
            <a:r>
              <a:rPr lang="en-SG" dirty="0">
                <a:solidFill>
                  <a:srgbClr val="333333"/>
                </a:solidFill>
                <a:latin typeface="-apple-system"/>
              </a:rPr>
              <a:t> Substantive</a:t>
            </a:r>
          </a:p>
          <a:p>
            <a:r>
              <a:rPr lang="en-SG" dirty="0">
                <a:solidFill>
                  <a:srgbClr val="333333"/>
                </a:solidFill>
                <a:latin typeface="-apple-system"/>
              </a:rPr>
              <a:t>ADJEKTIVE</a:t>
            </a:r>
          </a:p>
          <a:p>
            <a:pPr>
              <a:buFont typeface="+mj-lt"/>
              <a:buAutoNum type="arabicPeriod"/>
            </a:pPr>
            <a:r>
              <a:rPr lang="en-SG" dirty="0" err="1">
                <a:solidFill>
                  <a:srgbClr val="333333"/>
                </a:solidFill>
                <a:latin typeface="-apple-system"/>
              </a:rPr>
              <a:t>Komparitiv</a:t>
            </a:r>
            <a:r>
              <a:rPr lang="en-SG" dirty="0">
                <a:solidFill>
                  <a:srgbClr val="333333"/>
                </a:solidFill>
                <a:latin typeface="-apple-system"/>
              </a:rPr>
              <a:t> und </a:t>
            </a:r>
            <a:r>
              <a:rPr lang="en-SG" dirty="0" err="1">
                <a:solidFill>
                  <a:srgbClr val="333333"/>
                </a:solidFill>
                <a:latin typeface="-apple-system"/>
              </a:rPr>
              <a:t>Superlativ</a:t>
            </a:r>
            <a:r>
              <a:rPr lang="en-SG" dirty="0">
                <a:solidFill>
                  <a:srgbClr val="333333"/>
                </a:solidFill>
                <a:latin typeface="-apple-system"/>
              </a:rPr>
              <a:t> </a:t>
            </a:r>
            <a:r>
              <a:rPr lang="en-SG" dirty="0" err="1">
                <a:solidFill>
                  <a:srgbClr val="333333"/>
                </a:solidFill>
                <a:latin typeface="-apple-system"/>
              </a:rPr>
              <a:t>vor</a:t>
            </a:r>
            <a:r>
              <a:rPr lang="en-SG" dirty="0">
                <a:solidFill>
                  <a:srgbClr val="333333"/>
                </a:solidFill>
                <a:latin typeface="-apple-system"/>
              </a:rPr>
              <a:t> </a:t>
            </a:r>
            <a:r>
              <a:rPr lang="en-SG" dirty="0" err="1">
                <a:solidFill>
                  <a:srgbClr val="333333"/>
                </a:solidFill>
                <a:latin typeface="-apple-system"/>
              </a:rPr>
              <a:t>Substativen</a:t>
            </a:r>
            <a:endParaRPr lang="en-SG" dirty="0">
              <a:solidFill>
                <a:srgbClr val="333333"/>
              </a:solidFill>
              <a:latin typeface="-apple-system"/>
            </a:endParaRPr>
          </a:p>
          <a:p>
            <a:pPr>
              <a:buFont typeface="+mj-lt"/>
              <a:buAutoNum type="arabicPeriod"/>
            </a:pPr>
            <a:r>
              <a:rPr lang="en-SG" dirty="0" err="1">
                <a:solidFill>
                  <a:srgbClr val="333333"/>
                </a:solidFill>
                <a:latin typeface="-apple-system"/>
              </a:rPr>
              <a:t>Adjektiv</a:t>
            </a:r>
            <a:r>
              <a:rPr lang="en-SG" dirty="0">
                <a:solidFill>
                  <a:srgbClr val="333333"/>
                </a:solidFill>
                <a:latin typeface="-apple-system"/>
              </a:rPr>
              <a:t> </a:t>
            </a:r>
            <a:r>
              <a:rPr lang="en-SG" dirty="0" err="1">
                <a:solidFill>
                  <a:srgbClr val="333333"/>
                </a:solidFill>
                <a:latin typeface="-apple-system"/>
              </a:rPr>
              <a:t>nach</a:t>
            </a:r>
            <a:r>
              <a:rPr lang="en-SG" dirty="0">
                <a:solidFill>
                  <a:srgbClr val="333333"/>
                </a:solidFill>
                <a:latin typeface="-apple-system"/>
              </a:rPr>
              <a:t> </a:t>
            </a:r>
            <a:r>
              <a:rPr lang="en-SG" dirty="0" err="1">
                <a:solidFill>
                  <a:srgbClr val="333333"/>
                </a:solidFill>
                <a:latin typeface="-apple-system"/>
              </a:rPr>
              <a:t>dem</a:t>
            </a:r>
            <a:r>
              <a:rPr lang="en-SG" dirty="0">
                <a:solidFill>
                  <a:srgbClr val="333333"/>
                </a:solidFill>
                <a:latin typeface="-apple-system"/>
              </a:rPr>
              <a:t> </a:t>
            </a:r>
            <a:r>
              <a:rPr lang="en-SG" dirty="0" err="1">
                <a:solidFill>
                  <a:srgbClr val="333333"/>
                </a:solidFill>
                <a:latin typeface="-apple-system"/>
              </a:rPr>
              <a:t>bestimmten</a:t>
            </a:r>
            <a:r>
              <a:rPr lang="en-SG" dirty="0">
                <a:solidFill>
                  <a:srgbClr val="333333"/>
                </a:solidFill>
                <a:latin typeface="-apple-system"/>
              </a:rPr>
              <a:t> und </a:t>
            </a:r>
            <a:r>
              <a:rPr lang="en-SG" dirty="0" err="1">
                <a:solidFill>
                  <a:srgbClr val="333333"/>
                </a:solidFill>
                <a:latin typeface="-apple-system"/>
              </a:rPr>
              <a:t>unbestimmten</a:t>
            </a:r>
            <a:r>
              <a:rPr lang="en-SG" dirty="0">
                <a:solidFill>
                  <a:srgbClr val="333333"/>
                </a:solidFill>
                <a:latin typeface="-apple-system"/>
              </a:rPr>
              <a:t> </a:t>
            </a:r>
            <a:r>
              <a:rPr lang="en-SG" dirty="0" err="1">
                <a:solidFill>
                  <a:srgbClr val="333333"/>
                </a:solidFill>
                <a:latin typeface="-apple-system"/>
              </a:rPr>
              <a:t>Artikel</a:t>
            </a:r>
            <a:r>
              <a:rPr lang="en-SG" dirty="0">
                <a:solidFill>
                  <a:srgbClr val="333333"/>
                </a:solidFill>
                <a:latin typeface="-apple-system"/>
              </a:rPr>
              <a:t>: </a:t>
            </a:r>
            <a:r>
              <a:rPr lang="en-SG" dirty="0" err="1">
                <a:solidFill>
                  <a:srgbClr val="333333"/>
                </a:solidFill>
                <a:latin typeface="-apple-system"/>
              </a:rPr>
              <a:t>Genitiv</a:t>
            </a:r>
            <a:endParaRPr lang="en-SG" dirty="0">
              <a:solidFill>
                <a:srgbClr val="333333"/>
              </a:solidFill>
              <a:latin typeface="-apple-system"/>
            </a:endParaRPr>
          </a:p>
          <a:p>
            <a:pPr>
              <a:buFont typeface="+mj-lt"/>
              <a:buAutoNum type="arabicPeriod"/>
            </a:pPr>
            <a:r>
              <a:rPr lang="en-SG" dirty="0" err="1">
                <a:solidFill>
                  <a:srgbClr val="333333"/>
                </a:solidFill>
                <a:latin typeface="-apple-system"/>
              </a:rPr>
              <a:t>Adjektivdeklination</a:t>
            </a:r>
            <a:r>
              <a:rPr lang="en-SG" dirty="0">
                <a:solidFill>
                  <a:srgbClr val="333333"/>
                </a:solidFill>
                <a:latin typeface="-apple-system"/>
              </a:rPr>
              <a:t> </a:t>
            </a:r>
            <a:r>
              <a:rPr lang="en-SG" dirty="0" err="1">
                <a:solidFill>
                  <a:srgbClr val="333333"/>
                </a:solidFill>
                <a:latin typeface="-apple-system"/>
              </a:rPr>
              <a:t>ohne</a:t>
            </a:r>
            <a:r>
              <a:rPr lang="en-SG" dirty="0">
                <a:solidFill>
                  <a:srgbClr val="333333"/>
                </a:solidFill>
                <a:latin typeface="-apple-system"/>
              </a:rPr>
              <a:t> </a:t>
            </a:r>
            <a:r>
              <a:rPr lang="en-SG" dirty="0" err="1">
                <a:solidFill>
                  <a:srgbClr val="333333"/>
                </a:solidFill>
                <a:latin typeface="-apple-system"/>
              </a:rPr>
              <a:t>Artikel</a:t>
            </a:r>
            <a:endParaRPr lang="en-SG" dirty="0">
              <a:solidFill>
                <a:srgbClr val="333333"/>
              </a:solidFill>
              <a:latin typeface="-apple-system"/>
            </a:endParaRPr>
          </a:p>
          <a:p>
            <a:pPr>
              <a:buFont typeface="+mj-lt"/>
              <a:buAutoNum type="arabicPeriod"/>
            </a:pPr>
            <a:r>
              <a:rPr lang="en-SG" dirty="0" err="1">
                <a:solidFill>
                  <a:srgbClr val="333333"/>
                </a:solidFill>
                <a:latin typeface="-apple-system"/>
              </a:rPr>
              <a:t>Partizip</a:t>
            </a:r>
            <a:r>
              <a:rPr lang="en-SG" dirty="0">
                <a:solidFill>
                  <a:srgbClr val="333333"/>
                </a:solidFill>
                <a:latin typeface="-apple-system"/>
              </a:rPr>
              <a:t> </a:t>
            </a:r>
            <a:r>
              <a:rPr lang="en-SG" dirty="0" err="1">
                <a:solidFill>
                  <a:srgbClr val="333333"/>
                </a:solidFill>
                <a:latin typeface="-apple-system"/>
              </a:rPr>
              <a:t>als</a:t>
            </a:r>
            <a:r>
              <a:rPr lang="en-SG" dirty="0">
                <a:solidFill>
                  <a:srgbClr val="333333"/>
                </a:solidFill>
                <a:latin typeface="-apple-system"/>
              </a:rPr>
              <a:t> </a:t>
            </a:r>
            <a:r>
              <a:rPr lang="en-SG" dirty="0" err="1">
                <a:solidFill>
                  <a:srgbClr val="333333"/>
                </a:solidFill>
                <a:latin typeface="-apple-system"/>
              </a:rPr>
              <a:t>Adjektive</a:t>
            </a:r>
            <a:endParaRPr lang="en-SG" dirty="0">
              <a:solidFill>
                <a:srgbClr val="333333"/>
              </a:solidFill>
              <a:latin typeface="-apple-system"/>
            </a:endParaRPr>
          </a:p>
          <a:p>
            <a:r>
              <a:rPr lang="en-SG" dirty="0">
                <a:solidFill>
                  <a:srgbClr val="333333"/>
                </a:solidFill>
                <a:latin typeface="-apple-system"/>
              </a:rPr>
              <a:t>PRONOMEN</a:t>
            </a:r>
          </a:p>
          <a:p>
            <a:pPr>
              <a:buFont typeface="+mj-lt"/>
              <a:buAutoNum type="arabicPeriod"/>
            </a:pPr>
            <a:r>
              <a:rPr lang="en-SG" dirty="0" err="1">
                <a:solidFill>
                  <a:srgbClr val="333333"/>
                </a:solidFill>
                <a:latin typeface="-apple-system"/>
              </a:rPr>
              <a:t>Reflexivpronomen</a:t>
            </a:r>
            <a:r>
              <a:rPr lang="en-SG" dirty="0">
                <a:solidFill>
                  <a:srgbClr val="333333"/>
                </a:solidFill>
                <a:latin typeface="-apple-system"/>
              </a:rPr>
              <a:t> </a:t>
            </a:r>
            <a:r>
              <a:rPr lang="en-SG" dirty="0" err="1">
                <a:solidFill>
                  <a:srgbClr val="333333"/>
                </a:solidFill>
                <a:latin typeface="-apple-system"/>
              </a:rPr>
              <a:t>im</a:t>
            </a:r>
            <a:r>
              <a:rPr lang="en-SG" dirty="0">
                <a:solidFill>
                  <a:srgbClr val="333333"/>
                </a:solidFill>
                <a:latin typeface="-apple-system"/>
              </a:rPr>
              <a:t> </a:t>
            </a:r>
            <a:r>
              <a:rPr lang="en-SG" dirty="0" err="1">
                <a:solidFill>
                  <a:srgbClr val="333333"/>
                </a:solidFill>
                <a:latin typeface="-apple-system"/>
              </a:rPr>
              <a:t>Akkusativ</a:t>
            </a:r>
            <a:r>
              <a:rPr lang="en-SG" dirty="0">
                <a:solidFill>
                  <a:srgbClr val="333333"/>
                </a:solidFill>
                <a:latin typeface="-apple-system"/>
              </a:rPr>
              <a:t> und </a:t>
            </a:r>
            <a:r>
              <a:rPr lang="en-SG" dirty="0" err="1">
                <a:solidFill>
                  <a:srgbClr val="333333"/>
                </a:solidFill>
                <a:latin typeface="-apple-system"/>
              </a:rPr>
              <a:t>Dativ</a:t>
            </a:r>
            <a:endParaRPr lang="en-SG" dirty="0">
              <a:solidFill>
                <a:srgbClr val="333333"/>
              </a:solidFill>
              <a:latin typeface="-apple-system"/>
            </a:endParaRPr>
          </a:p>
          <a:p>
            <a:pPr>
              <a:buFont typeface="+mj-lt"/>
              <a:buAutoNum type="arabicPeriod"/>
            </a:pPr>
            <a:r>
              <a:rPr lang="en-SG" dirty="0" err="1">
                <a:solidFill>
                  <a:srgbClr val="333333"/>
                </a:solidFill>
                <a:latin typeface="-apple-system"/>
              </a:rPr>
              <a:t>Pronomen</a:t>
            </a:r>
            <a:r>
              <a:rPr lang="en-SG" dirty="0">
                <a:solidFill>
                  <a:srgbClr val="333333"/>
                </a:solidFill>
                <a:latin typeface="-apple-system"/>
              </a:rPr>
              <a:t> </a:t>
            </a:r>
            <a:r>
              <a:rPr lang="en-SG" dirty="0" err="1">
                <a:solidFill>
                  <a:srgbClr val="333333"/>
                </a:solidFill>
                <a:latin typeface="-apple-system"/>
              </a:rPr>
              <a:t>mit</a:t>
            </a:r>
            <a:r>
              <a:rPr lang="en-SG" dirty="0">
                <a:solidFill>
                  <a:srgbClr val="333333"/>
                </a:solidFill>
                <a:latin typeface="-apple-system"/>
              </a:rPr>
              <a:t> </a:t>
            </a:r>
            <a:r>
              <a:rPr lang="en-SG" dirty="0" err="1">
                <a:solidFill>
                  <a:srgbClr val="333333"/>
                </a:solidFill>
                <a:latin typeface="-apple-system"/>
              </a:rPr>
              <a:t>Praeposition</a:t>
            </a:r>
            <a:r>
              <a:rPr lang="en-SG" dirty="0">
                <a:solidFill>
                  <a:srgbClr val="333333"/>
                </a:solidFill>
                <a:latin typeface="-apple-system"/>
              </a:rPr>
              <a:t> und </a:t>
            </a:r>
            <a:r>
              <a:rPr lang="en-SG" dirty="0" err="1">
                <a:solidFill>
                  <a:srgbClr val="333333"/>
                </a:solidFill>
                <a:latin typeface="-apple-system"/>
              </a:rPr>
              <a:t>Pronominaladverbien</a:t>
            </a:r>
            <a:endParaRPr lang="en-SG" dirty="0">
              <a:solidFill>
                <a:srgbClr val="333333"/>
              </a:solidFill>
              <a:latin typeface="-apple-system"/>
            </a:endParaRPr>
          </a:p>
          <a:p>
            <a:pPr>
              <a:buFont typeface="+mj-lt"/>
              <a:buAutoNum type="arabicPeriod"/>
            </a:pPr>
            <a:r>
              <a:rPr lang="en-SG" dirty="0" err="1">
                <a:solidFill>
                  <a:srgbClr val="333333"/>
                </a:solidFill>
                <a:latin typeface="-apple-system"/>
              </a:rPr>
              <a:t>Artikelwoerter</a:t>
            </a:r>
            <a:r>
              <a:rPr lang="en-SG" dirty="0">
                <a:solidFill>
                  <a:srgbClr val="333333"/>
                </a:solidFill>
                <a:latin typeface="-apple-system"/>
              </a:rPr>
              <a:t> </a:t>
            </a:r>
            <a:r>
              <a:rPr lang="en-SG" dirty="0" err="1">
                <a:solidFill>
                  <a:srgbClr val="333333"/>
                </a:solidFill>
                <a:latin typeface="-apple-system"/>
              </a:rPr>
              <a:t>als</a:t>
            </a:r>
            <a:r>
              <a:rPr lang="en-SG" dirty="0">
                <a:solidFill>
                  <a:srgbClr val="333333"/>
                </a:solidFill>
                <a:latin typeface="-apple-system"/>
              </a:rPr>
              <a:t> </a:t>
            </a:r>
            <a:r>
              <a:rPr lang="en-SG" dirty="0" err="1">
                <a:solidFill>
                  <a:srgbClr val="333333"/>
                </a:solidFill>
                <a:latin typeface="-apple-system"/>
              </a:rPr>
              <a:t>Pronomen</a:t>
            </a:r>
            <a:endParaRPr lang="en-SG" dirty="0">
              <a:solidFill>
                <a:srgbClr val="333333"/>
              </a:solidFill>
              <a:latin typeface="-apple-system"/>
            </a:endParaRPr>
          </a:p>
          <a:p>
            <a:pPr>
              <a:buFont typeface="+mj-lt"/>
              <a:buAutoNum type="arabicPeriod"/>
            </a:pPr>
            <a:r>
              <a:rPr lang="en-SG" dirty="0" err="1">
                <a:solidFill>
                  <a:srgbClr val="333333"/>
                </a:solidFill>
                <a:latin typeface="-apple-system"/>
              </a:rPr>
              <a:t>Reflexivpronomen</a:t>
            </a:r>
            <a:r>
              <a:rPr lang="en-SG" dirty="0">
                <a:solidFill>
                  <a:srgbClr val="333333"/>
                </a:solidFill>
                <a:latin typeface="-apple-system"/>
              </a:rPr>
              <a:t> was und wo</a:t>
            </a:r>
          </a:p>
          <a:p>
            <a:r>
              <a:rPr lang="en-SG" dirty="0">
                <a:solidFill>
                  <a:srgbClr val="333333"/>
                </a:solidFill>
                <a:latin typeface="-apple-system"/>
              </a:rPr>
              <a:t>PAEPOSITIONEN</a:t>
            </a:r>
          </a:p>
          <a:p>
            <a:pPr>
              <a:buFont typeface="+mj-lt"/>
              <a:buAutoNum type="arabicPeriod"/>
            </a:pPr>
            <a:r>
              <a:rPr lang="en-SG" dirty="0" err="1">
                <a:solidFill>
                  <a:srgbClr val="333333"/>
                </a:solidFill>
                <a:latin typeface="-apple-system"/>
              </a:rPr>
              <a:t>Wegen</a:t>
            </a:r>
            <a:r>
              <a:rPr lang="en-SG" dirty="0">
                <a:solidFill>
                  <a:srgbClr val="333333"/>
                </a:solidFill>
                <a:latin typeface="-apple-system"/>
              </a:rPr>
              <a:t> und </a:t>
            </a:r>
            <a:r>
              <a:rPr lang="en-SG" dirty="0" err="1">
                <a:solidFill>
                  <a:srgbClr val="333333"/>
                </a:solidFill>
                <a:latin typeface="-apple-system"/>
              </a:rPr>
              <a:t>Trotz</a:t>
            </a:r>
            <a:endParaRPr lang="en-SG" dirty="0">
              <a:solidFill>
                <a:srgbClr val="333333"/>
              </a:solidFill>
              <a:latin typeface="-apple-system"/>
            </a:endParaRPr>
          </a:p>
          <a:p>
            <a:pPr>
              <a:buFont typeface="+mj-lt"/>
              <a:buAutoNum type="arabicPeriod"/>
            </a:pPr>
            <a:r>
              <a:rPr lang="en-SG" dirty="0" err="1">
                <a:solidFill>
                  <a:srgbClr val="333333"/>
                </a:solidFill>
                <a:latin typeface="-apple-system"/>
              </a:rPr>
              <a:t>Innerhalb</a:t>
            </a:r>
            <a:r>
              <a:rPr lang="en-SG" dirty="0">
                <a:solidFill>
                  <a:srgbClr val="333333"/>
                </a:solidFill>
                <a:latin typeface="-apple-system"/>
              </a:rPr>
              <a:t> und </a:t>
            </a:r>
            <a:r>
              <a:rPr lang="en-SG" dirty="0" err="1">
                <a:solidFill>
                  <a:srgbClr val="333333"/>
                </a:solidFill>
                <a:latin typeface="-apple-system"/>
              </a:rPr>
              <a:t>Ausserhalb</a:t>
            </a:r>
            <a:endParaRPr lang="en-SG" dirty="0">
              <a:solidFill>
                <a:srgbClr val="333333"/>
              </a:solidFill>
              <a:latin typeface="-apple-system"/>
            </a:endParaRPr>
          </a:p>
          <a:p>
            <a:pPr>
              <a:buFont typeface="+mj-lt"/>
              <a:buAutoNum type="arabicPeriod"/>
            </a:pPr>
            <a:r>
              <a:rPr lang="en-SG" dirty="0" err="1">
                <a:solidFill>
                  <a:srgbClr val="333333"/>
                </a:solidFill>
                <a:latin typeface="-apple-system"/>
              </a:rPr>
              <a:t>Temporale</a:t>
            </a:r>
            <a:r>
              <a:rPr lang="en-SG" dirty="0">
                <a:solidFill>
                  <a:srgbClr val="333333"/>
                </a:solidFill>
                <a:latin typeface="-apple-system"/>
              </a:rPr>
              <a:t> </a:t>
            </a:r>
            <a:r>
              <a:rPr lang="en-SG" dirty="0" err="1">
                <a:solidFill>
                  <a:srgbClr val="333333"/>
                </a:solidFill>
                <a:latin typeface="-apple-system"/>
              </a:rPr>
              <a:t>praepositionen</a:t>
            </a:r>
            <a:r>
              <a:rPr lang="en-SG" dirty="0">
                <a:solidFill>
                  <a:srgbClr val="333333"/>
                </a:solidFill>
                <a:latin typeface="-apple-system"/>
              </a:rPr>
              <a:t> </a:t>
            </a:r>
            <a:r>
              <a:rPr lang="en-SG" dirty="0" err="1">
                <a:solidFill>
                  <a:srgbClr val="333333"/>
                </a:solidFill>
                <a:latin typeface="-apple-system"/>
              </a:rPr>
              <a:t>Vor</a:t>
            </a:r>
            <a:r>
              <a:rPr lang="en-SG" dirty="0">
                <a:solidFill>
                  <a:srgbClr val="333333"/>
                </a:solidFill>
                <a:latin typeface="-apple-system"/>
              </a:rPr>
              <a:t>, </a:t>
            </a:r>
            <a:r>
              <a:rPr lang="en-SG" dirty="0" err="1">
                <a:solidFill>
                  <a:srgbClr val="333333"/>
                </a:solidFill>
                <a:latin typeface="-apple-system"/>
              </a:rPr>
              <a:t>Nach</a:t>
            </a:r>
            <a:r>
              <a:rPr lang="en-SG" dirty="0">
                <a:solidFill>
                  <a:srgbClr val="333333"/>
                </a:solidFill>
                <a:latin typeface="-apple-system"/>
              </a:rPr>
              <a:t>, </a:t>
            </a:r>
            <a:r>
              <a:rPr lang="en-SG" dirty="0" err="1">
                <a:solidFill>
                  <a:srgbClr val="333333"/>
                </a:solidFill>
                <a:latin typeface="-apple-system"/>
              </a:rPr>
              <a:t>waehrend</a:t>
            </a:r>
            <a:endParaRPr lang="en-SG" dirty="0">
              <a:solidFill>
                <a:srgbClr val="333333"/>
              </a:solidFill>
              <a:latin typeface="-apple-system"/>
            </a:endParaRPr>
          </a:p>
          <a:p>
            <a:pPr>
              <a:buFont typeface="+mj-lt"/>
              <a:buAutoNum type="arabicPeriod"/>
            </a:pPr>
            <a:r>
              <a:rPr lang="en-SG" dirty="0" err="1">
                <a:solidFill>
                  <a:srgbClr val="333333"/>
                </a:solidFill>
                <a:latin typeface="-apple-system"/>
              </a:rPr>
              <a:t>aus+material</a:t>
            </a:r>
            <a:endParaRPr lang="en-SG" dirty="0">
              <a:solidFill>
                <a:srgbClr val="333333"/>
              </a:solidFill>
              <a:latin typeface="-apple-system"/>
            </a:endParaRPr>
          </a:p>
          <a:p>
            <a:r>
              <a:rPr lang="en-SG" dirty="0">
                <a:solidFill>
                  <a:srgbClr val="333333"/>
                </a:solidFill>
                <a:latin typeface="-apple-system"/>
              </a:rPr>
              <a:t>WORTSTELLUNG</a:t>
            </a:r>
          </a:p>
          <a:p>
            <a:pPr>
              <a:buFont typeface="+mj-lt"/>
              <a:buAutoNum type="arabicPeriod"/>
            </a:pPr>
            <a:r>
              <a:rPr lang="en-SG" dirty="0" err="1">
                <a:solidFill>
                  <a:srgbClr val="333333"/>
                </a:solidFill>
                <a:latin typeface="-apple-system"/>
              </a:rPr>
              <a:t>Stellung</a:t>
            </a:r>
            <a:r>
              <a:rPr lang="en-SG" dirty="0">
                <a:solidFill>
                  <a:srgbClr val="333333"/>
                </a:solidFill>
                <a:latin typeface="-apple-system"/>
              </a:rPr>
              <a:t> von </a:t>
            </a:r>
            <a:r>
              <a:rPr lang="en-SG" dirty="0" err="1">
                <a:solidFill>
                  <a:srgbClr val="333333"/>
                </a:solidFill>
                <a:latin typeface="-apple-system"/>
              </a:rPr>
              <a:t>nicht</a:t>
            </a:r>
            <a:r>
              <a:rPr lang="en-SG" dirty="0">
                <a:solidFill>
                  <a:srgbClr val="333333"/>
                </a:solidFill>
                <a:latin typeface="-apple-system"/>
              </a:rPr>
              <a:t> </a:t>
            </a:r>
            <a:r>
              <a:rPr lang="en-SG" dirty="0" err="1">
                <a:solidFill>
                  <a:srgbClr val="333333"/>
                </a:solidFill>
                <a:latin typeface="-apple-system"/>
              </a:rPr>
              <a:t>im</a:t>
            </a:r>
            <a:r>
              <a:rPr lang="en-SG" dirty="0">
                <a:solidFill>
                  <a:srgbClr val="333333"/>
                </a:solidFill>
                <a:latin typeface="-apple-system"/>
              </a:rPr>
              <a:t> </a:t>
            </a:r>
            <a:r>
              <a:rPr lang="en-SG" dirty="0" err="1">
                <a:solidFill>
                  <a:srgbClr val="333333"/>
                </a:solidFill>
                <a:latin typeface="-apple-system"/>
              </a:rPr>
              <a:t>satz</a:t>
            </a:r>
            <a:endParaRPr lang="en-SG" dirty="0">
              <a:solidFill>
                <a:srgbClr val="333333"/>
              </a:solidFill>
              <a:latin typeface="-apple-system"/>
            </a:endParaRPr>
          </a:p>
          <a:p>
            <a:pPr>
              <a:buFont typeface="+mj-lt"/>
              <a:buAutoNum type="arabicPeriod"/>
            </a:pPr>
            <a:r>
              <a:rPr lang="en-SG" dirty="0" err="1">
                <a:solidFill>
                  <a:srgbClr val="333333"/>
                </a:solidFill>
                <a:latin typeface="-apple-system"/>
              </a:rPr>
              <a:t>Temporale</a:t>
            </a:r>
            <a:r>
              <a:rPr lang="en-SG" dirty="0">
                <a:solidFill>
                  <a:srgbClr val="333333"/>
                </a:solidFill>
                <a:latin typeface="-apple-system"/>
              </a:rPr>
              <a:t> </a:t>
            </a:r>
            <a:r>
              <a:rPr lang="en-SG" dirty="0" err="1">
                <a:solidFill>
                  <a:srgbClr val="333333"/>
                </a:solidFill>
                <a:latin typeface="-apple-system"/>
              </a:rPr>
              <a:t>nebensaetze</a:t>
            </a:r>
            <a:r>
              <a:rPr lang="en-SG" dirty="0">
                <a:solidFill>
                  <a:srgbClr val="333333"/>
                </a:solidFill>
                <a:latin typeface="-apple-system"/>
              </a:rPr>
              <a:t>: bevor, </a:t>
            </a:r>
            <a:r>
              <a:rPr lang="en-SG" dirty="0" err="1">
                <a:solidFill>
                  <a:srgbClr val="333333"/>
                </a:solidFill>
                <a:latin typeface="-apple-system"/>
              </a:rPr>
              <a:t>nachdem</a:t>
            </a:r>
            <a:r>
              <a:rPr lang="en-SG" dirty="0">
                <a:solidFill>
                  <a:srgbClr val="333333"/>
                </a:solidFill>
                <a:latin typeface="-apple-system"/>
              </a:rPr>
              <a:t>, </a:t>
            </a:r>
            <a:r>
              <a:rPr lang="en-SG" dirty="0" err="1">
                <a:solidFill>
                  <a:srgbClr val="333333"/>
                </a:solidFill>
                <a:latin typeface="-apple-system"/>
              </a:rPr>
              <a:t>seit</a:t>
            </a:r>
            <a:r>
              <a:rPr lang="en-SG" dirty="0">
                <a:solidFill>
                  <a:srgbClr val="333333"/>
                </a:solidFill>
                <a:latin typeface="-apple-system"/>
              </a:rPr>
              <a:t>/</a:t>
            </a:r>
            <a:r>
              <a:rPr lang="en-SG" dirty="0" err="1">
                <a:solidFill>
                  <a:srgbClr val="333333"/>
                </a:solidFill>
                <a:latin typeface="-apple-system"/>
              </a:rPr>
              <a:t>seitdem</a:t>
            </a:r>
            <a:r>
              <a:rPr lang="en-SG" dirty="0">
                <a:solidFill>
                  <a:srgbClr val="333333"/>
                </a:solidFill>
                <a:latin typeface="-apple-system"/>
              </a:rPr>
              <a:t>, </a:t>
            </a:r>
            <a:r>
              <a:rPr lang="en-SG" dirty="0" err="1">
                <a:solidFill>
                  <a:srgbClr val="333333"/>
                </a:solidFill>
                <a:latin typeface="-apple-system"/>
              </a:rPr>
              <a:t>waehrend</a:t>
            </a:r>
            <a:r>
              <a:rPr lang="en-SG" dirty="0">
                <a:solidFill>
                  <a:srgbClr val="333333"/>
                </a:solidFill>
                <a:latin typeface="-apple-system"/>
              </a:rPr>
              <a:t>, bis</a:t>
            </a:r>
          </a:p>
          <a:p>
            <a:pPr>
              <a:buFont typeface="+mj-lt"/>
              <a:buAutoNum type="arabicPeriod"/>
            </a:pPr>
            <a:r>
              <a:rPr lang="en-SG" dirty="0" err="1">
                <a:solidFill>
                  <a:srgbClr val="333333"/>
                </a:solidFill>
                <a:latin typeface="-apple-system"/>
              </a:rPr>
              <a:t>Folgen</a:t>
            </a:r>
            <a:r>
              <a:rPr lang="en-SG" dirty="0">
                <a:solidFill>
                  <a:srgbClr val="333333"/>
                </a:solidFill>
                <a:latin typeface="-apple-system"/>
              </a:rPr>
              <a:t> </a:t>
            </a:r>
            <a:r>
              <a:rPr lang="en-SG" dirty="0" err="1">
                <a:solidFill>
                  <a:srgbClr val="333333"/>
                </a:solidFill>
                <a:latin typeface="-apple-system"/>
              </a:rPr>
              <a:t>ausdruecken</a:t>
            </a:r>
            <a:r>
              <a:rPr lang="en-SG" dirty="0">
                <a:solidFill>
                  <a:srgbClr val="333333"/>
                </a:solidFill>
                <a:latin typeface="-apple-system"/>
              </a:rPr>
              <a:t>:</a:t>
            </a:r>
          </a:p>
          <a:p>
            <a:pPr marL="742950" lvl="1" indent="-285750">
              <a:buFont typeface="+mj-lt"/>
              <a:buAutoNum type="arabicPeriod"/>
            </a:pPr>
            <a:r>
              <a:rPr lang="en-SG" dirty="0" err="1">
                <a:solidFill>
                  <a:srgbClr val="333333"/>
                </a:solidFill>
                <a:latin typeface="-apple-system"/>
              </a:rPr>
              <a:t>deshalb</a:t>
            </a:r>
            <a:r>
              <a:rPr lang="en-SG" dirty="0">
                <a:solidFill>
                  <a:srgbClr val="333333"/>
                </a:solidFill>
                <a:latin typeface="-apple-system"/>
              </a:rPr>
              <a:t>, </a:t>
            </a:r>
            <a:r>
              <a:rPr lang="en-SG" dirty="0" err="1">
                <a:solidFill>
                  <a:srgbClr val="333333"/>
                </a:solidFill>
                <a:latin typeface="-apple-system"/>
              </a:rPr>
              <a:t>darum</a:t>
            </a:r>
            <a:r>
              <a:rPr lang="en-SG" dirty="0">
                <a:solidFill>
                  <a:srgbClr val="333333"/>
                </a:solidFill>
                <a:latin typeface="-apple-system"/>
              </a:rPr>
              <a:t>, </a:t>
            </a:r>
            <a:r>
              <a:rPr lang="en-SG" dirty="0" err="1">
                <a:solidFill>
                  <a:srgbClr val="333333"/>
                </a:solidFill>
                <a:latin typeface="-apple-system"/>
              </a:rPr>
              <a:t>deswegen</a:t>
            </a:r>
            <a:endParaRPr lang="en-SG" dirty="0">
              <a:solidFill>
                <a:srgbClr val="333333"/>
              </a:solidFill>
              <a:latin typeface="-apple-system"/>
            </a:endParaRPr>
          </a:p>
          <a:p>
            <a:pPr marL="742950" lvl="1" indent="-285750">
              <a:buFont typeface="+mj-lt"/>
              <a:buAutoNum type="arabicPeriod"/>
            </a:pPr>
            <a:r>
              <a:rPr lang="en-SG" dirty="0" err="1">
                <a:solidFill>
                  <a:srgbClr val="333333"/>
                </a:solidFill>
                <a:latin typeface="-apple-system"/>
              </a:rPr>
              <a:t>sodass</a:t>
            </a:r>
            <a:r>
              <a:rPr lang="en-SG" dirty="0">
                <a:solidFill>
                  <a:srgbClr val="333333"/>
                </a:solidFill>
                <a:latin typeface="-apple-system"/>
              </a:rPr>
              <a:t>, so….</a:t>
            </a:r>
            <a:r>
              <a:rPr lang="en-SG" dirty="0" err="1">
                <a:solidFill>
                  <a:srgbClr val="333333"/>
                </a:solidFill>
                <a:latin typeface="-apple-system"/>
              </a:rPr>
              <a:t>dass</a:t>
            </a:r>
            <a:endParaRPr lang="en-SG" dirty="0">
              <a:solidFill>
                <a:srgbClr val="333333"/>
              </a:solidFill>
              <a:latin typeface="-apple-system"/>
            </a:endParaRPr>
          </a:p>
          <a:p>
            <a:pPr>
              <a:buFont typeface="+mj-lt"/>
              <a:buAutoNum type="arabicPeriod"/>
            </a:pPr>
            <a:r>
              <a:rPr lang="en-SG" dirty="0" err="1">
                <a:solidFill>
                  <a:srgbClr val="333333"/>
                </a:solidFill>
                <a:latin typeface="-apple-system"/>
              </a:rPr>
              <a:t>Gruende</a:t>
            </a:r>
            <a:r>
              <a:rPr lang="en-SG" dirty="0">
                <a:solidFill>
                  <a:srgbClr val="333333"/>
                </a:solidFill>
                <a:latin typeface="-apple-system"/>
              </a:rPr>
              <a:t> und </a:t>
            </a:r>
            <a:r>
              <a:rPr lang="en-SG" dirty="0" err="1">
                <a:solidFill>
                  <a:srgbClr val="333333"/>
                </a:solidFill>
                <a:latin typeface="-apple-system"/>
              </a:rPr>
              <a:t>Gegenguende</a:t>
            </a:r>
            <a:r>
              <a:rPr lang="en-SG" dirty="0">
                <a:solidFill>
                  <a:srgbClr val="333333"/>
                </a:solidFill>
                <a:latin typeface="-apple-system"/>
              </a:rPr>
              <a:t> </a:t>
            </a:r>
            <a:r>
              <a:rPr lang="en-SG" dirty="0" err="1">
                <a:solidFill>
                  <a:srgbClr val="333333"/>
                </a:solidFill>
                <a:latin typeface="-apple-system"/>
              </a:rPr>
              <a:t>ausdruecken</a:t>
            </a:r>
            <a:r>
              <a:rPr lang="en-SG" dirty="0">
                <a:solidFill>
                  <a:srgbClr val="333333"/>
                </a:solidFill>
                <a:latin typeface="-apple-system"/>
              </a:rPr>
              <a:t>: </a:t>
            </a:r>
            <a:r>
              <a:rPr lang="en-SG" dirty="0" err="1">
                <a:solidFill>
                  <a:srgbClr val="333333"/>
                </a:solidFill>
                <a:latin typeface="-apple-system"/>
              </a:rPr>
              <a:t>weil</a:t>
            </a:r>
            <a:r>
              <a:rPr lang="en-SG" dirty="0">
                <a:solidFill>
                  <a:srgbClr val="333333"/>
                </a:solidFill>
                <a:latin typeface="-apple-system"/>
              </a:rPr>
              <a:t>/da, </a:t>
            </a:r>
            <a:r>
              <a:rPr lang="en-SG" dirty="0" err="1">
                <a:solidFill>
                  <a:srgbClr val="333333"/>
                </a:solidFill>
                <a:latin typeface="-apple-system"/>
              </a:rPr>
              <a:t>obwohl</a:t>
            </a:r>
            <a:endParaRPr lang="en-SG" dirty="0">
              <a:solidFill>
                <a:srgbClr val="333333"/>
              </a:solidFill>
              <a:latin typeface="-apple-system"/>
            </a:endParaRPr>
          </a:p>
          <a:p>
            <a:pPr>
              <a:buFont typeface="+mj-lt"/>
              <a:buAutoNum type="arabicPeriod"/>
            </a:pPr>
            <a:r>
              <a:rPr lang="en-SG" dirty="0" err="1">
                <a:solidFill>
                  <a:srgbClr val="333333"/>
                </a:solidFill>
                <a:latin typeface="-apple-system"/>
              </a:rPr>
              <a:t>Infinitiv</a:t>
            </a:r>
            <a:r>
              <a:rPr lang="en-SG" dirty="0">
                <a:solidFill>
                  <a:srgbClr val="333333"/>
                </a:solidFill>
                <a:latin typeface="-apple-system"/>
              </a:rPr>
              <a:t> </a:t>
            </a:r>
            <a:r>
              <a:rPr lang="en-SG" dirty="0" err="1">
                <a:solidFill>
                  <a:srgbClr val="333333"/>
                </a:solidFill>
                <a:latin typeface="-apple-system"/>
              </a:rPr>
              <a:t>mit</a:t>
            </a:r>
            <a:r>
              <a:rPr lang="en-SG" dirty="0">
                <a:solidFill>
                  <a:srgbClr val="333333"/>
                </a:solidFill>
                <a:latin typeface="-apple-system"/>
              </a:rPr>
              <a:t> </a:t>
            </a:r>
            <a:r>
              <a:rPr lang="en-SG" dirty="0" err="1">
                <a:solidFill>
                  <a:srgbClr val="333333"/>
                </a:solidFill>
                <a:latin typeface="-apple-system"/>
              </a:rPr>
              <a:t>zu</a:t>
            </a:r>
            <a:endParaRPr lang="en-SG" dirty="0">
              <a:solidFill>
                <a:srgbClr val="333333"/>
              </a:solidFill>
              <a:latin typeface="-apple-system"/>
            </a:endParaRPr>
          </a:p>
          <a:p>
            <a:pPr>
              <a:buFont typeface="+mj-lt"/>
              <a:buAutoNum type="arabicPeriod"/>
            </a:pPr>
            <a:r>
              <a:rPr lang="en-SG" dirty="0" err="1">
                <a:solidFill>
                  <a:srgbClr val="333333"/>
                </a:solidFill>
                <a:latin typeface="-apple-system"/>
              </a:rPr>
              <a:t>Relativsaetze</a:t>
            </a:r>
            <a:r>
              <a:rPr lang="en-SG" dirty="0">
                <a:solidFill>
                  <a:srgbClr val="333333"/>
                </a:solidFill>
                <a:latin typeface="-apple-system"/>
              </a:rPr>
              <a:t>: </a:t>
            </a:r>
            <a:r>
              <a:rPr lang="en-SG" dirty="0" err="1">
                <a:solidFill>
                  <a:srgbClr val="333333"/>
                </a:solidFill>
                <a:latin typeface="-apple-system"/>
              </a:rPr>
              <a:t>Relativpronomen</a:t>
            </a:r>
            <a:r>
              <a:rPr lang="en-SG" dirty="0">
                <a:solidFill>
                  <a:srgbClr val="333333"/>
                </a:solidFill>
                <a:latin typeface="-apple-system"/>
              </a:rPr>
              <a:t> </a:t>
            </a:r>
            <a:r>
              <a:rPr lang="en-SG" dirty="0" err="1">
                <a:solidFill>
                  <a:srgbClr val="333333"/>
                </a:solidFill>
                <a:latin typeface="-apple-system"/>
              </a:rPr>
              <a:t>im</a:t>
            </a:r>
            <a:r>
              <a:rPr lang="en-SG" dirty="0">
                <a:solidFill>
                  <a:srgbClr val="333333"/>
                </a:solidFill>
                <a:latin typeface="-apple-system"/>
              </a:rPr>
              <a:t> </a:t>
            </a:r>
            <a:r>
              <a:rPr lang="en-SG" dirty="0" err="1">
                <a:solidFill>
                  <a:srgbClr val="333333"/>
                </a:solidFill>
                <a:latin typeface="-apple-system"/>
              </a:rPr>
              <a:t>Dativ</a:t>
            </a:r>
            <a:endParaRPr lang="en-SG" dirty="0">
              <a:solidFill>
                <a:srgbClr val="333333"/>
              </a:solidFill>
              <a:latin typeface="-apple-system"/>
            </a:endParaRPr>
          </a:p>
          <a:p>
            <a:pPr>
              <a:buFont typeface="+mj-lt"/>
              <a:buAutoNum type="arabicPeriod"/>
            </a:pPr>
            <a:r>
              <a:rPr lang="en-SG" dirty="0" err="1">
                <a:solidFill>
                  <a:srgbClr val="333333"/>
                </a:solidFill>
                <a:latin typeface="-apple-system"/>
              </a:rPr>
              <a:t>Relativsaetze</a:t>
            </a:r>
            <a:r>
              <a:rPr lang="en-SG" dirty="0">
                <a:solidFill>
                  <a:srgbClr val="333333"/>
                </a:solidFill>
                <a:latin typeface="-apple-system"/>
              </a:rPr>
              <a:t>: </a:t>
            </a:r>
            <a:r>
              <a:rPr lang="en-SG" dirty="0" err="1">
                <a:solidFill>
                  <a:srgbClr val="333333"/>
                </a:solidFill>
                <a:latin typeface="-apple-system"/>
              </a:rPr>
              <a:t>Relativpronomen</a:t>
            </a:r>
            <a:r>
              <a:rPr lang="en-SG" dirty="0">
                <a:solidFill>
                  <a:srgbClr val="333333"/>
                </a:solidFill>
                <a:latin typeface="-apple-system"/>
              </a:rPr>
              <a:t> </a:t>
            </a:r>
            <a:r>
              <a:rPr lang="en-SG" dirty="0" err="1">
                <a:solidFill>
                  <a:srgbClr val="333333"/>
                </a:solidFill>
                <a:latin typeface="-apple-system"/>
              </a:rPr>
              <a:t>mit</a:t>
            </a:r>
            <a:r>
              <a:rPr lang="en-SG" dirty="0">
                <a:solidFill>
                  <a:srgbClr val="333333"/>
                </a:solidFill>
                <a:latin typeface="-apple-system"/>
              </a:rPr>
              <a:t> </a:t>
            </a:r>
            <a:r>
              <a:rPr lang="en-SG" dirty="0" err="1">
                <a:solidFill>
                  <a:srgbClr val="333333"/>
                </a:solidFill>
                <a:latin typeface="-apple-system"/>
              </a:rPr>
              <a:t>Praeposition</a:t>
            </a:r>
            <a:endParaRPr lang="en-SG" dirty="0">
              <a:solidFill>
                <a:srgbClr val="333333"/>
              </a:solidFill>
              <a:latin typeface="-apple-system"/>
            </a:endParaRPr>
          </a:p>
          <a:p>
            <a:pPr>
              <a:buFont typeface="+mj-lt"/>
              <a:buAutoNum type="arabicPeriod"/>
            </a:pPr>
            <a:r>
              <a:rPr lang="en-SG" dirty="0" err="1">
                <a:solidFill>
                  <a:srgbClr val="333333"/>
                </a:solidFill>
                <a:latin typeface="-apple-system"/>
              </a:rPr>
              <a:t>Verben</a:t>
            </a:r>
            <a:r>
              <a:rPr lang="en-SG" dirty="0">
                <a:solidFill>
                  <a:srgbClr val="333333"/>
                </a:solidFill>
                <a:latin typeface="-apple-system"/>
              </a:rPr>
              <a:t> </a:t>
            </a:r>
            <a:r>
              <a:rPr lang="en-SG" dirty="0" err="1">
                <a:solidFill>
                  <a:srgbClr val="333333"/>
                </a:solidFill>
                <a:latin typeface="-apple-system"/>
              </a:rPr>
              <a:t>mit</a:t>
            </a:r>
            <a:r>
              <a:rPr lang="en-SG" dirty="0">
                <a:solidFill>
                  <a:srgbClr val="333333"/>
                </a:solidFill>
                <a:latin typeface="-apple-system"/>
              </a:rPr>
              <a:t> </a:t>
            </a:r>
            <a:r>
              <a:rPr lang="en-SG" dirty="0" err="1">
                <a:solidFill>
                  <a:srgbClr val="333333"/>
                </a:solidFill>
                <a:latin typeface="-apple-system"/>
              </a:rPr>
              <a:t>praeposition</a:t>
            </a:r>
            <a:r>
              <a:rPr lang="en-SG" dirty="0">
                <a:solidFill>
                  <a:srgbClr val="333333"/>
                </a:solidFill>
                <a:latin typeface="-apple-system"/>
              </a:rPr>
              <a:t> und </a:t>
            </a:r>
            <a:r>
              <a:rPr lang="en-SG" dirty="0" err="1">
                <a:solidFill>
                  <a:srgbClr val="333333"/>
                </a:solidFill>
                <a:latin typeface="-apple-system"/>
              </a:rPr>
              <a:t>Nebensatz</a:t>
            </a:r>
            <a:endParaRPr lang="en-SG" dirty="0">
              <a:solidFill>
                <a:srgbClr val="333333"/>
              </a:solidFill>
              <a:latin typeface="-apple-system"/>
            </a:endParaRPr>
          </a:p>
          <a:p>
            <a:pPr>
              <a:buFont typeface="+mj-lt"/>
              <a:buAutoNum type="arabicPeriod"/>
            </a:pPr>
            <a:r>
              <a:rPr lang="en-SG" dirty="0" err="1">
                <a:solidFill>
                  <a:srgbClr val="333333"/>
                </a:solidFill>
                <a:latin typeface="-apple-system"/>
              </a:rPr>
              <a:t>Zweiteilige</a:t>
            </a:r>
            <a:r>
              <a:rPr lang="en-SG" dirty="0">
                <a:solidFill>
                  <a:srgbClr val="333333"/>
                </a:solidFill>
                <a:latin typeface="-apple-system"/>
              </a:rPr>
              <a:t> </a:t>
            </a:r>
            <a:r>
              <a:rPr lang="en-SG" dirty="0" err="1">
                <a:solidFill>
                  <a:srgbClr val="333333"/>
                </a:solidFill>
                <a:latin typeface="-apple-system"/>
              </a:rPr>
              <a:t>Konnektoren</a:t>
            </a:r>
            <a:r>
              <a:rPr lang="en-SG" dirty="0">
                <a:solidFill>
                  <a:srgbClr val="333333"/>
                </a:solidFill>
                <a:latin typeface="-apple-system"/>
              </a:rPr>
              <a:t>:</a:t>
            </a:r>
          </a:p>
          <a:p>
            <a:pPr marL="742950" lvl="1" indent="-285750">
              <a:buFont typeface="+mj-lt"/>
              <a:buAutoNum type="arabicPeriod"/>
            </a:pPr>
            <a:r>
              <a:rPr lang="en-SG" dirty="0" err="1">
                <a:solidFill>
                  <a:srgbClr val="333333"/>
                </a:solidFill>
                <a:latin typeface="-apple-system"/>
              </a:rPr>
              <a:t>Sowohl</a:t>
            </a:r>
            <a:r>
              <a:rPr lang="en-SG" dirty="0">
                <a:solidFill>
                  <a:srgbClr val="333333"/>
                </a:solidFill>
                <a:latin typeface="-apple-system"/>
              </a:rPr>
              <a:t>, </a:t>
            </a:r>
            <a:r>
              <a:rPr lang="en-SG" dirty="0" err="1">
                <a:solidFill>
                  <a:srgbClr val="333333"/>
                </a:solidFill>
                <a:latin typeface="-apple-system"/>
              </a:rPr>
              <a:t>als</a:t>
            </a:r>
            <a:r>
              <a:rPr lang="en-SG" dirty="0">
                <a:solidFill>
                  <a:srgbClr val="333333"/>
                </a:solidFill>
                <a:latin typeface="-apple-system"/>
              </a:rPr>
              <a:t> </a:t>
            </a:r>
            <a:r>
              <a:rPr lang="en-SG" dirty="0" err="1">
                <a:solidFill>
                  <a:srgbClr val="333333"/>
                </a:solidFill>
                <a:latin typeface="-apple-system"/>
              </a:rPr>
              <a:t>auch</a:t>
            </a:r>
            <a:endParaRPr lang="en-SG" dirty="0">
              <a:solidFill>
                <a:srgbClr val="333333"/>
              </a:solidFill>
              <a:latin typeface="-apple-system"/>
            </a:endParaRPr>
          </a:p>
          <a:p>
            <a:pPr marL="742950" lvl="1" indent="-285750">
              <a:buFont typeface="+mj-lt"/>
              <a:buAutoNum type="arabicPeriod"/>
            </a:pPr>
            <a:r>
              <a:rPr lang="en-SG" dirty="0" err="1">
                <a:solidFill>
                  <a:srgbClr val="333333"/>
                </a:solidFill>
                <a:latin typeface="-apple-system"/>
              </a:rPr>
              <a:t>nicht</a:t>
            </a:r>
            <a:r>
              <a:rPr lang="en-SG" dirty="0">
                <a:solidFill>
                  <a:srgbClr val="333333"/>
                </a:solidFill>
                <a:latin typeface="-apple-system"/>
              </a:rPr>
              <a:t> </a:t>
            </a:r>
            <a:r>
              <a:rPr lang="en-SG" dirty="0" err="1">
                <a:solidFill>
                  <a:srgbClr val="333333"/>
                </a:solidFill>
                <a:latin typeface="-apple-system"/>
              </a:rPr>
              <a:t>nur</a:t>
            </a:r>
            <a:r>
              <a:rPr lang="en-SG" dirty="0">
                <a:solidFill>
                  <a:srgbClr val="333333"/>
                </a:solidFill>
                <a:latin typeface="-apple-system"/>
              </a:rPr>
              <a:t>, </a:t>
            </a:r>
            <a:r>
              <a:rPr lang="en-SG" dirty="0" err="1">
                <a:solidFill>
                  <a:srgbClr val="333333"/>
                </a:solidFill>
                <a:latin typeface="-apple-system"/>
              </a:rPr>
              <a:t>sondern</a:t>
            </a:r>
            <a:r>
              <a:rPr lang="en-SG" dirty="0">
                <a:solidFill>
                  <a:srgbClr val="333333"/>
                </a:solidFill>
                <a:latin typeface="-apple-system"/>
              </a:rPr>
              <a:t> </a:t>
            </a:r>
            <a:r>
              <a:rPr lang="en-SG" dirty="0" err="1">
                <a:solidFill>
                  <a:srgbClr val="333333"/>
                </a:solidFill>
                <a:latin typeface="-apple-system"/>
              </a:rPr>
              <a:t>auch</a:t>
            </a:r>
            <a:endParaRPr lang="en-SG" dirty="0">
              <a:solidFill>
                <a:srgbClr val="333333"/>
              </a:solidFill>
              <a:latin typeface="-apple-system"/>
            </a:endParaRPr>
          </a:p>
          <a:p>
            <a:pPr marL="742950" lvl="1" indent="-285750">
              <a:buFont typeface="+mj-lt"/>
              <a:buAutoNum type="arabicPeriod"/>
            </a:pPr>
            <a:r>
              <a:rPr lang="en-SG" dirty="0" err="1">
                <a:solidFill>
                  <a:srgbClr val="333333"/>
                </a:solidFill>
                <a:latin typeface="-apple-system"/>
              </a:rPr>
              <a:t>entweder</a:t>
            </a:r>
            <a:r>
              <a:rPr lang="en-SG" dirty="0">
                <a:solidFill>
                  <a:srgbClr val="333333"/>
                </a:solidFill>
                <a:latin typeface="-apple-system"/>
              </a:rPr>
              <a:t>, </a:t>
            </a:r>
            <a:r>
              <a:rPr lang="en-SG" dirty="0" err="1">
                <a:solidFill>
                  <a:srgbClr val="333333"/>
                </a:solidFill>
                <a:latin typeface="-apple-system"/>
              </a:rPr>
              <a:t>oder</a:t>
            </a:r>
            <a:endParaRPr lang="en-SG" dirty="0">
              <a:solidFill>
                <a:srgbClr val="333333"/>
              </a:solidFill>
              <a:latin typeface="-apple-system"/>
            </a:endParaRPr>
          </a:p>
          <a:p>
            <a:pPr marL="742950" lvl="1" indent="-285750">
              <a:buFont typeface="+mj-lt"/>
              <a:buAutoNum type="arabicPeriod"/>
            </a:pPr>
            <a:r>
              <a:rPr lang="en-SG" dirty="0" err="1">
                <a:solidFill>
                  <a:srgbClr val="333333"/>
                </a:solidFill>
                <a:latin typeface="-apple-system"/>
              </a:rPr>
              <a:t>weder</a:t>
            </a:r>
            <a:r>
              <a:rPr lang="en-SG" dirty="0">
                <a:solidFill>
                  <a:srgbClr val="333333"/>
                </a:solidFill>
                <a:latin typeface="-apple-system"/>
              </a:rPr>
              <a:t>, </a:t>
            </a:r>
            <a:r>
              <a:rPr lang="en-SG" dirty="0" err="1">
                <a:solidFill>
                  <a:srgbClr val="333333"/>
                </a:solidFill>
                <a:latin typeface="-apple-system"/>
              </a:rPr>
              <a:t>noch</a:t>
            </a:r>
            <a:endParaRPr lang="en-SG" dirty="0">
              <a:solidFill>
                <a:srgbClr val="333333"/>
              </a:solidFill>
              <a:latin typeface="-apple-system"/>
            </a:endParaRPr>
          </a:p>
          <a:p>
            <a:pPr marL="742950" lvl="1" indent="-285750">
              <a:buFont typeface="+mj-lt"/>
              <a:buAutoNum type="arabicPeriod"/>
            </a:pPr>
            <a:r>
              <a:rPr lang="en-SG" dirty="0" err="1">
                <a:solidFill>
                  <a:srgbClr val="333333"/>
                </a:solidFill>
                <a:latin typeface="-apple-system"/>
              </a:rPr>
              <a:t>zwar</a:t>
            </a:r>
            <a:r>
              <a:rPr lang="en-SG" dirty="0">
                <a:solidFill>
                  <a:srgbClr val="333333"/>
                </a:solidFill>
                <a:latin typeface="-apple-system"/>
              </a:rPr>
              <a:t>, </a:t>
            </a:r>
            <a:r>
              <a:rPr lang="en-SG" dirty="0" err="1">
                <a:solidFill>
                  <a:srgbClr val="333333"/>
                </a:solidFill>
                <a:latin typeface="-apple-system"/>
              </a:rPr>
              <a:t>aber</a:t>
            </a:r>
            <a:endParaRPr lang="en-SG" dirty="0">
              <a:solidFill>
                <a:srgbClr val="333333"/>
              </a:solidFill>
              <a:latin typeface="-apple-system"/>
            </a:endParaRPr>
          </a:p>
          <a:p>
            <a:pPr marL="742950" lvl="1" indent="-285750">
              <a:buFont typeface="+mj-lt"/>
              <a:buAutoNum type="arabicPeriod"/>
            </a:pPr>
            <a:r>
              <a:rPr lang="en-SG" dirty="0" err="1">
                <a:solidFill>
                  <a:srgbClr val="333333"/>
                </a:solidFill>
                <a:latin typeface="-apple-system"/>
              </a:rPr>
              <a:t>einerseits</a:t>
            </a:r>
            <a:r>
              <a:rPr lang="en-SG" dirty="0">
                <a:solidFill>
                  <a:srgbClr val="333333"/>
                </a:solidFill>
                <a:latin typeface="-apple-system"/>
              </a:rPr>
              <a:t>, </a:t>
            </a:r>
            <a:r>
              <a:rPr lang="en-SG" dirty="0" err="1">
                <a:solidFill>
                  <a:srgbClr val="333333"/>
                </a:solidFill>
                <a:latin typeface="-apple-system"/>
              </a:rPr>
              <a:t>andererseits</a:t>
            </a:r>
            <a:endParaRPr lang="en-SG" dirty="0">
              <a:solidFill>
                <a:srgbClr val="333333"/>
              </a:solidFill>
              <a:latin typeface="-apple-system"/>
            </a:endParaRPr>
          </a:p>
          <a:p>
            <a:pPr>
              <a:buFont typeface="+mj-lt"/>
              <a:buAutoNum type="arabicPeriod"/>
            </a:pPr>
            <a:r>
              <a:rPr lang="en-SG" dirty="0" err="1">
                <a:solidFill>
                  <a:srgbClr val="333333"/>
                </a:solidFill>
                <a:latin typeface="-apple-system"/>
              </a:rPr>
              <a:t>Saetze</a:t>
            </a:r>
            <a:r>
              <a:rPr lang="en-SG" dirty="0">
                <a:solidFill>
                  <a:srgbClr val="333333"/>
                </a:solidFill>
                <a:latin typeface="-apple-system"/>
              </a:rPr>
              <a:t> </a:t>
            </a:r>
            <a:r>
              <a:rPr lang="en-SG" dirty="0" err="1">
                <a:solidFill>
                  <a:srgbClr val="333333"/>
                </a:solidFill>
                <a:latin typeface="-apple-system"/>
              </a:rPr>
              <a:t>mit</a:t>
            </a:r>
            <a:r>
              <a:rPr lang="en-SG" dirty="0">
                <a:solidFill>
                  <a:srgbClr val="333333"/>
                </a:solidFill>
                <a:latin typeface="-apple-system"/>
              </a:rPr>
              <a:t> je….</a:t>
            </a:r>
            <a:r>
              <a:rPr lang="en-SG" dirty="0" err="1">
                <a:solidFill>
                  <a:srgbClr val="333333"/>
                </a:solidFill>
                <a:latin typeface="-apple-system"/>
              </a:rPr>
              <a:t>desto</a:t>
            </a:r>
            <a:r>
              <a:rPr lang="en-SG" dirty="0">
                <a:solidFill>
                  <a:srgbClr val="333333"/>
                </a:solidFill>
                <a:latin typeface="-apple-system"/>
              </a:rPr>
              <a:t>…</a:t>
            </a:r>
            <a:endParaRPr lang="en-SG" b="0" i="0" dirty="0">
              <a:solidFill>
                <a:srgbClr val="333333"/>
              </a:solidFill>
              <a:effectLst/>
              <a:latin typeface="-apple-system"/>
            </a:endParaRPr>
          </a:p>
        </p:txBody>
      </p:sp>
      <p:sp>
        <p:nvSpPr>
          <p:cNvPr id="2" name="Title 1">
            <a:extLst>
              <a:ext uri="{FF2B5EF4-FFF2-40B4-BE49-F238E27FC236}">
                <a16:creationId xmlns:a16="http://schemas.microsoft.com/office/drawing/2014/main" id="{29EC1F70-9098-4B3D-A690-0321C4201466}"/>
              </a:ext>
            </a:extLst>
          </p:cNvPr>
          <p:cNvSpPr>
            <a:spLocks noGrp="1"/>
          </p:cNvSpPr>
          <p:nvPr>
            <p:ph type="title"/>
          </p:nvPr>
        </p:nvSpPr>
        <p:spPr>
          <a:xfrm>
            <a:off x="8624254" y="1138485"/>
            <a:ext cx="13867446" cy="1383397"/>
          </a:xfrm>
        </p:spPr>
        <p:txBody>
          <a:bodyPr>
            <a:normAutofit fontScale="90000"/>
          </a:bodyPr>
          <a:lstStyle/>
          <a:p>
            <a:pPr algn="ctr"/>
            <a:r>
              <a:rPr lang="en-SG" dirty="0"/>
              <a:t>Deutsch-Sprecher: B1</a:t>
            </a:r>
          </a:p>
        </p:txBody>
      </p:sp>
      <p:sp>
        <p:nvSpPr>
          <p:cNvPr id="8" name="TextBox 7">
            <a:extLst>
              <a:ext uri="{FF2B5EF4-FFF2-40B4-BE49-F238E27FC236}">
                <a16:creationId xmlns:a16="http://schemas.microsoft.com/office/drawing/2014/main" id="{7985E377-181D-4AB1-93AA-A29E770B548C}"/>
              </a:ext>
            </a:extLst>
          </p:cNvPr>
          <p:cNvSpPr txBox="1"/>
          <p:nvPr/>
        </p:nvSpPr>
        <p:spPr>
          <a:xfrm>
            <a:off x="7585894" y="2366409"/>
            <a:ext cx="14300921" cy="2440283"/>
          </a:xfrm>
          <a:prstGeom prst="rect">
            <a:avLst/>
          </a:prstGeom>
          <a:noFill/>
        </p:spPr>
        <p:txBody>
          <a:bodyPr wrap="square" rtlCol="0">
            <a:spAutoFit/>
          </a:bodyPr>
          <a:lstStyle/>
          <a:p>
            <a:pPr marL="403650" indent="-403650">
              <a:buFont typeface="Wingdings" panose="05000000000000000000" pitchFamily="2" charset="2"/>
              <a:buChar char="q"/>
            </a:pPr>
            <a:r>
              <a:rPr lang="en-SG" sz="2543" dirty="0"/>
              <a:t>Can understand the main points of clear standard input on familiar matters regularly encountered in work, school, leisure, etc. </a:t>
            </a:r>
          </a:p>
          <a:p>
            <a:pPr marL="403650" indent="-403650">
              <a:buFont typeface="Wingdings" panose="05000000000000000000" pitchFamily="2" charset="2"/>
              <a:buChar char="q"/>
            </a:pPr>
            <a:r>
              <a:rPr lang="en-SG" sz="2543" dirty="0"/>
              <a:t>Can deal with most situations likely to arise whilst traveling in an area where the language is spoken.</a:t>
            </a:r>
          </a:p>
          <a:p>
            <a:pPr marL="403650" indent="-403650">
              <a:buFont typeface="Wingdings" panose="05000000000000000000" pitchFamily="2" charset="2"/>
              <a:buChar char="q"/>
            </a:pPr>
            <a:r>
              <a:rPr lang="en-SG" sz="2543" dirty="0"/>
              <a:t>Can produce simple connected text on familiar topics or the ones of personal interest.</a:t>
            </a:r>
          </a:p>
          <a:p>
            <a:pPr marL="403650" indent="-403650">
              <a:buFont typeface="Wingdings" panose="05000000000000000000" pitchFamily="2" charset="2"/>
              <a:buChar char="q"/>
            </a:pPr>
            <a:r>
              <a:rPr lang="en-SG" sz="2543" dirty="0"/>
              <a:t>Can describe experiences and events, dreams, hopes &amp; ambitions and briefly give reasons and explanations for opinions and plans.</a:t>
            </a:r>
          </a:p>
        </p:txBody>
      </p:sp>
      <p:sp>
        <p:nvSpPr>
          <p:cNvPr id="9" name="TextBox 8">
            <a:extLst>
              <a:ext uri="{FF2B5EF4-FFF2-40B4-BE49-F238E27FC236}">
                <a16:creationId xmlns:a16="http://schemas.microsoft.com/office/drawing/2014/main" id="{12D095EE-AFFC-4C02-BDB0-D2677A1074B4}"/>
              </a:ext>
            </a:extLst>
          </p:cNvPr>
          <p:cNvSpPr txBox="1"/>
          <p:nvPr/>
        </p:nvSpPr>
        <p:spPr>
          <a:xfrm>
            <a:off x="7765296" y="4779382"/>
            <a:ext cx="1894621" cy="353174"/>
          </a:xfrm>
          <a:prstGeom prst="rect">
            <a:avLst/>
          </a:prstGeom>
          <a:noFill/>
          <a:ln>
            <a:solidFill>
              <a:schemeClr val="accent1"/>
            </a:solidFill>
          </a:ln>
        </p:spPr>
        <p:txBody>
          <a:bodyPr wrap="none" rtlCol="0">
            <a:spAutoFit/>
          </a:bodyPr>
          <a:lstStyle/>
          <a:p>
            <a:r>
              <a:rPr lang="en-SG" sz="1695" dirty="0"/>
              <a:t>Exam requirements</a:t>
            </a:r>
          </a:p>
        </p:txBody>
      </p:sp>
      <p:sp>
        <p:nvSpPr>
          <p:cNvPr id="4" name="Rectangle 3">
            <a:extLst>
              <a:ext uri="{FF2B5EF4-FFF2-40B4-BE49-F238E27FC236}">
                <a16:creationId xmlns:a16="http://schemas.microsoft.com/office/drawing/2014/main" id="{5E658C90-5A47-4362-B761-3C95F9932D81}"/>
              </a:ext>
            </a:extLst>
          </p:cNvPr>
          <p:cNvSpPr/>
          <p:nvPr/>
        </p:nvSpPr>
        <p:spPr>
          <a:xfrm>
            <a:off x="11438845" y="12338015"/>
            <a:ext cx="7550592" cy="2243563"/>
          </a:xfrm>
          <a:prstGeom prst="rect">
            <a:avLst/>
          </a:prstGeom>
        </p:spPr>
        <p:txBody>
          <a:bodyPr>
            <a:spAutoFit/>
          </a:bodyPr>
          <a:lstStyle/>
          <a:p>
            <a:r>
              <a:rPr lang="en-SG" sz="1271" dirty="0"/>
              <a:t>The part of this speaking exam has 3 sections.</a:t>
            </a:r>
          </a:p>
          <a:p>
            <a:endParaRPr lang="en-SG" sz="1271" dirty="0"/>
          </a:p>
          <a:p>
            <a:r>
              <a:rPr lang="en-SG" sz="1271" dirty="0"/>
              <a:t>Section 1:- In this section, you will get 4 cards and you have to ask questions with those cards. This section is all about Questions and answers.</a:t>
            </a:r>
          </a:p>
          <a:p>
            <a:endParaRPr lang="en-SG" sz="1271" dirty="0"/>
          </a:p>
          <a:p>
            <a:r>
              <a:rPr lang="en-SG" sz="1271" dirty="0"/>
              <a:t>Section 2:- In this section, according to the given card, you have to tell something about you and your Life.</a:t>
            </a:r>
          </a:p>
          <a:p>
            <a:endParaRPr lang="en-SG" sz="1271" dirty="0"/>
          </a:p>
          <a:p>
            <a:r>
              <a:rPr lang="en-SG" sz="1271" dirty="0"/>
              <a:t>Section 3:- In this section, you have to plan something with your Partner.</a:t>
            </a:r>
          </a:p>
          <a:p>
            <a:endParaRPr lang="en-SG" sz="1271" dirty="0"/>
          </a:p>
          <a:p>
            <a:r>
              <a:rPr lang="en-SG" sz="1271" dirty="0"/>
              <a:t>for </a:t>
            </a:r>
            <a:r>
              <a:rPr lang="en-SG" sz="1271" dirty="0" err="1"/>
              <a:t>eg</a:t>
            </a:r>
            <a:r>
              <a:rPr lang="en-SG" sz="1271" dirty="0"/>
              <a:t>:- Your friend Patrick is having a birthday. You want to buy a gift for him. You have to fix time, date and place.</a:t>
            </a:r>
          </a:p>
        </p:txBody>
      </p:sp>
      <p:sp>
        <p:nvSpPr>
          <p:cNvPr id="20" name="Rectangle 19">
            <a:extLst>
              <a:ext uri="{FF2B5EF4-FFF2-40B4-BE49-F238E27FC236}">
                <a16:creationId xmlns:a16="http://schemas.microsoft.com/office/drawing/2014/main" id="{817AC43C-29A8-44DB-BFD9-702FCEA9183D}"/>
              </a:ext>
            </a:extLst>
          </p:cNvPr>
          <p:cNvSpPr/>
          <p:nvPr/>
        </p:nvSpPr>
        <p:spPr>
          <a:xfrm>
            <a:off x="16303148" y="7577283"/>
            <a:ext cx="7550592" cy="4785926"/>
          </a:xfrm>
          <a:prstGeom prst="rect">
            <a:avLst/>
          </a:prstGeom>
        </p:spPr>
        <p:txBody>
          <a:bodyPr>
            <a:spAutoFit/>
          </a:bodyPr>
          <a:lstStyle/>
          <a:p>
            <a:r>
              <a:rPr lang="en-SG" sz="1271" dirty="0"/>
              <a:t>READING</a:t>
            </a:r>
          </a:p>
          <a:p>
            <a:r>
              <a:rPr lang="en-SG" sz="1271" dirty="0"/>
              <a:t>You will be asked to read blog entries, emails, newspaper articles, advertisements and written instructions and pick out key points of information and important details as well as points of view and opinions.</a:t>
            </a:r>
          </a:p>
          <a:p>
            <a:endParaRPr lang="en-SG" sz="1271" dirty="0"/>
          </a:p>
          <a:p>
            <a:r>
              <a:rPr lang="en-SG" sz="1271" dirty="0"/>
              <a:t>Duration: 65 minutes</a:t>
            </a:r>
          </a:p>
          <a:p>
            <a:endParaRPr lang="en-SG" sz="1271" dirty="0"/>
          </a:p>
          <a:p>
            <a:r>
              <a:rPr lang="en-SG" sz="1271" dirty="0"/>
              <a:t>WRITING</a:t>
            </a:r>
          </a:p>
          <a:p>
            <a:r>
              <a:rPr lang="en-SG" sz="1271" dirty="0"/>
              <a:t>You will be asked to write personal and formal emails and letters and write an online forum post in which you express your opinion.</a:t>
            </a:r>
          </a:p>
          <a:p>
            <a:endParaRPr lang="en-SG" sz="1271" dirty="0"/>
          </a:p>
          <a:p>
            <a:r>
              <a:rPr lang="en-SG" sz="1271" dirty="0"/>
              <a:t>Duration: 60 minutes</a:t>
            </a:r>
          </a:p>
          <a:p>
            <a:endParaRPr lang="en-SG" sz="1271" dirty="0"/>
          </a:p>
          <a:p>
            <a:r>
              <a:rPr lang="en-SG" sz="1271" dirty="0"/>
              <a:t>LISTENING</a:t>
            </a:r>
          </a:p>
          <a:p>
            <a:r>
              <a:rPr lang="en-SG" sz="1271" dirty="0"/>
              <a:t>You will be asked to listen to announcements, short presentations, informal conversations and discussions on the radio and pick out key statements and important details.</a:t>
            </a:r>
          </a:p>
          <a:p>
            <a:endParaRPr lang="en-SG" sz="1271" dirty="0"/>
          </a:p>
          <a:p>
            <a:r>
              <a:rPr lang="en-SG" sz="1271" dirty="0"/>
              <a:t>Duration: approx. 40 minutes</a:t>
            </a:r>
          </a:p>
          <a:p>
            <a:endParaRPr lang="en-SG" sz="1271" dirty="0"/>
          </a:p>
          <a:p>
            <a:r>
              <a:rPr lang="en-SG" sz="1271" dirty="0"/>
              <a:t>SPEAKING</a:t>
            </a:r>
          </a:p>
          <a:p>
            <a:r>
              <a:rPr lang="en-SG" sz="1271" dirty="0"/>
              <a:t>You will be asked to talk to your partner about an everyday topic, such as travelling. During this conversation, you will be required to respond to questions, express your opinion and make suggestions. You will also be asked to give a presentation about an everyday topic and answer questions about it.</a:t>
            </a:r>
          </a:p>
          <a:p>
            <a:endParaRPr lang="en-SG" sz="1271" dirty="0"/>
          </a:p>
          <a:p>
            <a:r>
              <a:rPr lang="en-SG" sz="1271" dirty="0"/>
              <a:t>Duration: approx. 15 minutes</a:t>
            </a:r>
          </a:p>
        </p:txBody>
      </p:sp>
      <p:sp>
        <p:nvSpPr>
          <p:cNvPr id="7" name="Rectangle 6">
            <a:extLst>
              <a:ext uri="{FF2B5EF4-FFF2-40B4-BE49-F238E27FC236}">
                <a16:creationId xmlns:a16="http://schemas.microsoft.com/office/drawing/2014/main" id="{4B34CC31-2D69-4E4A-A736-99DB925DB0F4}"/>
              </a:ext>
            </a:extLst>
          </p:cNvPr>
          <p:cNvSpPr/>
          <p:nvPr/>
        </p:nvSpPr>
        <p:spPr>
          <a:xfrm>
            <a:off x="15137606" y="14382451"/>
            <a:ext cx="15135225" cy="5909310"/>
          </a:xfrm>
          <a:prstGeom prst="rect">
            <a:avLst/>
          </a:prstGeom>
        </p:spPr>
        <p:txBody>
          <a:bodyPr>
            <a:spAutoFit/>
          </a:bodyPr>
          <a:lstStyle/>
          <a:p>
            <a:r>
              <a:rPr lang="en-SG" dirty="0">
                <a:solidFill>
                  <a:srgbClr val="333333"/>
                </a:solidFill>
                <a:latin typeface="-apple-system"/>
              </a:rPr>
              <a:t>For the B1 </a:t>
            </a:r>
            <a:r>
              <a:rPr lang="en-SG" dirty="0" err="1">
                <a:solidFill>
                  <a:srgbClr val="333333"/>
                </a:solidFill>
                <a:latin typeface="-apple-system"/>
              </a:rPr>
              <a:t>Zertifikat</a:t>
            </a:r>
            <a:r>
              <a:rPr lang="en-SG" dirty="0">
                <a:solidFill>
                  <a:srgbClr val="333333"/>
                </a:solidFill>
                <a:latin typeface="-apple-system"/>
              </a:rPr>
              <a:t> you have to have a good understanding of grammar basics, as articles, verb conjugation (</a:t>
            </a:r>
            <a:r>
              <a:rPr lang="en-SG" dirty="0" err="1">
                <a:solidFill>
                  <a:srgbClr val="333333"/>
                </a:solidFill>
                <a:latin typeface="-apple-system"/>
              </a:rPr>
              <a:t>Präsens</a:t>
            </a:r>
            <a:r>
              <a:rPr lang="en-SG" dirty="0">
                <a:solidFill>
                  <a:srgbClr val="333333"/>
                </a:solidFill>
                <a:latin typeface="-apple-system"/>
              </a:rPr>
              <a:t>, </a:t>
            </a:r>
            <a:r>
              <a:rPr lang="en-SG" dirty="0" err="1">
                <a:solidFill>
                  <a:srgbClr val="333333"/>
                </a:solidFill>
                <a:latin typeface="-apple-system"/>
              </a:rPr>
              <a:t>Perfekt</a:t>
            </a:r>
            <a:r>
              <a:rPr lang="en-SG" dirty="0">
                <a:solidFill>
                  <a:srgbClr val="333333"/>
                </a:solidFill>
                <a:latin typeface="-apple-system"/>
              </a:rPr>
              <a:t>, </a:t>
            </a:r>
            <a:r>
              <a:rPr lang="en-SG" dirty="0" err="1">
                <a:solidFill>
                  <a:srgbClr val="333333"/>
                </a:solidFill>
                <a:latin typeface="-apple-system"/>
              </a:rPr>
              <a:t>Präteritum</a:t>
            </a:r>
            <a:r>
              <a:rPr lang="en-SG" dirty="0">
                <a:solidFill>
                  <a:srgbClr val="333333"/>
                </a:solidFill>
                <a:latin typeface="-apple-system"/>
              </a:rPr>
              <a:t>, Konjunktiv), modal verbs, </a:t>
            </a:r>
            <a:r>
              <a:rPr lang="en-SG" dirty="0" err="1">
                <a:solidFill>
                  <a:srgbClr val="333333"/>
                </a:solidFill>
                <a:latin typeface="-apple-system"/>
              </a:rPr>
              <a:t>trennbare</a:t>
            </a:r>
            <a:r>
              <a:rPr lang="en-SG" dirty="0">
                <a:solidFill>
                  <a:srgbClr val="333333"/>
                </a:solidFill>
                <a:latin typeface="-apple-system"/>
              </a:rPr>
              <a:t> </a:t>
            </a:r>
            <a:r>
              <a:rPr lang="en-SG" dirty="0" err="1">
                <a:solidFill>
                  <a:srgbClr val="333333"/>
                </a:solidFill>
                <a:latin typeface="-apple-system"/>
              </a:rPr>
              <a:t>Verben</a:t>
            </a:r>
            <a:r>
              <a:rPr lang="en-SG" dirty="0">
                <a:solidFill>
                  <a:srgbClr val="333333"/>
                </a:solidFill>
                <a:latin typeface="-apple-system"/>
              </a:rPr>
              <a:t>, declination of adjectives, prepositions.</a:t>
            </a:r>
          </a:p>
          <a:p>
            <a:r>
              <a:rPr lang="en-SG" dirty="0">
                <a:solidFill>
                  <a:srgbClr val="333333"/>
                </a:solidFill>
                <a:latin typeface="-apple-system"/>
              </a:rPr>
              <a:t>Furthermore this list, I composed, might help you preparing the exam:</a:t>
            </a:r>
          </a:p>
          <a:p>
            <a:r>
              <a:rPr lang="en-SG" b="1" dirty="0">
                <a:solidFill>
                  <a:srgbClr val="333333"/>
                </a:solidFill>
                <a:latin typeface="-apple-system"/>
              </a:rPr>
              <a:t>Active knowledge (being able to use correctly in written and spoken conversation)</a:t>
            </a:r>
            <a:endParaRPr lang="en-SG" dirty="0">
              <a:solidFill>
                <a:srgbClr val="333333"/>
              </a:solidFill>
              <a:latin typeface="-apple-system"/>
            </a:endParaRPr>
          </a:p>
          <a:p>
            <a:r>
              <a:rPr lang="en-SG" dirty="0">
                <a:solidFill>
                  <a:srgbClr val="333333"/>
                </a:solidFill>
                <a:latin typeface="-apple-system"/>
              </a:rPr>
              <a:t>· Prepositions with accusative (</a:t>
            </a:r>
            <a:r>
              <a:rPr lang="en-SG" dirty="0" err="1">
                <a:solidFill>
                  <a:srgbClr val="333333"/>
                </a:solidFill>
                <a:latin typeface="-apple-system"/>
              </a:rPr>
              <a:t>für</a:t>
            </a:r>
            <a:r>
              <a:rPr lang="en-SG" dirty="0">
                <a:solidFill>
                  <a:srgbClr val="333333"/>
                </a:solidFill>
                <a:latin typeface="-apple-system"/>
              </a:rPr>
              <a:t>, </a:t>
            </a:r>
            <a:r>
              <a:rPr lang="en-SG" dirty="0" err="1">
                <a:solidFill>
                  <a:srgbClr val="333333"/>
                </a:solidFill>
                <a:latin typeface="-apple-system"/>
              </a:rPr>
              <a:t>gegen</a:t>
            </a:r>
            <a:r>
              <a:rPr lang="en-SG" dirty="0">
                <a:solidFill>
                  <a:srgbClr val="333333"/>
                </a:solidFill>
                <a:latin typeface="-apple-system"/>
              </a:rPr>
              <a:t>, </a:t>
            </a:r>
            <a:r>
              <a:rPr lang="en-SG" dirty="0" err="1">
                <a:solidFill>
                  <a:srgbClr val="333333"/>
                </a:solidFill>
                <a:latin typeface="-apple-system"/>
              </a:rPr>
              <a:t>ohne</a:t>
            </a:r>
            <a:r>
              <a:rPr lang="en-SG" dirty="0">
                <a:solidFill>
                  <a:srgbClr val="333333"/>
                </a:solidFill>
                <a:latin typeface="-apple-system"/>
              </a:rPr>
              <a:t>, um, </a:t>
            </a:r>
            <a:r>
              <a:rPr lang="en-SG" dirty="0" err="1">
                <a:solidFill>
                  <a:srgbClr val="333333"/>
                </a:solidFill>
                <a:latin typeface="-apple-system"/>
              </a:rPr>
              <a:t>durch</a:t>
            </a:r>
            <a:r>
              <a:rPr lang="en-SG" dirty="0">
                <a:solidFill>
                  <a:srgbClr val="333333"/>
                </a:solidFill>
                <a:latin typeface="-apple-system"/>
              </a:rPr>
              <a:t>) and dative (</a:t>
            </a:r>
            <a:r>
              <a:rPr lang="en-SG" dirty="0" err="1">
                <a:solidFill>
                  <a:srgbClr val="333333"/>
                </a:solidFill>
                <a:latin typeface="-apple-system"/>
              </a:rPr>
              <a:t>aus</a:t>
            </a:r>
            <a:r>
              <a:rPr lang="en-SG" dirty="0">
                <a:solidFill>
                  <a:srgbClr val="333333"/>
                </a:solidFill>
                <a:latin typeface="-apple-system"/>
              </a:rPr>
              <a:t>, </a:t>
            </a:r>
            <a:r>
              <a:rPr lang="en-SG" dirty="0" err="1">
                <a:solidFill>
                  <a:srgbClr val="333333"/>
                </a:solidFill>
                <a:latin typeface="-apple-system"/>
              </a:rPr>
              <a:t>bei</a:t>
            </a:r>
            <a:r>
              <a:rPr lang="en-SG" dirty="0">
                <a:solidFill>
                  <a:srgbClr val="333333"/>
                </a:solidFill>
                <a:latin typeface="-apple-system"/>
              </a:rPr>
              <a:t>, </a:t>
            </a:r>
            <a:r>
              <a:rPr lang="en-SG" dirty="0" err="1">
                <a:solidFill>
                  <a:srgbClr val="333333"/>
                </a:solidFill>
                <a:latin typeface="-apple-system"/>
              </a:rPr>
              <a:t>mit</a:t>
            </a:r>
            <a:r>
              <a:rPr lang="en-SG" dirty="0">
                <a:solidFill>
                  <a:srgbClr val="333333"/>
                </a:solidFill>
                <a:latin typeface="-apple-system"/>
              </a:rPr>
              <a:t>, von, </a:t>
            </a:r>
            <a:r>
              <a:rPr lang="en-SG" dirty="0" err="1">
                <a:solidFill>
                  <a:srgbClr val="333333"/>
                </a:solidFill>
                <a:latin typeface="-apple-system"/>
              </a:rPr>
              <a:t>zu</a:t>
            </a:r>
            <a:r>
              <a:rPr lang="en-SG" dirty="0">
                <a:solidFill>
                  <a:srgbClr val="333333"/>
                </a:solidFill>
                <a:latin typeface="-apple-system"/>
              </a:rPr>
              <a:t>, </a:t>
            </a:r>
            <a:r>
              <a:rPr lang="en-SG" dirty="0" err="1">
                <a:solidFill>
                  <a:srgbClr val="333333"/>
                </a:solidFill>
                <a:latin typeface="-apple-system"/>
              </a:rPr>
              <a:t>seit</a:t>
            </a:r>
            <a:r>
              <a:rPr lang="en-SG" dirty="0">
                <a:solidFill>
                  <a:srgbClr val="333333"/>
                </a:solidFill>
                <a:latin typeface="-apple-system"/>
              </a:rPr>
              <a:t>)</a:t>
            </a:r>
          </a:p>
          <a:p>
            <a:r>
              <a:rPr lang="en-SG" dirty="0">
                <a:solidFill>
                  <a:srgbClr val="333333"/>
                </a:solidFill>
                <a:latin typeface="-apple-system"/>
              </a:rPr>
              <a:t>· Temporal and local adverbs:</a:t>
            </a:r>
          </a:p>
          <a:p>
            <a:r>
              <a:rPr lang="en-SG" dirty="0" err="1">
                <a:solidFill>
                  <a:srgbClr val="333333"/>
                </a:solidFill>
                <a:latin typeface="-apple-system"/>
              </a:rPr>
              <a:t>Jetzt</a:t>
            </a:r>
            <a:r>
              <a:rPr lang="en-SG" dirty="0">
                <a:solidFill>
                  <a:srgbClr val="333333"/>
                </a:solidFill>
                <a:latin typeface="-apple-system"/>
              </a:rPr>
              <a:t>, </a:t>
            </a:r>
            <a:r>
              <a:rPr lang="en-SG" dirty="0" err="1">
                <a:solidFill>
                  <a:srgbClr val="333333"/>
                </a:solidFill>
                <a:latin typeface="-apple-system"/>
              </a:rPr>
              <a:t>gestern</a:t>
            </a:r>
            <a:r>
              <a:rPr lang="en-SG" dirty="0">
                <a:solidFill>
                  <a:srgbClr val="333333"/>
                </a:solidFill>
                <a:latin typeface="-apple-system"/>
              </a:rPr>
              <a:t>, morgen, </a:t>
            </a:r>
            <a:r>
              <a:rPr lang="en-SG" dirty="0" err="1">
                <a:solidFill>
                  <a:srgbClr val="333333"/>
                </a:solidFill>
                <a:latin typeface="-apple-system"/>
              </a:rPr>
              <a:t>früher</a:t>
            </a:r>
            <a:r>
              <a:rPr lang="en-SG" dirty="0">
                <a:solidFill>
                  <a:srgbClr val="333333"/>
                </a:solidFill>
                <a:latin typeface="-apple-system"/>
              </a:rPr>
              <a:t>, </a:t>
            </a:r>
            <a:r>
              <a:rPr lang="en-SG" dirty="0" err="1">
                <a:solidFill>
                  <a:srgbClr val="333333"/>
                </a:solidFill>
                <a:latin typeface="-apple-system"/>
              </a:rPr>
              <a:t>später</a:t>
            </a:r>
            <a:r>
              <a:rPr lang="en-SG" dirty="0">
                <a:solidFill>
                  <a:srgbClr val="333333"/>
                </a:solidFill>
                <a:latin typeface="-apple-system"/>
              </a:rPr>
              <a:t>, bald</a:t>
            </a:r>
          </a:p>
          <a:p>
            <a:r>
              <a:rPr lang="en-SG" dirty="0" err="1">
                <a:solidFill>
                  <a:srgbClr val="333333"/>
                </a:solidFill>
                <a:latin typeface="-apple-system"/>
              </a:rPr>
              <a:t>Hier</a:t>
            </a:r>
            <a:r>
              <a:rPr lang="en-SG" dirty="0">
                <a:solidFill>
                  <a:srgbClr val="333333"/>
                </a:solidFill>
                <a:latin typeface="-apple-system"/>
              </a:rPr>
              <a:t>, </a:t>
            </a:r>
            <a:r>
              <a:rPr lang="en-SG" dirty="0" err="1">
                <a:solidFill>
                  <a:srgbClr val="333333"/>
                </a:solidFill>
                <a:latin typeface="-apple-system"/>
              </a:rPr>
              <a:t>dort</a:t>
            </a:r>
            <a:r>
              <a:rPr lang="en-SG" dirty="0">
                <a:solidFill>
                  <a:srgbClr val="333333"/>
                </a:solidFill>
                <a:latin typeface="-apple-system"/>
              </a:rPr>
              <a:t>, </a:t>
            </a:r>
            <a:r>
              <a:rPr lang="en-SG" dirty="0" err="1">
                <a:solidFill>
                  <a:srgbClr val="333333"/>
                </a:solidFill>
                <a:latin typeface="-apple-system"/>
              </a:rPr>
              <a:t>dorthin</a:t>
            </a:r>
            <a:endParaRPr lang="en-SG" dirty="0">
              <a:solidFill>
                <a:srgbClr val="333333"/>
              </a:solidFill>
              <a:latin typeface="-apple-system"/>
            </a:endParaRPr>
          </a:p>
          <a:p>
            <a:r>
              <a:rPr lang="en-SG" dirty="0">
                <a:solidFill>
                  <a:srgbClr val="333333"/>
                </a:solidFill>
                <a:latin typeface="-apple-system"/>
              </a:rPr>
              <a:t>· Declination of adjectives with definite and indefinite article</a:t>
            </a:r>
          </a:p>
          <a:p>
            <a:r>
              <a:rPr lang="en-SG" dirty="0">
                <a:solidFill>
                  <a:srgbClr val="333333"/>
                </a:solidFill>
                <a:latin typeface="-apple-system"/>
              </a:rPr>
              <a:t>· Relative sentences</a:t>
            </a:r>
          </a:p>
          <a:p>
            <a:r>
              <a:rPr lang="en-SG" dirty="0">
                <a:solidFill>
                  <a:srgbClr val="333333"/>
                </a:solidFill>
                <a:latin typeface="-apple-system"/>
              </a:rPr>
              <a:t>· </a:t>
            </a:r>
            <a:r>
              <a:rPr lang="en-SG" dirty="0" err="1">
                <a:solidFill>
                  <a:srgbClr val="333333"/>
                </a:solidFill>
                <a:latin typeface="-apple-system"/>
              </a:rPr>
              <a:t>Posessive</a:t>
            </a:r>
            <a:r>
              <a:rPr lang="en-SG" dirty="0">
                <a:solidFill>
                  <a:srgbClr val="333333"/>
                </a:solidFill>
                <a:latin typeface="-apple-system"/>
              </a:rPr>
              <a:t> pronouns</a:t>
            </a:r>
          </a:p>
          <a:p>
            <a:r>
              <a:rPr lang="en-SG" dirty="0">
                <a:solidFill>
                  <a:srgbClr val="333333"/>
                </a:solidFill>
                <a:latin typeface="-apple-system"/>
              </a:rPr>
              <a:t>· Verbs with prepositions</a:t>
            </a:r>
          </a:p>
          <a:p>
            <a:r>
              <a:rPr lang="en-SG" dirty="0">
                <a:solidFill>
                  <a:srgbClr val="333333"/>
                </a:solidFill>
                <a:latin typeface="-apple-system"/>
              </a:rPr>
              <a:t>· Tenses: </a:t>
            </a:r>
            <a:r>
              <a:rPr lang="en-SG" dirty="0" err="1">
                <a:solidFill>
                  <a:srgbClr val="333333"/>
                </a:solidFill>
                <a:latin typeface="-apple-system"/>
              </a:rPr>
              <a:t>Perfekt</a:t>
            </a:r>
            <a:r>
              <a:rPr lang="en-SG" dirty="0">
                <a:solidFill>
                  <a:srgbClr val="333333"/>
                </a:solidFill>
                <a:latin typeface="-apple-system"/>
              </a:rPr>
              <a:t>, </a:t>
            </a:r>
            <a:r>
              <a:rPr lang="en-SG" dirty="0" err="1">
                <a:solidFill>
                  <a:srgbClr val="333333"/>
                </a:solidFill>
                <a:latin typeface="-apple-system"/>
              </a:rPr>
              <a:t>Präteritum</a:t>
            </a:r>
            <a:r>
              <a:rPr lang="en-SG" dirty="0">
                <a:solidFill>
                  <a:srgbClr val="333333"/>
                </a:solidFill>
                <a:latin typeface="-apple-system"/>
              </a:rPr>
              <a:t>, Konjunktiv II, </a:t>
            </a:r>
            <a:r>
              <a:rPr lang="en-SG" dirty="0" err="1">
                <a:solidFill>
                  <a:srgbClr val="333333"/>
                </a:solidFill>
                <a:latin typeface="-apple-system"/>
              </a:rPr>
              <a:t>Präsens</a:t>
            </a:r>
            <a:endParaRPr lang="en-SG" dirty="0">
              <a:solidFill>
                <a:srgbClr val="333333"/>
              </a:solidFill>
              <a:latin typeface="-apple-system"/>
            </a:endParaRPr>
          </a:p>
          <a:p>
            <a:r>
              <a:rPr lang="en-SG" dirty="0">
                <a:solidFill>
                  <a:srgbClr val="333333"/>
                </a:solidFill>
                <a:latin typeface="-apple-system"/>
              </a:rPr>
              <a:t>· Reflexive verbs</a:t>
            </a:r>
          </a:p>
          <a:p>
            <a:r>
              <a:rPr lang="en-SG" dirty="0">
                <a:solidFill>
                  <a:srgbClr val="333333"/>
                </a:solidFill>
                <a:latin typeface="-apple-system"/>
              </a:rPr>
              <a:t>· Personal pronouns</a:t>
            </a:r>
          </a:p>
          <a:p>
            <a:r>
              <a:rPr lang="en-SG" dirty="0">
                <a:solidFill>
                  <a:srgbClr val="333333"/>
                </a:solidFill>
                <a:latin typeface="-apple-system"/>
              </a:rPr>
              <a:t>· Sentences with </a:t>
            </a:r>
            <a:r>
              <a:rPr lang="en-SG" dirty="0" err="1">
                <a:solidFill>
                  <a:srgbClr val="333333"/>
                </a:solidFill>
                <a:latin typeface="-apple-system"/>
              </a:rPr>
              <a:t>wenn</a:t>
            </a:r>
            <a:r>
              <a:rPr lang="en-SG" dirty="0">
                <a:solidFill>
                  <a:srgbClr val="333333"/>
                </a:solidFill>
                <a:latin typeface="-apple-system"/>
              </a:rPr>
              <a:t>, </a:t>
            </a:r>
            <a:r>
              <a:rPr lang="en-SG" dirty="0" err="1">
                <a:solidFill>
                  <a:srgbClr val="333333"/>
                </a:solidFill>
                <a:latin typeface="-apple-system"/>
              </a:rPr>
              <a:t>weil</a:t>
            </a:r>
            <a:r>
              <a:rPr lang="en-SG" dirty="0">
                <a:solidFill>
                  <a:srgbClr val="333333"/>
                </a:solidFill>
                <a:latin typeface="-apple-system"/>
              </a:rPr>
              <a:t>, </a:t>
            </a:r>
            <a:r>
              <a:rPr lang="en-SG" dirty="0" err="1">
                <a:solidFill>
                  <a:srgbClr val="333333"/>
                </a:solidFill>
                <a:latin typeface="-apple-system"/>
              </a:rPr>
              <a:t>wann</a:t>
            </a:r>
            <a:r>
              <a:rPr lang="en-SG" dirty="0">
                <a:solidFill>
                  <a:srgbClr val="333333"/>
                </a:solidFill>
                <a:latin typeface="-apple-system"/>
              </a:rPr>
              <a:t>, </a:t>
            </a:r>
            <a:r>
              <a:rPr lang="en-SG" dirty="0" err="1">
                <a:solidFill>
                  <a:srgbClr val="333333"/>
                </a:solidFill>
                <a:latin typeface="-apple-system"/>
              </a:rPr>
              <a:t>als</a:t>
            </a:r>
            <a:endParaRPr lang="en-SG" dirty="0">
              <a:solidFill>
                <a:srgbClr val="333333"/>
              </a:solidFill>
              <a:latin typeface="-apple-system"/>
            </a:endParaRPr>
          </a:p>
          <a:p>
            <a:r>
              <a:rPr lang="en-SG" b="1" dirty="0">
                <a:solidFill>
                  <a:srgbClr val="333333"/>
                </a:solidFill>
                <a:latin typeface="-apple-system"/>
              </a:rPr>
              <a:t>Passive knowledge (understand forms when presented in writing or orally)</a:t>
            </a:r>
            <a:endParaRPr lang="en-SG" dirty="0">
              <a:solidFill>
                <a:srgbClr val="333333"/>
              </a:solidFill>
              <a:latin typeface="-apple-system"/>
            </a:endParaRPr>
          </a:p>
          <a:p>
            <a:r>
              <a:rPr lang="en-SG" dirty="0">
                <a:solidFill>
                  <a:srgbClr val="333333"/>
                </a:solidFill>
                <a:latin typeface="-apple-system"/>
              </a:rPr>
              <a:t>· </a:t>
            </a:r>
            <a:r>
              <a:rPr lang="en-SG" dirty="0" err="1">
                <a:solidFill>
                  <a:srgbClr val="333333"/>
                </a:solidFill>
                <a:latin typeface="-apple-system"/>
              </a:rPr>
              <a:t>Genitiv</a:t>
            </a:r>
            <a:r>
              <a:rPr lang="en-SG" dirty="0">
                <a:solidFill>
                  <a:srgbClr val="333333"/>
                </a:solidFill>
                <a:latin typeface="-apple-system"/>
              </a:rPr>
              <a:t>: </a:t>
            </a:r>
            <a:r>
              <a:rPr lang="en-SG" dirty="0" err="1">
                <a:solidFill>
                  <a:srgbClr val="333333"/>
                </a:solidFill>
                <a:latin typeface="-apple-system"/>
              </a:rPr>
              <a:t>wegen</a:t>
            </a:r>
            <a:r>
              <a:rPr lang="en-SG" dirty="0">
                <a:solidFill>
                  <a:srgbClr val="333333"/>
                </a:solidFill>
                <a:latin typeface="-apple-system"/>
              </a:rPr>
              <a:t>, </a:t>
            </a:r>
            <a:r>
              <a:rPr lang="en-SG" dirty="0" err="1">
                <a:solidFill>
                  <a:srgbClr val="333333"/>
                </a:solidFill>
                <a:latin typeface="-apple-system"/>
              </a:rPr>
              <a:t>während</a:t>
            </a:r>
            <a:r>
              <a:rPr lang="en-SG" dirty="0">
                <a:solidFill>
                  <a:srgbClr val="333333"/>
                </a:solidFill>
                <a:latin typeface="-apple-system"/>
              </a:rPr>
              <a:t>, </a:t>
            </a:r>
            <a:r>
              <a:rPr lang="en-SG" dirty="0" err="1">
                <a:solidFill>
                  <a:srgbClr val="333333"/>
                </a:solidFill>
                <a:latin typeface="-apple-system"/>
              </a:rPr>
              <a:t>trotz</a:t>
            </a:r>
            <a:r>
              <a:rPr lang="en-SG" dirty="0">
                <a:solidFill>
                  <a:srgbClr val="333333"/>
                </a:solidFill>
                <a:latin typeface="-apple-system"/>
              </a:rPr>
              <a:t>, (an-)</a:t>
            </a:r>
            <a:r>
              <a:rPr lang="en-SG" dirty="0" err="1">
                <a:solidFill>
                  <a:srgbClr val="333333"/>
                </a:solidFill>
                <a:latin typeface="-apple-system"/>
              </a:rPr>
              <a:t>statt</a:t>
            </a:r>
            <a:endParaRPr lang="en-SG" dirty="0">
              <a:solidFill>
                <a:srgbClr val="333333"/>
              </a:solidFill>
              <a:latin typeface="-apple-system"/>
            </a:endParaRPr>
          </a:p>
          <a:p>
            <a:r>
              <a:rPr lang="en-SG" dirty="0">
                <a:solidFill>
                  <a:srgbClr val="333333"/>
                </a:solidFill>
                <a:latin typeface="-apple-system"/>
              </a:rPr>
              <a:t>· Passive voice</a:t>
            </a:r>
          </a:p>
          <a:p>
            <a:r>
              <a:rPr lang="en-SG" dirty="0">
                <a:solidFill>
                  <a:srgbClr val="333333"/>
                </a:solidFill>
                <a:latin typeface="-apple-system"/>
              </a:rPr>
              <a:t>· 2 </a:t>
            </a:r>
            <a:r>
              <a:rPr lang="en-SG" dirty="0" err="1">
                <a:solidFill>
                  <a:srgbClr val="333333"/>
                </a:solidFill>
                <a:latin typeface="-apple-system"/>
              </a:rPr>
              <a:t>teilige</a:t>
            </a:r>
            <a:r>
              <a:rPr lang="en-SG" dirty="0">
                <a:solidFill>
                  <a:srgbClr val="333333"/>
                </a:solidFill>
                <a:latin typeface="-apple-system"/>
              </a:rPr>
              <a:t> </a:t>
            </a:r>
            <a:r>
              <a:rPr lang="en-SG" dirty="0" err="1">
                <a:solidFill>
                  <a:srgbClr val="333333"/>
                </a:solidFill>
                <a:latin typeface="-apple-system"/>
              </a:rPr>
              <a:t>Konjunktionen</a:t>
            </a:r>
            <a:r>
              <a:rPr lang="en-SG" dirty="0">
                <a:solidFill>
                  <a:srgbClr val="333333"/>
                </a:solidFill>
                <a:latin typeface="-apple-system"/>
              </a:rPr>
              <a:t>: </a:t>
            </a:r>
            <a:r>
              <a:rPr lang="en-SG" dirty="0" err="1">
                <a:solidFill>
                  <a:srgbClr val="333333"/>
                </a:solidFill>
                <a:latin typeface="-apple-system"/>
              </a:rPr>
              <a:t>nicht</a:t>
            </a:r>
            <a:r>
              <a:rPr lang="en-SG" dirty="0">
                <a:solidFill>
                  <a:srgbClr val="333333"/>
                </a:solidFill>
                <a:latin typeface="-apple-system"/>
              </a:rPr>
              <a:t> </a:t>
            </a:r>
            <a:r>
              <a:rPr lang="en-SG" dirty="0" err="1">
                <a:solidFill>
                  <a:srgbClr val="333333"/>
                </a:solidFill>
                <a:latin typeface="-apple-system"/>
              </a:rPr>
              <a:t>nur</a:t>
            </a:r>
            <a:r>
              <a:rPr lang="en-SG" dirty="0">
                <a:solidFill>
                  <a:srgbClr val="333333"/>
                </a:solidFill>
                <a:latin typeface="-apple-system"/>
              </a:rPr>
              <a:t> </a:t>
            </a:r>
            <a:r>
              <a:rPr lang="en-SG" dirty="0" err="1">
                <a:solidFill>
                  <a:srgbClr val="333333"/>
                </a:solidFill>
                <a:latin typeface="-apple-system"/>
              </a:rPr>
              <a:t>sondern</a:t>
            </a:r>
            <a:r>
              <a:rPr lang="en-SG" dirty="0">
                <a:solidFill>
                  <a:srgbClr val="333333"/>
                </a:solidFill>
                <a:latin typeface="-apple-system"/>
              </a:rPr>
              <a:t> </a:t>
            </a:r>
            <a:r>
              <a:rPr lang="en-SG" dirty="0" err="1">
                <a:solidFill>
                  <a:srgbClr val="333333"/>
                </a:solidFill>
                <a:latin typeface="-apple-system"/>
              </a:rPr>
              <a:t>auch</a:t>
            </a:r>
            <a:r>
              <a:rPr lang="en-SG" dirty="0">
                <a:solidFill>
                  <a:srgbClr val="333333"/>
                </a:solidFill>
                <a:latin typeface="-apple-system"/>
              </a:rPr>
              <a:t>, </a:t>
            </a:r>
            <a:r>
              <a:rPr lang="en-SG" dirty="0" err="1">
                <a:solidFill>
                  <a:srgbClr val="333333"/>
                </a:solidFill>
                <a:latin typeface="-apple-system"/>
              </a:rPr>
              <a:t>sowohl</a:t>
            </a:r>
            <a:r>
              <a:rPr lang="en-SG" dirty="0">
                <a:solidFill>
                  <a:srgbClr val="333333"/>
                </a:solidFill>
                <a:latin typeface="-apple-system"/>
              </a:rPr>
              <a:t> </a:t>
            </a:r>
            <a:r>
              <a:rPr lang="en-SG" dirty="0" err="1">
                <a:solidFill>
                  <a:srgbClr val="333333"/>
                </a:solidFill>
                <a:latin typeface="-apple-system"/>
              </a:rPr>
              <a:t>als</a:t>
            </a:r>
            <a:r>
              <a:rPr lang="en-SG" dirty="0">
                <a:solidFill>
                  <a:srgbClr val="333333"/>
                </a:solidFill>
                <a:latin typeface="-apple-system"/>
              </a:rPr>
              <a:t> </a:t>
            </a:r>
            <a:r>
              <a:rPr lang="en-SG" dirty="0" err="1">
                <a:solidFill>
                  <a:srgbClr val="333333"/>
                </a:solidFill>
                <a:latin typeface="-apple-system"/>
              </a:rPr>
              <a:t>auch</a:t>
            </a:r>
            <a:r>
              <a:rPr lang="en-SG" dirty="0">
                <a:solidFill>
                  <a:srgbClr val="333333"/>
                </a:solidFill>
                <a:latin typeface="-apple-system"/>
              </a:rPr>
              <a:t>, je </a:t>
            </a:r>
            <a:r>
              <a:rPr lang="en-SG" dirty="0" err="1">
                <a:solidFill>
                  <a:srgbClr val="333333"/>
                </a:solidFill>
                <a:latin typeface="-apple-system"/>
              </a:rPr>
              <a:t>desto</a:t>
            </a:r>
            <a:endParaRPr lang="en-SG" dirty="0">
              <a:solidFill>
                <a:srgbClr val="333333"/>
              </a:solidFill>
              <a:latin typeface="-apple-system"/>
            </a:endParaRPr>
          </a:p>
          <a:p>
            <a:r>
              <a:rPr lang="en-SG" dirty="0">
                <a:solidFill>
                  <a:srgbClr val="333333"/>
                </a:solidFill>
                <a:latin typeface="-apple-system"/>
              </a:rPr>
              <a:t>· </a:t>
            </a:r>
            <a:r>
              <a:rPr lang="en-SG" dirty="0" err="1">
                <a:solidFill>
                  <a:srgbClr val="333333"/>
                </a:solidFill>
                <a:latin typeface="-apple-system"/>
              </a:rPr>
              <a:t>decliniton</a:t>
            </a:r>
            <a:r>
              <a:rPr lang="en-SG" dirty="0">
                <a:solidFill>
                  <a:srgbClr val="333333"/>
                </a:solidFill>
                <a:latin typeface="-apple-system"/>
              </a:rPr>
              <a:t> of adjectives 0Artikel</a:t>
            </a:r>
            <a:endParaRPr lang="en-SG" b="0" i="0" dirty="0">
              <a:solidFill>
                <a:srgbClr val="333333"/>
              </a:solidFill>
              <a:effectLst/>
              <a:latin typeface="-apple-system"/>
            </a:endParaRPr>
          </a:p>
        </p:txBody>
      </p:sp>
      <p:sp>
        <p:nvSpPr>
          <p:cNvPr id="10" name="Rectangle 9">
            <a:extLst>
              <a:ext uri="{FF2B5EF4-FFF2-40B4-BE49-F238E27FC236}">
                <a16:creationId xmlns:a16="http://schemas.microsoft.com/office/drawing/2014/main" id="{855E63E7-4D05-4CD6-B7BA-ED505CCB3219}"/>
              </a:ext>
            </a:extLst>
          </p:cNvPr>
          <p:cNvSpPr/>
          <p:nvPr/>
        </p:nvSpPr>
        <p:spPr>
          <a:xfrm>
            <a:off x="22936200" y="4565687"/>
            <a:ext cx="15135225" cy="2585323"/>
          </a:xfrm>
          <a:prstGeom prst="rect">
            <a:avLst/>
          </a:prstGeom>
        </p:spPr>
        <p:txBody>
          <a:bodyPr>
            <a:spAutoFit/>
          </a:bodyPr>
          <a:lstStyle/>
          <a:p>
            <a:r>
              <a:rPr lang="en-SG" dirty="0">
                <a:solidFill>
                  <a:srgbClr val="333333"/>
                </a:solidFill>
                <a:latin typeface="-apple-system"/>
              </a:rPr>
              <a:t>Nominative </a:t>
            </a:r>
            <a:r>
              <a:rPr lang="en-SG" dirty="0" err="1">
                <a:solidFill>
                  <a:srgbClr val="333333"/>
                </a:solidFill>
                <a:latin typeface="-apple-system"/>
              </a:rPr>
              <a:t>Subjekt</a:t>
            </a:r>
            <a:r>
              <a:rPr lang="en-SG" dirty="0">
                <a:solidFill>
                  <a:srgbClr val="333333"/>
                </a:solidFill>
                <a:latin typeface="-apple-system"/>
              </a:rPr>
              <a:t> </a:t>
            </a:r>
            <a:r>
              <a:rPr lang="en-SG" dirty="0" err="1">
                <a:solidFill>
                  <a:srgbClr val="333333"/>
                </a:solidFill>
                <a:latin typeface="-apple-system"/>
              </a:rPr>
              <a:t>Akkusative</a:t>
            </a:r>
            <a:endParaRPr lang="en-SG" dirty="0">
              <a:solidFill>
                <a:srgbClr val="333333"/>
              </a:solidFill>
              <a:latin typeface="-apple-system"/>
            </a:endParaRPr>
          </a:p>
          <a:p>
            <a:r>
              <a:rPr lang="en-SG" dirty="0">
                <a:solidFill>
                  <a:srgbClr val="333333"/>
                </a:solidFill>
                <a:latin typeface="-apple-system"/>
              </a:rPr>
              <a:t>Possessive and Reflexive pronouns</a:t>
            </a:r>
          </a:p>
          <a:p>
            <a:r>
              <a:rPr lang="en-SG" dirty="0">
                <a:solidFill>
                  <a:srgbClr val="333333"/>
                </a:solidFill>
                <a:latin typeface="-apple-system"/>
              </a:rPr>
              <a:t>Conjugations of verbs.</a:t>
            </a:r>
          </a:p>
          <a:p>
            <a:r>
              <a:rPr lang="en-SG" dirty="0">
                <a:solidFill>
                  <a:srgbClr val="333333"/>
                </a:solidFill>
                <a:latin typeface="-apple-system"/>
              </a:rPr>
              <a:t>sein und </a:t>
            </a:r>
            <a:r>
              <a:rPr lang="en-SG" dirty="0" err="1">
                <a:solidFill>
                  <a:srgbClr val="333333"/>
                </a:solidFill>
                <a:latin typeface="-apple-system"/>
              </a:rPr>
              <a:t>Habe</a:t>
            </a:r>
            <a:r>
              <a:rPr lang="en-SG" dirty="0">
                <a:solidFill>
                  <a:srgbClr val="333333"/>
                </a:solidFill>
                <a:latin typeface="-apple-system"/>
              </a:rPr>
              <a:t> are always important.</a:t>
            </a:r>
          </a:p>
          <a:p>
            <a:r>
              <a:rPr lang="en-SG" dirty="0">
                <a:solidFill>
                  <a:srgbClr val="333333"/>
                </a:solidFill>
                <a:latin typeface="-apple-system"/>
              </a:rPr>
              <a:t>prepositions.</a:t>
            </a:r>
          </a:p>
          <a:p>
            <a:r>
              <a:rPr lang="en-SG" dirty="0">
                <a:solidFill>
                  <a:srgbClr val="333333"/>
                </a:solidFill>
                <a:latin typeface="-apple-system"/>
              </a:rPr>
              <a:t>Dative and </a:t>
            </a:r>
            <a:r>
              <a:rPr lang="en-SG" dirty="0" err="1">
                <a:solidFill>
                  <a:srgbClr val="333333"/>
                </a:solidFill>
                <a:latin typeface="-apple-system"/>
              </a:rPr>
              <a:t>Genitiv</a:t>
            </a:r>
            <a:r>
              <a:rPr lang="en-SG" dirty="0">
                <a:solidFill>
                  <a:srgbClr val="333333"/>
                </a:solidFill>
                <a:latin typeface="-apple-system"/>
              </a:rPr>
              <a:t>.</a:t>
            </a:r>
          </a:p>
          <a:p>
            <a:r>
              <a:rPr lang="en-SG" dirty="0" err="1">
                <a:solidFill>
                  <a:srgbClr val="333333"/>
                </a:solidFill>
                <a:latin typeface="-apple-system"/>
              </a:rPr>
              <a:t>Passiv</a:t>
            </a:r>
            <a:r>
              <a:rPr lang="en-SG" dirty="0">
                <a:solidFill>
                  <a:srgbClr val="333333"/>
                </a:solidFill>
                <a:latin typeface="-apple-system"/>
              </a:rPr>
              <a:t>.</a:t>
            </a:r>
          </a:p>
          <a:p>
            <a:r>
              <a:rPr lang="en-SG" dirty="0" err="1">
                <a:solidFill>
                  <a:srgbClr val="333333"/>
                </a:solidFill>
                <a:latin typeface="-apple-system"/>
              </a:rPr>
              <a:t>Konjuktive</a:t>
            </a:r>
            <a:r>
              <a:rPr lang="en-SG" dirty="0">
                <a:solidFill>
                  <a:srgbClr val="333333"/>
                </a:solidFill>
                <a:latin typeface="-apple-system"/>
              </a:rPr>
              <a:t> 1 and </a:t>
            </a:r>
            <a:r>
              <a:rPr lang="en-SG" dirty="0" err="1">
                <a:solidFill>
                  <a:srgbClr val="333333"/>
                </a:solidFill>
                <a:latin typeface="-apple-system"/>
              </a:rPr>
              <a:t>Konjuktive</a:t>
            </a:r>
            <a:r>
              <a:rPr lang="en-SG" dirty="0">
                <a:solidFill>
                  <a:srgbClr val="333333"/>
                </a:solidFill>
                <a:latin typeface="-apple-system"/>
              </a:rPr>
              <a:t> 2</a:t>
            </a:r>
          </a:p>
          <a:p>
            <a:r>
              <a:rPr lang="en-SG" dirty="0">
                <a:solidFill>
                  <a:srgbClr val="333333"/>
                </a:solidFill>
                <a:latin typeface="-apple-system"/>
              </a:rPr>
              <a:t>Modal </a:t>
            </a:r>
            <a:r>
              <a:rPr lang="en-SG" dirty="0" err="1">
                <a:solidFill>
                  <a:srgbClr val="333333"/>
                </a:solidFill>
                <a:latin typeface="-apple-system"/>
              </a:rPr>
              <a:t>verben</a:t>
            </a:r>
            <a:r>
              <a:rPr lang="en-SG" dirty="0">
                <a:solidFill>
                  <a:srgbClr val="333333"/>
                </a:solidFill>
                <a:latin typeface="-apple-system"/>
              </a:rPr>
              <a:t>.</a:t>
            </a:r>
            <a:endParaRPr lang="en-SG" b="0" i="0" dirty="0">
              <a:solidFill>
                <a:srgbClr val="333333"/>
              </a:solidFill>
              <a:effectLst/>
              <a:latin typeface="-apple-system"/>
            </a:endParaRPr>
          </a:p>
        </p:txBody>
      </p:sp>
    </p:spTree>
    <p:extLst>
      <p:ext uri="{BB962C8B-B14F-4D97-AF65-F5344CB8AC3E}">
        <p14:creationId xmlns:p14="http://schemas.microsoft.com/office/powerpoint/2010/main" val="421352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CE94121-5C41-41B1-89A3-F58BA5F9A845}"/>
              </a:ext>
            </a:extLst>
          </p:cNvPr>
          <p:cNvSpPr/>
          <p:nvPr/>
        </p:nvSpPr>
        <p:spPr>
          <a:xfrm>
            <a:off x="-5283765" y="608843"/>
            <a:ext cx="39952231" cy="1173210"/>
          </a:xfrm>
          <a:prstGeom prst="rect">
            <a:avLst/>
          </a:prstGeom>
        </p:spPr>
        <p:style>
          <a:lnRef idx="2">
            <a:schemeClr val="dk1"/>
          </a:lnRef>
          <a:fillRef idx="1">
            <a:schemeClr val="lt1"/>
          </a:fillRef>
          <a:effectRef idx="0">
            <a:schemeClr val="dk1"/>
          </a:effectRef>
          <a:fontRef idx="minor">
            <a:schemeClr val="dk1"/>
          </a:fontRef>
        </p:style>
        <p:txBody>
          <a:bodyPr wrap="none" lIns="64585" tIns="32292" rIns="64585" bIns="32292">
            <a:spAutoFit/>
          </a:bodyPr>
          <a:lstStyle/>
          <a:p>
            <a:pPr algn="ctr"/>
            <a:r>
              <a:rPr lang="de-DE"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rPr>
              <a:t>More connectors such as während, nachdem, innerhalb, außerhalb, wegen, deswegen, sodass, je…desto</a:t>
            </a:r>
            <a:endParaRPr lang="en-US"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7" name="Rectangle 16">
            <a:extLst>
              <a:ext uri="{FF2B5EF4-FFF2-40B4-BE49-F238E27FC236}">
                <a16:creationId xmlns:a16="http://schemas.microsoft.com/office/drawing/2014/main" id="{F8080540-BEDE-48DF-8039-2EC1C59D8E79}"/>
              </a:ext>
            </a:extLst>
          </p:cNvPr>
          <p:cNvSpPr/>
          <p:nvPr/>
        </p:nvSpPr>
        <p:spPr>
          <a:xfrm>
            <a:off x="2373825" y="3172723"/>
            <a:ext cx="26848579" cy="1173210"/>
          </a:xfrm>
          <a:prstGeom prst="rect">
            <a:avLst/>
          </a:prstGeom>
        </p:spPr>
        <p:style>
          <a:lnRef idx="2">
            <a:schemeClr val="dk1"/>
          </a:lnRef>
          <a:fillRef idx="1">
            <a:schemeClr val="lt1"/>
          </a:fillRef>
          <a:effectRef idx="0">
            <a:schemeClr val="dk1"/>
          </a:effectRef>
          <a:fontRef idx="minor">
            <a:schemeClr val="dk1"/>
          </a:fontRef>
        </p:style>
        <p:txBody>
          <a:bodyPr wrap="none" lIns="64585" tIns="32292" rIns="64585" bIns="32292">
            <a:spAutoFit/>
          </a:bodyPr>
          <a:lstStyle/>
          <a:p>
            <a:pPr algn="ctr"/>
            <a:r>
              <a:rPr lang="en-SG"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rPr>
              <a:t>Passive voice where the subject is the one on which an action is done.</a:t>
            </a:r>
            <a:endParaRPr lang="en-US"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4" name="Rectangle 23">
            <a:extLst>
              <a:ext uri="{FF2B5EF4-FFF2-40B4-BE49-F238E27FC236}">
                <a16:creationId xmlns:a16="http://schemas.microsoft.com/office/drawing/2014/main" id="{EAC7482B-40C9-4D96-8736-F63ADF1B7D56}"/>
              </a:ext>
            </a:extLst>
          </p:cNvPr>
          <p:cNvSpPr/>
          <p:nvPr/>
        </p:nvSpPr>
        <p:spPr>
          <a:xfrm>
            <a:off x="12497932" y="6229217"/>
            <a:ext cx="4683216" cy="1173210"/>
          </a:xfrm>
          <a:prstGeom prst="rect">
            <a:avLst/>
          </a:prstGeom>
        </p:spPr>
        <p:style>
          <a:lnRef idx="2">
            <a:schemeClr val="dk1"/>
          </a:lnRef>
          <a:fillRef idx="1">
            <a:schemeClr val="lt1"/>
          </a:fillRef>
          <a:effectRef idx="0">
            <a:schemeClr val="dk1"/>
          </a:effectRef>
          <a:fontRef idx="minor">
            <a:schemeClr val="dk1"/>
          </a:fontRef>
        </p:style>
        <p:txBody>
          <a:bodyPr wrap="none" lIns="64585" tIns="32292" rIns="64585" bIns="32292">
            <a:spAutoFit/>
          </a:bodyPr>
          <a:lstStyle/>
          <a:p>
            <a:pPr algn="ctr"/>
            <a:r>
              <a:rPr lang="en-SG"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rPr>
              <a:t>Past perfect</a:t>
            </a:r>
            <a:endParaRPr lang="en-US"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5" name="Rectangle 24">
            <a:extLst>
              <a:ext uri="{FF2B5EF4-FFF2-40B4-BE49-F238E27FC236}">
                <a16:creationId xmlns:a16="http://schemas.microsoft.com/office/drawing/2014/main" id="{D71A7FC3-91AC-47FD-9053-999D9DED41B5}"/>
              </a:ext>
            </a:extLst>
          </p:cNvPr>
          <p:cNvSpPr/>
          <p:nvPr/>
        </p:nvSpPr>
        <p:spPr>
          <a:xfrm>
            <a:off x="9685783" y="8931997"/>
            <a:ext cx="11522076" cy="1173210"/>
          </a:xfrm>
          <a:prstGeom prst="rect">
            <a:avLst/>
          </a:prstGeom>
        </p:spPr>
        <p:style>
          <a:lnRef idx="2">
            <a:schemeClr val="dk1"/>
          </a:lnRef>
          <a:fillRef idx="1">
            <a:schemeClr val="lt1"/>
          </a:fillRef>
          <a:effectRef idx="0">
            <a:schemeClr val="dk1"/>
          </a:effectRef>
          <a:fontRef idx="minor">
            <a:schemeClr val="dk1"/>
          </a:fontRef>
        </p:style>
        <p:txBody>
          <a:bodyPr wrap="none" lIns="64585" tIns="32292" rIns="64585" bIns="32292">
            <a:spAutoFit/>
          </a:bodyPr>
          <a:lstStyle/>
          <a:p>
            <a:pPr algn="ctr"/>
            <a:r>
              <a:rPr lang="en-SG"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rPr>
              <a:t>Konjunktiv 2 - unreal scenario</a:t>
            </a:r>
            <a:endParaRPr lang="en-US"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6" name="Rectangle 5">
            <a:extLst>
              <a:ext uri="{FF2B5EF4-FFF2-40B4-BE49-F238E27FC236}">
                <a16:creationId xmlns:a16="http://schemas.microsoft.com/office/drawing/2014/main" id="{43544E5B-8B2A-4696-91CF-E4512F7C96F0}"/>
              </a:ext>
            </a:extLst>
          </p:cNvPr>
          <p:cNvSpPr/>
          <p:nvPr/>
        </p:nvSpPr>
        <p:spPr>
          <a:xfrm>
            <a:off x="12497931" y="12442856"/>
            <a:ext cx="5897779" cy="1173210"/>
          </a:xfrm>
          <a:prstGeom prst="rect">
            <a:avLst/>
          </a:prstGeom>
        </p:spPr>
        <p:style>
          <a:lnRef idx="2">
            <a:schemeClr val="dk1"/>
          </a:lnRef>
          <a:fillRef idx="1">
            <a:schemeClr val="lt1"/>
          </a:fillRef>
          <a:effectRef idx="0">
            <a:schemeClr val="dk1"/>
          </a:effectRef>
          <a:fontRef idx="minor">
            <a:schemeClr val="dk1"/>
          </a:fontRef>
        </p:style>
        <p:txBody>
          <a:bodyPr wrap="none" lIns="64585" tIns="32292" rIns="64585" bIns="32292">
            <a:spAutoFit/>
          </a:bodyPr>
          <a:lstStyle/>
          <a:p>
            <a:pPr algn="ctr"/>
            <a:r>
              <a:rPr lang="en-SG"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rPr>
              <a:t>Reflexive verbs</a:t>
            </a:r>
            <a:endParaRPr lang="en-US"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7" name="Rectangle 6">
            <a:extLst>
              <a:ext uri="{FF2B5EF4-FFF2-40B4-BE49-F238E27FC236}">
                <a16:creationId xmlns:a16="http://schemas.microsoft.com/office/drawing/2014/main" id="{1D05830E-26EB-48A1-B925-91C5AC83FA5F}"/>
              </a:ext>
            </a:extLst>
          </p:cNvPr>
          <p:cNvSpPr/>
          <p:nvPr/>
        </p:nvSpPr>
        <p:spPr>
          <a:xfrm>
            <a:off x="2739105" y="14104666"/>
            <a:ext cx="25415430" cy="1173210"/>
          </a:xfrm>
          <a:prstGeom prst="rect">
            <a:avLst/>
          </a:prstGeom>
        </p:spPr>
        <p:style>
          <a:lnRef idx="2">
            <a:schemeClr val="dk1"/>
          </a:lnRef>
          <a:fillRef idx="1">
            <a:schemeClr val="lt1"/>
          </a:fillRef>
          <a:effectRef idx="0">
            <a:schemeClr val="dk1"/>
          </a:effectRef>
          <a:fontRef idx="minor">
            <a:schemeClr val="dk1"/>
          </a:fontRef>
        </p:style>
        <p:txBody>
          <a:bodyPr wrap="none" lIns="64585" tIns="32292" rIns="64585" bIns="32292">
            <a:spAutoFit/>
          </a:bodyPr>
          <a:lstStyle/>
          <a:p>
            <a:pPr algn="ctr"/>
            <a:r>
              <a:rPr lang="de-DE"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rPr>
              <a:t>Verbs and prepositions eg denken an, warten auf, hangen von..ab.</a:t>
            </a:r>
            <a:endParaRPr lang="en-US"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8" name="Rectangle 7">
            <a:extLst>
              <a:ext uri="{FF2B5EF4-FFF2-40B4-BE49-F238E27FC236}">
                <a16:creationId xmlns:a16="http://schemas.microsoft.com/office/drawing/2014/main" id="{8D45CD30-B1C3-4922-AC1E-73154CFEBF62}"/>
              </a:ext>
            </a:extLst>
          </p:cNvPr>
          <p:cNvSpPr/>
          <p:nvPr/>
        </p:nvSpPr>
        <p:spPr>
          <a:xfrm>
            <a:off x="8134761" y="15940597"/>
            <a:ext cx="15326706" cy="1173210"/>
          </a:xfrm>
          <a:prstGeom prst="rect">
            <a:avLst/>
          </a:prstGeom>
        </p:spPr>
        <p:style>
          <a:lnRef idx="2">
            <a:schemeClr val="dk1"/>
          </a:lnRef>
          <a:fillRef idx="1">
            <a:schemeClr val="lt1"/>
          </a:fillRef>
          <a:effectRef idx="0">
            <a:schemeClr val="dk1"/>
          </a:effectRef>
          <a:fontRef idx="minor">
            <a:schemeClr val="dk1"/>
          </a:fontRef>
        </p:style>
        <p:txBody>
          <a:bodyPr wrap="none" lIns="64585" tIns="32292" rIns="64585" bIns="32292">
            <a:spAutoFit/>
          </a:bodyPr>
          <a:lstStyle/>
          <a:p>
            <a:pPr algn="ctr"/>
            <a:r>
              <a:rPr lang="en-SG"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rPr>
              <a:t>Da and wo composite with prepositions</a:t>
            </a:r>
            <a:endParaRPr lang="en-US"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9" name="Rectangle 8">
            <a:extLst>
              <a:ext uri="{FF2B5EF4-FFF2-40B4-BE49-F238E27FC236}">
                <a16:creationId xmlns:a16="http://schemas.microsoft.com/office/drawing/2014/main" id="{ADC95CA1-32C8-42C1-85CB-76F66DD212A5}"/>
              </a:ext>
            </a:extLst>
          </p:cNvPr>
          <p:cNvSpPr/>
          <p:nvPr/>
        </p:nvSpPr>
        <p:spPr>
          <a:xfrm>
            <a:off x="11168399" y="18339128"/>
            <a:ext cx="8556841" cy="1173210"/>
          </a:xfrm>
          <a:prstGeom prst="rect">
            <a:avLst/>
          </a:prstGeom>
        </p:spPr>
        <p:style>
          <a:lnRef idx="2">
            <a:schemeClr val="dk1"/>
          </a:lnRef>
          <a:fillRef idx="1">
            <a:schemeClr val="lt1"/>
          </a:fillRef>
          <a:effectRef idx="0">
            <a:schemeClr val="dk1"/>
          </a:effectRef>
          <a:fontRef idx="minor">
            <a:schemeClr val="dk1"/>
          </a:fontRef>
        </p:style>
        <p:txBody>
          <a:bodyPr wrap="none" lIns="64585" tIns="32292" rIns="64585" bIns="32292">
            <a:spAutoFit/>
          </a:bodyPr>
          <a:lstStyle/>
          <a:p>
            <a:pPr algn="ctr"/>
            <a:r>
              <a:rPr lang="de-DE"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rPr>
              <a:t>Special cases in nouns</a:t>
            </a:r>
            <a:endParaRPr lang="en-US"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0" name="Rectangle 9">
            <a:extLst>
              <a:ext uri="{FF2B5EF4-FFF2-40B4-BE49-F238E27FC236}">
                <a16:creationId xmlns:a16="http://schemas.microsoft.com/office/drawing/2014/main" id="{5BFD5194-E2F8-429E-9DB8-FD65758F085B}"/>
              </a:ext>
            </a:extLst>
          </p:cNvPr>
          <p:cNvSpPr/>
          <p:nvPr/>
        </p:nvSpPr>
        <p:spPr>
          <a:xfrm>
            <a:off x="10894670" y="20136895"/>
            <a:ext cx="9104299" cy="1173210"/>
          </a:xfrm>
          <a:prstGeom prst="rect">
            <a:avLst/>
          </a:prstGeom>
        </p:spPr>
        <p:style>
          <a:lnRef idx="2">
            <a:schemeClr val="dk1"/>
          </a:lnRef>
          <a:fillRef idx="1">
            <a:schemeClr val="lt1"/>
          </a:fillRef>
          <a:effectRef idx="0">
            <a:schemeClr val="dk1"/>
          </a:effectRef>
          <a:fontRef idx="minor">
            <a:schemeClr val="dk1"/>
          </a:fontRef>
        </p:style>
        <p:txBody>
          <a:bodyPr wrap="none" lIns="64585" tIns="32292" rIns="64585" bIns="32292">
            <a:spAutoFit/>
          </a:bodyPr>
          <a:lstStyle/>
          <a:p>
            <a:pPr algn="ctr"/>
            <a:r>
              <a:rPr lang="de-DE"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rPr>
              <a:t>Partizipt 2 as adjectives</a:t>
            </a:r>
            <a:endParaRPr lang="en-US"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 name="Rectangle 1">
            <a:extLst>
              <a:ext uri="{FF2B5EF4-FFF2-40B4-BE49-F238E27FC236}">
                <a16:creationId xmlns:a16="http://schemas.microsoft.com/office/drawing/2014/main" id="{27D70A49-6307-4437-81AE-DF7C4301A76A}"/>
              </a:ext>
            </a:extLst>
          </p:cNvPr>
          <p:cNvSpPr/>
          <p:nvPr/>
        </p:nvSpPr>
        <p:spPr>
          <a:xfrm>
            <a:off x="-1142228" y="11171454"/>
            <a:ext cx="11379397" cy="369332"/>
          </a:xfrm>
          <a:prstGeom prst="rect">
            <a:avLst/>
          </a:prstGeom>
        </p:spPr>
        <p:txBody>
          <a:bodyPr wrap="none">
            <a:spAutoFit/>
          </a:bodyPr>
          <a:lstStyle/>
          <a:p>
            <a:r>
              <a:rPr lang="en-SG" dirty="0">
                <a:solidFill>
                  <a:srgbClr val="333333"/>
                </a:solidFill>
                <a:latin typeface="-apple-system"/>
              </a:rPr>
              <a:t>jobs, industries, climate and environment, society, vacation, famous people and their contribution, historical events etc.</a:t>
            </a:r>
            <a:endParaRPr lang="en-SG" dirty="0"/>
          </a:p>
        </p:txBody>
      </p:sp>
    </p:spTree>
    <p:extLst>
      <p:ext uri="{BB962C8B-B14F-4D97-AF65-F5344CB8AC3E}">
        <p14:creationId xmlns:p14="http://schemas.microsoft.com/office/powerpoint/2010/main" val="3607737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C1F70-9098-4B3D-A690-0321C4201466}"/>
              </a:ext>
            </a:extLst>
          </p:cNvPr>
          <p:cNvSpPr>
            <a:spLocks noGrp="1"/>
          </p:cNvSpPr>
          <p:nvPr>
            <p:ph type="title"/>
          </p:nvPr>
        </p:nvSpPr>
        <p:spPr>
          <a:xfrm>
            <a:off x="8624254" y="1138485"/>
            <a:ext cx="13026705" cy="1383397"/>
          </a:xfrm>
        </p:spPr>
        <p:txBody>
          <a:bodyPr>
            <a:normAutofit fontScale="90000"/>
          </a:bodyPr>
          <a:lstStyle/>
          <a:p>
            <a:pPr algn="ctr"/>
            <a:r>
              <a:rPr lang="en-SG" dirty="0"/>
              <a:t>Deutsch-Sprecher: B2</a:t>
            </a:r>
          </a:p>
        </p:txBody>
      </p:sp>
      <p:sp>
        <p:nvSpPr>
          <p:cNvPr id="7" name="Content Placeholder 6">
            <a:extLst>
              <a:ext uri="{FF2B5EF4-FFF2-40B4-BE49-F238E27FC236}">
                <a16:creationId xmlns:a16="http://schemas.microsoft.com/office/drawing/2014/main" id="{A0A5AD69-1D65-4785-BDE4-FA1CABC6059E}"/>
              </a:ext>
            </a:extLst>
          </p:cNvPr>
          <p:cNvSpPr>
            <a:spLocks noGrp="1"/>
          </p:cNvSpPr>
          <p:nvPr>
            <p:ph idx="1"/>
          </p:nvPr>
        </p:nvSpPr>
        <p:spPr/>
        <p:txBody>
          <a:bodyPr/>
          <a:lstStyle/>
          <a:p>
            <a:endParaRPr lang="en-SG" dirty="0"/>
          </a:p>
        </p:txBody>
      </p:sp>
      <p:sp>
        <p:nvSpPr>
          <p:cNvPr id="8" name="TextBox 7">
            <a:extLst>
              <a:ext uri="{FF2B5EF4-FFF2-40B4-BE49-F238E27FC236}">
                <a16:creationId xmlns:a16="http://schemas.microsoft.com/office/drawing/2014/main" id="{7985E377-181D-4AB1-93AA-A29E770B548C}"/>
              </a:ext>
            </a:extLst>
          </p:cNvPr>
          <p:cNvSpPr txBox="1"/>
          <p:nvPr/>
        </p:nvSpPr>
        <p:spPr>
          <a:xfrm>
            <a:off x="7585894" y="2366409"/>
            <a:ext cx="14300921" cy="2440283"/>
          </a:xfrm>
          <a:prstGeom prst="rect">
            <a:avLst/>
          </a:prstGeom>
          <a:noFill/>
        </p:spPr>
        <p:txBody>
          <a:bodyPr wrap="square" rtlCol="0">
            <a:spAutoFit/>
          </a:bodyPr>
          <a:lstStyle/>
          <a:p>
            <a:pPr marL="403650" indent="-403650">
              <a:buFont typeface="Wingdings" panose="05000000000000000000" pitchFamily="2" charset="2"/>
              <a:buChar char="q"/>
            </a:pPr>
            <a:r>
              <a:rPr lang="en-SG" sz="2543" dirty="0"/>
              <a:t>understand the main contents of complex texts on concrete and abstract topics, as well as technical discussions in your own area of specialization,</a:t>
            </a:r>
          </a:p>
          <a:p>
            <a:pPr marL="403650" indent="-403650">
              <a:buFont typeface="Wingdings" panose="05000000000000000000" pitchFamily="2" charset="2"/>
              <a:buChar char="q"/>
            </a:pPr>
            <a:r>
              <a:rPr lang="en-SG" sz="2543" dirty="0"/>
              <a:t>communicate so spontaneously and fluently that a normal conversation with native speakers is readily possible without a great deal of effort on either side,</a:t>
            </a:r>
          </a:p>
          <a:p>
            <a:pPr marL="403650" indent="-403650">
              <a:buFont typeface="Wingdings" panose="05000000000000000000" pitchFamily="2" charset="2"/>
              <a:buChar char="q"/>
            </a:pPr>
            <a:r>
              <a:rPr lang="en-SG" sz="2543" dirty="0"/>
              <a:t>express your opinion on current issues in a clear and detailed manner, explain your position on a current issue and state the benefits and drawbacks of various options.</a:t>
            </a:r>
          </a:p>
        </p:txBody>
      </p:sp>
      <p:sp>
        <p:nvSpPr>
          <p:cNvPr id="9" name="TextBox 8">
            <a:extLst>
              <a:ext uri="{FF2B5EF4-FFF2-40B4-BE49-F238E27FC236}">
                <a16:creationId xmlns:a16="http://schemas.microsoft.com/office/drawing/2014/main" id="{12D095EE-AFFC-4C02-BDB0-D2677A1074B4}"/>
              </a:ext>
            </a:extLst>
          </p:cNvPr>
          <p:cNvSpPr txBox="1"/>
          <p:nvPr/>
        </p:nvSpPr>
        <p:spPr>
          <a:xfrm>
            <a:off x="7765296" y="4779382"/>
            <a:ext cx="1894621" cy="353174"/>
          </a:xfrm>
          <a:prstGeom prst="rect">
            <a:avLst/>
          </a:prstGeom>
          <a:noFill/>
          <a:ln>
            <a:solidFill>
              <a:schemeClr val="accent1"/>
            </a:solidFill>
          </a:ln>
        </p:spPr>
        <p:txBody>
          <a:bodyPr wrap="none" rtlCol="0">
            <a:spAutoFit/>
          </a:bodyPr>
          <a:lstStyle/>
          <a:p>
            <a:r>
              <a:rPr lang="en-SG" sz="1695" dirty="0"/>
              <a:t>Exam requirements</a:t>
            </a:r>
          </a:p>
        </p:txBody>
      </p:sp>
    </p:spTree>
    <p:extLst>
      <p:ext uri="{BB962C8B-B14F-4D97-AF65-F5344CB8AC3E}">
        <p14:creationId xmlns:p14="http://schemas.microsoft.com/office/powerpoint/2010/main" val="3035587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C1F70-9098-4B3D-A690-0321C4201466}"/>
              </a:ext>
            </a:extLst>
          </p:cNvPr>
          <p:cNvSpPr>
            <a:spLocks noGrp="1"/>
          </p:cNvSpPr>
          <p:nvPr>
            <p:ph type="title"/>
          </p:nvPr>
        </p:nvSpPr>
        <p:spPr>
          <a:xfrm>
            <a:off x="8624254" y="1138485"/>
            <a:ext cx="13026705" cy="1383397"/>
          </a:xfrm>
        </p:spPr>
        <p:txBody>
          <a:bodyPr>
            <a:normAutofit fontScale="90000"/>
          </a:bodyPr>
          <a:lstStyle/>
          <a:p>
            <a:pPr algn="ctr"/>
            <a:r>
              <a:rPr lang="en-SG" dirty="0"/>
              <a:t>Deutsch-Sprecher: B2</a:t>
            </a:r>
          </a:p>
        </p:txBody>
      </p:sp>
      <p:sp>
        <p:nvSpPr>
          <p:cNvPr id="7" name="Content Placeholder 6">
            <a:extLst>
              <a:ext uri="{FF2B5EF4-FFF2-40B4-BE49-F238E27FC236}">
                <a16:creationId xmlns:a16="http://schemas.microsoft.com/office/drawing/2014/main" id="{A0A5AD69-1D65-4785-BDE4-FA1CABC6059E}"/>
              </a:ext>
            </a:extLst>
          </p:cNvPr>
          <p:cNvSpPr>
            <a:spLocks noGrp="1"/>
          </p:cNvSpPr>
          <p:nvPr>
            <p:ph idx="1"/>
          </p:nvPr>
        </p:nvSpPr>
        <p:spPr/>
        <p:txBody>
          <a:bodyPr/>
          <a:lstStyle/>
          <a:p>
            <a:endParaRPr lang="en-SG" dirty="0"/>
          </a:p>
        </p:txBody>
      </p:sp>
      <p:sp>
        <p:nvSpPr>
          <p:cNvPr id="8" name="TextBox 7">
            <a:extLst>
              <a:ext uri="{FF2B5EF4-FFF2-40B4-BE49-F238E27FC236}">
                <a16:creationId xmlns:a16="http://schemas.microsoft.com/office/drawing/2014/main" id="{7985E377-181D-4AB1-93AA-A29E770B548C}"/>
              </a:ext>
            </a:extLst>
          </p:cNvPr>
          <p:cNvSpPr txBox="1"/>
          <p:nvPr/>
        </p:nvSpPr>
        <p:spPr>
          <a:xfrm>
            <a:off x="7585894" y="2366409"/>
            <a:ext cx="14300921" cy="2440283"/>
          </a:xfrm>
          <a:prstGeom prst="rect">
            <a:avLst/>
          </a:prstGeom>
          <a:noFill/>
        </p:spPr>
        <p:txBody>
          <a:bodyPr wrap="square" rtlCol="0">
            <a:spAutoFit/>
          </a:bodyPr>
          <a:lstStyle/>
          <a:p>
            <a:pPr marL="403650" indent="-403650">
              <a:buFont typeface="Wingdings" panose="05000000000000000000" pitchFamily="2" charset="2"/>
              <a:buChar char="q"/>
            </a:pPr>
            <a:r>
              <a:rPr lang="en-SG" sz="2543" dirty="0"/>
              <a:t>Ask and reply to simple questions as well as make and respond to requests,</a:t>
            </a:r>
          </a:p>
          <a:p>
            <a:pPr marL="403650" indent="-403650">
              <a:buFont typeface="Wingdings" panose="05000000000000000000" pitchFamily="2" charset="2"/>
              <a:buChar char="q"/>
            </a:pPr>
            <a:r>
              <a:rPr lang="en-SG" sz="2543" dirty="0"/>
              <a:t>Write about yourself and others using simple expressions and sentences,</a:t>
            </a:r>
          </a:p>
          <a:p>
            <a:pPr marL="403650" indent="-403650">
              <a:buFont typeface="Wingdings" panose="05000000000000000000" pitchFamily="2" charset="2"/>
              <a:buChar char="q"/>
            </a:pPr>
            <a:r>
              <a:rPr lang="en-SG" sz="2543" dirty="0"/>
              <a:t>Understand conversations and texts about familiar topics.</a:t>
            </a:r>
          </a:p>
          <a:p>
            <a:pPr marL="403650" indent="-403650">
              <a:buFont typeface="Wingdings" panose="05000000000000000000" pitchFamily="2" charset="2"/>
              <a:buChar char="q"/>
            </a:pPr>
            <a:r>
              <a:rPr lang="en-SG" sz="2543" dirty="0"/>
              <a:t>Information about yourself and your family or about shopping, work and your immediate surroundings</a:t>
            </a:r>
          </a:p>
          <a:p>
            <a:pPr marL="403650" indent="-403650">
              <a:buFont typeface="Wingdings" panose="05000000000000000000" pitchFamily="2" charset="2"/>
              <a:buChar char="q"/>
            </a:pPr>
            <a:r>
              <a:rPr lang="en-SG" sz="2543" dirty="0"/>
              <a:t>Introduce yourself and others, as well as ask others about themselves, e.g. where they live, who they know and what they own.</a:t>
            </a:r>
          </a:p>
        </p:txBody>
      </p:sp>
      <p:sp>
        <p:nvSpPr>
          <p:cNvPr id="9" name="TextBox 8">
            <a:extLst>
              <a:ext uri="{FF2B5EF4-FFF2-40B4-BE49-F238E27FC236}">
                <a16:creationId xmlns:a16="http://schemas.microsoft.com/office/drawing/2014/main" id="{12D095EE-AFFC-4C02-BDB0-D2677A1074B4}"/>
              </a:ext>
            </a:extLst>
          </p:cNvPr>
          <p:cNvSpPr txBox="1"/>
          <p:nvPr/>
        </p:nvSpPr>
        <p:spPr>
          <a:xfrm>
            <a:off x="7765296" y="4779382"/>
            <a:ext cx="1894621" cy="353174"/>
          </a:xfrm>
          <a:prstGeom prst="rect">
            <a:avLst/>
          </a:prstGeom>
          <a:noFill/>
          <a:ln>
            <a:solidFill>
              <a:schemeClr val="accent1"/>
            </a:solidFill>
          </a:ln>
        </p:spPr>
        <p:txBody>
          <a:bodyPr wrap="none" rtlCol="0">
            <a:spAutoFit/>
          </a:bodyPr>
          <a:lstStyle/>
          <a:p>
            <a:r>
              <a:rPr lang="en-SG" sz="1695" dirty="0"/>
              <a:t>Exam requirements</a:t>
            </a:r>
          </a:p>
        </p:txBody>
      </p:sp>
    </p:spTree>
    <p:extLst>
      <p:ext uri="{BB962C8B-B14F-4D97-AF65-F5344CB8AC3E}">
        <p14:creationId xmlns:p14="http://schemas.microsoft.com/office/powerpoint/2010/main" val="2994504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C1F70-9098-4B3D-A690-0321C4201466}"/>
              </a:ext>
            </a:extLst>
          </p:cNvPr>
          <p:cNvSpPr>
            <a:spLocks noGrp="1"/>
          </p:cNvSpPr>
          <p:nvPr>
            <p:ph type="title"/>
          </p:nvPr>
        </p:nvSpPr>
        <p:spPr>
          <a:xfrm>
            <a:off x="8624254" y="1138485"/>
            <a:ext cx="13026705" cy="1383397"/>
          </a:xfrm>
        </p:spPr>
        <p:txBody>
          <a:bodyPr>
            <a:normAutofit fontScale="90000"/>
          </a:bodyPr>
          <a:lstStyle/>
          <a:p>
            <a:pPr algn="ctr"/>
            <a:r>
              <a:rPr lang="en-SG" dirty="0"/>
              <a:t>Deutsch-Sprecher: B2</a:t>
            </a:r>
          </a:p>
        </p:txBody>
      </p:sp>
      <p:sp>
        <p:nvSpPr>
          <p:cNvPr id="7" name="Content Placeholder 6">
            <a:extLst>
              <a:ext uri="{FF2B5EF4-FFF2-40B4-BE49-F238E27FC236}">
                <a16:creationId xmlns:a16="http://schemas.microsoft.com/office/drawing/2014/main" id="{A0A5AD69-1D65-4785-BDE4-FA1CABC6059E}"/>
              </a:ext>
            </a:extLst>
          </p:cNvPr>
          <p:cNvSpPr>
            <a:spLocks noGrp="1"/>
          </p:cNvSpPr>
          <p:nvPr>
            <p:ph idx="1"/>
          </p:nvPr>
        </p:nvSpPr>
        <p:spPr/>
        <p:txBody>
          <a:bodyPr/>
          <a:lstStyle/>
          <a:p>
            <a:endParaRPr lang="en-SG" dirty="0"/>
          </a:p>
        </p:txBody>
      </p:sp>
      <p:sp>
        <p:nvSpPr>
          <p:cNvPr id="8" name="TextBox 7">
            <a:extLst>
              <a:ext uri="{FF2B5EF4-FFF2-40B4-BE49-F238E27FC236}">
                <a16:creationId xmlns:a16="http://schemas.microsoft.com/office/drawing/2014/main" id="{7985E377-181D-4AB1-93AA-A29E770B548C}"/>
              </a:ext>
            </a:extLst>
          </p:cNvPr>
          <p:cNvSpPr txBox="1"/>
          <p:nvPr/>
        </p:nvSpPr>
        <p:spPr>
          <a:xfrm>
            <a:off x="7585894" y="2366409"/>
            <a:ext cx="14300921" cy="2440283"/>
          </a:xfrm>
          <a:prstGeom prst="rect">
            <a:avLst/>
          </a:prstGeom>
          <a:noFill/>
        </p:spPr>
        <p:txBody>
          <a:bodyPr wrap="square" rtlCol="0">
            <a:spAutoFit/>
          </a:bodyPr>
          <a:lstStyle/>
          <a:p>
            <a:pPr marL="403650" indent="-403650">
              <a:buFont typeface="Wingdings" panose="05000000000000000000" pitchFamily="2" charset="2"/>
              <a:buChar char="q"/>
            </a:pPr>
            <a:r>
              <a:rPr lang="en-SG" sz="2543" dirty="0"/>
              <a:t>Ask and reply to simple questions as well as make and respond to requests,</a:t>
            </a:r>
          </a:p>
          <a:p>
            <a:pPr marL="403650" indent="-403650">
              <a:buFont typeface="Wingdings" panose="05000000000000000000" pitchFamily="2" charset="2"/>
              <a:buChar char="q"/>
            </a:pPr>
            <a:r>
              <a:rPr lang="en-SG" sz="2543" dirty="0"/>
              <a:t>Write about yourself and others using simple expressions and sentences,</a:t>
            </a:r>
          </a:p>
          <a:p>
            <a:pPr marL="403650" indent="-403650">
              <a:buFont typeface="Wingdings" panose="05000000000000000000" pitchFamily="2" charset="2"/>
              <a:buChar char="q"/>
            </a:pPr>
            <a:r>
              <a:rPr lang="en-SG" sz="2543" dirty="0"/>
              <a:t>Understand conversations and texts about familiar topics.</a:t>
            </a:r>
          </a:p>
          <a:p>
            <a:pPr marL="403650" indent="-403650">
              <a:buFont typeface="Wingdings" panose="05000000000000000000" pitchFamily="2" charset="2"/>
              <a:buChar char="q"/>
            </a:pPr>
            <a:r>
              <a:rPr lang="en-SG" sz="2543" dirty="0"/>
              <a:t>Information about yourself and your family or about shopping, work and your immediate surroundings</a:t>
            </a:r>
          </a:p>
          <a:p>
            <a:pPr marL="403650" indent="-403650">
              <a:buFont typeface="Wingdings" panose="05000000000000000000" pitchFamily="2" charset="2"/>
              <a:buChar char="q"/>
            </a:pPr>
            <a:r>
              <a:rPr lang="en-SG" sz="2543" dirty="0"/>
              <a:t>Introduce yourself and others, as well as ask others about themselves, e.g. where they live, who they know and what they own.</a:t>
            </a:r>
          </a:p>
        </p:txBody>
      </p:sp>
      <p:sp>
        <p:nvSpPr>
          <p:cNvPr id="9" name="TextBox 8">
            <a:extLst>
              <a:ext uri="{FF2B5EF4-FFF2-40B4-BE49-F238E27FC236}">
                <a16:creationId xmlns:a16="http://schemas.microsoft.com/office/drawing/2014/main" id="{12D095EE-AFFC-4C02-BDB0-D2677A1074B4}"/>
              </a:ext>
            </a:extLst>
          </p:cNvPr>
          <p:cNvSpPr txBox="1"/>
          <p:nvPr/>
        </p:nvSpPr>
        <p:spPr>
          <a:xfrm>
            <a:off x="7765296" y="4779382"/>
            <a:ext cx="1894621" cy="353174"/>
          </a:xfrm>
          <a:prstGeom prst="rect">
            <a:avLst/>
          </a:prstGeom>
          <a:noFill/>
          <a:ln>
            <a:solidFill>
              <a:schemeClr val="accent1"/>
            </a:solidFill>
          </a:ln>
        </p:spPr>
        <p:txBody>
          <a:bodyPr wrap="none" rtlCol="0">
            <a:spAutoFit/>
          </a:bodyPr>
          <a:lstStyle/>
          <a:p>
            <a:r>
              <a:rPr lang="en-SG" sz="1695" dirty="0"/>
              <a:t>Exam requirements</a:t>
            </a:r>
          </a:p>
        </p:txBody>
      </p:sp>
    </p:spTree>
    <p:extLst>
      <p:ext uri="{BB962C8B-B14F-4D97-AF65-F5344CB8AC3E}">
        <p14:creationId xmlns:p14="http://schemas.microsoft.com/office/powerpoint/2010/main" val="1851542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7914F-33FA-40EE-B966-66554B6766B6}"/>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32B6B3B1-46E5-4B20-A970-554DF8E58C52}"/>
              </a:ext>
            </a:extLst>
          </p:cNvPr>
          <p:cNvSpPr>
            <a:spLocks noGrp="1"/>
          </p:cNvSpPr>
          <p:nvPr>
            <p:ph idx="1"/>
          </p:nvPr>
        </p:nvSpPr>
        <p:spPr/>
        <p:txBody>
          <a:bodyPr>
            <a:normAutofit fontScale="85000" lnSpcReduction="20000"/>
          </a:bodyPr>
          <a:lstStyle/>
          <a:p>
            <a:r>
              <a:rPr lang="en-SG" dirty="0">
                <a:hlinkClick r:id="rId2"/>
              </a:rPr>
              <a:t>https://universeofmemory.com/conversational-topics-for-specific-language-levels/</a:t>
            </a:r>
            <a:endParaRPr lang="en-SG" dirty="0"/>
          </a:p>
          <a:p>
            <a:r>
              <a:rPr lang="en-SG" dirty="0">
                <a:hlinkClick r:id="rId3"/>
              </a:rPr>
              <a:t>http://frequencylists.blogspot.com/2016/01/the-2980-most-frequently-used-german.html</a:t>
            </a:r>
            <a:endParaRPr lang="en-SG" dirty="0"/>
          </a:p>
          <a:p>
            <a:r>
              <a:rPr lang="en-SG" dirty="0">
                <a:hlinkClick r:id="rId4"/>
              </a:rPr>
              <a:t>https://germanwithlaura.com/personal-pronouns/#:~:text=German%20has%20more%20personal%20pronoun%20cases.&amp;text=German%20has%20subject%20pronouns%2C%20too,used%20at%20very%20distinct%20times.</a:t>
            </a:r>
            <a:endParaRPr lang="en-SG" dirty="0"/>
          </a:p>
          <a:p>
            <a:r>
              <a:rPr lang="en-SG" dirty="0">
                <a:hlinkClick r:id="rId5"/>
              </a:rPr>
              <a:t>https://deutsch.lingolia.com/de/grammatik/pronomen/personalpronomen</a:t>
            </a:r>
            <a:endParaRPr lang="en-SG" dirty="0"/>
          </a:p>
          <a:p>
            <a:r>
              <a:rPr lang="en-SG" dirty="0">
                <a:hlinkClick r:id="rId6"/>
              </a:rPr>
              <a:t>https://deutsch.lingolia.com/en/grammar/pronouns/personal-pronouns</a:t>
            </a:r>
            <a:endParaRPr lang="en-SG" dirty="0"/>
          </a:p>
          <a:p>
            <a:r>
              <a:rPr lang="en-SG" dirty="0">
                <a:hlinkClick r:id="rId7"/>
              </a:rPr>
              <a:t>https://www.thegermanprofessor.com/top-100-german-verbs/</a:t>
            </a:r>
            <a:endParaRPr lang="en-SG" dirty="0"/>
          </a:p>
          <a:p>
            <a:r>
              <a:rPr lang="en-SG" dirty="0">
                <a:hlinkClick r:id="rId8"/>
              </a:rPr>
              <a:t>https://www.youtube.com/watch?v=PoXx4v5F234</a:t>
            </a:r>
            <a:endParaRPr lang="en-SG" dirty="0"/>
          </a:p>
          <a:p>
            <a:endParaRPr lang="en-SG" dirty="0"/>
          </a:p>
          <a:p>
            <a:endParaRPr lang="en-SG" dirty="0"/>
          </a:p>
        </p:txBody>
      </p:sp>
    </p:spTree>
    <p:extLst>
      <p:ext uri="{BB962C8B-B14F-4D97-AF65-F5344CB8AC3E}">
        <p14:creationId xmlns:p14="http://schemas.microsoft.com/office/powerpoint/2010/main" val="3634131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49C8E-37A0-4358-BE0B-0788A2A6290C}"/>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09885296-519B-4A1C-89C1-F04A52D26CA5}"/>
              </a:ext>
            </a:extLst>
          </p:cNvPr>
          <p:cNvSpPr>
            <a:spLocks noGrp="1"/>
          </p:cNvSpPr>
          <p:nvPr>
            <p:ph idx="1"/>
          </p:nvPr>
        </p:nvSpPr>
        <p:spPr/>
        <p:txBody>
          <a:bodyPr/>
          <a:lstStyle/>
          <a:p>
            <a:r>
              <a:rPr lang="en-SG" dirty="0">
                <a:hlinkClick r:id="rId2"/>
              </a:rPr>
              <a:t>http://en.longua.org/a1.ubersicht.php</a:t>
            </a:r>
            <a:endParaRPr lang="en-SG" dirty="0"/>
          </a:p>
          <a:p>
            <a:r>
              <a:rPr lang="en-SG" dirty="0">
                <a:hlinkClick r:id="rId3"/>
              </a:rPr>
              <a:t>https://yourdailygerman.com/german-time-prepositions/</a:t>
            </a:r>
            <a:endParaRPr lang="en-SG" dirty="0"/>
          </a:p>
          <a:p>
            <a:r>
              <a:rPr lang="en-SG" dirty="0">
                <a:hlinkClick r:id="rId4"/>
              </a:rPr>
              <a:t>https://www.quora.com/Which-topics-exactly-should-I-cover-to-get-a-B1-certificate-from-Goethe-Institute</a:t>
            </a:r>
            <a:endParaRPr lang="en-SG" dirty="0"/>
          </a:p>
          <a:p>
            <a:r>
              <a:rPr lang="en-SG" dirty="0">
                <a:hlinkClick r:id="rId5"/>
              </a:rPr>
              <a:t>https://www.thegermanprofessor.com/top-100-german-verbs/</a:t>
            </a:r>
            <a:endParaRPr lang="en-SG" dirty="0"/>
          </a:p>
        </p:txBody>
      </p:sp>
    </p:spTree>
    <p:extLst>
      <p:ext uri="{BB962C8B-B14F-4D97-AF65-F5344CB8AC3E}">
        <p14:creationId xmlns:p14="http://schemas.microsoft.com/office/powerpoint/2010/main" val="2776766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7914F-33FA-40EE-B966-66554B6766B6}"/>
              </a:ext>
            </a:extLst>
          </p:cNvPr>
          <p:cNvSpPr>
            <a:spLocks noGrp="1"/>
          </p:cNvSpPr>
          <p:nvPr>
            <p:ph type="title"/>
          </p:nvPr>
        </p:nvSpPr>
        <p:spPr/>
        <p:txBody>
          <a:bodyPr/>
          <a:lstStyle/>
          <a:p>
            <a:r>
              <a:rPr lang="en-SG" dirty="0"/>
              <a:t>Images</a:t>
            </a:r>
          </a:p>
        </p:txBody>
      </p:sp>
      <p:sp>
        <p:nvSpPr>
          <p:cNvPr id="3" name="Content Placeholder 2">
            <a:extLst>
              <a:ext uri="{FF2B5EF4-FFF2-40B4-BE49-F238E27FC236}">
                <a16:creationId xmlns:a16="http://schemas.microsoft.com/office/drawing/2014/main" id="{32B6B3B1-46E5-4B20-A970-554DF8E58C52}"/>
              </a:ext>
            </a:extLst>
          </p:cNvPr>
          <p:cNvSpPr>
            <a:spLocks noGrp="1"/>
          </p:cNvSpPr>
          <p:nvPr>
            <p:ph idx="1"/>
          </p:nvPr>
        </p:nvSpPr>
        <p:spPr/>
        <p:txBody>
          <a:bodyPr>
            <a:normAutofit fontScale="85000" lnSpcReduction="10000"/>
          </a:bodyPr>
          <a:lstStyle/>
          <a:p>
            <a:r>
              <a:rPr lang="en-SG" dirty="0">
                <a:hlinkClick r:id="rId2"/>
              </a:rPr>
              <a:t>https://i1.wp.com/www.importanceoflanguages.com/wp-content/uploads/german-numbers-1-100.jpg?w=1200&amp;ssl=1</a:t>
            </a:r>
            <a:endParaRPr lang="en-SG" dirty="0"/>
          </a:p>
          <a:p>
            <a:r>
              <a:rPr lang="en-SG" dirty="0">
                <a:hlinkClick r:id="rId3"/>
              </a:rPr>
              <a:t>https://deutsch.lingolia.com/assets/images/2/uhrzeit-5e9adf32@2x.png</a:t>
            </a:r>
            <a:endParaRPr lang="en-SG" dirty="0"/>
          </a:p>
          <a:p>
            <a:r>
              <a:rPr lang="en-SG" dirty="0">
                <a:hlinkClick r:id="rId4"/>
              </a:rPr>
              <a:t>https://www.youtube.com/watch?v=xphofcKx_mk</a:t>
            </a:r>
            <a:endParaRPr lang="en-SG" dirty="0"/>
          </a:p>
          <a:p>
            <a:r>
              <a:rPr lang="en-SG" dirty="0">
                <a:hlinkClick r:id="rId5"/>
              </a:rPr>
              <a:t>https://www.youtube.com/watch?v=2Wd-Fdk-DX4</a:t>
            </a:r>
            <a:endParaRPr lang="en-SG" dirty="0"/>
          </a:p>
          <a:p>
            <a:r>
              <a:rPr lang="en-SG" dirty="0">
                <a:hlinkClick r:id="rId6"/>
              </a:rPr>
              <a:t>https://de.islcollective.com/preview/201610/f/verben-konjugieren-grammatikerklarungen-vorlagen_92073_1.jpg</a:t>
            </a:r>
            <a:endParaRPr lang="en-SG" dirty="0"/>
          </a:p>
          <a:p>
            <a:r>
              <a:rPr lang="en-SG" dirty="0">
                <a:hlinkClick r:id="rId7"/>
              </a:rPr>
              <a:t>https://i.pinimg.com/564x/2c/bd/45/2cbd45df110dffc170a4375407b9dd19.jpg</a:t>
            </a:r>
            <a:endParaRPr lang="en-SG" dirty="0"/>
          </a:p>
          <a:p>
            <a:r>
              <a:rPr lang="en-SG" dirty="0">
                <a:hlinkClick r:id="rId8"/>
              </a:rPr>
              <a:t>https://sprachekulturkommunikation.com/wortschatz-berufe-2/</a:t>
            </a:r>
            <a:endParaRPr lang="en-SG" dirty="0"/>
          </a:p>
          <a:p>
            <a:endParaRPr lang="en-SG" dirty="0"/>
          </a:p>
          <a:p>
            <a:endParaRPr lang="en-SG" dirty="0"/>
          </a:p>
          <a:p>
            <a:endParaRPr lang="en-SG" dirty="0"/>
          </a:p>
        </p:txBody>
      </p:sp>
    </p:spTree>
    <p:extLst>
      <p:ext uri="{BB962C8B-B14F-4D97-AF65-F5344CB8AC3E}">
        <p14:creationId xmlns:p14="http://schemas.microsoft.com/office/powerpoint/2010/main" val="3392010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2BFD6-A1A5-429C-BAD8-FBD5E9915DE5}"/>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77DA263D-1224-41CB-A2CD-8639F77C9984}"/>
              </a:ext>
            </a:extLst>
          </p:cNvPr>
          <p:cNvSpPr>
            <a:spLocks noGrp="1"/>
          </p:cNvSpPr>
          <p:nvPr>
            <p:ph idx="1"/>
          </p:nvPr>
        </p:nvSpPr>
        <p:spPr/>
        <p:txBody>
          <a:bodyPr/>
          <a:lstStyle/>
          <a:p>
            <a:endParaRPr lang="en-SG" dirty="0"/>
          </a:p>
        </p:txBody>
      </p:sp>
      <p:sp>
        <p:nvSpPr>
          <p:cNvPr id="4" name="TextBox 3">
            <a:extLst>
              <a:ext uri="{FF2B5EF4-FFF2-40B4-BE49-F238E27FC236}">
                <a16:creationId xmlns:a16="http://schemas.microsoft.com/office/drawing/2014/main" id="{0BA0F165-8ED4-4D98-9546-78748462521B}"/>
              </a:ext>
            </a:extLst>
          </p:cNvPr>
          <p:cNvSpPr txBox="1"/>
          <p:nvPr/>
        </p:nvSpPr>
        <p:spPr>
          <a:xfrm>
            <a:off x="7765296" y="9103935"/>
            <a:ext cx="3037050" cy="1266309"/>
          </a:xfrm>
          <a:prstGeom prst="rect">
            <a:avLst/>
          </a:prstGeom>
          <a:noFill/>
        </p:spPr>
        <p:txBody>
          <a:bodyPr wrap="none" rtlCol="0">
            <a:spAutoFit/>
          </a:bodyPr>
          <a:lstStyle/>
          <a:p>
            <a:r>
              <a:rPr lang="en-SG" sz="2543" dirty="0"/>
              <a:t>What’s in a name?</a:t>
            </a:r>
          </a:p>
          <a:p>
            <a:pPr marL="403650" indent="-403650">
              <a:buFont typeface="Arial" panose="020B0604020202020204" pitchFamily="34" charset="0"/>
              <a:buChar char="•"/>
            </a:pPr>
            <a:r>
              <a:rPr lang="en-SG" sz="2543" dirty="0"/>
              <a:t>Ich heisser  _____.</a:t>
            </a:r>
          </a:p>
          <a:p>
            <a:pPr marL="403650" indent="-403650">
              <a:buFont typeface="Arial" panose="020B0604020202020204" pitchFamily="34" charset="0"/>
              <a:buChar char="•"/>
            </a:pPr>
            <a:endParaRPr lang="en-SG" sz="2543" dirty="0"/>
          </a:p>
        </p:txBody>
      </p:sp>
      <p:sp>
        <p:nvSpPr>
          <p:cNvPr id="5" name="TextBox 4">
            <a:extLst>
              <a:ext uri="{FF2B5EF4-FFF2-40B4-BE49-F238E27FC236}">
                <a16:creationId xmlns:a16="http://schemas.microsoft.com/office/drawing/2014/main" id="{FD8D27B4-BB28-425E-AAFE-A8EEAA8F184C}"/>
              </a:ext>
            </a:extLst>
          </p:cNvPr>
          <p:cNvSpPr txBox="1"/>
          <p:nvPr/>
        </p:nvSpPr>
        <p:spPr>
          <a:xfrm>
            <a:off x="11708328" y="9266973"/>
            <a:ext cx="1297086" cy="483659"/>
          </a:xfrm>
          <a:prstGeom prst="rect">
            <a:avLst/>
          </a:prstGeom>
          <a:noFill/>
        </p:spPr>
        <p:txBody>
          <a:bodyPr wrap="none" rtlCol="0">
            <a:spAutoFit/>
          </a:bodyPr>
          <a:lstStyle/>
          <a:p>
            <a:r>
              <a:rPr lang="en-SG" sz="2543" dirty="0"/>
              <a:t>At work:</a:t>
            </a:r>
          </a:p>
        </p:txBody>
      </p:sp>
      <p:sp>
        <p:nvSpPr>
          <p:cNvPr id="6" name="TextBox 5">
            <a:extLst>
              <a:ext uri="{FF2B5EF4-FFF2-40B4-BE49-F238E27FC236}">
                <a16:creationId xmlns:a16="http://schemas.microsoft.com/office/drawing/2014/main" id="{C3FA6CDC-C7F3-424F-8C03-FBE3370736A9}"/>
              </a:ext>
            </a:extLst>
          </p:cNvPr>
          <p:cNvSpPr txBox="1"/>
          <p:nvPr/>
        </p:nvSpPr>
        <p:spPr>
          <a:xfrm>
            <a:off x="13491825" y="9266973"/>
            <a:ext cx="1490857" cy="483659"/>
          </a:xfrm>
          <a:prstGeom prst="rect">
            <a:avLst/>
          </a:prstGeom>
          <a:noFill/>
        </p:spPr>
        <p:txBody>
          <a:bodyPr wrap="none" rtlCol="0">
            <a:spAutoFit/>
          </a:bodyPr>
          <a:lstStyle/>
          <a:p>
            <a:r>
              <a:rPr lang="en-SG" sz="2543" dirty="0"/>
              <a:t>At school:</a:t>
            </a:r>
          </a:p>
        </p:txBody>
      </p:sp>
      <p:sp>
        <p:nvSpPr>
          <p:cNvPr id="7" name="TextBox 6">
            <a:extLst>
              <a:ext uri="{FF2B5EF4-FFF2-40B4-BE49-F238E27FC236}">
                <a16:creationId xmlns:a16="http://schemas.microsoft.com/office/drawing/2014/main" id="{AB91E180-5D20-4645-A841-13B4C536EA45}"/>
              </a:ext>
            </a:extLst>
          </p:cNvPr>
          <p:cNvSpPr txBox="1"/>
          <p:nvPr/>
        </p:nvSpPr>
        <p:spPr>
          <a:xfrm>
            <a:off x="16122950" y="9266972"/>
            <a:ext cx="2512163" cy="483659"/>
          </a:xfrm>
          <a:prstGeom prst="rect">
            <a:avLst/>
          </a:prstGeom>
          <a:noFill/>
        </p:spPr>
        <p:txBody>
          <a:bodyPr wrap="none" rtlCol="0">
            <a:spAutoFit/>
          </a:bodyPr>
          <a:lstStyle/>
          <a:p>
            <a:r>
              <a:rPr lang="en-SG" sz="2543" dirty="0"/>
              <a:t>Hunting for work:</a:t>
            </a:r>
          </a:p>
        </p:txBody>
      </p:sp>
      <p:sp>
        <p:nvSpPr>
          <p:cNvPr id="8" name="TextBox 7">
            <a:extLst>
              <a:ext uri="{FF2B5EF4-FFF2-40B4-BE49-F238E27FC236}">
                <a16:creationId xmlns:a16="http://schemas.microsoft.com/office/drawing/2014/main" id="{A491A138-43B9-41FA-924B-F2210DB5C91C}"/>
              </a:ext>
            </a:extLst>
          </p:cNvPr>
          <p:cNvSpPr txBox="1"/>
          <p:nvPr/>
        </p:nvSpPr>
        <p:spPr>
          <a:xfrm>
            <a:off x="19615232" y="9266972"/>
            <a:ext cx="2052165" cy="483659"/>
          </a:xfrm>
          <a:prstGeom prst="rect">
            <a:avLst/>
          </a:prstGeom>
          <a:noFill/>
        </p:spPr>
        <p:txBody>
          <a:bodyPr wrap="none" rtlCol="0">
            <a:spAutoFit/>
          </a:bodyPr>
          <a:lstStyle/>
          <a:p>
            <a:r>
              <a:rPr lang="en-SG" sz="2543" dirty="0"/>
              <a:t>Buying things:</a:t>
            </a:r>
          </a:p>
        </p:txBody>
      </p:sp>
      <p:sp>
        <p:nvSpPr>
          <p:cNvPr id="9" name="TextBox 8">
            <a:extLst>
              <a:ext uri="{FF2B5EF4-FFF2-40B4-BE49-F238E27FC236}">
                <a16:creationId xmlns:a16="http://schemas.microsoft.com/office/drawing/2014/main" id="{4FD9173A-E041-40B4-9FF1-1622A1EBA548}"/>
              </a:ext>
            </a:extLst>
          </p:cNvPr>
          <p:cNvSpPr txBox="1"/>
          <p:nvPr/>
        </p:nvSpPr>
        <p:spPr>
          <a:xfrm>
            <a:off x="7765296" y="11284676"/>
            <a:ext cx="2606676" cy="483659"/>
          </a:xfrm>
          <a:prstGeom prst="rect">
            <a:avLst/>
          </a:prstGeom>
          <a:noFill/>
        </p:spPr>
        <p:txBody>
          <a:bodyPr wrap="none" rtlCol="0">
            <a:spAutoFit/>
          </a:bodyPr>
          <a:lstStyle/>
          <a:p>
            <a:r>
              <a:rPr lang="en-SG" sz="2543" dirty="0"/>
              <a:t>Hungry go where?</a:t>
            </a:r>
          </a:p>
        </p:txBody>
      </p:sp>
      <p:sp>
        <p:nvSpPr>
          <p:cNvPr id="10" name="TextBox 9">
            <a:extLst>
              <a:ext uri="{FF2B5EF4-FFF2-40B4-BE49-F238E27FC236}">
                <a16:creationId xmlns:a16="http://schemas.microsoft.com/office/drawing/2014/main" id="{0B3FFDD7-0736-40AF-93F6-375C42E8865B}"/>
              </a:ext>
            </a:extLst>
          </p:cNvPr>
          <p:cNvSpPr txBox="1"/>
          <p:nvPr/>
        </p:nvSpPr>
        <p:spPr>
          <a:xfrm>
            <a:off x="16122950" y="11022593"/>
            <a:ext cx="2456678" cy="483659"/>
          </a:xfrm>
          <a:prstGeom prst="rect">
            <a:avLst/>
          </a:prstGeom>
          <a:noFill/>
        </p:spPr>
        <p:txBody>
          <a:bodyPr wrap="square" rtlCol="0">
            <a:spAutoFit/>
          </a:bodyPr>
          <a:lstStyle/>
          <a:p>
            <a:pPr algn="ctr"/>
            <a:r>
              <a:rPr lang="en-SG" sz="2543" dirty="0"/>
              <a:t>Room for two</a:t>
            </a:r>
          </a:p>
        </p:txBody>
      </p:sp>
      <p:sp>
        <p:nvSpPr>
          <p:cNvPr id="11" name="Rectangle 10">
            <a:extLst>
              <a:ext uri="{FF2B5EF4-FFF2-40B4-BE49-F238E27FC236}">
                <a16:creationId xmlns:a16="http://schemas.microsoft.com/office/drawing/2014/main" id="{18F30D9A-270B-4077-A48E-7882542B2BDC}"/>
              </a:ext>
            </a:extLst>
          </p:cNvPr>
          <p:cNvSpPr/>
          <p:nvPr/>
        </p:nvSpPr>
        <p:spPr>
          <a:xfrm>
            <a:off x="14827833" y="10560821"/>
            <a:ext cx="716863" cy="287899"/>
          </a:xfrm>
          <a:prstGeom prst="rect">
            <a:avLst/>
          </a:prstGeom>
        </p:spPr>
        <p:txBody>
          <a:bodyPr wrap="none">
            <a:spAutoFit/>
          </a:bodyPr>
          <a:lstStyle/>
          <a:p>
            <a:r>
              <a:rPr lang="en-SG" sz="1271" dirty="0" err="1"/>
              <a:t>Nomen</a:t>
            </a:r>
            <a:r>
              <a:rPr lang="en-SG" sz="1271" dirty="0"/>
              <a:t>:</a:t>
            </a:r>
          </a:p>
        </p:txBody>
      </p:sp>
    </p:spTree>
    <p:extLst>
      <p:ext uri="{BB962C8B-B14F-4D97-AF65-F5344CB8AC3E}">
        <p14:creationId xmlns:p14="http://schemas.microsoft.com/office/powerpoint/2010/main" val="2093532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9B0DA22-5A9A-4B0E-A147-F8B6DA386042}"/>
              </a:ext>
            </a:extLst>
          </p:cNvPr>
          <p:cNvSpPr txBox="1"/>
          <p:nvPr/>
        </p:nvSpPr>
        <p:spPr>
          <a:xfrm>
            <a:off x="401789" y="1734656"/>
            <a:ext cx="4740800" cy="19648969"/>
          </a:xfrm>
          <a:prstGeom prst="rect">
            <a:avLst/>
          </a:prstGeom>
          <a:noFill/>
        </p:spPr>
        <p:txBody>
          <a:bodyPr wrap="square" numCol="1" rtlCol="0">
            <a:spAutoFit/>
          </a:bodyPr>
          <a:lstStyle/>
          <a:p>
            <a:pPr marL="524746" lvl="1" indent="-201825">
              <a:buFont typeface="Wingdings" panose="05000000000000000000" pitchFamily="2" charset="2"/>
              <a:buChar char="§"/>
            </a:pPr>
            <a:r>
              <a:rPr lang="de-DE" sz="1271" dirty="0">
                <a:solidFill>
                  <a:schemeClr val="accent1"/>
                </a:solidFill>
                <a:latin typeface="Arial Black" panose="020B0A04020102020204" pitchFamily="34" charset="0"/>
              </a:rPr>
              <a:t>1. Time – Die Zeit ~ Die Zeiten</a:t>
            </a:r>
          </a:p>
          <a:p>
            <a:pPr marL="524746" lvl="1" indent="-201825">
              <a:buFont typeface="Wingdings" panose="05000000000000000000" pitchFamily="2" charset="2"/>
              <a:buChar char="§"/>
            </a:pPr>
            <a:r>
              <a:rPr lang="de-DE" sz="1271" dirty="0">
                <a:solidFill>
                  <a:schemeClr val="accent1"/>
                </a:solidFill>
                <a:latin typeface="Arial Black" panose="020B0A04020102020204" pitchFamily="34" charset="0"/>
              </a:rPr>
              <a:t>2. Man – Der Man ~ Die Männer</a:t>
            </a:r>
          </a:p>
          <a:p>
            <a:pPr marL="524746" lvl="1" indent="-201825">
              <a:buFont typeface="Wingdings" panose="05000000000000000000" pitchFamily="2" charset="2"/>
              <a:buChar char="§"/>
            </a:pPr>
            <a:r>
              <a:rPr lang="de-DE" sz="1271" dirty="0">
                <a:solidFill>
                  <a:schemeClr val="accent1"/>
                </a:solidFill>
                <a:latin typeface="Arial Black" panose="020B0A04020102020204" pitchFamily="34" charset="0"/>
              </a:rPr>
              <a:t>3. Hand – Die Hand ~ Die Hände</a:t>
            </a:r>
          </a:p>
          <a:p>
            <a:pPr marL="524746" lvl="1" indent="-201825">
              <a:buFont typeface="Wingdings" panose="05000000000000000000" pitchFamily="2" charset="2"/>
              <a:buChar char="§"/>
            </a:pPr>
            <a:r>
              <a:rPr lang="de-DE" sz="1271" dirty="0">
                <a:solidFill>
                  <a:schemeClr val="accent1"/>
                </a:solidFill>
                <a:latin typeface="Arial Black" panose="020B0A04020102020204" pitchFamily="34" charset="0"/>
              </a:rPr>
              <a:t>4. Day – Der Tag ~ Die Tagen</a:t>
            </a:r>
          </a:p>
          <a:p>
            <a:pPr marL="524746" lvl="1" indent="-201825">
              <a:buFont typeface="Wingdings" panose="05000000000000000000" pitchFamily="2" charset="2"/>
              <a:buChar char="§"/>
            </a:pPr>
            <a:r>
              <a:rPr lang="de-DE" sz="1271" dirty="0">
                <a:solidFill>
                  <a:schemeClr val="accent1"/>
                </a:solidFill>
                <a:latin typeface="Arial Black" panose="020B0A04020102020204" pitchFamily="34" charset="0"/>
              </a:rPr>
              <a:t>5. Way – Der Weg ~ Die Wege</a:t>
            </a:r>
          </a:p>
          <a:p>
            <a:pPr marL="524746" lvl="1" indent="-201825">
              <a:buFont typeface="Wingdings" panose="05000000000000000000" pitchFamily="2" charset="2"/>
              <a:buChar char="§"/>
            </a:pPr>
            <a:r>
              <a:rPr lang="de-DE" sz="1271" dirty="0">
                <a:solidFill>
                  <a:schemeClr val="accent1"/>
                </a:solidFill>
                <a:latin typeface="Arial Black" panose="020B0A04020102020204" pitchFamily="34" charset="0"/>
              </a:rPr>
              <a:t>6. Eye – Das Auge ~ Die Augen</a:t>
            </a:r>
          </a:p>
          <a:p>
            <a:pPr marL="524746" lvl="1" indent="-201825">
              <a:buFont typeface="Wingdings" panose="05000000000000000000" pitchFamily="2" charset="2"/>
              <a:buChar char="§"/>
            </a:pPr>
            <a:r>
              <a:rPr lang="de-DE" sz="1271" dirty="0">
                <a:solidFill>
                  <a:schemeClr val="accent1"/>
                </a:solidFill>
                <a:latin typeface="Arial Black" panose="020B0A04020102020204" pitchFamily="34" charset="0"/>
              </a:rPr>
              <a:t>7. Thing – Das Ding ~ Die Dinge</a:t>
            </a:r>
          </a:p>
          <a:p>
            <a:pPr marL="524746" lvl="1" indent="-201825">
              <a:buFont typeface="Wingdings" panose="05000000000000000000" pitchFamily="2" charset="2"/>
              <a:buChar char="§"/>
            </a:pPr>
            <a:r>
              <a:rPr lang="de-DE" sz="1271" dirty="0">
                <a:solidFill>
                  <a:schemeClr val="accent1"/>
                </a:solidFill>
                <a:latin typeface="Arial Black" panose="020B0A04020102020204" pitchFamily="34" charset="0"/>
              </a:rPr>
              <a:t>8. Head – Der Kopf ~ Die Köpfe</a:t>
            </a:r>
          </a:p>
          <a:p>
            <a:pPr marL="524746" lvl="1" indent="-201825">
              <a:buFont typeface="Wingdings" panose="05000000000000000000" pitchFamily="2" charset="2"/>
              <a:buChar char="§"/>
            </a:pPr>
            <a:r>
              <a:rPr lang="de-DE" sz="1271" dirty="0">
                <a:solidFill>
                  <a:schemeClr val="accent1"/>
                </a:solidFill>
                <a:latin typeface="Arial Black" panose="020B0A04020102020204" pitchFamily="34" charset="0"/>
              </a:rPr>
              <a:t>9. Year – Das Jahr ~ Die Jahre</a:t>
            </a:r>
          </a:p>
          <a:p>
            <a:pPr marL="524746" lvl="1" indent="-201825">
              <a:buFont typeface="Wingdings" panose="05000000000000000000" pitchFamily="2" charset="2"/>
              <a:buChar char="§"/>
            </a:pPr>
            <a:r>
              <a:rPr lang="de-DE" sz="1271" dirty="0">
                <a:solidFill>
                  <a:schemeClr val="accent1"/>
                </a:solidFill>
                <a:latin typeface="Arial Black" panose="020B0A04020102020204" pitchFamily="34" charset="0"/>
              </a:rPr>
              <a:t>10. Room – Die Raum ~ Die Räume</a:t>
            </a:r>
          </a:p>
          <a:p>
            <a:pPr marL="524746" lvl="1" indent="-201825">
              <a:buFont typeface="Wingdings" panose="05000000000000000000" pitchFamily="2" charset="2"/>
              <a:buChar char="§"/>
            </a:pPr>
            <a:r>
              <a:rPr lang="de-DE" sz="1271" dirty="0">
                <a:solidFill>
                  <a:schemeClr val="accent1"/>
                </a:solidFill>
                <a:latin typeface="Arial Black" panose="020B0A04020102020204" pitchFamily="34" charset="0"/>
              </a:rPr>
              <a:t>11. Door – Die Tür ~ Die Türen</a:t>
            </a:r>
          </a:p>
          <a:p>
            <a:pPr marL="524746" lvl="1" indent="-201825">
              <a:buFont typeface="Wingdings" panose="05000000000000000000" pitchFamily="2" charset="2"/>
              <a:buChar char="§"/>
            </a:pPr>
            <a:r>
              <a:rPr lang="de-DE" sz="1271" dirty="0">
                <a:solidFill>
                  <a:schemeClr val="accent1"/>
                </a:solidFill>
                <a:latin typeface="Arial Black" panose="020B0A04020102020204" pitchFamily="34" charset="0"/>
              </a:rPr>
              <a:t>12. Woman – Die Frau ~ Die Frauen</a:t>
            </a:r>
          </a:p>
          <a:p>
            <a:pPr marL="524746" lvl="1" indent="-201825">
              <a:buFont typeface="Wingdings" panose="05000000000000000000" pitchFamily="2" charset="2"/>
              <a:buChar char="§"/>
            </a:pPr>
            <a:r>
              <a:rPr lang="de-DE" sz="1271" dirty="0">
                <a:solidFill>
                  <a:schemeClr val="accent1"/>
                </a:solidFill>
                <a:latin typeface="Arial Black" panose="020B0A04020102020204" pitchFamily="34" charset="0"/>
              </a:rPr>
              <a:t>13. Face – Das Gesicht ~ Die Gesichter</a:t>
            </a:r>
          </a:p>
          <a:p>
            <a:pPr marL="524746" lvl="1" indent="-201825">
              <a:buFont typeface="Wingdings" panose="05000000000000000000" pitchFamily="2" charset="2"/>
              <a:buChar char="§"/>
            </a:pPr>
            <a:r>
              <a:rPr lang="de-DE" sz="1271" dirty="0">
                <a:solidFill>
                  <a:schemeClr val="accent1"/>
                </a:solidFill>
                <a:latin typeface="Arial Black" panose="020B0A04020102020204" pitchFamily="34" charset="0"/>
              </a:rPr>
              <a:t>14. Mother – Die Mutter ~ Die Mütter</a:t>
            </a:r>
          </a:p>
          <a:p>
            <a:pPr marL="524746" lvl="1" indent="-201825">
              <a:buFont typeface="Wingdings" panose="05000000000000000000" pitchFamily="2" charset="2"/>
              <a:buChar char="§"/>
            </a:pPr>
            <a:r>
              <a:rPr lang="de-DE" sz="1271" dirty="0">
                <a:solidFill>
                  <a:schemeClr val="accent1"/>
                </a:solidFill>
                <a:latin typeface="Arial Black" panose="020B0A04020102020204" pitchFamily="34" charset="0"/>
              </a:rPr>
              <a:t>15. People – Das Volk ~ Die Völker</a:t>
            </a:r>
          </a:p>
          <a:p>
            <a:pPr marL="524746" lvl="1" indent="-201825">
              <a:buFont typeface="Wingdings" panose="05000000000000000000" pitchFamily="2" charset="2"/>
              <a:buChar char="§"/>
            </a:pPr>
            <a:r>
              <a:rPr lang="de-DE" sz="1271" dirty="0">
                <a:solidFill>
                  <a:schemeClr val="accent1"/>
                </a:solidFill>
                <a:latin typeface="Arial Black" panose="020B0A04020102020204" pitchFamily="34" charset="0"/>
              </a:rPr>
              <a:t>16. Night – Die Nacht ~ Die Nächte</a:t>
            </a:r>
          </a:p>
          <a:p>
            <a:pPr marL="524746" lvl="1" indent="-201825">
              <a:buFont typeface="Wingdings" panose="05000000000000000000" pitchFamily="2" charset="2"/>
              <a:buChar char="§"/>
            </a:pPr>
            <a:r>
              <a:rPr lang="de-DE" sz="1271" dirty="0">
                <a:solidFill>
                  <a:schemeClr val="accent1"/>
                </a:solidFill>
                <a:latin typeface="Arial Black" panose="020B0A04020102020204" pitchFamily="34" charset="0"/>
              </a:rPr>
              <a:t>17. House – Das Haus ~ Die Häuser</a:t>
            </a:r>
          </a:p>
          <a:p>
            <a:pPr marL="524746" lvl="1" indent="-201825">
              <a:buFont typeface="Wingdings" panose="05000000000000000000" pitchFamily="2" charset="2"/>
              <a:buChar char="§"/>
            </a:pPr>
            <a:r>
              <a:rPr lang="de-DE" sz="1271" dirty="0">
                <a:solidFill>
                  <a:schemeClr val="accent1"/>
                </a:solidFill>
                <a:latin typeface="Arial Black" panose="020B0A04020102020204" pitchFamily="34" charset="0"/>
              </a:rPr>
              <a:t>18. Father – Der Vater ~ Die Väter</a:t>
            </a:r>
          </a:p>
          <a:p>
            <a:pPr marL="524746" lvl="1" indent="-201825">
              <a:buFont typeface="Wingdings" panose="05000000000000000000" pitchFamily="2" charset="2"/>
              <a:buChar char="§"/>
            </a:pPr>
            <a:r>
              <a:rPr lang="de-DE" sz="1271" dirty="0">
                <a:solidFill>
                  <a:schemeClr val="accent1"/>
                </a:solidFill>
                <a:latin typeface="Arial Black" panose="020B0A04020102020204" pitchFamily="34" charset="0"/>
              </a:rPr>
              <a:t>19. Life – Das Leben ~ Die Leben</a:t>
            </a:r>
          </a:p>
          <a:p>
            <a:pPr marL="524746" lvl="1" indent="-201825">
              <a:buFont typeface="Wingdings" panose="05000000000000000000" pitchFamily="2" charset="2"/>
              <a:buChar char="§"/>
            </a:pPr>
            <a:r>
              <a:rPr lang="de-DE" sz="1271" dirty="0">
                <a:solidFill>
                  <a:schemeClr val="accent1"/>
                </a:solidFill>
                <a:latin typeface="Arial Black" panose="020B0A04020102020204" pitchFamily="34" charset="0"/>
              </a:rPr>
              <a:t>20. Back – Der Rücken ~ Die Rücken</a:t>
            </a:r>
          </a:p>
          <a:p>
            <a:pPr marL="524746" lvl="1" indent="-201825">
              <a:buFont typeface="Wingdings" panose="05000000000000000000" pitchFamily="2" charset="2"/>
              <a:buChar char="§"/>
            </a:pPr>
            <a:r>
              <a:rPr lang="de-DE" sz="1271" dirty="0">
                <a:latin typeface="Arial Black" panose="020B0A04020102020204" pitchFamily="34" charset="0"/>
              </a:rPr>
              <a:t>21. Voice – Die Stimme ~ Die Stimmen</a:t>
            </a:r>
          </a:p>
          <a:p>
            <a:pPr marL="524746" lvl="1" indent="-201825">
              <a:buFont typeface="Wingdings" panose="05000000000000000000" pitchFamily="2" charset="2"/>
              <a:buChar char="§"/>
            </a:pPr>
            <a:r>
              <a:rPr lang="de-DE" sz="1271" dirty="0">
                <a:latin typeface="Arial Black" panose="020B0A04020102020204" pitchFamily="34" charset="0"/>
              </a:rPr>
              <a:t>22. Girl – Das Mädchen ~ Die Mädchen</a:t>
            </a:r>
          </a:p>
          <a:p>
            <a:pPr marL="524746" lvl="1" indent="-201825">
              <a:buFont typeface="Wingdings" panose="05000000000000000000" pitchFamily="2" charset="2"/>
              <a:buChar char="§"/>
            </a:pPr>
            <a:r>
              <a:rPr lang="de-DE" sz="1271" dirty="0">
                <a:latin typeface="Arial Black" panose="020B0A04020102020204" pitchFamily="34" charset="0"/>
              </a:rPr>
              <a:t>23. Place – Der Ort ~ Die Orte</a:t>
            </a:r>
          </a:p>
          <a:p>
            <a:pPr marL="524746" lvl="1" indent="-201825">
              <a:buFont typeface="Wingdings" panose="05000000000000000000" pitchFamily="2" charset="2"/>
              <a:buChar char="§"/>
            </a:pPr>
            <a:r>
              <a:rPr lang="de-DE" sz="1271" dirty="0">
                <a:latin typeface="Arial Black" panose="020B0A04020102020204" pitchFamily="34" charset="0"/>
              </a:rPr>
              <a:t>24. Boy – Der Junge ~ Die Jungen</a:t>
            </a:r>
          </a:p>
          <a:p>
            <a:pPr marL="524746" lvl="1" indent="-201825">
              <a:buFont typeface="Wingdings" panose="05000000000000000000" pitchFamily="2" charset="2"/>
              <a:buChar char="§"/>
            </a:pPr>
            <a:r>
              <a:rPr lang="de-DE" sz="1271" dirty="0">
                <a:latin typeface="Arial Black" panose="020B0A04020102020204" pitchFamily="34" charset="0"/>
              </a:rPr>
              <a:t>25. Car – Das Auto ~ Die Autos</a:t>
            </a:r>
          </a:p>
          <a:p>
            <a:pPr marL="524746" lvl="1" indent="-201825">
              <a:buFont typeface="Wingdings" panose="05000000000000000000" pitchFamily="2" charset="2"/>
              <a:buChar char="§"/>
            </a:pPr>
            <a:r>
              <a:rPr lang="de-DE" sz="1271" dirty="0">
                <a:latin typeface="Arial Black" panose="020B0A04020102020204" pitchFamily="34" charset="0"/>
              </a:rPr>
              <a:t>26. Side – Die Seite ~ Die Seiten</a:t>
            </a:r>
          </a:p>
          <a:p>
            <a:pPr marL="524746" lvl="1" indent="-201825">
              <a:buFont typeface="Wingdings" panose="05000000000000000000" pitchFamily="2" charset="2"/>
              <a:buChar char="§"/>
            </a:pPr>
            <a:r>
              <a:rPr lang="de-DE" sz="1271" dirty="0">
                <a:latin typeface="Arial Black" panose="020B0A04020102020204" pitchFamily="34" charset="0"/>
              </a:rPr>
              <a:t>27. Arm – Der Arm ~ Die Arme</a:t>
            </a:r>
          </a:p>
          <a:p>
            <a:pPr marL="524746" lvl="1" indent="-201825">
              <a:buFont typeface="Wingdings" panose="05000000000000000000" pitchFamily="2" charset="2"/>
              <a:buChar char="§"/>
            </a:pPr>
            <a:r>
              <a:rPr lang="de-DE" sz="1271" dirty="0">
                <a:latin typeface="Arial Black" panose="020B0A04020102020204" pitchFamily="34" charset="0"/>
              </a:rPr>
              <a:t>28. Child – Das Kind ~ Die Kinder</a:t>
            </a:r>
          </a:p>
          <a:p>
            <a:pPr marL="524746" lvl="1" indent="-201825">
              <a:buFont typeface="Wingdings" panose="05000000000000000000" pitchFamily="2" charset="2"/>
              <a:buChar char="§"/>
            </a:pPr>
            <a:r>
              <a:rPr lang="de-DE" sz="1271" dirty="0">
                <a:latin typeface="Arial Black" panose="020B0A04020102020204" pitchFamily="34" charset="0"/>
              </a:rPr>
              <a:t>29. Word – Das Wort ~ Die Worte</a:t>
            </a:r>
          </a:p>
          <a:p>
            <a:pPr marL="524746" lvl="1" indent="-201825">
              <a:buFont typeface="Wingdings" panose="05000000000000000000" pitchFamily="2" charset="2"/>
              <a:buChar char="§"/>
            </a:pPr>
            <a:r>
              <a:rPr lang="de-DE" sz="1271" dirty="0">
                <a:latin typeface="Arial Black" panose="020B0A04020102020204" pitchFamily="34" charset="0"/>
              </a:rPr>
              <a:t>30. Moment – Der Moment ~ Die Momente</a:t>
            </a:r>
          </a:p>
          <a:p>
            <a:pPr marL="524746" lvl="1" indent="-201825">
              <a:buFont typeface="Wingdings" panose="05000000000000000000" pitchFamily="2" charset="2"/>
              <a:buChar char="§"/>
            </a:pPr>
            <a:r>
              <a:rPr lang="de-DE" sz="1271" dirty="0">
                <a:latin typeface="Arial Black" panose="020B0A04020102020204" pitchFamily="34" charset="0"/>
              </a:rPr>
              <a:t>31. Hair – Das Haar ~ Die Haare</a:t>
            </a:r>
          </a:p>
          <a:p>
            <a:pPr marL="524746" lvl="1" indent="-201825">
              <a:buFont typeface="Wingdings" panose="05000000000000000000" pitchFamily="2" charset="2"/>
              <a:buChar char="§"/>
            </a:pPr>
            <a:r>
              <a:rPr lang="de-DE" sz="1271" dirty="0">
                <a:latin typeface="Arial Black" panose="020B0A04020102020204" pitchFamily="34" charset="0"/>
              </a:rPr>
              <a:t>32. Foot – Der Fuß ~ Die Füße</a:t>
            </a:r>
          </a:p>
          <a:p>
            <a:pPr marL="524746" lvl="1" indent="-201825">
              <a:buFont typeface="Wingdings" panose="05000000000000000000" pitchFamily="2" charset="2"/>
              <a:buChar char="§"/>
            </a:pPr>
            <a:r>
              <a:rPr lang="de-DE" sz="1271" dirty="0">
                <a:latin typeface="Arial Black" panose="020B0A04020102020204" pitchFamily="34" charset="0"/>
              </a:rPr>
              <a:t>33. Water – Das Wasser ~ Die Wasser</a:t>
            </a:r>
          </a:p>
          <a:p>
            <a:pPr marL="524746" lvl="1" indent="-201825">
              <a:buFont typeface="Wingdings" panose="05000000000000000000" pitchFamily="2" charset="2"/>
              <a:buChar char="§"/>
            </a:pPr>
            <a:r>
              <a:rPr lang="de-DE" sz="1271" dirty="0">
                <a:latin typeface="Arial Black" panose="020B0A04020102020204" pitchFamily="34" charset="0"/>
              </a:rPr>
              <a:t>34. Light – Das Licht ~ Die Lichter</a:t>
            </a:r>
          </a:p>
          <a:p>
            <a:pPr marL="524746" lvl="1" indent="-201825">
              <a:buFont typeface="Wingdings" panose="05000000000000000000" pitchFamily="2" charset="2"/>
              <a:buChar char="§"/>
            </a:pPr>
            <a:r>
              <a:rPr lang="de-DE" sz="1271" dirty="0">
                <a:latin typeface="Arial Black" panose="020B0A04020102020204" pitchFamily="34" charset="0"/>
              </a:rPr>
              <a:t>35. World – Die Welt ~ Die Welt</a:t>
            </a:r>
          </a:p>
          <a:p>
            <a:pPr marL="524746" lvl="1" indent="-201825">
              <a:buFont typeface="Wingdings" panose="05000000000000000000" pitchFamily="2" charset="2"/>
              <a:buChar char="§"/>
            </a:pPr>
            <a:r>
              <a:rPr lang="de-DE" sz="1271" dirty="0">
                <a:latin typeface="Arial Black" panose="020B0A04020102020204" pitchFamily="34" charset="0"/>
              </a:rPr>
              <a:t>36. Name – Der Name ~ Die Namen</a:t>
            </a:r>
          </a:p>
          <a:p>
            <a:pPr marL="524746" lvl="1" indent="-201825">
              <a:buFont typeface="Wingdings" panose="05000000000000000000" pitchFamily="2" charset="2"/>
              <a:buChar char="§"/>
            </a:pPr>
            <a:r>
              <a:rPr lang="de-DE" sz="1271" dirty="0">
                <a:latin typeface="Arial Black" panose="020B0A04020102020204" pitchFamily="34" charset="0"/>
              </a:rPr>
              <a:t>37. Friend – Der Freund ~ Die Freunde</a:t>
            </a:r>
          </a:p>
          <a:p>
            <a:pPr marL="524746" lvl="1" indent="-201825">
              <a:buFont typeface="Wingdings" panose="05000000000000000000" pitchFamily="2" charset="2"/>
              <a:buChar char="§"/>
            </a:pPr>
            <a:r>
              <a:rPr lang="de-DE" sz="1271" dirty="0">
                <a:latin typeface="Arial Black" panose="020B0A04020102020204" pitchFamily="34" charset="0"/>
              </a:rPr>
              <a:t>38. Window – Das Fenster ~ Die Fenster</a:t>
            </a:r>
          </a:p>
          <a:p>
            <a:pPr marL="524746" lvl="1" indent="-201825">
              <a:buFont typeface="Wingdings" panose="05000000000000000000" pitchFamily="2" charset="2"/>
              <a:buChar char="§"/>
            </a:pPr>
            <a:r>
              <a:rPr lang="de-DE" sz="1271" dirty="0">
                <a:latin typeface="Arial Black" panose="020B0A04020102020204" pitchFamily="34" charset="0"/>
              </a:rPr>
              <a:t>39. Body – Der Körper ~ Die Körper</a:t>
            </a:r>
          </a:p>
          <a:p>
            <a:pPr marL="524746" lvl="1" indent="-201825">
              <a:buFont typeface="Wingdings" panose="05000000000000000000" pitchFamily="2" charset="2"/>
              <a:buChar char="§"/>
            </a:pPr>
            <a:r>
              <a:rPr lang="de-DE" sz="1271" dirty="0">
                <a:latin typeface="Arial Black" panose="020B0A04020102020204" pitchFamily="34" charset="0"/>
              </a:rPr>
              <a:t>40. Table – Der Tisch ~ Die Tabellen</a:t>
            </a:r>
          </a:p>
          <a:p>
            <a:pPr marL="524746" lvl="1" indent="-201825">
              <a:buFont typeface="Wingdings" panose="05000000000000000000" pitchFamily="2" charset="2"/>
              <a:buChar char="§"/>
            </a:pPr>
            <a:r>
              <a:rPr lang="de-DE" sz="1271" dirty="0">
                <a:latin typeface="Arial Black" panose="020B0A04020102020204" pitchFamily="34" charset="0"/>
              </a:rPr>
              <a:t>41. Morning – Der Morgen ~ Die Morgen</a:t>
            </a:r>
          </a:p>
          <a:p>
            <a:pPr marL="524746" lvl="1" indent="-201825">
              <a:buFont typeface="Wingdings" panose="05000000000000000000" pitchFamily="2" charset="2"/>
              <a:buChar char="§"/>
            </a:pPr>
            <a:r>
              <a:rPr lang="de-DE" sz="1271" dirty="0">
                <a:latin typeface="Arial Black" panose="020B0A04020102020204" pitchFamily="34" charset="0"/>
              </a:rPr>
              <a:t>42. Bed – Das Bett ~ Die Betten</a:t>
            </a:r>
          </a:p>
          <a:p>
            <a:pPr marL="524746" lvl="1" indent="-201825">
              <a:buFont typeface="Wingdings" panose="05000000000000000000" pitchFamily="2" charset="2"/>
              <a:buChar char="§"/>
            </a:pPr>
            <a:r>
              <a:rPr lang="de-DE" sz="1271" dirty="0">
                <a:latin typeface="Arial Black" panose="020B0A04020102020204" pitchFamily="34" charset="0"/>
              </a:rPr>
              <a:t>43. Wall – Die Mauer ~ Die Wände</a:t>
            </a:r>
          </a:p>
          <a:p>
            <a:pPr marL="524746" lvl="1" indent="-201825">
              <a:buFont typeface="Wingdings" panose="05000000000000000000" pitchFamily="2" charset="2"/>
              <a:buChar char="§"/>
            </a:pPr>
            <a:r>
              <a:rPr lang="de-DE" sz="1271" dirty="0">
                <a:latin typeface="Arial Black" panose="020B0A04020102020204" pitchFamily="34" charset="0"/>
              </a:rPr>
              <a:t>44. Street – Die Straße ~ Die Straßen</a:t>
            </a:r>
          </a:p>
          <a:p>
            <a:pPr marL="524746" lvl="1" indent="-201825">
              <a:buFont typeface="Wingdings" panose="05000000000000000000" pitchFamily="2" charset="2"/>
              <a:buChar char="§"/>
            </a:pPr>
            <a:r>
              <a:rPr lang="de-DE" sz="1271" dirty="0">
                <a:latin typeface="Arial Black" panose="020B0A04020102020204" pitchFamily="34" charset="0"/>
              </a:rPr>
              <a:t>45. School – Die Schule ~ Die Schulen</a:t>
            </a:r>
          </a:p>
          <a:p>
            <a:pPr marL="524746" lvl="1" indent="-201825">
              <a:buFont typeface="Wingdings" panose="05000000000000000000" pitchFamily="2" charset="2"/>
              <a:buChar char="§"/>
            </a:pPr>
            <a:r>
              <a:rPr lang="de-DE" sz="1271" dirty="0">
                <a:latin typeface="Arial Black" panose="020B0A04020102020204" pitchFamily="34" charset="0"/>
              </a:rPr>
              <a:t>46. Air – Die Luft ~ Die Lüfte</a:t>
            </a:r>
          </a:p>
          <a:p>
            <a:pPr marL="524746" lvl="1" indent="-201825">
              <a:buFont typeface="Wingdings" panose="05000000000000000000" pitchFamily="2" charset="2"/>
              <a:buChar char="§"/>
            </a:pPr>
            <a:r>
              <a:rPr lang="de-DE" sz="1271" dirty="0">
                <a:latin typeface="Arial Black" panose="020B0A04020102020204" pitchFamily="34" charset="0"/>
              </a:rPr>
              <a:t>47. Floor – Der Boden ~ Die Böden</a:t>
            </a:r>
          </a:p>
          <a:p>
            <a:pPr marL="524746" lvl="1" indent="-201825">
              <a:buFont typeface="Wingdings" panose="05000000000000000000" pitchFamily="2" charset="2"/>
              <a:buChar char="§"/>
            </a:pPr>
            <a:r>
              <a:rPr lang="de-DE" sz="1271" dirty="0">
                <a:latin typeface="Arial Black" panose="020B0A04020102020204" pitchFamily="34" charset="0"/>
              </a:rPr>
              <a:t>48. Hour – Die Stunde ~ Die Stunden</a:t>
            </a:r>
          </a:p>
          <a:p>
            <a:pPr marL="524746" lvl="1" indent="-201825">
              <a:buFont typeface="Wingdings" panose="05000000000000000000" pitchFamily="2" charset="2"/>
              <a:buChar char="§"/>
            </a:pPr>
            <a:r>
              <a:rPr lang="de-DE" sz="1271" dirty="0">
                <a:latin typeface="Arial Black" panose="020B0A04020102020204" pitchFamily="34" charset="0"/>
              </a:rPr>
              <a:t>49. End – Das Ende ~ Die Enden</a:t>
            </a:r>
          </a:p>
          <a:p>
            <a:pPr marL="524746" lvl="1" indent="-201825">
              <a:buFont typeface="Wingdings" panose="05000000000000000000" pitchFamily="2" charset="2"/>
              <a:buChar char="§"/>
            </a:pPr>
            <a:r>
              <a:rPr lang="de-DE" sz="1271" dirty="0">
                <a:latin typeface="Arial Black" panose="020B0A04020102020204" pitchFamily="34" charset="0"/>
              </a:rPr>
              <a:t>50. Family – Die Familie ~ Die Familien</a:t>
            </a:r>
          </a:p>
          <a:p>
            <a:pPr marL="524746" lvl="1" indent="-201825">
              <a:buFont typeface="Wingdings" panose="05000000000000000000" pitchFamily="2" charset="2"/>
              <a:buChar char="§"/>
            </a:pPr>
            <a:r>
              <a:rPr lang="de-DE" sz="1271" dirty="0">
                <a:latin typeface="Arial Black" panose="020B0A04020102020204" pitchFamily="34" charset="0"/>
              </a:rPr>
              <a:t>51. Guy – Der Kerl ~ Die Kerle</a:t>
            </a:r>
          </a:p>
          <a:p>
            <a:pPr marL="524746" lvl="1" indent="-201825">
              <a:buFont typeface="Wingdings" panose="05000000000000000000" pitchFamily="2" charset="2"/>
              <a:buChar char="§"/>
            </a:pPr>
            <a:r>
              <a:rPr lang="de-DE" sz="1271" dirty="0">
                <a:latin typeface="Arial Black" panose="020B0A04020102020204" pitchFamily="34" charset="0"/>
              </a:rPr>
              <a:t>52. Kind – Die Art ~ Die Arten</a:t>
            </a:r>
          </a:p>
          <a:p>
            <a:pPr marL="524746" lvl="1" indent="-201825">
              <a:buFont typeface="Wingdings" panose="05000000000000000000" pitchFamily="2" charset="2"/>
              <a:buChar char="§"/>
            </a:pPr>
            <a:r>
              <a:rPr lang="de-DE" sz="1271" dirty="0">
                <a:latin typeface="Arial Black" panose="020B0A04020102020204" pitchFamily="34" charset="0"/>
              </a:rPr>
              <a:t>53. Minute – Die Minute ~ Die Minuten</a:t>
            </a:r>
          </a:p>
          <a:p>
            <a:pPr marL="524746" lvl="1" indent="-201825">
              <a:buFont typeface="Wingdings" panose="05000000000000000000" pitchFamily="2" charset="2"/>
              <a:buChar char="§"/>
            </a:pPr>
            <a:r>
              <a:rPr lang="de-DE" sz="1271" dirty="0">
                <a:latin typeface="Arial Black" panose="020B0A04020102020204" pitchFamily="34" charset="0"/>
              </a:rPr>
              <a:t>54. Story – Die Geschichte ~ Die Geschichten</a:t>
            </a:r>
          </a:p>
          <a:p>
            <a:pPr marL="524746" lvl="1" indent="-201825">
              <a:buFont typeface="Wingdings" panose="05000000000000000000" pitchFamily="2" charset="2"/>
              <a:buChar char="§"/>
            </a:pPr>
            <a:r>
              <a:rPr lang="de-DE" sz="1271" dirty="0">
                <a:latin typeface="Arial Black" panose="020B0A04020102020204" pitchFamily="34" charset="0"/>
              </a:rPr>
              <a:t>55. God – Der Gott ~ Die Götter</a:t>
            </a:r>
          </a:p>
          <a:p>
            <a:pPr marL="524746" lvl="1" indent="-201825">
              <a:buFont typeface="Wingdings" panose="05000000000000000000" pitchFamily="2" charset="2"/>
              <a:buChar char="§"/>
            </a:pPr>
            <a:r>
              <a:rPr lang="de-DE" sz="1271" dirty="0">
                <a:latin typeface="Arial Black" panose="020B0A04020102020204" pitchFamily="34" charset="0"/>
              </a:rPr>
              <a:t>56. Week – Die Woche ~ Die Wochen</a:t>
            </a:r>
          </a:p>
          <a:p>
            <a:pPr marL="524746" lvl="1" indent="-201825">
              <a:buFont typeface="Wingdings" panose="05000000000000000000" pitchFamily="2" charset="2"/>
              <a:buChar char="§"/>
            </a:pPr>
            <a:r>
              <a:rPr lang="de-DE" sz="1271" dirty="0">
                <a:latin typeface="Arial Black" panose="020B0A04020102020204" pitchFamily="34" charset="0"/>
              </a:rPr>
              <a:t>57. Work – Die Arbeit ~ Die Werke</a:t>
            </a:r>
          </a:p>
          <a:p>
            <a:pPr marL="524746" lvl="1" indent="-201825">
              <a:buFont typeface="Wingdings" panose="05000000000000000000" pitchFamily="2" charset="2"/>
              <a:buChar char="§"/>
            </a:pPr>
            <a:r>
              <a:rPr lang="de-DE" sz="1271" dirty="0">
                <a:latin typeface="Arial Black" panose="020B0A04020102020204" pitchFamily="34" charset="0"/>
              </a:rPr>
              <a:t>58. Shoulder – Die Schulter ~ Die Schultern</a:t>
            </a:r>
          </a:p>
          <a:p>
            <a:pPr marL="524746" lvl="1" indent="-201825">
              <a:buFont typeface="Wingdings" panose="05000000000000000000" pitchFamily="2" charset="2"/>
              <a:buChar char="§"/>
            </a:pPr>
            <a:r>
              <a:rPr lang="de-DE" sz="1271" dirty="0">
                <a:latin typeface="Arial Black" panose="020B0A04020102020204" pitchFamily="34" charset="0"/>
              </a:rPr>
              <a:t>59. Part – Der Teil ~ Die Teile</a:t>
            </a:r>
          </a:p>
          <a:p>
            <a:pPr marL="524746" lvl="1" indent="-201825">
              <a:buFont typeface="Wingdings" panose="05000000000000000000" pitchFamily="2" charset="2"/>
              <a:buChar char="§"/>
            </a:pPr>
            <a:r>
              <a:rPr lang="de-DE" sz="1271" dirty="0">
                <a:latin typeface="Arial Black" panose="020B0A04020102020204" pitchFamily="34" charset="0"/>
              </a:rPr>
              <a:t>60. Mind – Der Geist ~ Die Gemüter</a:t>
            </a:r>
          </a:p>
          <a:p>
            <a:pPr marL="524746" lvl="1" indent="-201825">
              <a:buFont typeface="Wingdings" panose="05000000000000000000" pitchFamily="2" charset="2"/>
              <a:buChar char="§"/>
            </a:pPr>
            <a:r>
              <a:rPr lang="de-DE" sz="1271" dirty="0">
                <a:latin typeface="Arial Black" panose="020B0A04020102020204" pitchFamily="34" charset="0"/>
              </a:rPr>
              <a:t>61. Book – Das Buch ~ Die Bücher</a:t>
            </a:r>
          </a:p>
          <a:p>
            <a:pPr marL="524746" lvl="1" indent="-201825">
              <a:buFont typeface="Wingdings" panose="05000000000000000000" pitchFamily="2" charset="2"/>
              <a:buChar char="§"/>
            </a:pPr>
            <a:r>
              <a:rPr lang="de-DE" sz="1271" dirty="0">
                <a:latin typeface="Arial Black" panose="020B0A04020102020204" pitchFamily="34" charset="0"/>
              </a:rPr>
              <a:t>62. Finger – Der Finger ~ Die Finger</a:t>
            </a:r>
          </a:p>
          <a:p>
            <a:pPr marL="524746" lvl="1" indent="-201825">
              <a:buFont typeface="Wingdings" panose="05000000000000000000" pitchFamily="2" charset="2"/>
              <a:buChar char="§"/>
            </a:pPr>
            <a:r>
              <a:rPr lang="de-DE" sz="1271" dirty="0">
                <a:latin typeface="Arial Black" panose="020B0A04020102020204" pitchFamily="34" charset="0"/>
              </a:rPr>
              <a:t>63. Mouth – Der Mund ~ Die Mündungen</a:t>
            </a:r>
          </a:p>
          <a:p>
            <a:pPr marL="524746" lvl="1" indent="-201825">
              <a:buFont typeface="Wingdings" panose="05000000000000000000" pitchFamily="2" charset="2"/>
              <a:buChar char="§"/>
            </a:pPr>
            <a:r>
              <a:rPr lang="de-DE" sz="1271" dirty="0">
                <a:latin typeface="Arial Black" panose="020B0A04020102020204" pitchFamily="34" charset="0"/>
              </a:rPr>
              <a:t>64. Kid – Das Kind ~ Die Kinder</a:t>
            </a:r>
          </a:p>
          <a:p>
            <a:pPr marL="524746" lvl="1" indent="-201825">
              <a:buFont typeface="Wingdings" panose="05000000000000000000" pitchFamily="2" charset="2"/>
              <a:buChar char="§"/>
            </a:pPr>
            <a:r>
              <a:rPr lang="de-DE" sz="1271" dirty="0">
                <a:latin typeface="Arial Black" panose="020B0A04020102020204" pitchFamily="34" charset="0"/>
              </a:rPr>
              <a:t>65. Glass – Das Glas ~ Die Brille</a:t>
            </a:r>
          </a:p>
          <a:p>
            <a:pPr marL="524746" lvl="1" indent="-201825">
              <a:buFont typeface="Wingdings" panose="05000000000000000000" pitchFamily="2" charset="2"/>
              <a:buChar char="§"/>
            </a:pPr>
            <a:r>
              <a:rPr lang="de-DE" sz="1271" dirty="0">
                <a:latin typeface="Arial Black" panose="020B0A04020102020204" pitchFamily="34" charset="0"/>
              </a:rPr>
              <a:t>66. Tree – Der Baum ~ Die Bäume</a:t>
            </a:r>
          </a:p>
          <a:p>
            <a:pPr marL="524746" lvl="1" indent="-201825">
              <a:buFont typeface="Wingdings" panose="05000000000000000000" pitchFamily="2" charset="2"/>
              <a:buChar char="§"/>
            </a:pPr>
            <a:r>
              <a:rPr lang="de-DE" sz="1271" dirty="0">
                <a:latin typeface="Arial Black" panose="020B0A04020102020204" pitchFamily="34" charset="0"/>
              </a:rPr>
              <a:t>67. Sound – Der Klang ~ Die Geräusche</a:t>
            </a:r>
          </a:p>
          <a:p>
            <a:pPr marL="524746" lvl="1" indent="-201825">
              <a:buFont typeface="Wingdings" panose="05000000000000000000" pitchFamily="2" charset="2"/>
              <a:buChar char="§"/>
            </a:pPr>
            <a:r>
              <a:rPr lang="de-DE" sz="1271" dirty="0">
                <a:latin typeface="Arial Black" panose="020B0A04020102020204" pitchFamily="34" charset="0"/>
              </a:rPr>
              <a:t>68. Line – Die Linie ~ Die Linien</a:t>
            </a:r>
          </a:p>
          <a:p>
            <a:pPr marL="524746" lvl="1" indent="-201825">
              <a:buFont typeface="Wingdings" panose="05000000000000000000" pitchFamily="2" charset="2"/>
              <a:buChar char="§"/>
            </a:pPr>
            <a:r>
              <a:rPr lang="de-DE" sz="1271" dirty="0">
                <a:latin typeface="Arial Black" panose="020B0A04020102020204" pitchFamily="34" charset="0"/>
              </a:rPr>
              <a:t>69. Wife – Die Ehefrau ~ Die Ehefrauen</a:t>
            </a:r>
          </a:p>
          <a:p>
            <a:pPr marL="524746" lvl="1" indent="-201825">
              <a:buFont typeface="Wingdings" panose="05000000000000000000" pitchFamily="2" charset="2"/>
              <a:buChar char="§"/>
            </a:pPr>
            <a:r>
              <a:rPr lang="de-DE" sz="1271" dirty="0">
                <a:latin typeface="Arial Black" panose="020B0A04020102020204" pitchFamily="34" charset="0"/>
              </a:rPr>
              <a:t>70. Heart – Das Herz ~ Die Herzen</a:t>
            </a:r>
          </a:p>
          <a:p>
            <a:pPr marL="524746" lvl="1" indent="-201825">
              <a:buFont typeface="Wingdings" panose="05000000000000000000" pitchFamily="2" charset="2"/>
              <a:buChar char="§"/>
            </a:pPr>
            <a:r>
              <a:rPr lang="de-DE" sz="1271" dirty="0">
                <a:latin typeface="Arial Black" panose="020B0A04020102020204" pitchFamily="34" charset="0"/>
              </a:rPr>
              <a:t>71. Money – Das Geld ~ Die Gelder</a:t>
            </a:r>
          </a:p>
          <a:p>
            <a:pPr marL="524746" lvl="1" indent="-201825">
              <a:buFont typeface="Wingdings" panose="05000000000000000000" pitchFamily="2" charset="2"/>
              <a:buChar char="§"/>
            </a:pPr>
            <a:r>
              <a:rPr lang="de-DE" sz="1271" dirty="0">
                <a:latin typeface="Arial Black" panose="020B0A04020102020204" pitchFamily="34" charset="0"/>
              </a:rPr>
              <a:t>72. Phone – Das Telefon ~ Die Telefone</a:t>
            </a:r>
          </a:p>
          <a:p>
            <a:pPr marL="524746" lvl="1" indent="-201825">
              <a:buFont typeface="Wingdings" panose="05000000000000000000" pitchFamily="2" charset="2"/>
              <a:buChar char="§"/>
            </a:pPr>
            <a:r>
              <a:rPr lang="de-DE" sz="1271" dirty="0">
                <a:latin typeface="Arial Black" panose="020B0A04020102020204" pitchFamily="34" charset="0"/>
              </a:rPr>
              <a:t>73. Look – Das Aussehen ~ Die Blicke</a:t>
            </a:r>
          </a:p>
          <a:p>
            <a:pPr marL="524746" lvl="1" indent="-201825">
              <a:buFont typeface="Wingdings" panose="05000000000000000000" pitchFamily="2" charset="2"/>
              <a:buChar char="§"/>
            </a:pPr>
            <a:r>
              <a:rPr lang="de-DE" sz="1271" dirty="0">
                <a:latin typeface="Arial Black" panose="020B0A04020102020204" pitchFamily="34" charset="0"/>
              </a:rPr>
              <a:t>74. Leg – Das Bein ~ Die Beine</a:t>
            </a:r>
          </a:p>
          <a:p>
            <a:pPr marL="524746" lvl="1" indent="-201825">
              <a:buFont typeface="Wingdings" panose="05000000000000000000" pitchFamily="2" charset="2"/>
              <a:buChar char="§"/>
            </a:pPr>
            <a:r>
              <a:rPr lang="de-DE" sz="1271" dirty="0">
                <a:latin typeface="Arial Black" panose="020B0A04020102020204" pitchFamily="34" charset="0"/>
              </a:rPr>
              <a:t>75. Chair – Der Stuhl ~ Die Stühle</a:t>
            </a:r>
          </a:p>
          <a:p>
            <a:pPr marL="524746" lvl="1" indent="-201825">
              <a:buFont typeface="Wingdings" panose="05000000000000000000" pitchFamily="2" charset="2"/>
              <a:buChar char="§"/>
            </a:pPr>
            <a:r>
              <a:rPr lang="de-DE" sz="1271" dirty="0">
                <a:latin typeface="Arial Black" panose="020B0A04020102020204" pitchFamily="34" charset="0"/>
              </a:rPr>
              <a:t>76. Office – Das Büro ~ Die Büros</a:t>
            </a:r>
          </a:p>
          <a:p>
            <a:pPr marL="524746" lvl="1" indent="-201825">
              <a:buFont typeface="Wingdings" panose="05000000000000000000" pitchFamily="2" charset="2"/>
              <a:buChar char="§"/>
            </a:pPr>
            <a:r>
              <a:rPr lang="de-DE" sz="1271" dirty="0">
                <a:latin typeface="Arial Black" panose="020B0A04020102020204" pitchFamily="34" charset="0"/>
              </a:rPr>
              <a:t>77. Brother – Der Bruder ~ Die Brüder</a:t>
            </a:r>
          </a:p>
          <a:p>
            <a:pPr marL="524746" lvl="1" indent="-201825">
              <a:buFont typeface="Wingdings" panose="05000000000000000000" pitchFamily="2" charset="2"/>
              <a:buChar char="§"/>
            </a:pPr>
            <a:r>
              <a:rPr lang="de-DE" sz="1271" dirty="0">
                <a:latin typeface="Arial Black" panose="020B0A04020102020204" pitchFamily="34" charset="0"/>
              </a:rPr>
              <a:t>78. Question – Die Frage ~ Die Fragen</a:t>
            </a:r>
          </a:p>
          <a:p>
            <a:pPr marL="524746" lvl="1" indent="-201825">
              <a:buFont typeface="Wingdings" panose="05000000000000000000" pitchFamily="2" charset="2"/>
              <a:buChar char="§"/>
            </a:pPr>
            <a:r>
              <a:rPr lang="de-DE" sz="1271" dirty="0">
                <a:latin typeface="Arial Black" panose="020B0A04020102020204" pitchFamily="34" charset="0"/>
              </a:rPr>
              <a:t>79. City – Die Stadt ~ Die Städte</a:t>
            </a:r>
          </a:p>
          <a:p>
            <a:pPr marL="524746" lvl="1" indent="-201825">
              <a:buFont typeface="Wingdings" panose="05000000000000000000" pitchFamily="2" charset="2"/>
              <a:buChar char="§"/>
            </a:pPr>
            <a:r>
              <a:rPr lang="de-DE" sz="1271" dirty="0">
                <a:latin typeface="Arial Black" panose="020B0A04020102020204" pitchFamily="34" charset="0"/>
              </a:rPr>
              <a:t>80. Month – Der Monat ~ Die Monate</a:t>
            </a:r>
          </a:p>
          <a:p>
            <a:pPr marL="524746" lvl="1" indent="-201825">
              <a:buFont typeface="Wingdings" panose="05000000000000000000" pitchFamily="2" charset="2"/>
              <a:buChar char="§"/>
            </a:pPr>
            <a:r>
              <a:rPr lang="de-DE" sz="1271" dirty="0">
                <a:latin typeface="Arial Black" panose="020B0A04020102020204" pitchFamily="34" charset="0"/>
              </a:rPr>
              <a:t>81. Baby – Das Baby ~ Die Babys</a:t>
            </a:r>
          </a:p>
          <a:p>
            <a:pPr marL="524746" lvl="1" indent="-201825">
              <a:buFont typeface="Wingdings" panose="05000000000000000000" pitchFamily="2" charset="2"/>
              <a:buChar char="§"/>
            </a:pPr>
            <a:r>
              <a:rPr lang="de-DE" sz="1271" dirty="0">
                <a:latin typeface="Arial Black" panose="020B0A04020102020204" pitchFamily="34" charset="0"/>
              </a:rPr>
              <a:t>82. Home – Das Zuhause ~ Die Häuser</a:t>
            </a:r>
          </a:p>
          <a:p>
            <a:pPr marL="524746" lvl="1" indent="-201825">
              <a:buFont typeface="Wingdings" panose="05000000000000000000" pitchFamily="2" charset="2"/>
              <a:buChar char="§"/>
            </a:pPr>
            <a:r>
              <a:rPr lang="de-DE" sz="1271" dirty="0">
                <a:latin typeface="Arial Black" panose="020B0A04020102020204" pitchFamily="34" charset="0"/>
              </a:rPr>
              <a:t>83. Dog – Der Hund ~ Die Hunde</a:t>
            </a:r>
          </a:p>
          <a:p>
            <a:pPr marL="524746" lvl="1" indent="-201825">
              <a:buFont typeface="Wingdings" panose="05000000000000000000" pitchFamily="2" charset="2"/>
              <a:buChar char="§"/>
            </a:pPr>
            <a:r>
              <a:rPr lang="de-DE" sz="1271" dirty="0">
                <a:latin typeface="Arial Black" panose="020B0A04020102020204" pitchFamily="34" charset="0"/>
              </a:rPr>
              <a:t>84. Road – Die Straße ~ Die Straßen</a:t>
            </a:r>
          </a:p>
          <a:p>
            <a:pPr marL="524746" lvl="1" indent="-201825">
              <a:buFont typeface="Wingdings" panose="05000000000000000000" pitchFamily="2" charset="2"/>
              <a:buChar char="§"/>
            </a:pPr>
            <a:r>
              <a:rPr lang="de-DE" sz="1271" dirty="0">
                <a:latin typeface="Arial Black" panose="020B0A04020102020204" pitchFamily="34" charset="0"/>
              </a:rPr>
              <a:t>85. Idea – Die Idee ~ Die Ideen</a:t>
            </a:r>
          </a:p>
          <a:p>
            <a:pPr marL="524746" lvl="1" indent="-201825">
              <a:buFont typeface="Wingdings" panose="05000000000000000000" pitchFamily="2" charset="2"/>
              <a:buChar char="§"/>
            </a:pPr>
            <a:r>
              <a:rPr lang="de-DE" sz="1271" dirty="0">
                <a:latin typeface="Arial Black" panose="020B0A04020102020204" pitchFamily="34" charset="0"/>
              </a:rPr>
              <a:t>86. Kitchen – Die Küche ~ Die Küchen</a:t>
            </a:r>
          </a:p>
          <a:p>
            <a:pPr marL="524746" lvl="1" indent="-201825">
              <a:buFont typeface="Wingdings" panose="05000000000000000000" pitchFamily="2" charset="2"/>
              <a:buChar char="§"/>
            </a:pPr>
            <a:r>
              <a:rPr lang="de-DE" sz="1271" dirty="0">
                <a:latin typeface="Arial Black" panose="020B0A04020102020204" pitchFamily="34" charset="0"/>
              </a:rPr>
              <a:t>87. Lot – Das Los ~ Die Lose</a:t>
            </a:r>
          </a:p>
          <a:p>
            <a:pPr marL="524746" lvl="1" indent="-201825">
              <a:buFont typeface="Wingdings" panose="05000000000000000000" pitchFamily="2" charset="2"/>
              <a:buChar char="§"/>
            </a:pPr>
            <a:r>
              <a:rPr lang="de-DE" sz="1271" dirty="0">
                <a:latin typeface="Arial Black" panose="020B0A04020102020204" pitchFamily="34" charset="0"/>
              </a:rPr>
              <a:t>88. Son – Der Sohn ~ Die Söhne</a:t>
            </a:r>
          </a:p>
          <a:p>
            <a:pPr marL="524746" lvl="1" indent="-201825">
              <a:buFont typeface="Wingdings" panose="05000000000000000000" pitchFamily="2" charset="2"/>
              <a:buChar char="§"/>
            </a:pPr>
            <a:r>
              <a:rPr lang="de-DE" sz="1271" dirty="0">
                <a:latin typeface="Arial Black" panose="020B0A04020102020204" pitchFamily="34" charset="0"/>
              </a:rPr>
              <a:t>89. Job – Der Beruf ~ Die Jobs</a:t>
            </a:r>
          </a:p>
          <a:p>
            <a:pPr marL="524746" lvl="1" indent="-201825">
              <a:buFont typeface="Wingdings" panose="05000000000000000000" pitchFamily="2" charset="2"/>
              <a:buChar char="§"/>
            </a:pPr>
            <a:r>
              <a:rPr lang="de-DE" sz="1271" dirty="0">
                <a:latin typeface="Arial Black" panose="020B0A04020102020204" pitchFamily="34" charset="0"/>
              </a:rPr>
              <a:t>90. Paper – Das Papier ~ Die Papiere</a:t>
            </a:r>
          </a:p>
          <a:p>
            <a:pPr marL="524746" lvl="1" indent="-201825">
              <a:buFont typeface="Wingdings" panose="05000000000000000000" pitchFamily="2" charset="2"/>
              <a:buChar char="§"/>
            </a:pPr>
            <a:r>
              <a:rPr lang="de-DE" sz="1271" dirty="0">
                <a:latin typeface="Arial Black" panose="020B0A04020102020204" pitchFamily="34" charset="0"/>
              </a:rPr>
              <a:t>91. Sister – Die Schwester ~ Die Schwestern</a:t>
            </a:r>
          </a:p>
          <a:p>
            <a:pPr marL="524746" lvl="1" indent="-201825">
              <a:buFont typeface="Wingdings" panose="05000000000000000000" pitchFamily="2" charset="2"/>
              <a:buChar char="§"/>
            </a:pPr>
            <a:r>
              <a:rPr lang="de-DE" sz="1271" dirty="0">
                <a:latin typeface="Arial Black" panose="020B0A04020102020204" pitchFamily="34" charset="0"/>
              </a:rPr>
              <a:t>92. Smile – Das Lächeln ~ Die Lächeln</a:t>
            </a:r>
          </a:p>
          <a:p>
            <a:pPr marL="524746" lvl="1" indent="-201825">
              <a:buFont typeface="Wingdings" panose="05000000000000000000" pitchFamily="2" charset="2"/>
              <a:buChar char="§"/>
            </a:pPr>
            <a:r>
              <a:rPr lang="de-DE" sz="1271" dirty="0">
                <a:latin typeface="Arial Black" panose="020B0A04020102020204" pitchFamily="34" charset="0"/>
              </a:rPr>
              <a:t>93. Point – Der Punkt ~ Die Punkte</a:t>
            </a:r>
          </a:p>
          <a:p>
            <a:pPr marL="524746" lvl="1" indent="-201825">
              <a:buFont typeface="Wingdings" panose="05000000000000000000" pitchFamily="2" charset="2"/>
              <a:buChar char="§"/>
            </a:pPr>
            <a:r>
              <a:rPr lang="de-DE" sz="1271" dirty="0">
                <a:latin typeface="Arial Black" panose="020B0A04020102020204" pitchFamily="34" charset="0"/>
              </a:rPr>
              <a:t>94. Thought – Der Gedanke ~ Die Gedanken</a:t>
            </a:r>
          </a:p>
          <a:p>
            <a:pPr marL="524746" lvl="1" indent="-201825">
              <a:buFont typeface="Wingdings" panose="05000000000000000000" pitchFamily="2" charset="2"/>
              <a:buChar char="§"/>
            </a:pPr>
            <a:r>
              <a:rPr lang="de-DE" sz="1271" dirty="0">
                <a:latin typeface="Arial Black" panose="020B0A04020102020204" pitchFamily="34" charset="0"/>
              </a:rPr>
              <a:t>95. Love – Die Liebe ~ Die Liebe</a:t>
            </a:r>
          </a:p>
          <a:p>
            <a:pPr marL="524746" lvl="1" indent="-201825">
              <a:buFont typeface="Wingdings" panose="05000000000000000000" pitchFamily="2" charset="2"/>
              <a:buChar char="§"/>
            </a:pPr>
            <a:r>
              <a:rPr lang="de-DE" sz="1271" dirty="0">
                <a:latin typeface="Arial Black" panose="020B0A04020102020204" pitchFamily="34" charset="0"/>
              </a:rPr>
              <a:t>96. Town – Die Stadt ~ Die Städte</a:t>
            </a:r>
          </a:p>
          <a:p>
            <a:pPr marL="524746" lvl="1" indent="-201825">
              <a:buFont typeface="Wingdings" panose="05000000000000000000" pitchFamily="2" charset="2"/>
              <a:buChar char="§"/>
            </a:pPr>
            <a:r>
              <a:rPr lang="de-DE" sz="1271" dirty="0">
                <a:latin typeface="Arial Black" panose="020B0A04020102020204" pitchFamily="34" charset="0"/>
              </a:rPr>
              <a:t>97. Death – Der Tod ~ Die Todesfälle</a:t>
            </a:r>
          </a:p>
          <a:p>
            <a:pPr marL="524746" lvl="1" indent="-201825">
              <a:buFont typeface="Wingdings" panose="05000000000000000000" pitchFamily="2" charset="2"/>
              <a:buChar char="§"/>
            </a:pPr>
            <a:r>
              <a:rPr lang="de-DE" sz="1271" dirty="0">
                <a:latin typeface="Arial Black" panose="020B0A04020102020204" pitchFamily="34" charset="0"/>
              </a:rPr>
              <a:t>98. Ground – Der Boden ~ Die Gründe</a:t>
            </a:r>
          </a:p>
          <a:p>
            <a:pPr marL="524746" lvl="1" indent="-201825">
              <a:buFont typeface="Wingdings" panose="05000000000000000000" pitchFamily="2" charset="2"/>
              <a:buChar char="§"/>
            </a:pPr>
            <a:r>
              <a:rPr lang="de-DE" sz="1271" dirty="0">
                <a:latin typeface="Arial Black" panose="020B0A04020102020204" pitchFamily="34" charset="0"/>
              </a:rPr>
              <a:t>99. Others – Die Anderen ~ Die Anderen</a:t>
            </a:r>
          </a:p>
          <a:p>
            <a:pPr marL="524746" lvl="1" indent="-201825">
              <a:buFont typeface="Wingdings" panose="05000000000000000000" pitchFamily="2" charset="2"/>
              <a:buChar char="§"/>
            </a:pPr>
            <a:r>
              <a:rPr lang="de-DE" sz="1271" dirty="0">
                <a:latin typeface="Arial Black" panose="020B0A04020102020204" pitchFamily="34" charset="0"/>
              </a:rPr>
              <a:t>100. Fire – Das Feuer ~ Die Feuer</a:t>
            </a:r>
          </a:p>
        </p:txBody>
      </p:sp>
      <p:sp>
        <p:nvSpPr>
          <p:cNvPr id="10" name="Rectangle 9">
            <a:extLst>
              <a:ext uri="{FF2B5EF4-FFF2-40B4-BE49-F238E27FC236}">
                <a16:creationId xmlns:a16="http://schemas.microsoft.com/office/drawing/2014/main" id="{B44E66FA-0F80-4ACD-A8C1-3554330A6FC0}"/>
              </a:ext>
            </a:extLst>
          </p:cNvPr>
          <p:cNvSpPr/>
          <p:nvPr/>
        </p:nvSpPr>
        <p:spPr>
          <a:xfrm>
            <a:off x="5160850" y="1734656"/>
            <a:ext cx="5714673" cy="19648969"/>
          </a:xfrm>
          <a:prstGeom prst="rect">
            <a:avLst/>
          </a:prstGeom>
        </p:spPr>
        <p:txBody>
          <a:bodyPr wrap="square">
            <a:spAutoFit/>
          </a:bodyPr>
          <a:lstStyle/>
          <a:p>
            <a:r>
              <a:rPr lang="en-SG" sz="1271" dirty="0">
                <a:latin typeface="Arial Black" panose="020B0A04020102020204" pitchFamily="34" charset="0"/>
              </a:rPr>
              <a:t>101. Step – Der Schritt ~ Die </a:t>
            </a:r>
            <a:r>
              <a:rPr lang="en-SG" sz="1271" dirty="0" err="1">
                <a:latin typeface="Arial Black" panose="020B0A04020102020204" pitchFamily="34" charset="0"/>
              </a:rPr>
              <a:t>Schritte</a:t>
            </a:r>
            <a:endParaRPr lang="en-SG" sz="1271" dirty="0">
              <a:latin typeface="Arial Black" panose="020B0A04020102020204" pitchFamily="34" charset="0"/>
            </a:endParaRPr>
          </a:p>
          <a:p>
            <a:r>
              <a:rPr lang="en-SG" sz="1271" dirty="0">
                <a:latin typeface="Arial Black" panose="020B0A04020102020204" pitchFamily="34" charset="0"/>
              </a:rPr>
              <a:t>102. Blood – Das </a:t>
            </a:r>
            <a:r>
              <a:rPr lang="en-SG" sz="1271" dirty="0" err="1">
                <a:latin typeface="Arial Black" panose="020B0A04020102020204" pitchFamily="34" charset="0"/>
              </a:rPr>
              <a:t>Blut</a:t>
            </a:r>
            <a:r>
              <a:rPr lang="en-SG" sz="1271" dirty="0">
                <a:latin typeface="Arial Black" panose="020B0A04020102020204" pitchFamily="34" charset="0"/>
              </a:rPr>
              <a:t> ~ Die </a:t>
            </a:r>
            <a:r>
              <a:rPr lang="en-SG" sz="1271" dirty="0" err="1">
                <a:latin typeface="Arial Black" panose="020B0A04020102020204" pitchFamily="34" charset="0"/>
              </a:rPr>
              <a:t>Blut</a:t>
            </a:r>
            <a:endParaRPr lang="en-SG" sz="1271" dirty="0">
              <a:latin typeface="Arial Black" panose="020B0A04020102020204" pitchFamily="34" charset="0"/>
            </a:endParaRPr>
          </a:p>
          <a:p>
            <a:r>
              <a:rPr lang="en-SG" sz="1271" dirty="0">
                <a:latin typeface="Arial Black" panose="020B0A04020102020204" pitchFamily="34" charset="0"/>
              </a:rPr>
              <a:t>103. Fact – Die </a:t>
            </a:r>
            <a:r>
              <a:rPr lang="en-SG" sz="1271" dirty="0" err="1">
                <a:latin typeface="Arial Black" panose="020B0A04020102020204" pitchFamily="34" charset="0"/>
              </a:rPr>
              <a:t>Tatsache</a:t>
            </a:r>
            <a:r>
              <a:rPr lang="en-SG" sz="1271" dirty="0">
                <a:latin typeface="Arial Black" panose="020B0A04020102020204" pitchFamily="34" charset="0"/>
              </a:rPr>
              <a:t> ~ Die </a:t>
            </a:r>
            <a:r>
              <a:rPr lang="en-SG" sz="1271" dirty="0" err="1">
                <a:latin typeface="Arial Black" panose="020B0A04020102020204" pitchFamily="34" charset="0"/>
              </a:rPr>
              <a:t>Fakten</a:t>
            </a:r>
            <a:endParaRPr lang="en-SG" sz="1271" dirty="0">
              <a:latin typeface="Arial Black" panose="020B0A04020102020204" pitchFamily="34" charset="0"/>
            </a:endParaRPr>
          </a:p>
          <a:p>
            <a:r>
              <a:rPr lang="en-SG" sz="1271" dirty="0">
                <a:latin typeface="Arial Black" panose="020B0A04020102020204" pitchFamily="34" charset="0"/>
              </a:rPr>
              <a:t>104. Breath – Der </a:t>
            </a:r>
            <a:r>
              <a:rPr lang="en-SG" sz="1271" dirty="0" err="1">
                <a:latin typeface="Arial Black" panose="020B0A04020102020204" pitchFamily="34" charset="0"/>
              </a:rPr>
              <a:t>Atem</a:t>
            </a:r>
            <a:r>
              <a:rPr lang="en-SG" sz="1271" dirty="0">
                <a:latin typeface="Arial Black" panose="020B0A04020102020204" pitchFamily="34" charset="0"/>
              </a:rPr>
              <a:t> ~ Die </a:t>
            </a:r>
            <a:r>
              <a:rPr lang="en-SG" sz="1271" dirty="0" err="1">
                <a:latin typeface="Arial Black" panose="020B0A04020102020204" pitchFamily="34" charset="0"/>
              </a:rPr>
              <a:t>Atem</a:t>
            </a:r>
            <a:endParaRPr lang="en-SG" sz="1271" dirty="0">
              <a:latin typeface="Arial Black" panose="020B0A04020102020204" pitchFamily="34" charset="0"/>
            </a:endParaRPr>
          </a:p>
          <a:p>
            <a:r>
              <a:rPr lang="en-SG" sz="1271" dirty="0">
                <a:latin typeface="Arial Black" panose="020B0A04020102020204" pitchFamily="34" charset="0"/>
              </a:rPr>
              <a:t>105. Lip – Die Lippe ~ Die Lippen</a:t>
            </a:r>
          </a:p>
          <a:p>
            <a:r>
              <a:rPr lang="en-SG" sz="1271" dirty="0">
                <a:latin typeface="Arial Black" panose="020B0A04020102020204" pitchFamily="34" charset="0"/>
              </a:rPr>
              <a:t>106. Sun – Die </a:t>
            </a:r>
            <a:r>
              <a:rPr lang="en-SG" sz="1271" dirty="0" err="1">
                <a:latin typeface="Arial Black" panose="020B0A04020102020204" pitchFamily="34" charset="0"/>
              </a:rPr>
              <a:t>Sonne</a:t>
            </a:r>
            <a:r>
              <a:rPr lang="en-SG" sz="1271" dirty="0">
                <a:latin typeface="Arial Black" panose="020B0A04020102020204" pitchFamily="34" charset="0"/>
              </a:rPr>
              <a:t> ~ Die </a:t>
            </a:r>
            <a:r>
              <a:rPr lang="en-SG" sz="1271" dirty="0" err="1">
                <a:latin typeface="Arial Black" panose="020B0A04020102020204" pitchFamily="34" charset="0"/>
              </a:rPr>
              <a:t>Sonnen</a:t>
            </a:r>
            <a:endParaRPr lang="en-SG" sz="1271" dirty="0">
              <a:latin typeface="Arial Black" panose="020B0A04020102020204" pitchFamily="34" charset="0"/>
            </a:endParaRPr>
          </a:p>
          <a:p>
            <a:r>
              <a:rPr lang="en-SG" sz="1271" dirty="0">
                <a:latin typeface="Arial Black" panose="020B0A04020102020204" pitchFamily="34" charset="0"/>
              </a:rPr>
              <a:t>107. Building – </a:t>
            </a:r>
            <a:r>
              <a:rPr lang="en-SG" sz="1271" dirty="0" err="1">
                <a:latin typeface="Arial Black" panose="020B0A04020102020204" pitchFamily="34" charset="0"/>
              </a:rPr>
              <a:t>Gebäude</a:t>
            </a:r>
            <a:r>
              <a:rPr lang="en-SG" sz="1271" dirty="0">
                <a:latin typeface="Arial Black" panose="020B0A04020102020204" pitchFamily="34" charset="0"/>
              </a:rPr>
              <a:t> ~ Die </a:t>
            </a:r>
            <a:r>
              <a:rPr lang="en-SG" sz="1271" dirty="0" err="1">
                <a:latin typeface="Arial Black" panose="020B0A04020102020204" pitchFamily="34" charset="0"/>
              </a:rPr>
              <a:t>Gebäude</a:t>
            </a:r>
            <a:endParaRPr lang="en-SG" sz="1271" dirty="0">
              <a:latin typeface="Arial Black" panose="020B0A04020102020204" pitchFamily="34" charset="0"/>
            </a:endParaRPr>
          </a:p>
          <a:p>
            <a:r>
              <a:rPr lang="en-SG" sz="1271" dirty="0">
                <a:latin typeface="Arial Black" panose="020B0A04020102020204" pitchFamily="34" charset="0"/>
              </a:rPr>
              <a:t>108. Number – Die </a:t>
            </a:r>
            <a:r>
              <a:rPr lang="en-SG" sz="1271" dirty="0" err="1">
                <a:latin typeface="Arial Black" panose="020B0A04020102020204" pitchFamily="34" charset="0"/>
              </a:rPr>
              <a:t>Anzahl</a:t>
            </a:r>
            <a:r>
              <a:rPr lang="en-SG" sz="1271" dirty="0">
                <a:latin typeface="Arial Black" panose="020B0A04020102020204" pitchFamily="34" charset="0"/>
              </a:rPr>
              <a:t> ~ Die </a:t>
            </a:r>
            <a:r>
              <a:rPr lang="en-SG" sz="1271" dirty="0" err="1">
                <a:latin typeface="Arial Black" panose="020B0A04020102020204" pitchFamily="34" charset="0"/>
              </a:rPr>
              <a:t>Nummern</a:t>
            </a:r>
            <a:endParaRPr lang="en-SG" sz="1271" dirty="0">
              <a:latin typeface="Arial Black" panose="020B0A04020102020204" pitchFamily="34" charset="0"/>
            </a:endParaRPr>
          </a:p>
          <a:p>
            <a:r>
              <a:rPr lang="en-SG" sz="1271" dirty="0">
                <a:latin typeface="Arial Black" panose="020B0A04020102020204" pitchFamily="34" charset="0"/>
              </a:rPr>
              <a:t>109. Husband – Der </a:t>
            </a:r>
            <a:r>
              <a:rPr lang="en-SG" sz="1271" dirty="0" err="1">
                <a:latin typeface="Arial Black" panose="020B0A04020102020204" pitchFamily="34" charset="0"/>
              </a:rPr>
              <a:t>Ehemann</a:t>
            </a:r>
            <a:r>
              <a:rPr lang="en-SG" sz="1271" dirty="0">
                <a:latin typeface="Arial Black" panose="020B0A04020102020204" pitchFamily="34" charset="0"/>
              </a:rPr>
              <a:t> ~ Die </a:t>
            </a:r>
            <a:r>
              <a:rPr lang="en-SG" sz="1271" dirty="0" err="1">
                <a:latin typeface="Arial Black" panose="020B0A04020102020204" pitchFamily="34" charset="0"/>
              </a:rPr>
              <a:t>Ehemänner</a:t>
            </a:r>
            <a:endParaRPr lang="en-SG" sz="1271" dirty="0">
              <a:latin typeface="Arial Black" panose="020B0A04020102020204" pitchFamily="34" charset="0"/>
            </a:endParaRPr>
          </a:p>
          <a:p>
            <a:r>
              <a:rPr lang="en-SG" sz="1271" dirty="0">
                <a:latin typeface="Arial Black" panose="020B0A04020102020204" pitchFamily="34" charset="0"/>
              </a:rPr>
              <a:t>110. Parent – Das </a:t>
            </a:r>
            <a:r>
              <a:rPr lang="en-SG" sz="1271" dirty="0" err="1">
                <a:latin typeface="Arial Black" panose="020B0A04020102020204" pitchFamily="34" charset="0"/>
              </a:rPr>
              <a:t>Elternteil</a:t>
            </a:r>
            <a:r>
              <a:rPr lang="en-SG" sz="1271" dirty="0">
                <a:latin typeface="Arial Black" panose="020B0A04020102020204" pitchFamily="34" charset="0"/>
              </a:rPr>
              <a:t> ~ Die </a:t>
            </a:r>
            <a:r>
              <a:rPr lang="en-SG" sz="1271" dirty="0" err="1">
                <a:latin typeface="Arial Black" panose="020B0A04020102020204" pitchFamily="34" charset="0"/>
              </a:rPr>
              <a:t>Eltern</a:t>
            </a:r>
            <a:endParaRPr lang="en-SG" sz="1271" dirty="0">
              <a:latin typeface="Arial Black" panose="020B0A04020102020204" pitchFamily="34" charset="0"/>
            </a:endParaRPr>
          </a:p>
          <a:p>
            <a:r>
              <a:rPr lang="en-SG" sz="1271" dirty="0">
                <a:latin typeface="Arial Black" panose="020B0A04020102020204" pitchFamily="34" charset="0"/>
              </a:rPr>
              <a:t>111. Corner – Die </a:t>
            </a:r>
            <a:r>
              <a:rPr lang="en-SG" sz="1271" dirty="0" err="1">
                <a:latin typeface="Arial Black" panose="020B0A04020102020204" pitchFamily="34" charset="0"/>
              </a:rPr>
              <a:t>Ecke</a:t>
            </a:r>
            <a:r>
              <a:rPr lang="en-SG" sz="1271" dirty="0">
                <a:latin typeface="Arial Black" panose="020B0A04020102020204" pitchFamily="34" charset="0"/>
              </a:rPr>
              <a:t> ~ Die </a:t>
            </a:r>
            <a:r>
              <a:rPr lang="en-SG" sz="1271" dirty="0" err="1">
                <a:latin typeface="Arial Black" panose="020B0A04020102020204" pitchFamily="34" charset="0"/>
              </a:rPr>
              <a:t>Ecken</a:t>
            </a:r>
            <a:endParaRPr lang="en-SG" sz="1271" dirty="0">
              <a:latin typeface="Arial Black" panose="020B0A04020102020204" pitchFamily="34" charset="0"/>
            </a:endParaRPr>
          </a:p>
          <a:p>
            <a:r>
              <a:rPr lang="en-SG" sz="1271" dirty="0">
                <a:latin typeface="Arial Black" panose="020B0A04020102020204" pitchFamily="34" charset="0"/>
              </a:rPr>
              <a:t>112. Problem – Das Problem ~ Die </a:t>
            </a:r>
            <a:r>
              <a:rPr lang="en-SG" sz="1271" dirty="0" err="1">
                <a:latin typeface="Arial Black" panose="020B0A04020102020204" pitchFamily="34" charset="0"/>
              </a:rPr>
              <a:t>Probleme</a:t>
            </a:r>
            <a:endParaRPr lang="en-SG" sz="1271" dirty="0">
              <a:latin typeface="Arial Black" panose="020B0A04020102020204" pitchFamily="34" charset="0"/>
            </a:endParaRPr>
          </a:p>
          <a:p>
            <a:r>
              <a:rPr lang="en-SG" sz="1271" dirty="0">
                <a:latin typeface="Arial Black" panose="020B0A04020102020204" pitchFamily="34" charset="0"/>
              </a:rPr>
              <a:t>113. Couple – Das </a:t>
            </a:r>
            <a:r>
              <a:rPr lang="en-SG" sz="1271" dirty="0" err="1">
                <a:latin typeface="Arial Black" panose="020B0A04020102020204" pitchFamily="34" charset="0"/>
              </a:rPr>
              <a:t>Ehepaar</a:t>
            </a:r>
            <a:r>
              <a:rPr lang="en-SG" sz="1271" dirty="0">
                <a:latin typeface="Arial Black" panose="020B0A04020102020204" pitchFamily="34" charset="0"/>
              </a:rPr>
              <a:t> ~ Die </a:t>
            </a:r>
            <a:r>
              <a:rPr lang="en-SG" sz="1271" dirty="0" err="1">
                <a:latin typeface="Arial Black" panose="020B0A04020102020204" pitchFamily="34" charset="0"/>
              </a:rPr>
              <a:t>Paare</a:t>
            </a:r>
            <a:endParaRPr lang="en-SG" sz="1271" dirty="0">
              <a:latin typeface="Arial Black" panose="020B0A04020102020204" pitchFamily="34" charset="0"/>
            </a:endParaRPr>
          </a:p>
          <a:p>
            <a:r>
              <a:rPr lang="en-SG" sz="1271" dirty="0">
                <a:latin typeface="Arial Black" panose="020B0A04020102020204" pitchFamily="34" charset="0"/>
              </a:rPr>
              <a:t>114. Daughter – Die </a:t>
            </a:r>
            <a:r>
              <a:rPr lang="en-SG" sz="1271" dirty="0" err="1">
                <a:latin typeface="Arial Black" panose="020B0A04020102020204" pitchFamily="34" charset="0"/>
              </a:rPr>
              <a:t>Tochter</a:t>
            </a:r>
            <a:r>
              <a:rPr lang="en-SG" sz="1271" dirty="0">
                <a:latin typeface="Arial Black" panose="020B0A04020102020204" pitchFamily="34" charset="0"/>
              </a:rPr>
              <a:t> ~ Die </a:t>
            </a:r>
            <a:r>
              <a:rPr lang="en-SG" sz="1271" dirty="0" err="1">
                <a:latin typeface="Arial Black" panose="020B0A04020102020204" pitchFamily="34" charset="0"/>
              </a:rPr>
              <a:t>Töchter</a:t>
            </a:r>
            <a:endParaRPr lang="en-SG" sz="1271" dirty="0">
              <a:latin typeface="Arial Black" panose="020B0A04020102020204" pitchFamily="34" charset="0"/>
            </a:endParaRPr>
          </a:p>
          <a:p>
            <a:r>
              <a:rPr lang="en-SG" sz="1271" dirty="0">
                <a:latin typeface="Arial Black" panose="020B0A04020102020204" pitchFamily="34" charset="0"/>
              </a:rPr>
              <a:t>115. Bag – Der </a:t>
            </a:r>
            <a:r>
              <a:rPr lang="en-SG" sz="1271" dirty="0" err="1">
                <a:latin typeface="Arial Black" panose="020B0A04020102020204" pitchFamily="34" charset="0"/>
              </a:rPr>
              <a:t>Beutel</a:t>
            </a:r>
            <a:r>
              <a:rPr lang="en-SG" sz="1271" dirty="0">
                <a:latin typeface="Arial Black" panose="020B0A04020102020204" pitchFamily="34" charset="0"/>
              </a:rPr>
              <a:t> ~ Die Taschen</a:t>
            </a:r>
          </a:p>
          <a:p>
            <a:r>
              <a:rPr lang="en-SG" sz="1271" dirty="0">
                <a:latin typeface="Arial Black" panose="020B0A04020102020204" pitchFamily="34" charset="0"/>
              </a:rPr>
              <a:t>116. Hell – Die </a:t>
            </a:r>
            <a:r>
              <a:rPr lang="en-SG" sz="1271" dirty="0" err="1">
                <a:latin typeface="Arial Black" panose="020B0A04020102020204" pitchFamily="34" charset="0"/>
              </a:rPr>
              <a:t>Hölle</a:t>
            </a:r>
            <a:r>
              <a:rPr lang="en-SG" sz="1271" dirty="0">
                <a:latin typeface="Arial Black" panose="020B0A04020102020204" pitchFamily="34" charset="0"/>
              </a:rPr>
              <a:t> ~ Die </a:t>
            </a:r>
            <a:r>
              <a:rPr lang="en-SG" sz="1271" dirty="0" err="1">
                <a:latin typeface="Arial Black" panose="020B0A04020102020204" pitchFamily="34" charset="0"/>
              </a:rPr>
              <a:t>Höllen</a:t>
            </a:r>
            <a:endParaRPr lang="en-SG" sz="1271" dirty="0">
              <a:latin typeface="Arial Black" panose="020B0A04020102020204" pitchFamily="34" charset="0"/>
            </a:endParaRPr>
          </a:p>
          <a:p>
            <a:r>
              <a:rPr lang="en-SG" sz="1271" dirty="0">
                <a:latin typeface="Arial Black" panose="020B0A04020102020204" pitchFamily="34" charset="0"/>
              </a:rPr>
              <a:t>117. Rest – Die </a:t>
            </a:r>
            <a:r>
              <a:rPr lang="en-SG" sz="1271" dirty="0" err="1">
                <a:latin typeface="Arial Black" panose="020B0A04020102020204" pitchFamily="34" charset="0"/>
              </a:rPr>
              <a:t>Rast</a:t>
            </a:r>
            <a:r>
              <a:rPr lang="en-SG" sz="1271" dirty="0">
                <a:latin typeface="Arial Black" panose="020B0A04020102020204" pitchFamily="34" charset="0"/>
              </a:rPr>
              <a:t> ~ Die </a:t>
            </a:r>
            <a:r>
              <a:rPr lang="en-SG" sz="1271" dirty="0" err="1">
                <a:latin typeface="Arial Black" panose="020B0A04020102020204" pitchFamily="34" charset="0"/>
              </a:rPr>
              <a:t>Reste</a:t>
            </a:r>
            <a:endParaRPr lang="en-SG" sz="1271" dirty="0">
              <a:latin typeface="Arial Black" panose="020B0A04020102020204" pitchFamily="34" charset="0"/>
            </a:endParaRPr>
          </a:p>
          <a:p>
            <a:r>
              <a:rPr lang="en-SG" sz="1271" dirty="0">
                <a:latin typeface="Arial Black" panose="020B0A04020102020204" pitchFamily="34" charset="0"/>
              </a:rPr>
              <a:t>118. Business – Das </a:t>
            </a:r>
            <a:r>
              <a:rPr lang="en-SG" sz="1271" dirty="0" err="1">
                <a:latin typeface="Arial Black" panose="020B0A04020102020204" pitchFamily="34" charset="0"/>
              </a:rPr>
              <a:t>Geschäft</a:t>
            </a:r>
            <a:r>
              <a:rPr lang="en-SG" sz="1271" dirty="0">
                <a:latin typeface="Arial Black" panose="020B0A04020102020204" pitchFamily="34" charset="0"/>
              </a:rPr>
              <a:t> ~ Die </a:t>
            </a:r>
            <a:r>
              <a:rPr lang="en-SG" sz="1271" dirty="0" err="1">
                <a:latin typeface="Arial Black" panose="020B0A04020102020204" pitchFamily="34" charset="0"/>
              </a:rPr>
              <a:t>Unternehmen</a:t>
            </a:r>
            <a:endParaRPr lang="en-SG" sz="1271" dirty="0">
              <a:latin typeface="Arial Black" panose="020B0A04020102020204" pitchFamily="34" charset="0"/>
            </a:endParaRPr>
          </a:p>
          <a:p>
            <a:r>
              <a:rPr lang="en-SG" sz="1271" dirty="0">
                <a:latin typeface="Arial Black" panose="020B0A04020102020204" pitchFamily="34" charset="0"/>
              </a:rPr>
              <a:t>119. Sky – Der Himmel ~ Der Himmel</a:t>
            </a:r>
          </a:p>
          <a:p>
            <a:r>
              <a:rPr lang="en-SG" sz="1271" dirty="0">
                <a:latin typeface="Arial Black" panose="020B0A04020102020204" pitchFamily="34" charset="0"/>
              </a:rPr>
              <a:t>120. Box – Die </a:t>
            </a:r>
            <a:r>
              <a:rPr lang="en-SG" sz="1271" dirty="0" err="1">
                <a:latin typeface="Arial Black" panose="020B0A04020102020204" pitchFamily="34" charset="0"/>
              </a:rPr>
              <a:t>Kiste</a:t>
            </a:r>
            <a:r>
              <a:rPr lang="en-SG" sz="1271" dirty="0">
                <a:latin typeface="Arial Black" panose="020B0A04020102020204" pitchFamily="34" charset="0"/>
              </a:rPr>
              <a:t> ~ Die </a:t>
            </a:r>
            <a:r>
              <a:rPr lang="en-SG" sz="1271" dirty="0" err="1">
                <a:latin typeface="Arial Black" panose="020B0A04020102020204" pitchFamily="34" charset="0"/>
              </a:rPr>
              <a:t>Boxs</a:t>
            </a:r>
            <a:endParaRPr lang="en-SG" sz="1271" dirty="0">
              <a:latin typeface="Arial Black" panose="020B0A04020102020204" pitchFamily="34" charset="0"/>
            </a:endParaRPr>
          </a:p>
          <a:p>
            <a:r>
              <a:rPr lang="en-SG" sz="1271" dirty="0">
                <a:latin typeface="Arial Black" panose="020B0A04020102020204" pitchFamily="34" charset="0"/>
              </a:rPr>
              <a:t>121. Person – Die Person ~ Die </a:t>
            </a:r>
            <a:r>
              <a:rPr lang="en-SG" sz="1271" dirty="0" err="1">
                <a:latin typeface="Arial Black" panose="020B0A04020102020204" pitchFamily="34" charset="0"/>
              </a:rPr>
              <a:t>Personen</a:t>
            </a:r>
            <a:endParaRPr lang="en-SG" sz="1271" dirty="0">
              <a:latin typeface="Arial Black" panose="020B0A04020102020204" pitchFamily="34" charset="0"/>
            </a:endParaRPr>
          </a:p>
          <a:p>
            <a:r>
              <a:rPr lang="en-SG" sz="1271" dirty="0">
                <a:latin typeface="Arial Black" panose="020B0A04020102020204" pitchFamily="34" charset="0"/>
              </a:rPr>
              <a:t>122. Reason – Der </a:t>
            </a:r>
            <a:r>
              <a:rPr lang="en-SG" sz="1271" dirty="0" err="1">
                <a:latin typeface="Arial Black" panose="020B0A04020102020204" pitchFamily="34" charset="0"/>
              </a:rPr>
              <a:t>Grund</a:t>
            </a:r>
            <a:r>
              <a:rPr lang="en-SG" sz="1271" dirty="0">
                <a:latin typeface="Arial Black" panose="020B0A04020102020204" pitchFamily="34" charset="0"/>
              </a:rPr>
              <a:t> ~ Die </a:t>
            </a:r>
            <a:r>
              <a:rPr lang="en-SG" sz="1271" dirty="0" err="1">
                <a:latin typeface="Arial Black" panose="020B0A04020102020204" pitchFamily="34" charset="0"/>
              </a:rPr>
              <a:t>Gründe</a:t>
            </a:r>
            <a:endParaRPr lang="en-SG" sz="1271" dirty="0">
              <a:latin typeface="Arial Black" panose="020B0A04020102020204" pitchFamily="34" charset="0"/>
            </a:endParaRPr>
          </a:p>
          <a:p>
            <a:r>
              <a:rPr lang="en-SG" sz="1271" dirty="0">
                <a:latin typeface="Arial Black" panose="020B0A04020102020204" pitchFamily="34" charset="0"/>
              </a:rPr>
              <a:t>123. Right – Das </a:t>
            </a:r>
            <a:r>
              <a:rPr lang="en-SG" sz="1271" dirty="0" err="1">
                <a:latin typeface="Arial Black" panose="020B0A04020102020204" pitchFamily="34" charset="0"/>
              </a:rPr>
              <a:t>Recht</a:t>
            </a:r>
            <a:r>
              <a:rPr lang="en-SG" sz="1271" dirty="0">
                <a:latin typeface="Arial Black" panose="020B0A04020102020204" pitchFamily="34" charset="0"/>
              </a:rPr>
              <a:t> ~ Die </a:t>
            </a:r>
            <a:r>
              <a:rPr lang="en-SG" sz="1271" dirty="0" err="1">
                <a:latin typeface="Arial Black" panose="020B0A04020102020204" pitchFamily="34" charset="0"/>
              </a:rPr>
              <a:t>Rechte</a:t>
            </a:r>
            <a:endParaRPr lang="en-SG" sz="1271" dirty="0">
              <a:latin typeface="Arial Black" panose="020B0A04020102020204" pitchFamily="34" charset="0"/>
            </a:endParaRPr>
          </a:p>
          <a:p>
            <a:r>
              <a:rPr lang="en-SG" sz="1271" dirty="0">
                <a:latin typeface="Arial Black" panose="020B0A04020102020204" pitchFamily="34" charset="0"/>
              </a:rPr>
              <a:t>124. Skin – Die Haut ~ Die </a:t>
            </a:r>
            <a:r>
              <a:rPr lang="en-SG" sz="1271" dirty="0" err="1">
                <a:latin typeface="Arial Black" panose="020B0A04020102020204" pitchFamily="34" charset="0"/>
              </a:rPr>
              <a:t>Häute</a:t>
            </a:r>
            <a:endParaRPr lang="en-SG" sz="1271" dirty="0">
              <a:latin typeface="Arial Black" panose="020B0A04020102020204" pitchFamily="34" charset="0"/>
            </a:endParaRPr>
          </a:p>
          <a:p>
            <a:r>
              <a:rPr lang="en-SG" sz="1271" dirty="0">
                <a:latin typeface="Arial Black" panose="020B0A04020102020204" pitchFamily="34" charset="0"/>
              </a:rPr>
              <a:t>125. Dad – Der </a:t>
            </a:r>
            <a:r>
              <a:rPr lang="en-SG" sz="1271" dirty="0" err="1">
                <a:latin typeface="Arial Black" panose="020B0A04020102020204" pitchFamily="34" charset="0"/>
              </a:rPr>
              <a:t>Vater</a:t>
            </a:r>
            <a:r>
              <a:rPr lang="en-SG" sz="1271" dirty="0">
                <a:latin typeface="Arial Black" panose="020B0A04020102020204" pitchFamily="34" charset="0"/>
              </a:rPr>
              <a:t> ~ Die </a:t>
            </a:r>
            <a:r>
              <a:rPr lang="en-SG" sz="1271" dirty="0" err="1">
                <a:latin typeface="Arial Black" panose="020B0A04020102020204" pitchFamily="34" charset="0"/>
              </a:rPr>
              <a:t>Väter</a:t>
            </a:r>
            <a:endParaRPr lang="en-SG" sz="1271" dirty="0">
              <a:latin typeface="Arial Black" panose="020B0A04020102020204" pitchFamily="34" charset="0"/>
            </a:endParaRPr>
          </a:p>
          <a:p>
            <a:r>
              <a:rPr lang="en-SG" sz="1271" dirty="0">
                <a:latin typeface="Arial Black" panose="020B0A04020102020204" pitchFamily="34" charset="0"/>
              </a:rPr>
              <a:t>126. Case – Der Fall ~ Die </a:t>
            </a:r>
            <a:r>
              <a:rPr lang="en-SG" sz="1271" dirty="0" err="1">
                <a:latin typeface="Arial Black" panose="020B0A04020102020204" pitchFamily="34" charset="0"/>
              </a:rPr>
              <a:t>Fälle</a:t>
            </a:r>
            <a:endParaRPr lang="en-SG" sz="1271" dirty="0">
              <a:latin typeface="Arial Black" panose="020B0A04020102020204" pitchFamily="34" charset="0"/>
            </a:endParaRPr>
          </a:p>
          <a:p>
            <a:r>
              <a:rPr lang="en-SG" sz="1271" dirty="0">
                <a:latin typeface="Arial Black" panose="020B0A04020102020204" pitchFamily="34" charset="0"/>
              </a:rPr>
              <a:t>127. Piece – Das </a:t>
            </a:r>
            <a:r>
              <a:rPr lang="en-SG" sz="1271" dirty="0" err="1">
                <a:latin typeface="Arial Black" panose="020B0A04020102020204" pitchFamily="34" charset="0"/>
              </a:rPr>
              <a:t>Stück</a:t>
            </a:r>
            <a:r>
              <a:rPr lang="en-SG" sz="1271" dirty="0">
                <a:latin typeface="Arial Black" panose="020B0A04020102020204" pitchFamily="34" charset="0"/>
              </a:rPr>
              <a:t> ~ Die </a:t>
            </a:r>
            <a:r>
              <a:rPr lang="en-SG" sz="1271" dirty="0" err="1">
                <a:latin typeface="Arial Black" panose="020B0A04020102020204" pitchFamily="34" charset="0"/>
              </a:rPr>
              <a:t>Stücke</a:t>
            </a:r>
            <a:endParaRPr lang="en-SG" sz="1271" dirty="0">
              <a:latin typeface="Arial Black" panose="020B0A04020102020204" pitchFamily="34" charset="0"/>
            </a:endParaRPr>
          </a:p>
          <a:p>
            <a:r>
              <a:rPr lang="en-SG" sz="1271" dirty="0">
                <a:latin typeface="Arial Black" panose="020B0A04020102020204" pitchFamily="34" charset="0"/>
              </a:rPr>
              <a:t>128. Doctor – Der </a:t>
            </a:r>
            <a:r>
              <a:rPr lang="en-SG" sz="1271" dirty="0" err="1">
                <a:latin typeface="Arial Black" panose="020B0A04020102020204" pitchFamily="34" charset="0"/>
              </a:rPr>
              <a:t>Doktor</a:t>
            </a:r>
            <a:r>
              <a:rPr lang="en-SG" sz="1271" dirty="0">
                <a:latin typeface="Arial Black" panose="020B0A04020102020204" pitchFamily="34" charset="0"/>
              </a:rPr>
              <a:t> ~ Die </a:t>
            </a:r>
            <a:r>
              <a:rPr lang="en-SG" sz="1271" dirty="0" err="1">
                <a:latin typeface="Arial Black" panose="020B0A04020102020204" pitchFamily="34" charset="0"/>
              </a:rPr>
              <a:t>Doktoren</a:t>
            </a:r>
            <a:endParaRPr lang="en-SG" sz="1271" dirty="0">
              <a:latin typeface="Arial Black" panose="020B0A04020102020204" pitchFamily="34" charset="0"/>
            </a:endParaRPr>
          </a:p>
          <a:p>
            <a:r>
              <a:rPr lang="en-SG" sz="1271" dirty="0">
                <a:latin typeface="Arial Black" panose="020B0A04020102020204" pitchFamily="34" charset="0"/>
              </a:rPr>
              <a:t>129. Edge – Die </a:t>
            </a:r>
            <a:r>
              <a:rPr lang="en-SG" sz="1271" dirty="0" err="1">
                <a:latin typeface="Arial Black" panose="020B0A04020102020204" pitchFamily="34" charset="0"/>
              </a:rPr>
              <a:t>Ecke</a:t>
            </a:r>
            <a:r>
              <a:rPr lang="en-SG" sz="1271" dirty="0">
                <a:latin typeface="Arial Black" panose="020B0A04020102020204" pitchFamily="34" charset="0"/>
              </a:rPr>
              <a:t> ~ Die </a:t>
            </a:r>
            <a:r>
              <a:rPr lang="en-SG" sz="1271" dirty="0" err="1">
                <a:latin typeface="Arial Black" panose="020B0A04020102020204" pitchFamily="34" charset="0"/>
              </a:rPr>
              <a:t>Kanten</a:t>
            </a:r>
            <a:endParaRPr lang="en-SG" sz="1271" dirty="0">
              <a:latin typeface="Arial Black" panose="020B0A04020102020204" pitchFamily="34" charset="0"/>
            </a:endParaRPr>
          </a:p>
          <a:p>
            <a:r>
              <a:rPr lang="en-SG" sz="1271" dirty="0">
                <a:latin typeface="Arial Black" panose="020B0A04020102020204" pitchFamily="34" charset="0"/>
              </a:rPr>
              <a:t>130. Mom – Die Mama ~ Die </a:t>
            </a:r>
            <a:r>
              <a:rPr lang="en-SG" sz="1271" dirty="0" err="1">
                <a:latin typeface="Arial Black" panose="020B0A04020102020204" pitchFamily="34" charset="0"/>
              </a:rPr>
              <a:t>Mütter</a:t>
            </a:r>
            <a:endParaRPr lang="en-SG" sz="1271" dirty="0">
              <a:latin typeface="Arial Black" panose="020B0A04020102020204" pitchFamily="34" charset="0"/>
            </a:endParaRPr>
          </a:p>
          <a:p>
            <a:r>
              <a:rPr lang="en-SG" sz="1271" dirty="0">
                <a:latin typeface="Arial Black" panose="020B0A04020102020204" pitchFamily="34" charset="0"/>
              </a:rPr>
              <a:t>131. Picture – Das Bild ~ Die </a:t>
            </a:r>
            <a:r>
              <a:rPr lang="en-SG" sz="1271" dirty="0" err="1">
                <a:latin typeface="Arial Black" panose="020B0A04020102020204" pitchFamily="34" charset="0"/>
              </a:rPr>
              <a:t>Bilder</a:t>
            </a:r>
            <a:endParaRPr lang="en-SG" sz="1271" dirty="0">
              <a:latin typeface="Arial Black" panose="020B0A04020102020204" pitchFamily="34" charset="0"/>
            </a:endParaRPr>
          </a:p>
          <a:p>
            <a:r>
              <a:rPr lang="en-SG" sz="1271" dirty="0">
                <a:latin typeface="Arial Black" panose="020B0A04020102020204" pitchFamily="34" charset="0"/>
              </a:rPr>
              <a:t>132. Sense – Der Sinn ~ Die </a:t>
            </a:r>
            <a:r>
              <a:rPr lang="en-SG" sz="1271" dirty="0" err="1">
                <a:latin typeface="Arial Black" panose="020B0A04020102020204" pitchFamily="34" charset="0"/>
              </a:rPr>
              <a:t>Sinne</a:t>
            </a:r>
            <a:endParaRPr lang="en-SG" sz="1271" dirty="0">
              <a:latin typeface="Arial Black" panose="020B0A04020102020204" pitchFamily="34" charset="0"/>
            </a:endParaRPr>
          </a:p>
          <a:p>
            <a:r>
              <a:rPr lang="en-SG" sz="1271" dirty="0">
                <a:latin typeface="Arial Black" panose="020B0A04020102020204" pitchFamily="34" charset="0"/>
              </a:rPr>
              <a:t>133. Ear – Das </a:t>
            </a:r>
            <a:r>
              <a:rPr lang="en-SG" sz="1271" dirty="0" err="1">
                <a:latin typeface="Arial Black" panose="020B0A04020102020204" pitchFamily="34" charset="0"/>
              </a:rPr>
              <a:t>Ohr</a:t>
            </a:r>
            <a:r>
              <a:rPr lang="en-SG" sz="1271" dirty="0">
                <a:latin typeface="Arial Black" panose="020B0A04020102020204" pitchFamily="34" charset="0"/>
              </a:rPr>
              <a:t> ~ Die </a:t>
            </a:r>
            <a:r>
              <a:rPr lang="en-SG" sz="1271" dirty="0" err="1">
                <a:latin typeface="Arial Black" panose="020B0A04020102020204" pitchFamily="34" charset="0"/>
              </a:rPr>
              <a:t>Ohren</a:t>
            </a:r>
            <a:endParaRPr lang="en-SG" sz="1271" dirty="0">
              <a:latin typeface="Arial Black" panose="020B0A04020102020204" pitchFamily="34" charset="0"/>
            </a:endParaRPr>
          </a:p>
          <a:p>
            <a:r>
              <a:rPr lang="en-SG" sz="1271" dirty="0">
                <a:latin typeface="Arial Black" panose="020B0A04020102020204" pitchFamily="34" charset="0"/>
              </a:rPr>
              <a:t>134. Second – Der </a:t>
            </a:r>
            <a:r>
              <a:rPr lang="en-SG" sz="1271" dirty="0" err="1">
                <a:latin typeface="Arial Black" panose="020B0A04020102020204" pitchFamily="34" charset="0"/>
              </a:rPr>
              <a:t>Zweite</a:t>
            </a:r>
            <a:r>
              <a:rPr lang="en-SG" sz="1271" dirty="0">
                <a:latin typeface="Arial Black" panose="020B0A04020102020204" pitchFamily="34" charset="0"/>
              </a:rPr>
              <a:t> ~ Die </a:t>
            </a:r>
            <a:r>
              <a:rPr lang="en-SG" sz="1271" dirty="0" err="1">
                <a:latin typeface="Arial Black" panose="020B0A04020102020204" pitchFamily="34" charset="0"/>
              </a:rPr>
              <a:t>Sekunden</a:t>
            </a:r>
            <a:endParaRPr lang="en-SG" sz="1271" dirty="0">
              <a:latin typeface="Arial Black" panose="020B0A04020102020204" pitchFamily="34" charset="0"/>
            </a:endParaRPr>
          </a:p>
          <a:p>
            <a:r>
              <a:rPr lang="en-SG" sz="1271" dirty="0">
                <a:latin typeface="Arial Black" panose="020B0A04020102020204" pitchFamily="34" charset="0"/>
              </a:rPr>
              <a:t>135. Lady – Die Dame ~ Die Damen</a:t>
            </a:r>
          </a:p>
          <a:p>
            <a:r>
              <a:rPr lang="en-SG" sz="1271" dirty="0">
                <a:latin typeface="Arial Black" panose="020B0A04020102020204" pitchFamily="34" charset="0"/>
              </a:rPr>
              <a:t>136. Neck – Der Hals ~ Die </a:t>
            </a:r>
            <a:r>
              <a:rPr lang="en-SG" sz="1271" dirty="0" err="1">
                <a:latin typeface="Arial Black" panose="020B0A04020102020204" pitchFamily="34" charset="0"/>
              </a:rPr>
              <a:t>Hälse</a:t>
            </a:r>
            <a:endParaRPr lang="en-SG" sz="1271" dirty="0">
              <a:latin typeface="Arial Black" panose="020B0A04020102020204" pitchFamily="34" charset="0"/>
            </a:endParaRPr>
          </a:p>
          <a:p>
            <a:r>
              <a:rPr lang="en-SG" sz="1271" dirty="0">
                <a:latin typeface="Arial Black" panose="020B0A04020102020204" pitchFamily="34" charset="0"/>
              </a:rPr>
              <a:t>137. Wind – Der Wind ~ Die </a:t>
            </a:r>
            <a:r>
              <a:rPr lang="en-SG" sz="1271" dirty="0" err="1">
                <a:latin typeface="Arial Black" panose="020B0A04020102020204" pitchFamily="34" charset="0"/>
              </a:rPr>
              <a:t>Winde</a:t>
            </a:r>
            <a:endParaRPr lang="en-SG" sz="1271" dirty="0">
              <a:latin typeface="Arial Black" panose="020B0A04020102020204" pitchFamily="34" charset="0"/>
            </a:endParaRPr>
          </a:p>
          <a:p>
            <a:r>
              <a:rPr lang="en-SG" sz="1271" dirty="0">
                <a:latin typeface="Arial Black" panose="020B0A04020102020204" pitchFamily="34" charset="0"/>
              </a:rPr>
              <a:t>138. Desk – Der </a:t>
            </a:r>
            <a:r>
              <a:rPr lang="en-SG" sz="1271" dirty="0" err="1">
                <a:latin typeface="Arial Black" panose="020B0A04020102020204" pitchFamily="34" charset="0"/>
              </a:rPr>
              <a:t>Schreibtisch</a:t>
            </a:r>
            <a:r>
              <a:rPr lang="en-SG" sz="1271" dirty="0">
                <a:latin typeface="Arial Black" panose="020B0A04020102020204" pitchFamily="34" charset="0"/>
              </a:rPr>
              <a:t> ~ Die </a:t>
            </a:r>
            <a:r>
              <a:rPr lang="en-SG" sz="1271" dirty="0" err="1">
                <a:latin typeface="Arial Black" panose="020B0A04020102020204" pitchFamily="34" charset="0"/>
              </a:rPr>
              <a:t>Schreibtische</a:t>
            </a:r>
            <a:endParaRPr lang="en-SG" sz="1271" dirty="0">
              <a:latin typeface="Arial Black" panose="020B0A04020102020204" pitchFamily="34" charset="0"/>
            </a:endParaRPr>
          </a:p>
          <a:p>
            <a:r>
              <a:rPr lang="en-SG" sz="1271" dirty="0">
                <a:latin typeface="Arial Black" panose="020B0A04020102020204" pitchFamily="34" charset="0"/>
              </a:rPr>
              <a:t>139. Gun – Die </a:t>
            </a:r>
            <a:r>
              <a:rPr lang="en-SG" sz="1271" dirty="0" err="1">
                <a:latin typeface="Arial Black" panose="020B0A04020102020204" pitchFamily="34" charset="0"/>
              </a:rPr>
              <a:t>Waffe</a:t>
            </a:r>
            <a:r>
              <a:rPr lang="en-SG" sz="1271" dirty="0">
                <a:latin typeface="Arial Black" panose="020B0A04020102020204" pitchFamily="34" charset="0"/>
              </a:rPr>
              <a:t> ~ Die Waffen</a:t>
            </a:r>
          </a:p>
          <a:p>
            <a:r>
              <a:rPr lang="en-SG" sz="1271" dirty="0">
                <a:latin typeface="Arial Black" panose="020B0A04020102020204" pitchFamily="34" charset="0"/>
              </a:rPr>
              <a:t>140. Stone – Der Stein ~ Die </a:t>
            </a:r>
            <a:r>
              <a:rPr lang="en-SG" sz="1271" dirty="0" err="1">
                <a:latin typeface="Arial Black" panose="020B0A04020102020204" pitchFamily="34" charset="0"/>
              </a:rPr>
              <a:t>Steine</a:t>
            </a:r>
            <a:endParaRPr lang="en-SG" sz="1271" dirty="0">
              <a:latin typeface="Arial Black" panose="020B0A04020102020204" pitchFamily="34" charset="0"/>
            </a:endParaRPr>
          </a:p>
          <a:p>
            <a:r>
              <a:rPr lang="en-SG" sz="1271" dirty="0">
                <a:latin typeface="Arial Black" panose="020B0A04020102020204" pitchFamily="34" charset="0"/>
              </a:rPr>
              <a:t>141. Coffee – Der </a:t>
            </a:r>
            <a:r>
              <a:rPr lang="en-SG" sz="1271" dirty="0" err="1">
                <a:latin typeface="Arial Black" panose="020B0A04020102020204" pitchFamily="34" charset="0"/>
              </a:rPr>
              <a:t>Kaffee</a:t>
            </a:r>
            <a:r>
              <a:rPr lang="en-SG" sz="1271" dirty="0">
                <a:latin typeface="Arial Black" panose="020B0A04020102020204" pitchFamily="34" charset="0"/>
              </a:rPr>
              <a:t> ~ Die </a:t>
            </a:r>
            <a:r>
              <a:rPr lang="en-SG" sz="1271" dirty="0" err="1">
                <a:latin typeface="Arial Black" panose="020B0A04020102020204" pitchFamily="34" charset="0"/>
              </a:rPr>
              <a:t>Kaffee</a:t>
            </a:r>
            <a:endParaRPr lang="en-SG" sz="1271" dirty="0">
              <a:latin typeface="Arial Black" panose="020B0A04020102020204" pitchFamily="34" charset="0"/>
            </a:endParaRPr>
          </a:p>
          <a:p>
            <a:r>
              <a:rPr lang="en-SG" sz="1271" dirty="0">
                <a:latin typeface="Arial Black" panose="020B0A04020102020204" pitchFamily="34" charset="0"/>
              </a:rPr>
              <a:t>142. Ship – Das Schiff ~ Die </a:t>
            </a:r>
            <a:r>
              <a:rPr lang="en-SG" sz="1271" dirty="0" err="1">
                <a:latin typeface="Arial Black" panose="020B0A04020102020204" pitchFamily="34" charset="0"/>
              </a:rPr>
              <a:t>Schiffe</a:t>
            </a:r>
            <a:endParaRPr lang="en-SG" sz="1271" dirty="0">
              <a:latin typeface="Arial Black" panose="020B0A04020102020204" pitchFamily="34" charset="0"/>
            </a:endParaRPr>
          </a:p>
          <a:p>
            <a:r>
              <a:rPr lang="en-SG" sz="1271" dirty="0">
                <a:latin typeface="Arial Black" panose="020B0A04020102020204" pitchFamily="34" charset="0"/>
              </a:rPr>
              <a:t>143. Earth – Die </a:t>
            </a:r>
            <a:r>
              <a:rPr lang="en-SG" sz="1271" dirty="0" err="1">
                <a:latin typeface="Arial Black" panose="020B0A04020102020204" pitchFamily="34" charset="0"/>
              </a:rPr>
              <a:t>Erde</a:t>
            </a:r>
            <a:r>
              <a:rPr lang="en-SG" sz="1271" dirty="0">
                <a:latin typeface="Arial Black" panose="020B0A04020102020204" pitchFamily="34" charset="0"/>
              </a:rPr>
              <a:t> ~ Die </a:t>
            </a:r>
            <a:r>
              <a:rPr lang="en-SG" sz="1271" dirty="0" err="1">
                <a:latin typeface="Arial Black" panose="020B0A04020102020204" pitchFamily="34" charset="0"/>
              </a:rPr>
              <a:t>Erden</a:t>
            </a:r>
            <a:endParaRPr lang="en-SG" sz="1271" dirty="0">
              <a:latin typeface="Arial Black" panose="020B0A04020102020204" pitchFamily="34" charset="0"/>
            </a:endParaRPr>
          </a:p>
          <a:p>
            <a:r>
              <a:rPr lang="en-SG" sz="1271" dirty="0">
                <a:latin typeface="Arial Black" panose="020B0A04020102020204" pitchFamily="34" charset="0"/>
              </a:rPr>
              <a:t>144. Food – Das Essen ~ Die </a:t>
            </a:r>
            <a:r>
              <a:rPr lang="en-SG" sz="1271" dirty="0" err="1">
                <a:latin typeface="Arial Black" panose="020B0A04020102020204" pitchFamily="34" charset="0"/>
              </a:rPr>
              <a:t>Lebensmittel</a:t>
            </a:r>
            <a:endParaRPr lang="en-SG" sz="1271" dirty="0">
              <a:latin typeface="Arial Black" panose="020B0A04020102020204" pitchFamily="34" charset="0"/>
            </a:endParaRPr>
          </a:p>
          <a:p>
            <a:r>
              <a:rPr lang="en-SG" sz="1271" dirty="0">
                <a:latin typeface="Arial Black" panose="020B0A04020102020204" pitchFamily="34" charset="0"/>
              </a:rPr>
              <a:t>145. Horse – Das </a:t>
            </a:r>
            <a:r>
              <a:rPr lang="en-SG" sz="1271" dirty="0" err="1">
                <a:latin typeface="Arial Black" panose="020B0A04020102020204" pitchFamily="34" charset="0"/>
              </a:rPr>
              <a:t>Pferd</a:t>
            </a:r>
            <a:r>
              <a:rPr lang="en-SG" sz="1271" dirty="0">
                <a:latin typeface="Arial Black" panose="020B0A04020102020204" pitchFamily="34" charset="0"/>
              </a:rPr>
              <a:t> ~ Die </a:t>
            </a:r>
            <a:r>
              <a:rPr lang="en-SG" sz="1271" dirty="0" err="1">
                <a:latin typeface="Arial Black" panose="020B0A04020102020204" pitchFamily="34" charset="0"/>
              </a:rPr>
              <a:t>Pferde</a:t>
            </a:r>
            <a:endParaRPr lang="en-SG" sz="1271" dirty="0">
              <a:latin typeface="Arial Black" panose="020B0A04020102020204" pitchFamily="34" charset="0"/>
            </a:endParaRPr>
          </a:p>
          <a:p>
            <a:r>
              <a:rPr lang="en-SG" sz="1271" dirty="0">
                <a:latin typeface="Arial Black" panose="020B0A04020102020204" pitchFamily="34" charset="0"/>
              </a:rPr>
              <a:t>146. Field – Das Feld ~ Die Felder</a:t>
            </a:r>
          </a:p>
          <a:p>
            <a:r>
              <a:rPr lang="en-SG" sz="1271" dirty="0">
                <a:latin typeface="Arial Black" panose="020B0A04020102020204" pitchFamily="34" charset="0"/>
              </a:rPr>
              <a:t>147. War – Der Krieg ~ Die </a:t>
            </a:r>
            <a:r>
              <a:rPr lang="en-SG" sz="1271" dirty="0" err="1">
                <a:latin typeface="Arial Black" panose="020B0A04020102020204" pitchFamily="34" charset="0"/>
              </a:rPr>
              <a:t>Kriege</a:t>
            </a:r>
            <a:endParaRPr lang="en-SG" sz="1271" dirty="0">
              <a:latin typeface="Arial Black" panose="020B0A04020102020204" pitchFamily="34" charset="0"/>
            </a:endParaRPr>
          </a:p>
          <a:p>
            <a:r>
              <a:rPr lang="en-SG" sz="1271" dirty="0">
                <a:latin typeface="Arial Black" panose="020B0A04020102020204" pitchFamily="34" charset="0"/>
              </a:rPr>
              <a:t>148. Afternoon – Der </a:t>
            </a:r>
            <a:r>
              <a:rPr lang="en-SG" sz="1271" dirty="0" err="1">
                <a:latin typeface="Arial Black" panose="020B0A04020102020204" pitchFamily="34" charset="0"/>
              </a:rPr>
              <a:t>Nachmittag</a:t>
            </a:r>
            <a:r>
              <a:rPr lang="en-SG" sz="1271" dirty="0">
                <a:latin typeface="Arial Black" panose="020B0A04020102020204" pitchFamily="34" charset="0"/>
              </a:rPr>
              <a:t> ~ Die </a:t>
            </a:r>
            <a:r>
              <a:rPr lang="en-SG" sz="1271" dirty="0" err="1">
                <a:latin typeface="Arial Black" panose="020B0A04020102020204" pitchFamily="34" charset="0"/>
              </a:rPr>
              <a:t>Nachmittage</a:t>
            </a:r>
            <a:endParaRPr lang="en-SG" sz="1271" dirty="0">
              <a:latin typeface="Arial Black" panose="020B0A04020102020204" pitchFamily="34" charset="0"/>
            </a:endParaRPr>
          </a:p>
          <a:p>
            <a:r>
              <a:rPr lang="en-SG" sz="1271" dirty="0">
                <a:latin typeface="Arial Black" panose="020B0A04020102020204" pitchFamily="34" charset="0"/>
              </a:rPr>
              <a:t>149. Sir – Die Sir ~ Die Damen Und Herren</a:t>
            </a:r>
          </a:p>
          <a:p>
            <a:r>
              <a:rPr lang="en-SG" sz="1271" dirty="0">
                <a:latin typeface="Arial Black" panose="020B0A04020102020204" pitchFamily="34" charset="0"/>
              </a:rPr>
              <a:t>150. Space – Der </a:t>
            </a:r>
            <a:r>
              <a:rPr lang="en-SG" sz="1271" dirty="0" err="1">
                <a:latin typeface="Arial Black" panose="020B0A04020102020204" pitchFamily="34" charset="0"/>
              </a:rPr>
              <a:t>Raum</a:t>
            </a:r>
            <a:r>
              <a:rPr lang="en-SG" sz="1271" dirty="0">
                <a:latin typeface="Arial Black" panose="020B0A04020102020204" pitchFamily="34" charset="0"/>
              </a:rPr>
              <a:t> ~ Die </a:t>
            </a:r>
            <a:r>
              <a:rPr lang="en-SG" sz="1271" dirty="0" err="1">
                <a:latin typeface="Arial Black" panose="020B0A04020102020204" pitchFamily="34" charset="0"/>
              </a:rPr>
              <a:t>Räume</a:t>
            </a:r>
            <a:endParaRPr lang="en-SG" sz="1271" dirty="0">
              <a:latin typeface="Arial Black" panose="020B0A04020102020204" pitchFamily="34" charset="0"/>
            </a:endParaRPr>
          </a:p>
          <a:p>
            <a:r>
              <a:rPr lang="en-SG" sz="1271" dirty="0">
                <a:latin typeface="Arial Black" panose="020B0A04020102020204" pitchFamily="34" charset="0"/>
              </a:rPr>
              <a:t>151. Evening – Der Abend ~ Die </a:t>
            </a:r>
            <a:r>
              <a:rPr lang="en-SG" sz="1271" dirty="0" err="1">
                <a:latin typeface="Arial Black" panose="020B0A04020102020204" pitchFamily="34" charset="0"/>
              </a:rPr>
              <a:t>Abende</a:t>
            </a:r>
            <a:endParaRPr lang="en-SG" sz="1271" dirty="0">
              <a:latin typeface="Arial Black" panose="020B0A04020102020204" pitchFamily="34" charset="0"/>
            </a:endParaRPr>
          </a:p>
          <a:p>
            <a:r>
              <a:rPr lang="en-SG" sz="1271" dirty="0">
                <a:latin typeface="Arial Black" panose="020B0A04020102020204" pitchFamily="34" charset="0"/>
              </a:rPr>
              <a:t>152. Letter – Der Brief ~ Die </a:t>
            </a:r>
            <a:r>
              <a:rPr lang="en-SG" sz="1271" dirty="0" err="1">
                <a:latin typeface="Arial Black" panose="020B0A04020102020204" pitchFamily="34" charset="0"/>
              </a:rPr>
              <a:t>Briefe</a:t>
            </a:r>
            <a:endParaRPr lang="en-SG" sz="1271" dirty="0">
              <a:latin typeface="Arial Black" panose="020B0A04020102020204" pitchFamily="34" charset="0"/>
            </a:endParaRPr>
          </a:p>
          <a:p>
            <a:r>
              <a:rPr lang="en-SG" sz="1271" dirty="0">
                <a:latin typeface="Arial Black" panose="020B0A04020102020204" pitchFamily="34" charset="0"/>
              </a:rPr>
              <a:t>153. Bar – Die Bar ~ Die Bars</a:t>
            </a:r>
          </a:p>
          <a:p>
            <a:r>
              <a:rPr lang="en-SG" sz="1271" dirty="0">
                <a:latin typeface="Arial Black" panose="020B0A04020102020204" pitchFamily="34" charset="0"/>
              </a:rPr>
              <a:t>154. Dream – Der </a:t>
            </a:r>
            <a:r>
              <a:rPr lang="en-SG" sz="1271" dirty="0" err="1">
                <a:latin typeface="Arial Black" panose="020B0A04020102020204" pitchFamily="34" charset="0"/>
              </a:rPr>
              <a:t>Traum</a:t>
            </a:r>
            <a:r>
              <a:rPr lang="en-SG" sz="1271" dirty="0">
                <a:latin typeface="Arial Black" panose="020B0A04020102020204" pitchFamily="34" charset="0"/>
              </a:rPr>
              <a:t> ~ Die </a:t>
            </a:r>
            <a:r>
              <a:rPr lang="en-SG" sz="1271" dirty="0" err="1">
                <a:latin typeface="Arial Black" panose="020B0A04020102020204" pitchFamily="34" charset="0"/>
              </a:rPr>
              <a:t>Träume</a:t>
            </a:r>
            <a:endParaRPr lang="en-SG" sz="1271" dirty="0">
              <a:latin typeface="Arial Black" panose="020B0A04020102020204" pitchFamily="34" charset="0"/>
            </a:endParaRPr>
          </a:p>
          <a:p>
            <a:r>
              <a:rPr lang="en-SG" sz="1271" dirty="0">
                <a:latin typeface="Arial Black" panose="020B0A04020102020204" pitchFamily="34" charset="0"/>
              </a:rPr>
              <a:t>155. Apartment – Die </a:t>
            </a:r>
            <a:r>
              <a:rPr lang="en-SG" sz="1271" dirty="0" err="1">
                <a:latin typeface="Arial Black" panose="020B0A04020102020204" pitchFamily="34" charset="0"/>
              </a:rPr>
              <a:t>Wohnung</a:t>
            </a:r>
            <a:r>
              <a:rPr lang="en-SG" sz="1271" dirty="0">
                <a:latin typeface="Arial Black" panose="020B0A04020102020204" pitchFamily="34" charset="0"/>
              </a:rPr>
              <a:t> ~ Die </a:t>
            </a:r>
            <a:r>
              <a:rPr lang="en-SG" sz="1271" dirty="0" err="1">
                <a:latin typeface="Arial Black" panose="020B0A04020102020204" pitchFamily="34" charset="0"/>
              </a:rPr>
              <a:t>Wohnungen</a:t>
            </a:r>
            <a:endParaRPr lang="en-SG" sz="1271" dirty="0">
              <a:latin typeface="Arial Black" panose="020B0A04020102020204" pitchFamily="34" charset="0"/>
            </a:endParaRPr>
          </a:p>
          <a:p>
            <a:r>
              <a:rPr lang="en-SG" sz="1271" dirty="0">
                <a:latin typeface="Arial Black" panose="020B0A04020102020204" pitchFamily="34" charset="0"/>
              </a:rPr>
              <a:t>156. Chest – Die </a:t>
            </a:r>
            <a:r>
              <a:rPr lang="en-SG" sz="1271" dirty="0" err="1">
                <a:latin typeface="Arial Black" panose="020B0A04020102020204" pitchFamily="34" charset="0"/>
              </a:rPr>
              <a:t>Brust</a:t>
            </a:r>
            <a:r>
              <a:rPr lang="en-SG" sz="1271" dirty="0">
                <a:latin typeface="Arial Black" panose="020B0A04020102020204" pitchFamily="34" charset="0"/>
              </a:rPr>
              <a:t> ~ Die </a:t>
            </a:r>
            <a:r>
              <a:rPr lang="en-SG" sz="1271" dirty="0" err="1">
                <a:latin typeface="Arial Black" panose="020B0A04020102020204" pitchFamily="34" charset="0"/>
              </a:rPr>
              <a:t>Truhen</a:t>
            </a:r>
            <a:endParaRPr lang="en-SG" sz="1271" dirty="0">
              <a:latin typeface="Arial Black" panose="020B0A04020102020204" pitchFamily="34" charset="0"/>
            </a:endParaRPr>
          </a:p>
          <a:p>
            <a:r>
              <a:rPr lang="en-SG" sz="1271" dirty="0">
                <a:latin typeface="Arial Black" panose="020B0A04020102020204" pitchFamily="34" charset="0"/>
              </a:rPr>
              <a:t>157. Game – Das Spiel ~ Die </a:t>
            </a:r>
            <a:r>
              <a:rPr lang="en-SG" sz="1271" dirty="0" err="1">
                <a:latin typeface="Arial Black" panose="020B0A04020102020204" pitchFamily="34" charset="0"/>
              </a:rPr>
              <a:t>Spiele</a:t>
            </a:r>
            <a:endParaRPr lang="en-SG" sz="1271" dirty="0">
              <a:latin typeface="Arial Black" panose="020B0A04020102020204" pitchFamily="34" charset="0"/>
            </a:endParaRPr>
          </a:p>
          <a:p>
            <a:r>
              <a:rPr lang="en-SG" sz="1271" dirty="0">
                <a:latin typeface="Arial Black" panose="020B0A04020102020204" pitchFamily="34" charset="0"/>
              </a:rPr>
              <a:t>158. Summer – Der Sommer ~ Die Sommer</a:t>
            </a:r>
          </a:p>
          <a:p>
            <a:r>
              <a:rPr lang="en-SG" sz="1271" dirty="0">
                <a:latin typeface="Arial Black" panose="020B0A04020102020204" pitchFamily="34" charset="0"/>
              </a:rPr>
              <a:t>159. Matter – Der </a:t>
            </a:r>
            <a:r>
              <a:rPr lang="en-SG" sz="1271" dirty="0" err="1">
                <a:latin typeface="Arial Black" panose="020B0A04020102020204" pitchFamily="34" charset="0"/>
              </a:rPr>
              <a:t>Grund</a:t>
            </a:r>
            <a:r>
              <a:rPr lang="en-SG" sz="1271" dirty="0">
                <a:latin typeface="Arial Black" panose="020B0A04020102020204" pitchFamily="34" charset="0"/>
              </a:rPr>
              <a:t> ~ Die </a:t>
            </a:r>
            <a:r>
              <a:rPr lang="en-SG" sz="1271" dirty="0" err="1">
                <a:latin typeface="Arial Black" panose="020B0A04020102020204" pitchFamily="34" charset="0"/>
              </a:rPr>
              <a:t>Angelegenheiten</a:t>
            </a:r>
            <a:endParaRPr lang="en-SG" sz="1271" dirty="0">
              <a:latin typeface="Arial Black" panose="020B0A04020102020204" pitchFamily="34" charset="0"/>
            </a:endParaRPr>
          </a:p>
          <a:p>
            <a:r>
              <a:rPr lang="en-SG" sz="1271" dirty="0">
                <a:latin typeface="Arial Black" panose="020B0A04020102020204" pitchFamily="34" charset="0"/>
              </a:rPr>
              <a:t>160. Silence – Die </a:t>
            </a:r>
            <a:r>
              <a:rPr lang="en-SG" sz="1271" dirty="0" err="1">
                <a:latin typeface="Arial Black" panose="020B0A04020102020204" pitchFamily="34" charset="0"/>
              </a:rPr>
              <a:t>Stille</a:t>
            </a:r>
            <a:r>
              <a:rPr lang="en-SG" sz="1271" dirty="0">
                <a:latin typeface="Arial Black" panose="020B0A04020102020204" pitchFamily="34" charset="0"/>
              </a:rPr>
              <a:t> ~ Die </a:t>
            </a:r>
            <a:r>
              <a:rPr lang="en-SG" sz="1271" dirty="0" err="1">
                <a:latin typeface="Arial Black" panose="020B0A04020102020204" pitchFamily="34" charset="0"/>
              </a:rPr>
              <a:t>Stille</a:t>
            </a:r>
            <a:endParaRPr lang="en-SG" sz="1271" dirty="0">
              <a:latin typeface="Arial Black" panose="020B0A04020102020204" pitchFamily="34" charset="0"/>
            </a:endParaRPr>
          </a:p>
          <a:p>
            <a:r>
              <a:rPr lang="en-SG" sz="1271" dirty="0">
                <a:latin typeface="Arial Black" panose="020B0A04020102020204" pitchFamily="34" charset="0"/>
              </a:rPr>
              <a:t>161. Top – Die </a:t>
            </a:r>
            <a:r>
              <a:rPr lang="en-SG" sz="1271" dirty="0" err="1">
                <a:latin typeface="Arial Black" panose="020B0A04020102020204" pitchFamily="34" charset="0"/>
              </a:rPr>
              <a:t>Spitze</a:t>
            </a:r>
            <a:r>
              <a:rPr lang="en-SG" sz="1271" dirty="0">
                <a:latin typeface="Arial Black" panose="020B0A04020102020204" pitchFamily="34" charset="0"/>
              </a:rPr>
              <a:t> ~ Die </a:t>
            </a:r>
            <a:r>
              <a:rPr lang="en-SG" sz="1271" dirty="0" err="1">
                <a:latin typeface="Arial Black" panose="020B0A04020102020204" pitchFamily="34" charset="0"/>
              </a:rPr>
              <a:t>Spitzen</a:t>
            </a:r>
            <a:endParaRPr lang="en-SG" sz="1271" dirty="0">
              <a:latin typeface="Arial Black" panose="020B0A04020102020204" pitchFamily="34" charset="0"/>
            </a:endParaRPr>
          </a:p>
          <a:p>
            <a:r>
              <a:rPr lang="en-SG" sz="1271" dirty="0">
                <a:latin typeface="Arial Black" panose="020B0A04020102020204" pitchFamily="34" charset="0"/>
              </a:rPr>
              <a:t>162. Rock – Der Fels ~ Die </a:t>
            </a:r>
            <a:r>
              <a:rPr lang="en-SG" sz="1271" dirty="0" err="1">
                <a:latin typeface="Arial Black" panose="020B0A04020102020204" pitchFamily="34" charset="0"/>
              </a:rPr>
              <a:t>Steine</a:t>
            </a:r>
            <a:endParaRPr lang="en-SG" sz="1271" dirty="0">
              <a:latin typeface="Arial Black" panose="020B0A04020102020204" pitchFamily="34" charset="0"/>
            </a:endParaRPr>
          </a:p>
          <a:p>
            <a:r>
              <a:rPr lang="en-SG" sz="1271" dirty="0">
                <a:latin typeface="Arial Black" panose="020B0A04020102020204" pitchFamily="34" charset="0"/>
              </a:rPr>
              <a:t>163. Power – Die </a:t>
            </a:r>
            <a:r>
              <a:rPr lang="en-SG" sz="1271" dirty="0" err="1">
                <a:latin typeface="Arial Black" panose="020B0A04020102020204" pitchFamily="34" charset="0"/>
              </a:rPr>
              <a:t>Macht</a:t>
            </a:r>
            <a:r>
              <a:rPr lang="en-SG" sz="1271" dirty="0">
                <a:latin typeface="Arial Black" panose="020B0A04020102020204" pitchFamily="34" charset="0"/>
              </a:rPr>
              <a:t> ~ Die </a:t>
            </a:r>
            <a:r>
              <a:rPr lang="en-SG" sz="1271" dirty="0" err="1">
                <a:latin typeface="Arial Black" panose="020B0A04020102020204" pitchFamily="34" charset="0"/>
              </a:rPr>
              <a:t>Befugnisse</a:t>
            </a:r>
            <a:endParaRPr lang="en-SG" sz="1271" dirty="0">
              <a:latin typeface="Arial Black" panose="020B0A04020102020204" pitchFamily="34" charset="0"/>
            </a:endParaRPr>
          </a:p>
          <a:p>
            <a:r>
              <a:rPr lang="en-SG" sz="1271" dirty="0">
                <a:latin typeface="Arial Black" panose="020B0A04020102020204" pitchFamily="34" charset="0"/>
              </a:rPr>
              <a:t>164. Clothes – Die </a:t>
            </a:r>
            <a:r>
              <a:rPr lang="en-SG" sz="1271" dirty="0" err="1">
                <a:latin typeface="Arial Black" panose="020B0A04020102020204" pitchFamily="34" charset="0"/>
              </a:rPr>
              <a:t>Kleider</a:t>
            </a:r>
            <a:r>
              <a:rPr lang="en-SG" sz="1271" dirty="0">
                <a:latin typeface="Arial Black" panose="020B0A04020102020204" pitchFamily="34" charset="0"/>
              </a:rPr>
              <a:t> ~ Die </a:t>
            </a:r>
            <a:r>
              <a:rPr lang="en-SG" sz="1271" dirty="0" err="1">
                <a:latin typeface="Arial Black" panose="020B0A04020102020204" pitchFamily="34" charset="0"/>
              </a:rPr>
              <a:t>Clotheses</a:t>
            </a:r>
            <a:endParaRPr lang="en-SG" sz="1271" dirty="0">
              <a:latin typeface="Arial Black" panose="020B0A04020102020204" pitchFamily="34" charset="0"/>
            </a:endParaRPr>
          </a:p>
          <a:p>
            <a:r>
              <a:rPr lang="en-SG" sz="1271" dirty="0">
                <a:latin typeface="Arial Black" panose="020B0A04020102020204" pitchFamily="34" charset="0"/>
              </a:rPr>
              <a:t>165. Sign – Das </a:t>
            </a:r>
            <a:r>
              <a:rPr lang="en-SG" sz="1271" dirty="0" err="1">
                <a:latin typeface="Arial Black" panose="020B0A04020102020204" pitchFamily="34" charset="0"/>
              </a:rPr>
              <a:t>Schild</a:t>
            </a:r>
            <a:r>
              <a:rPr lang="en-SG" sz="1271" dirty="0">
                <a:latin typeface="Arial Black" panose="020B0A04020102020204" pitchFamily="34" charset="0"/>
              </a:rPr>
              <a:t> ~ Die </a:t>
            </a:r>
            <a:r>
              <a:rPr lang="en-SG" sz="1271" dirty="0" err="1">
                <a:latin typeface="Arial Black" panose="020B0A04020102020204" pitchFamily="34" charset="0"/>
              </a:rPr>
              <a:t>Zeichen</a:t>
            </a:r>
            <a:endParaRPr lang="en-SG" sz="1271" dirty="0">
              <a:latin typeface="Arial Black" panose="020B0A04020102020204" pitchFamily="34" charset="0"/>
            </a:endParaRPr>
          </a:p>
          <a:p>
            <a:r>
              <a:rPr lang="en-SG" sz="1271" dirty="0">
                <a:latin typeface="Arial Black" panose="020B0A04020102020204" pitchFamily="34" charset="0"/>
              </a:rPr>
              <a:t>166. Attention – Die </a:t>
            </a:r>
            <a:r>
              <a:rPr lang="en-SG" sz="1271" dirty="0" err="1">
                <a:latin typeface="Arial Black" panose="020B0A04020102020204" pitchFamily="34" charset="0"/>
              </a:rPr>
              <a:t>Aufmerksamkeit</a:t>
            </a:r>
            <a:r>
              <a:rPr lang="en-SG" sz="1271" dirty="0">
                <a:latin typeface="Arial Black" panose="020B0A04020102020204" pitchFamily="34" charset="0"/>
              </a:rPr>
              <a:t> ~ Die </a:t>
            </a:r>
            <a:r>
              <a:rPr lang="en-SG" sz="1271" dirty="0" err="1">
                <a:latin typeface="Arial Black" panose="020B0A04020102020204" pitchFamily="34" charset="0"/>
              </a:rPr>
              <a:t>Aufmerksamkeit</a:t>
            </a:r>
            <a:endParaRPr lang="en-SG" sz="1271" dirty="0">
              <a:latin typeface="Arial Black" panose="020B0A04020102020204" pitchFamily="34" charset="0"/>
            </a:endParaRPr>
          </a:p>
          <a:p>
            <a:r>
              <a:rPr lang="en-SG" sz="1271" dirty="0">
                <a:latin typeface="Arial Black" panose="020B0A04020102020204" pitchFamily="34" charset="0"/>
              </a:rPr>
              <a:t>167. Music – Die </a:t>
            </a:r>
            <a:r>
              <a:rPr lang="en-SG" sz="1271" dirty="0" err="1">
                <a:latin typeface="Arial Black" panose="020B0A04020102020204" pitchFamily="34" charset="0"/>
              </a:rPr>
              <a:t>Musik</a:t>
            </a:r>
            <a:r>
              <a:rPr lang="en-SG" sz="1271" dirty="0">
                <a:latin typeface="Arial Black" panose="020B0A04020102020204" pitchFamily="34" charset="0"/>
              </a:rPr>
              <a:t> ~ Die </a:t>
            </a:r>
            <a:r>
              <a:rPr lang="en-SG" sz="1271" dirty="0" err="1">
                <a:latin typeface="Arial Black" panose="020B0A04020102020204" pitchFamily="34" charset="0"/>
              </a:rPr>
              <a:t>Musiken</a:t>
            </a:r>
            <a:endParaRPr lang="en-SG" sz="1271" dirty="0">
              <a:latin typeface="Arial Black" panose="020B0A04020102020204" pitchFamily="34" charset="0"/>
            </a:endParaRPr>
          </a:p>
          <a:p>
            <a:r>
              <a:rPr lang="en-SG" sz="1271" dirty="0">
                <a:latin typeface="Arial Black" panose="020B0A04020102020204" pitchFamily="34" charset="0"/>
              </a:rPr>
              <a:t>168. State – Der </a:t>
            </a:r>
            <a:r>
              <a:rPr lang="en-SG" sz="1271" dirty="0" err="1">
                <a:latin typeface="Arial Black" panose="020B0A04020102020204" pitchFamily="34" charset="0"/>
              </a:rPr>
              <a:t>Staat</a:t>
            </a:r>
            <a:r>
              <a:rPr lang="en-SG" sz="1271" dirty="0">
                <a:latin typeface="Arial Black" panose="020B0A04020102020204" pitchFamily="34" charset="0"/>
              </a:rPr>
              <a:t> ~ Die </a:t>
            </a:r>
            <a:r>
              <a:rPr lang="en-SG" sz="1271" dirty="0" err="1">
                <a:latin typeface="Arial Black" panose="020B0A04020102020204" pitchFamily="34" charset="0"/>
              </a:rPr>
              <a:t>Staaten</a:t>
            </a:r>
            <a:endParaRPr lang="en-SG" sz="1271" dirty="0">
              <a:latin typeface="Arial Black" panose="020B0A04020102020204" pitchFamily="34" charset="0"/>
            </a:endParaRPr>
          </a:p>
          <a:p>
            <a:r>
              <a:rPr lang="en-SG" sz="1271" dirty="0">
                <a:latin typeface="Arial Black" panose="020B0A04020102020204" pitchFamily="34" charset="0"/>
              </a:rPr>
              <a:t>169. Pocket – Die </a:t>
            </a:r>
            <a:r>
              <a:rPr lang="en-SG" sz="1271" dirty="0" err="1">
                <a:latin typeface="Arial Black" panose="020B0A04020102020204" pitchFamily="34" charset="0"/>
              </a:rPr>
              <a:t>Tasche</a:t>
            </a:r>
            <a:r>
              <a:rPr lang="en-SG" sz="1271" dirty="0">
                <a:latin typeface="Arial Black" panose="020B0A04020102020204" pitchFamily="34" charset="0"/>
              </a:rPr>
              <a:t> ~ Die Taschen</a:t>
            </a:r>
          </a:p>
          <a:p>
            <a:r>
              <a:rPr lang="en-SG" sz="1271" dirty="0">
                <a:latin typeface="Arial Black" panose="020B0A04020102020204" pitchFamily="34" charset="0"/>
              </a:rPr>
              <a:t>170. Dinner – Das </a:t>
            </a:r>
            <a:r>
              <a:rPr lang="en-SG" sz="1271" dirty="0" err="1">
                <a:latin typeface="Arial Black" panose="020B0A04020102020204" pitchFamily="34" charset="0"/>
              </a:rPr>
              <a:t>Abendessen</a:t>
            </a:r>
            <a:r>
              <a:rPr lang="en-SG" sz="1271" dirty="0">
                <a:latin typeface="Arial Black" panose="020B0A04020102020204" pitchFamily="34" charset="0"/>
              </a:rPr>
              <a:t> ~ Die </a:t>
            </a:r>
            <a:r>
              <a:rPr lang="en-SG" sz="1271" dirty="0" err="1">
                <a:latin typeface="Arial Black" panose="020B0A04020102020204" pitchFamily="34" charset="0"/>
              </a:rPr>
              <a:t>Abendessen</a:t>
            </a:r>
            <a:endParaRPr lang="en-SG" sz="1271" dirty="0">
              <a:latin typeface="Arial Black" panose="020B0A04020102020204" pitchFamily="34" charset="0"/>
            </a:endParaRPr>
          </a:p>
          <a:p>
            <a:r>
              <a:rPr lang="en-SG" sz="1271" dirty="0">
                <a:latin typeface="Arial Black" panose="020B0A04020102020204" pitchFamily="34" charset="0"/>
              </a:rPr>
              <a:t>171. Hall – Die Halle ~ Die </a:t>
            </a:r>
            <a:r>
              <a:rPr lang="en-SG" sz="1271" dirty="0" err="1">
                <a:latin typeface="Arial Black" panose="020B0A04020102020204" pitchFamily="34" charset="0"/>
              </a:rPr>
              <a:t>Hallen</a:t>
            </a:r>
            <a:endParaRPr lang="en-SG" sz="1271" dirty="0">
              <a:latin typeface="Arial Black" panose="020B0A04020102020204" pitchFamily="34" charset="0"/>
            </a:endParaRPr>
          </a:p>
          <a:p>
            <a:r>
              <a:rPr lang="en-SG" sz="1271" dirty="0">
                <a:latin typeface="Arial Black" panose="020B0A04020102020204" pitchFamily="34" charset="0"/>
              </a:rPr>
              <a:t>172. Pain – Der </a:t>
            </a:r>
            <a:r>
              <a:rPr lang="en-SG" sz="1271" dirty="0" err="1">
                <a:latin typeface="Arial Black" panose="020B0A04020102020204" pitchFamily="34" charset="0"/>
              </a:rPr>
              <a:t>Schmerz</a:t>
            </a:r>
            <a:r>
              <a:rPr lang="en-SG" sz="1271" dirty="0">
                <a:latin typeface="Arial Black" panose="020B0A04020102020204" pitchFamily="34" charset="0"/>
              </a:rPr>
              <a:t> ~ Die </a:t>
            </a:r>
            <a:r>
              <a:rPr lang="en-SG" sz="1271" dirty="0" err="1">
                <a:latin typeface="Arial Black" panose="020B0A04020102020204" pitchFamily="34" charset="0"/>
              </a:rPr>
              <a:t>Schmerzen</a:t>
            </a:r>
            <a:endParaRPr lang="en-SG" sz="1271" dirty="0">
              <a:latin typeface="Arial Black" panose="020B0A04020102020204" pitchFamily="34" charset="0"/>
            </a:endParaRPr>
          </a:p>
          <a:p>
            <a:r>
              <a:rPr lang="en-SG" sz="1271" dirty="0">
                <a:latin typeface="Arial Black" panose="020B0A04020102020204" pitchFamily="34" charset="0"/>
              </a:rPr>
              <a:t>173. Age – Das Alter ~ Das Alter</a:t>
            </a:r>
          </a:p>
          <a:p>
            <a:r>
              <a:rPr lang="en-SG" sz="1271" dirty="0">
                <a:latin typeface="Arial Black" panose="020B0A04020102020204" pitchFamily="34" charset="0"/>
              </a:rPr>
              <a:t>174. River – Der </a:t>
            </a:r>
            <a:r>
              <a:rPr lang="en-SG" sz="1271" dirty="0" err="1">
                <a:latin typeface="Arial Black" panose="020B0A04020102020204" pitchFamily="34" charset="0"/>
              </a:rPr>
              <a:t>Fluss</a:t>
            </a:r>
            <a:r>
              <a:rPr lang="en-SG" sz="1271" dirty="0">
                <a:latin typeface="Arial Black" panose="020B0A04020102020204" pitchFamily="34" charset="0"/>
              </a:rPr>
              <a:t> ~ Die </a:t>
            </a:r>
            <a:r>
              <a:rPr lang="en-SG" sz="1271" dirty="0" err="1">
                <a:latin typeface="Arial Black" panose="020B0A04020102020204" pitchFamily="34" charset="0"/>
              </a:rPr>
              <a:t>Flüsse</a:t>
            </a:r>
            <a:endParaRPr lang="en-SG" sz="1271" dirty="0">
              <a:latin typeface="Arial Black" panose="020B0A04020102020204" pitchFamily="34" charset="0"/>
            </a:endParaRPr>
          </a:p>
          <a:p>
            <a:r>
              <a:rPr lang="en-SG" sz="1271" dirty="0">
                <a:latin typeface="Arial Black" panose="020B0A04020102020204" pitchFamily="34" charset="0"/>
              </a:rPr>
              <a:t>175. Chance – Die Chance ~ Die </a:t>
            </a:r>
            <a:r>
              <a:rPr lang="en-SG" sz="1271" dirty="0" err="1">
                <a:latin typeface="Arial Black" panose="020B0A04020102020204" pitchFamily="34" charset="0"/>
              </a:rPr>
              <a:t>Chancen</a:t>
            </a:r>
            <a:endParaRPr lang="en-SG" sz="1271" dirty="0">
              <a:latin typeface="Arial Black" panose="020B0A04020102020204" pitchFamily="34" charset="0"/>
            </a:endParaRPr>
          </a:p>
          <a:p>
            <a:r>
              <a:rPr lang="en-SG" sz="1271" dirty="0">
                <a:latin typeface="Arial Black" panose="020B0A04020102020204" pitchFamily="34" charset="0"/>
              </a:rPr>
              <a:t>176. Nose – Die </a:t>
            </a:r>
            <a:r>
              <a:rPr lang="en-SG" sz="1271" dirty="0" err="1">
                <a:latin typeface="Arial Black" panose="020B0A04020102020204" pitchFamily="34" charset="0"/>
              </a:rPr>
              <a:t>Nase</a:t>
            </a:r>
            <a:r>
              <a:rPr lang="en-SG" sz="1271" dirty="0">
                <a:latin typeface="Arial Black" panose="020B0A04020102020204" pitchFamily="34" charset="0"/>
              </a:rPr>
              <a:t> ~ Die </a:t>
            </a:r>
            <a:r>
              <a:rPr lang="en-SG" sz="1271" dirty="0" err="1">
                <a:latin typeface="Arial Black" panose="020B0A04020102020204" pitchFamily="34" charset="0"/>
              </a:rPr>
              <a:t>Nasen</a:t>
            </a:r>
            <a:endParaRPr lang="en-SG" sz="1271" dirty="0">
              <a:latin typeface="Arial Black" panose="020B0A04020102020204" pitchFamily="34" charset="0"/>
            </a:endParaRPr>
          </a:p>
          <a:p>
            <a:r>
              <a:rPr lang="en-SG" sz="1271" dirty="0">
                <a:latin typeface="Arial Black" panose="020B0A04020102020204" pitchFamily="34" charset="0"/>
              </a:rPr>
              <a:t>177. Shadow – Der </a:t>
            </a:r>
            <a:r>
              <a:rPr lang="en-SG" sz="1271" dirty="0" err="1">
                <a:latin typeface="Arial Black" panose="020B0A04020102020204" pitchFamily="34" charset="0"/>
              </a:rPr>
              <a:t>Schatten</a:t>
            </a:r>
            <a:r>
              <a:rPr lang="en-SG" sz="1271" dirty="0">
                <a:latin typeface="Arial Black" panose="020B0A04020102020204" pitchFamily="34" charset="0"/>
              </a:rPr>
              <a:t> ~ Die </a:t>
            </a:r>
            <a:r>
              <a:rPr lang="en-SG" sz="1271" dirty="0" err="1">
                <a:latin typeface="Arial Black" panose="020B0A04020102020204" pitchFamily="34" charset="0"/>
              </a:rPr>
              <a:t>Schatten</a:t>
            </a:r>
            <a:endParaRPr lang="en-SG" sz="1271" dirty="0">
              <a:latin typeface="Arial Black" panose="020B0A04020102020204" pitchFamily="34" charset="0"/>
            </a:endParaRPr>
          </a:p>
          <a:p>
            <a:r>
              <a:rPr lang="en-SG" sz="1271" dirty="0">
                <a:latin typeface="Arial Black" panose="020B0A04020102020204" pitchFamily="34" charset="0"/>
              </a:rPr>
              <a:t>178. Police – Die </a:t>
            </a:r>
            <a:r>
              <a:rPr lang="en-SG" sz="1271" dirty="0" err="1">
                <a:latin typeface="Arial Black" panose="020B0A04020102020204" pitchFamily="34" charset="0"/>
              </a:rPr>
              <a:t>Polizei</a:t>
            </a:r>
            <a:r>
              <a:rPr lang="en-SG" sz="1271" dirty="0">
                <a:latin typeface="Arial Black" panose="020B0A04020102020204" pitchFamily="34" charset="0"/>
              </a:rPr>
              <a:t> ~ Die Politiken</a:t>
            </a:r>
          </a:p>
          <a:p>
            <a:r>
              <a:rPr lang="en-SG" sz="1271" dirty="0">
                <a:latin typeface="Arial Black" panose="020B0A04020102020204" pitchFamily="34" charset="0"/>
              </a:rPr>
              <a:t>179. Memory – Das </a:t>
            </a:r>
            <a:r>
              <a:rPr lang="en-SG" sz="1271" dirty="0" err="1">
                <a:latin typeface="Arial Black" panose="020B0A04020102020204" pitchFamily="34" charset="0"/>
              </a:rPr>
              <a:t>Gedächtnis</a:t>
            </a:r>
            <a:r>
              <a:rPr lang="en-SG" sz="1271" dirty="0">
                <a:latin typeface="Arial Black" panose="020B0A04020102020204" pitchFamily="34" charset="0"/>
              </a:rPr>
              <a:t> ~ Die </a:t>
            </a:r>
            <a:r>
              <a:rPr lang="en-SG" sz="1271" dirty="0" err="1">
                <a:latin typeface="Arial Black" panose="020B0A04020102020204" pitchFamily="34" charset="0"/>
              </a:rPr>
              <a:t>Erinnerungen</a:t>
            </a:r>
            <a:endParaRPr lang="en-SG" sz="1271" dirty="0">
              <a:latin typeface="Arial Black" panose="020B0A04020102020204" pitchFamily="34" charset="0"/>
            </a:endParaRPr>
          </a:p>
          <a:p>
            <a:r>
              <a:rPr lang="en-SG" sz="1271" dirty="0">
                <a:latin typeface="Arial Black" panose="020B0A04020102020204" pitchFamily="34" charset="0"/>
              </a:rPr>
              <a:t>180. </a:t>
            </a:r>
            <a:r>
              <a:rPr lang="en-SG" sz="1271" dirty="0" err="1">
                <a:latin typeface="Arial Black" panose="020B0A04020102020204" pitchFamily="34" charset="0"/>
              </a:rPr>
              <a:t>Color</a:t>
            </a:r>
            <a:r>
              <a:rPr lang="en-SG" sz="1271" dirty="0">
                <a:latin typeface="Arial Black" panose="020B0A04020102020204" pitchFamily="34" charset="0"/>
              </a:rPr>
              <a:t> – Die </a:t>
            </a:r>
            <a:r>
              <a:rPr lang="en-SG" sz="1271" dirty="0" err="1">
                <a:latin typeface="Arial Black" panose="020B0A04020102020204" pitchFamily="34" charset="0"/>
              </a:rPr>
              <a:t>Farbe</a:t>
            </a:r>
            <a:r>
              <a:rPr lang="en-SG" sz="1271" dirty="0">
                <a:latin typeface="Arial Black" panose="020B0A04020102020204" pitchFamily="34" charset="0"/>
              </a:rPr>
              <a:t> ~ Die </a:t>
            </a:r>
            <a:r>
              <a:rPr lang="en-SG" sz="1271" dirty="0" err="1">
                <a:latin typeface="Arial Black" panose="020B0A04020102020204" pitchFamily="34" charset="0"/>
              </a:rPr>
              <a:t>Farben</a:t>
            </a:r>
            <a:endParaRPr lang="en-SG" sz="1271" dirty="0">
              <a:latin typeface="Arial Black" panose="020B0A04020102020204" pitchFamily="34" charset="0"/>
            </a:endParaRPr>
          </a:p>
          <a:p>
            <a:r>
              <a:rPr lang="en-SG" sz="1271" dirty="0">
                <a:latin typeface="Arial Black" panose="020B0A04020102020204" pitchFamily="34" charset="0"/>
              </a:rPr>
              <a:t>181. Knee – Das </a:t>
            </a:r>
            <a:r>
              <a:rPr lang="en-SG" sz="1271" dirty="0" err="1">
                <a:latin typeface="Arial Black" panose="020B0A04020102020204" pitchFamily="34" charset="0"/>
              </a:rPr>
              <a:t>Knie</a:t>
            </a:r>
            <a:r>
              <a:rPr lang="en-SG" sz="1271" dirty="0">
                <a:latin typeface="Arial Black" panose="020B0A04020102020204" pitchFamily="34" charset="0"/>
              </a:rPr>
              <a:t> ~ Die </a:t>
            </a:r>
            <a:r>
              <a:rPr lang="en-SG" sz="1271" dirty="0" err="1">
                <a:latin typeface="Arial Black" panose="020B0A04020102020204" pitchFamily="34" charset="0"/>
              </a:rPr>
              <a:t>Knie</a:t>
            </a:r>
            <a:endParaRPr lang="en-SG" sz="1271" dirty="0">
              <a:latin typeface="Arial Black" panose="020B0A04020102020204" pitchFamily="34" charset="0"/>
            </a:endParaRPr>
          </a:p>
          <a:p>
            <a:r>
              <a:rPr lang="en-SG" sz="1271" dirty="0">
                <a:latin typeface="Arial Black" panose="020B0A04020102020204" pitchFamily="34" charset="0"/>
              </a:rPr>
              <a:t>182. Wood – Das </a:t>
            </a:r>
            <a:r>
              <a:rPr lang="en-SG" sz="1271" dirty="0" err="1">
                <a:latin typeface="Arial Black" panose="020B0A04020102020204" pitchFamily="34" charset="0"/>
              </a:rPr>
              <a:t>Holz</a:t>
            </a:r>
            <a:r>
              <a:rPr lang="en-SG" sz="1271" dirty="0">
                <a:latin typeface="Arial Black" panose="020B0A04020102020204" pitchFamily="34" charset="0"/>
              </a:rPr>
              <a:t> ~ Der Wald</a:t>
            </a:r>
          </a:p>
          <a:p>
            <a:r>
              <a:rPr lang="en-SG" sz="1271" dirty="0">
                <a:latin typeface="Arial Black" panose="020B0A04020102020204" pitchFamily="34" charset="0"/>
              </a:rPr>
              <a:t>183. Shirt – Das </a:t>
            </a:r>
            <a:r>
              <a:rPr lang="en-SG" sz="1271" dirty="0" err="1">
                <a:latin typeface="Arial Black" panose="020B0A04020102020204" pitchFamily="34" charset="0"/>
              </a:rPr>
              <a:t>Hemd</a:t>
            </a:r>
            <a:r>
              <a:rPr lang="en-SG" sz="1271" dirty="0">
                <a:latin typeface="Arial Black" panose="020B0A04020102020204" pitchFamily="34" charset="0"/>
              </a:rPr>
              <a:t> ~ Die </a:t>
            </a:r>
            <a:r>
              <a:rPr lang="en-SG" sz="1271" dirty="0" err="1">
                <a:latin typeface="Arial Black" panose="020B0A04020102020204" pitchFamily="34" charset="0"/>
              </a:rPr>
              <a:t>Hemden</a:t>
            </a:r>
            <a:endParaRPr lang="en-SG" sz="1271" dirty="0">
              <a:latin typeface="Arial Black" panose="020B0A04020102020204" pitchFamily="34" charset="0"/>
            </a:endParaRPr>
          </a:p>
          <a:p>
            <a:r>
              <a:rPr lang="en-SG" sz="1271" dirty="0">
                <a:latin typeface="Arial Black" panose="020B0A04020102020204" pitchFamily="34" charset="0"/>
              </a:rPr>
              <a:t>184. Party – Die Party ~ Die </a:t>
            </a:r>
            <a:r>
              <a:rPr lang="en-SG" sz="1271" dirty="0" err="1">
                <a:latin typeface="Arial Black" panose="020B0A04020102020204" pitchFamily="34" charset="0"/>
              </a:rPr>
              <a:t>Parteien</a:t>
            </a:r>
            <a:endParaRPr lang="en-SG" sz="1271" dirty="0">
              <a:latin typeface="Arial Black" panose="020B0A04020102020204" pitchFamily="34" charset="0"/>
            </a:endParaRPr>
          </a:p>
          <a:p>
            <a:r>
              <a:rPr lang="en-SG" sz="1271" dirty="0">
                <a:latin typeface="Arial Black" panose="020B0A04020102020204" pitchFamily="34" charset="0"/>
              </a:rPr>
              <a:t>185. Country – Das Land ~ Die Länder</a:t>
            </a:r>
          </a:p>
          <a:p>
            <a:r>
              <a:rPr lang="en-SG" sz="1271" dirty="0">
                <a:latin typeface="Arial Black" panose="020B0A04020102020204" pitchFamily="34" charset="0"/>
              </a:rPr>
              <a:t>186. Truck – Der </a:t>
            </a:r>
            <a:r>
              <a:rPr lang="en-SG" sz="1271" dirty="0" err="1">
                <a:latin typeface="Arial Black" panose="020B0A04020102020204" pitchFamily="34" charset="0"/>
              </a:rPr>
              <a:t>Lkw</a:t>
            </a:r>
            <a:r>
              <a:rPr lang="en-SG" sz="1271" dirty="0">
                <a:latin typeface="Arial Black" panose="020B0A04020102020204" pitchFamily="34" charset="0"/>
              </a:rPr>
              <a:t> ~ Die </a:t>
            </a:r>
            <a:r>
              <a:rPr lang="en-SG" sz="1271" dirty="0" err="1">
                <a:latin typeface="Arial Black" panose="020B0A04020102020204" pitchFamily="34" charset="0"/>
              </a:rPr>
              <a:t>Lastwagen</a:t>
            </a:r>
            <a:endParaRPr lang="en-SG" sz="1271" dirty="0">
              <a:latin typeface="Arial Black" panose="020B0A04020102020204" pitchFamily="34" charset="0"/>
            </a:endParaRPr>
          </a:p>
          <a:p>
            <a:r>
              <a:rPr lang="en-SG" sz="1271" dirty="0">
                <a:latin typeface="Arial Black" panose="020B0A04020102020204" pitchFamily="34" charset="0"/>
              </a:rPr>
              <a:t>187. Tooth – Der Zahn ~ Die </a:t>
            </a:r>
            <a:r>
              <a:rPr lang="en-SG" sz="1271" dirty="0" err="1">
                <a:latin typeface="Arial Black" panose="020B0A04020102020204" pitchFamily="34" charset="0"/>
              </a:rPr>
              <a:t>Tooths</a:t>
            </a:r>
            <a:endParaRPr lang="en-SG" sz="1271" dirty="0">
              <a:latin typeface="Arial Black" panose="020B0A04020102020204" pitchFamily="34" charset="0"/>
            </a:endParaRPr>
          </a:p>
          <a:p>
            <a:r>
              <a:rPr lang="en-SG" sz="1271" dirty="0">
                <a:latin typeface="Arial Black" panose="020B0A04020102020204" pitchFamily="34" charset="0"/>
              </a:rPr>
              <a:t>188. Bill – Die </a:t>
            </a:r>
            <a:r>
              <a:rPr lang="en-SG" sz="1271" dirty="0" err="1">
                <a:latin typeface="Arial Black" panose="020B0A04020102020204" pitchFamily="34" charset="0"/>
              </a:rPr>
              <a:t>Rechnung</a:t>
            </a:r>
            <a:r>
              <a:rPr lang="en-SG" sz="1271" dirty="0">
                <a:latin typeface="Arial Black" panose="020B0A04020102020204" pitchFamily="34" charset="0"/>
              </a:rPr>
              <a:t> ~ Die </a:t>
            </a:r>
            <a:r>
              <a:rPr lang="en-SG" sz="1271" dirty="0" err="1">
                <a:latin typeface="Arial Black" panose="020B0A04020102020204" pitchFamily="34" charset="0"/>
              </a:rPr>
              <a:t>Rechnungen</a:t>
            </a:r>
            <a:endParaRPr lang="en-SG" sz="1271" dirty="0">
              <a:latin typeface="Arial Black" panose="020B0A04020102020204" pitchFamily="34" charset="0"/>
            </a:endParaRPr>
          </a:p>
          <a:p>
            <a:r>
              <a:rPr lang="en-SG" sz="1271" dirty="0">
                <a:latin typeface="Arial Black" panose="020B0A04020102020204" pitchFamily="34" charset="0"/>
              </a:rPr>
              <a:t>189. Scene – Die </a:t>
            </a:r>
            <a:r>
              <a:rPr lang="en-SG" sz="1271" dirty="0" err="1">
                <a:latin typeface="Arial Black" panose="020B0A04020102020204" pitchFamily="34" charset="0"/>
              </a:rPr>
              <a:t>Szene</a:t>
            </a:r>
            <a:r>
              <a:rPr lang="en-SG" sz="1271" dirty="0">
                <a:latin typeface="Arial Black" panose="020B0A04020102020204" pitchFamily="34" charset="0"/>
              </a:rPr>
              <a:t> ~ </a:t>
            </a:r>
            <a:r>
              <a:rPr lang="en-SG" sz="1271" dirty="0" err="1">
                <a:latin typeface="Arial Black" panose="020B0A04020102020204" pitchFamily="34" charset="0"/>
              </a:rPr>
              <a:t>Szenen</a:t>
            </a:r>
            <a:endParaRPr lang="en-SG" sz="1271" dirty="0">
              <a:latin typeface="Arial Black" panose="020B0A04020102020204" pitchFamily="34" charset="0"/>
            </a:endParaRPr>
          </a:p>
          <a:p>
            <a:r>
              <a:rPr lang="en-SG" sz="1271" dirty="0">
                <a:latin typeface="Arial Black" panose="020B0A04020102020204" pitchFamily="34" charset="0"/>
              </a:rPr>
              <a:t>190. Land – Das Land ~ Die </a:t>
            </a:r>
            <a:r>
              <a:rPr lang="en-SG" sz="1271" dirty="0" err="1">
                <a:latin typeface="Arial Black" panose="020B0A04020102020204" pitchFamily="34" charset="0"/>
              </a:rPr>
              <a:t>Ländereien</a:t>
            </a:r>
            <a:endParaRPr lang="en-SG" sz="1271" dirty="0">
              <a:latin typeface="Arial Black" panose="020B0A04020102020204" pitchFamily="34" charset="0"/>
            </a:endParaRPr>
          </a:p>
          <a:p>
            <a:r>
              <a:rPr lang="en-SG" sz="1271" dirty="0">
                <a:latin typeface="Arial Black" panose="020B0A04020102020204" pitchFamily="34" charset="0"/>
              </a:rPr>
              <a:t>191. Star – Der Stern ~ Die Sterne</a:t>
            </a:r>
          </a:p>
          <a:p>
            <a:r>
              <a:rPr lang="en-SG" sz="1271" dirty="0">
                <a:latin typeface="Arial Black" panose="020B0A04020102020204" pitchFamily="34" charset="0"/>
              </a:rPr>
              <a:t>192. Bird – Der Vogel ~ Die </a:t>
            </a:r>
            <a:r>
              <a:rPr lang="en-SG" sz="1271" dirty="0" err="1">
                <a:latin typeface="Arial Black" panose="020B0A04020102020204" pitchFamily="34" charset="0"/>
              </a:rPr>
              <a:t>Vögel</a:t>
            </a:r>
            <a:endParaRPr lang="en-SG" sz="1271" dirty="0">
              <a:latin typeface="Arial Black" panose="020B0A04020102020204" pitchFamily="34" charset="0"/>
            </a:endParaRPr>
          </a:p>
          <a:p>
            <a:r>
              <a:rPr lang="en-SG" sz="1271" dirty="0">
                <a:latin typeface="Arial Black" panose="020B0A04020102020204" pitchFamily="34" charset="0"/>
              </a:rPr>
              <a:t>193. Bedroom – Das </a:t>
            </a:r>
            <a:r>
              <a:rPr lang="en-SG" sz="1271" dirty="0" err="1">
                <a:latin typeface="Arial Black" panose="020B0A04020102020204" pitchFamily="34" charset="0"/>
              </a:rPr>
              <a:t>Schlafzimmer</a:t>
            </a:r>
            <a:r>
              <a:rPr lang="en-SG" sz="1271" dirty="0">
                <a:latin typeface="Arial Black" panose="020B0A04020102020204" pitchFamily="34" charset="0"/>
              </a:rPr>
              <a:t> ~ Die </a:t>
            </a:r>
            <a:r>
              <a:rPr lang="en-SG" sz="1271" dirty="0" err="1">
                <a:latin typeface="Arial Black" panose="020B0A04020102020204" pitchFamily="34" charset="0"/>
              </a:rPr>
              <a:t>Schlafzimmer</a:t>
            </a:r>
            <a:endParaRPr lang="en-SG" sz="1271" dirty="0">
              <a:latin typeface="Arial Black" panose="020B0A04020102020204" pitchFamily="34" charset="0"/>
            </a:endParaRPr>
          </a:p>
          <a:p>
            <a:r>
              <a:rPr lang="en-SG" sz="1271" dirty="0">
                <a:latin typeface="Arial Black" panose="020B0A04020102020204" pitchFamily="34" charset="0"/>
              </a:rPr>
              <a:t>194. Uncle – Der </a:t>
            </a:r>
            <a:r>
              <a:rPr lang="en-SG" sz="1271" dirty="0" err="1">
                <a:latin typeface="Arial Black" panose="020B0A04020102020204" pitchFamily="34" charset="0"/>
              </a:rPr>
              <a:t>Onkel</a:t>
            </a:r>
            <a:r>
              <a:rPr lang="en-SG" sz="1271" dirty="0">
                <a:latin typeface="Arial Black" panose="020B0A04020102020204" pitchFamily="34" charset="0"/>
              </a:rPr>
              <a:t> ~ Die </a:t>
            </a:r>
            <a:r>
              <a:rPr lang="en-SG" sz="1271" dirty="0" err="1">
                <a:latin typeface="Arial Black" panose="020B0A04020102020204" pitchFamily="34" charset="0"/>
              </a:rPr>
              <a:t>Onkel</a:t>
            </a:r>
            <a:endParaRPr lang="en-SG" sz="1271" dirty="0">
              <a:latin typeface="Arial Black" panose="020B0A04020102020204" pitchFamily="34" charset="0"/>
            </a:endParaRPr>
          </a:p>
          <a:p>
            <a:r>
              <a:rPr lang="en-SG" sz="1271" dirty="0">
                <a:latin typeface="Arial Black" panose="020B0A04020102020204" pitchFamily="34" charset="0"/>
              </a:rPr>
              <a:t>195. Sort – Die Art ~ Die </a:t>
            </a:r>
            <a:r>
              <a:rPr lang="en-SG" sz="1271" dirty="0" err="1">
                <a:latin typeface="Arial Black" panose="020B0A04020102020204" pitchFamily="34" charset="0"/>
              </a:rPr>
              <a:t>Sorten</a:t>
            </a:r>
            <a:endParaRPr lang="en-SG" sz="1271" dirty="0">
              <a:latin typeface="Arial Black" panose="020B0A04020102020204" pitchFamily="34" charset="0"/>
            </a:endParaRPr>
          </a:p>
          <a:p>
            <a:r>
              <a:rPr lang="en-SG" sz="1271" dirty="0">
                <a:latin typeface="Arial Black" panose="020B0A04020102020204" pitchFamily="34" charset="0"/>
              </a:rPr>
              <a:t>196. Group – Die Gruppe ~ Die Gruppen</a:t>
            </a:r>
          </a:p>
          <a:p>
            <a:r>
              <a:rPr lang="en-SG" sz="1271" dirty="0">
                <a:latin typeface="Arial Black" panose="020B0A04020102020204" pitchFamily="34" charset="0"/>
              </a:rPr>
              <a:t>197. Truth – Die </a:t>
            </a:r>
            <a:r>
              <a:rPr lang="en-SG" sz="1271" dirty="0" err="1">
                <a:latin typeface="Arial Black" panose="020B0A04020102020204" pitchFamily="34" charset="0"/>
              </a:rPr>
              <a:t>Wahrheit</a:t>
            </a:r>
            <a:r>
              <a:rPr lang="en-SG" sz="1271" dirty="0">
                <a:latin typeface="Arial Black" panose="020B0A04020102020204" pitchFamily="34" charset="0"/>
              </a:rPr>
              <a:t> ~ Die </a:t>
            </a:r>
            <a:r>
              <a:rPr lang="en-SG" sz="1271" dirty="0" err="1">
                <a:latin typeface="Arial Black" panose="020B0A04020102020204" pitchFamily="34" charset="0"/>
              </a:rPr>
              <a:t>Wahrheiten</a:t>
            </a:r>
            <a:endParaRPr lang="en-SG" sz="1271" dirty="0">
              <a:latin typeface="Arial Black" panose="020B0A04020102020204" pitchFamily="34" charset="0"/>
            </a:endParaRPr>
          </a:p>
          <a:p>
            <a:r>
              <a:rPr lang="en-SG" sz="1271" dirty="0">
                <a:latin typeface="Arial Black" panose="020B0A04020102020204" pitchFamily="34" charset="0"/>
              </a:rPr>
              <a:t>198. Trouble – Die </a:t>
            </a:r>
            <a:r>
              <a:rPr lang="en-SG" sz="1271" dirty="0" err="1">
                <a:latin typeface="Arial Black" panose="020B0A04020102020204" pitchFamily="34" charset="0"/>
              </a:rPr>
              <a:t>Schwierigkeiten</a:t>
            </a:r>
            <a:r>
              <a:rPr lang="en-SG" sz="1271" dirty="0">
                <a:latin typeface="Arial Black" panose="020B0A04020102020204" pitchFamily="34" charset="0"/>
              </a:rPr>
              <a:t> ~ Die </a:t>
            </a:r>
            <a:r>
              <a:rPr lang="en-SG" sz="1271" dirty="0" err="1">
                <a:latin typeface="Arial Black" panose="020B0A04020102020204" pitchFamily="34" charset="0"/>
              </a:rPr>
              <a:t>Probleme</a:t>
            </a:r>
            <a:endParaRPr lang="en-SG" sz="1271" dirty="0">
              <a:latin typeface="Arial Black" panose="020B0A04020102020204" pitchFamily="34" charset="0"/>
            </a:endParaRPr>
          </a:p>
          <a:p>
            <a:r>
              <a:rPr lang="en-SG" sz="1271" dirty="0">
                <a:latin typeface="Arial Black" panose="020B0A04020102020204" pitchFamily="34" charset="0"/>
              </a:rPr>
              <a:t>199. Crowd – Die </a:t>
            </a:r>
            <a:r>
              <a:rPr lang="en-SG" sz="1271" dirty="0" err="1">
                <a:latin typeface="Arial Black" panose="020B0A04020102020204" pitchFamily="34" charset="0"/>
              </a:rPr>
              <a:t>Menge</a:t>
            </a:r>
            <a:r>
              <a:rPr lang="en-SG" sz="1271" dirty="0">
                <a:latin typeface="Arial Black" panose="020B0A04020102020204" pitchFamily="34" charset="0"/>
              </a:rPr>
              <a:t> ~ Die </a:t>
            </a:r>
            <a:r>
              <a:rPr lang="en-SG" sz="1271" dirty="0" err="1">
                <a:latin typeface="Arial Black" panose="020B0A04020102020204" pitchFamily="34" charset="0"/>
              </a:rPr>
              <a:t>Menschenmengen</a:t>
            </a:r>
            <a:endParaRPr lang="en-SG" sz="1271" dirty="0">
              <a:latin typeface="Arial Black" panose="020B0A04020102020204" pitchFamily="34" charset="0"/>
            </a:endParaRPr>
          </a:p>
          <a:p>
            <a:r>
              <a:rPr lang="en-SG" sz="1271" dirty="0">
                <a:latin typeface="Arial Black" panose="020B0A04020102020204" pitchFamily="34" charset="0"/>
              </a:rPr>
              <a:t>200. Station – Der </a:t>
            </a:r>
            <a:r>
              <a:rPr lang="en-SG" sz="1271" dirty="0" err="1">
                <a:latin typeface="Arial Black" panose="020B0A04020102020204" pitchFamily="34" charset="0"/>
              </a:rPr>
              <a:t>Bahnhof</a:t>
            </a:r>
            <a:r>
              <a:rPr lang="en-SG" sz="1271" dirty="0">
                <a:latin typeface="Arial Black" panose="020B0A04020102020204" pitchFamily="34" charset="0"/>
              </a:rPr>
              <a:t> ~ Die </a:t>
            </a:r>
            <a:r>
              <a:rPr lang="en-SG" sz="1271" dirty="0" err="1">
                <a:latin typeface="Arial Black" panose="020B0A04020102020204" pitchFamily="34" charset="0"/>
              </a:rPr>
              <a:t>Stationen</a:t>
            </a:r>
            <a:endParaRPr lang="en-SG" sz="1271" dirty="0">
              <a:latin typeface="Arial Black" panose="020B0A04020102020204" pitchFamily="34" charset="0"/>
            </a:endParaRPr>
          </a:p>
        </p:txBody>
      </p:sp>
      <p:sp>
        <p:nvSpPr>
          <p:cNvPr id="12" name="Rectangle 11">
            <a:extLst>
              <a:ext uri="{FF2B5EF4-FFF2-40B4-BE49-F238E27FC236}">
                <a16:creationId xmlns:a16="http://schemas.microsoft.com/office/drawing/2014/main" id="{2CADE922-4260-483E-8A81-097A7D5F0DF4}"/>
              </a:ext>
            </a:extLst>
          </p:cNvPr>
          <p:cNvSpPr/>
          <p:nvPr/>
        </p:nvSpPr>
        <p:spPr>
          <a:xfrm>
            <a:off x="10893784" y="1460246"/>
            <a:ext cx="5439201" cy="19844535"/>
          </a:xfrm>
          <a:prstGeom prst="rect">
            <a:avLst/>
          </a:prstGeom>
        </p:spPr>
        <p:txBody>
          <a:bodyPr wrap="square">
            <a:spAutoFit/>
          </a:bodyPr>
          <a:lstStyle/>
          <a:p>
            <a:r>
              <a:rPr lang="de-DE" sz="1271" dirty="0">
                <a:latin typeface="Arial Black" panose="020B0A04020102020204" pitchFamily="34" charset="0"/>
              </a:rPr>
              <a:t>201. Tear – Die Reiß ~ Die Tränen</a:t>
            </a:r>
          </a:p>
          <a:p>
            <a:r>
              <a:rPr lang="de-DE" sz="1271" dirty="0">
                <a:latin typeface="Arial Black" panose="020B0A04020102020204" pitchFamily="34" charset="0"/>
              </a:rPr>
              <a:t>202. Class – Die Klasse ~ Die Klassen</a:t>
            </a:r>
          </a:p>
          <a:p>
            <a:r>
              <a:rPr lang="de-DE" sz="1271" dirty="0">
                <a:latin typeface="Arial Black" panose="020B0A04020102020204" pitchFamily="34" charset="0"/>
              </a:rPr>
              <a:t>203. Sea – Das Meer ~ Die Meere</a:t>
            </a:r>
          </a:p>
          <a:p>
            <a:r>
              <a:rPr lang="de-DE" sz="1271" dirty="0">
                <a:latin typeface="Arial Black" panose="020B0A04020102020204" pitchFamily="34" charset="0"/>
              </a:rPr>
              <a:t>204. Animal – Das Tier ~ Die Tiere</a:t>
            </a:r>
          </a:p>
          <a:p>
            <a:r>
              <a:rPr lang="de-DE" sz="1271" dirty="0">
                <a:latin typeface="Arial Black" panose="020B0A04020102020204" pitchFamily="34" charset="0"/>
              </a:rPr>
              <a:t>205. Center – Das Zentrum ~ Die Zentren</a:t>
            </a:r>
          </a:p>
          <a:p>
            <a:r>
              <a:rPr lang="de-DE" sz="1271" dirty="0">
                <a:latin typeface="Arial Black" panose="020B0A04020102020204" pitchFamily="34" charset="0"/>
              </a:rPr>
              <a:t>206. Feeling – Das Gefühl ~ Die Gefühle</a:t>
            </a:r>
          </a:p>
          <a:p>
            <a:r>
              <a:rPr lang="de-DE" sz="1271" dirty="0">
                <a:latin typeface="Arial Black" panose="020B0A04020102020204" pitchFamily="34" charset="0"/>
              </a:rPr>
              <a:t>207. Store – Das Geschäft ~ Die Läden</a:t>
            </a:r>
          </a:p>
          <a:p>
            <a:r>
              <a:rPr lang="de-DE" sz="1271" dirty="0">
                <a:latin typeface="Arial Black" panose="020B0A04020102020204" pitchFamily="34" charset="0"/>
              </a:rPr>
              <a:t>208. Mountain – Der Berg ~ Die Berge</a:t>
            </a:r>
          </a:p>
          <a:p>
            <a:r>
              <a:rPr lang="de-DE" sz="1271" dirty="0">
                <a:latin typeface="Arial Black" panose="020B0A04020102020204" pitchFamily="34" charset="0"/>
              </a:rPr>
              <a:t>209. News – Die Nachrichten ~ Die Newses</a:t>
            </a:r>
          </a:p>
          <a:p>
            <a:r>
              <a:rPr lang="de-DE" sz="1271" dirty="0">
                <a:latin typeface="Arial Black" panose="020B0A04020102020204" pitchFamily="34" charset="0"/>
              </a:rPr>
              <a:t>210. Shoe – Der Schuh ~ Die Schuhe</a:t>
            </a:r>
          </a:p>
          <a:p>
            <a:r>
              <a:rPr lang="de-DE" sz="1271" dirty="0">
                <a:latin typeface="Arial Black" panose="020B0A04020102020204" pitchFamily="34" charset="0"/>
              </a:rPr>
              <a:t>211. Cat – Die Katze ~ Die Katzen</a:t>
            </a:r>
          </a:p>
          <a:p>
            <a:r>
              <a:rPr lang="de-DE" sz="1271" dirty="0">
                <a:latin typeface="Arial Black" panose="020B0A04020102020204" pitchFamily="34" charset="0"/>
              </a:rPr>
              <a:t>212. Screen – Der Bildschirm ~ Die Schirme</a:t>
            </a:r>
          </a:p>
          <a:p>
            <a:r>
              <a:rPr lang="de-DE" sz="1271" dirty="0">
                <a:latin typeface="Arial Black" panose="020B0A04020102020204" pitchFamily="34" charset="0"/>
              </a:rPr>
              <a:t>213. Bottle – Die Flasche ~ Die Flaschen</a:t>
            </a:r>
          </a:p>
          <a:p>
            <a:r>
              <a:rPr lang="de-DE" sz="1271" dirty="0">
                <a:latin typeface="Arial Black" panose="020B0A04020102020204" pitchFamily="34" charset="0"/>
              </a:rPr>
              <a:t>214. Call – Der Anruf ~ Die Anrufe</a:t>
            </a:r>
          </a:p>
          <a:p>
            <a:r>
              <a:rPr lang="de-DE" sz="1271" dirty="0">
                <a:latin typeface="Arial Black" panose="020B0A04020102020204" pitchFamily="34" charset="0"/>
              </a:rPr>
              <a:t>215. Living – Die Lebenden ~ Die Livings</a:t>
            </a:r>
          </a:p>
          <a:p>
            <a:r>
              <a:rPr lang="de-DE" sz="1271" dirty="0">
                <a:latin typeface="Arial Black" panose="020B0A04020102020204" pitchFamily="34" charset="0"/>
              </a:rPr>
              <a:t>216. Cheek – Die Wange ~ Die Wangen</a:t>
            </a:r>
          </a:p>
          <a:p>
            <a:r>
              <a:rPr lang="de-DE" sz="1271" dirty="0">
                <a:latin typeface="Arial Black" panose="020B0A04020102020204" pitchFamily="34" charset="0"/>
              </a:rPr>
              <a:t>217. Student – Der Schüler ~ Die Studenten</a:t>
            </a:r>
          </a:p>
          <a:p>
            <a:r>
              <a:rPr lang="de-DE" sz="1271" dirty="0">
                <a:latin typeface="Arial Black" panose="020B0A04020102020204" pitchFamily="34" charset="0"/>
              </a:rPr>
              <a:t>218. Ball – Der Ball ~ Die Bälle</a:t>
            </a:r>
          </a:p>
          <a:p>
            <a:r>
              <a:rPr lang="de-DE" sz="1271" dirty="0">
                <a:latin typeface="Arial Black" panose="020B0A04020102020204" pitchFamily="34" charset="0"/>
              </a:rPr>
              <a:t>219. Sight – Die Sehenswürdigkeit ~ Die Sehenswürdigkeiten</a:t>
            </a:r>
          </a:p>
          <a:p>
            <a:r>
              <a:rPr lang="de-DE" sz="1271" dirty="0">
                <a:latin typeface="Arial Black" panose="020B0A04020102020204" pitchFamily="34" charset="0"/>
              </a:rPr>
              <a:t>220. Hill – Der Hügel ~ Die Hügel</a:t>
            </a:r>
          </a:p>
          <a:p>
            <a:r>
              <a:rPr lang="de-DE" sz="1271" dirty="0">
                <a:latin typeface="Arial Black" panose="020B0A04020102020204" pitchFamily="34" charset="0"/>
              </a:rPr>
              <a:t>221. Company – Das Unternehmen ~ Die Betriebe</a:t>
            </a:r>
          </a:p>
          <a:p>
            <a:r>
              <a:rPr lang="de-DE" sz="1271" dirty="0">
                <a:latin typeface="Arial Black" panose="020B0A04020102020204" pitchFamily="34" charset="0"/>
              </a:rPr>
              <a:t>222. Church – Die Kirche ~ Die Kirchen</a:t>
            </a:r>
          </a:p>
          <a:p>
            <a:r>
              <a:rPr lang="de-DE" sz="1271" dirty="0">
                <a:latin typeface="Arial Black" panose="020B0A04020102020204" pitchFamily="34" charset="0"/>
              </a:rPr>
              <a:t>223. Rain – Der Regen ~ Die Regenzeit</a:t>
            </a:r>
          </a:p>
          <a:p>
            <a:r>
              <a:rPr lang="de-DE" sz="1271" dirty="0">
                <a:latin typeface="Arial Black" panose="020B0A04020102020204" pitchFamily="34" charset="0"/>
              </a:rPr>
              <a:t>224. Suit – Der Anzug ~ Die Anzüge</a:t>
            </a:r>
          </a:p>
          <a:p>
            <a:r>
              <a:rPr lang="de-DE" sz="1271" dirty="0">
                <a:latin typeface="Arial Black" panose="020B0A04020102020204" pitchFamily="34" charset="0"/>
              </a:rPr>
              <a:t>225. One – Der Eine ~ Die Einen</a:t>
            </a:r>
          </a:p>
          <a:p>
            <a:r>
              <a:rPr lang="de-DE" sz="1271" dirty="0">
                <a:latin typeface="Arial Black" panose="020B0A04020102020204" pitchFamily="34" charset="0"/>
              </a:rPr>
              <a:t>226. Direction – Die Richtung ~ Die Richtungen</a:t>
            </a:r>
          </a:p>
          <a:p>
            <a:r>
              <a:rPr lang="de-DE" sz="1271" dirty="0">
                <a:latin typeface="Arial Black" panose="020B0A04020102020204" pitchFamily="34" charset="0"/>
              </a:rPr>
              <a:t>227. Will – Der Wille ~ Die Testamente</a:t>
            </a:r>
          </a:p>
          <a:p>
            <a:r>
              <a:rPr lang="de-DE" sz="1271" dirty="0">
                <a:latin typeface="Arial Black" panose="020B0A04020102020204" pitchFamily="34" charset="0"/>
              </a:rPr>
              <a:t>228. Throat – Der Hals ~ Die Kehlen</a:t>
            </a:r>
          </a:p>
          <a:p>
            <a:r>
              <a:rPr lang="de-DE" sz="1271" dirty="0">
                <a:latin typeface="Arial Black" panose="020B0A04020102020204" pitchFamily="34" charset="0"/>
              </a:rPr>
              <a:t>229. Middle – Die Mitte ~ Die Middles</a:t>
            </a:r>
          </a:p>
          <a:p>
            <a:r>
              <a:rPr lang="de-DE" sz="1271" dirty="0">
                <a:latin typeface="Arial Black" panose="020B0A04020102020204" pitchFamily="34" charset="0"/>
              </a:rPr>
              <a:t>230. Answer – Die Antwort ~ Die Antworten</a:t>
            </a:r>
          </a:p>
          <a:p>
            <a:r>
              <a:rPr lang="de-DE" sz="1271" dirty="0">
                <a:latin typeface="Arial Black" panose="020B0A04020102020204" pitchFamily="34" charset="0"/>
              </a:rPr>
              <a:t>231. Stuff – Das Zeug ~ Die Stoffe</a:t>
            </a:r>
          </a:p>
          <a:p>
            <a:r>
              <a:rPr lang="de-DE" sz="1271" dirty="0">
                <a:latin typeface="Arial Black" panose="020B0A04020102020204" pitchFamily="34" charset="0"/>
              </a:rPr>
              <a:t>232. Hospital – Das Krankenhaus ~ Die Krankenhäuser</a:t>
            </a:r>
          </a:p>
          <a:p>
            <a:r>
              <a:rPr lang="de-DE" sz="1271" dirty="0">
                <a:latin typeface="Arial Black" panose="020B0A04020102020204" pitchFamily="34" charset="0"/>
              </a:rPr>
              <a:t>233. Camera – Die Kamera ~ Die Kameras</a:t>
            </a:r>
          </a:p>
          <a:p>
            <a:r>
              <a:rPr lang="de-DE" sz="1271" dirty="0">
                <a:latin typeface="Arial Black" panose="020B0A04020102020204" pitchFamily="34" charset="0"/>
              </a:rPr>
              <a:t>234. Dress – Das Kleid ~ Die Kleider</a:t>
            </a:r>
          </a:p>
          <a:p>
            <a:r>
              <a:rPr lang="de-DE" sz="1271" dirty="0">
                <a:latin typeface="Arial Black" panose="020B0A04020102020204" pitchFamily="34" charset="0"/>
              </a:rPr>
              <a:t>235. Card – Die Karte ~ Die Karten</a:t>
            </a:r>
          </a:p>
          <a:p>
            <a:r>
              <a:rPr lang="de-DE" sz="1271" dirty="0">
                <a:latin typeface="Arial Black" panose="020B0A04020102020204" pitchFamily="34" charset="0"/>
              </a:rPr>
              <a:t>236. Yard – Der Hof ~ Die Werften</a:t>
            </a:r>
          </a:p>
          <a:p>
            <a:r>
              <a:rPr lang="de-DE" sz="1271" dirty="0">
                <a:latin typeface="Arial Black" panose="020B0A04020102020204" pitchFamily="34" charset="0"/>
              </a:rPr>
              <a:t>237. Dark – Die Dunkelheit ~ Die Dunkelheiten</a:t>
            </a:r>
          </a:p>
          <a:p>
            <a:r>
              <a:rPr lang="de-DE" sz="1271" dirty="0">
                <a:latin typeface="Arial Black" panose="020B0A04020102020204" pitchFamily="34" charset="0"/>
              </a:rPr>
              <a:t>238. Shit – Die Scheiße ~ Die Scheiße</a:t>
            </a:r>
          </a:p>
          <a:p>
            <a:r>
              <a:rPr lang="de-DE" sz="1271" dirty="0">
                <a:latin typeface="Arial Black" panose="020B0A04020102020204" pitchFamily="34" charset="0"/>
              </a:rPr>
              <a:t>239. Image – Das Bild ~ Die Bilder</a:t>
            </a:r>
          </a:p>
          <a:p>
            <a:r>
              <a:rPr lang="de-DE" sz="1271" dirty="0">
                <a:latin typeface="Arial Black" panose="020B0A04020102020204" pitchFamily="34" charset="0"/>
              </a:rPr>
              <a:t>240. Machine – Die Maschine ~ Die Maschinen</a:t>
            </a:r>
          </a:p>
          <a:p>
            <a:r>
              <a:rPr lang="de-DE" sz="1271" dirty="0">
                <a:latin typeface="Arial Black" panose="020B0A04020102020204" pitchFamily="34" charset="0"/>
              </a:rPr>
              <a:t>241. Distance – Die Distanz ~ Die Abstände</a:t>
            </a:r>
          </a:p>
          <a:p>
            <a:r>
              <a:rPr lang="de-DE" sz="1271" dirty="0">
                <a:latin typeface="Arial Black" panose="020B0A04020102020204" pitchFamily="34" charset="0"/>
              </a:rPr>
              <a:t>242. Area – Das Gebiet ~ Die Bereiche</a:t>
            </a:r>
          </a:p>
          <a:p>
            <a:r>
              <a:rPr lang="de-DE" sz="1271" dirty="0">
                <a:latin typeface="Arial Black" panose="020B0A04020102020204" pitchFamily="34" charset="0"/>
              </a:rPr>
              <a:t>243. Narrator – Der Erzähler ~ Die Erzähler</a:t>
            </a:r>
          </a:p>
          <a:p>
            <a:r>
              <a:rPr lang="de-DE" sz="1271" dirty="0">
                <a:latin typeface="Arial Black" panose="020B0A04020102020204" pitchFamily="34" charset="0"/>
              </a:rPr>
              <a:t>244. Ice – Das Eis ~ Die Ices</a:t>
            </a:r>
          </a:p>
          <a:p>
            <a:r>
              <a:rPr lang="de-DE" sz="1271" dirty="0">
                <a:latin typeface="Arial Black" panose="020B0A04020102020204" pitchFamily="34" charset="0"/>
              </a:rPr>
              <a:t>245. Snow – Der Schnee ~ Der Schnee</a:t>
            </a:r>
          </a:p>
          <a:p>
            <a:r>
              <a:rPr lang="de-DE" sz="1271" dirty="0">
                <a:latin typeface="Arial Black" panose="020B0A04020102020204" pitchFamily="34" charset="0"/>
              </a:rPr>
              <a:t>246. Note – Die Notiz ~ Die Notizen</a:t>
            </a:r>
          </a:p>
          <a:p>
            <a:r>
              <a:rPr lang="de-DE" sz="1271" dirty="0">
                <a:latin typeface="Arial Black" panose="020B0A04020102020204" pitchFamily="34" charset="0"/>
              </a:rPr>
              <a:t>247. Mirror – Der Spiegel ~ Die Spiegel</a:t>
            </a:r>
          </a:p>
          <a:p>
            <a:r>
              <a:rPr lang="de-DE" sz="1271" dirty="0">
                <a:latin typeface="Arial Black" panose="020B0A04020102020204" pitchFamily="34" charset="0"/>
              </a:rPr>
              <a:t>248. King – Der König ~ Die Könige</a:t>
            </a:r>
          </a:p>
          <a:p>
            <a:r>
              <a:rPr lang="de-DE" sz="1271" dirty="0">
                <a:latin typeface="Arial Black" panose="020B0A04020102020204" pitchFamily="34" charset="0"/>
              </a:rPr>
              <a:t>249. Fear – Die Angst ~ Die Ängste</a:t>
            </a:r>
          </a:p>
          <a:p>
            <a:r>
              <a:rPr lang="de-DE" sz="1271" dirty="0">
                <a:latin typeface="Arial Black" panose="020B0A04020102020204" pitchFamily="34" charset="0"/>
              </a:rPr>
              <a:t>250. Officer – Der Offizier ~ Die Offiziere</a:t>
            </a:r>
          </a:p>
          <a:p>
            <a:r>
              <a:rPr lang="de-DE" sz="1271" dirty="0">
                <a:latin typeface="Arial Black" panose="020B0A04020102020204" pitchFamily="34" charset="0"/>
              </a:rPr>
              <a:t>251. Hole – Das Loch ~ Die Löcher</a:t>
            </a:r>
          </a:p>
          <a:p>
            <a:r>
              <a:rPr lang="de-DE" sz="1271" dirty="0">
                <a:latin typeface="Arial Black" panose="020B0A04020102020204" pitchFamily="34" charset="0"/>
              </a:rPr>
              <a:t>252. Shot – Der Schuss ~ Die Schüsse</a:t>
            </a:r>
          </a:p>
          <a:p>
            <a:r>
              <a:rPr lang="de-DE" sz="1271" dirty="0">
                <a:latin typeface="Arial Black" panose="020B0A04020102020204" pitchFamily="34" charset="0"/>
              </a:rPr>
              <a:t>253. Guard – Der Wächter ~ Die Wachen</a:t>
            </a:r>
          </a:p>
          <a:p>
            <a:r>
              <a:rPr lang="de-DE" sz="1271" dirty="0">
                <a:latin typeface="Arial Black" panose="020B0A04020102020204" pitchFamily="34" charset="0"/>
              </a:rPr>
              <a:t>254. Conversation – Die Unterhaltung ~ Die Gespräche</a:t>
            </a:r>
          </a:p>
          <a:p>
            <a:r>
              <a:rPr lang="de-DE" sz="1271" dirty="0">
                <a:latin typeface="Arial Black" panose="020B0A04020102020204" pitchFamily="34" charset="0"/>
              </a:rPr>
              <a:t>255. Boat – Das Boot ~ Die Boote</a:t>
            </a:r>
          </a:p>
          <a:p>
            <a:r>
              <a:rPr lang="de-DE" sz="1271" dirty="0">
                <a:latin typeface="Arial Black" panose="020B0A04020102020204" pitchFamily="34" charset="0"/>
              </a:rPr>
              <a:t>256. System – Das System ~ Die Systeme</a:t>
            </a:r>
          </a:p>
          <a:p>
            <a:r>
              <a:rPr lang="de-DE" sz="1271" dirty="0">
                <a:latin typeface="Arial Black" panose="020B0A04020102020204" pitchFamily="34" charset="0"/>
              </a:rPr>
              <a:t>257. Care – Die Pflege ~ Die Sorgen</a:t>
            </a:r>
          </a:p>
          <a:p>
            <a:r>
              <a:rPr lang="de-DE" sz="1271" dirty="0">
                <a:latin typeface="Arial Black" panose="020B0A04020102020204" pitchFamily="34" charset="0"/>
              </a:rPr>
              <a:t>258. Bit – Die Bit ~ Die Bits</a:t>
            </a:r>
          </a:p>
          <a:p>
            <a:r>
              <a:rPr lang="de-DE" sz="1271" dirty="0">
                <a:latin typeface="Arial Black" panose="020B0A04020102020204" pitchFamily="34" charset="0"/>
              </a:rPr>
              <a:t>259. Movie – Der Film ~ Kino</a:t>
            </a:r>
          </a:p>
          <a:p>
            <a:r>
              <a:rPr lang="de-DE" sz="1271" dirty="0">
                <a:latin typeface="Arial Black" panose="020B0A04020102020204" pitchFamily="34" charset="0"/>
              </a:rPr>
              <a:t>260. Bone – Der Knochen ~ Die Knochen</a:t>
            </a:r>
          </a:p>
          <a:p>
            <a:r>
              <a:rPr lang="de-DE" sz="1271" dirty="0">
                <a:latin typeface="Arial Black" panose="020B0A04020102020204" pitchFamily="34" charset="0"/>
              </a:rPr>
              <a:t>261. Page – Die Seite ~ Die Seiten</a:t>
            </a:r>
          </a:p>
          <a:p>
            <a:r>
              <a:rPr lang="de-DE" sz="1271" dirty="0">
                <a:latin typeface="Arial Black" panose="020B0A04020102020204" pitchFamily="34" charset="0"/>
              </a:rPr>
              <a:t>262. Captain – Der Kapitän ~ Die Kapitäne</a:t>
            </a:r>
          </a:p>
          <a:p>
            <a:r>
              <a:rPr lang="de-DE" sz="1271" dirty="0">
                <a:latin typeface="Arial Black" panose="020B0A04020102020204" pitchFamily="34" charset="0"/>
              </a:rPr>
              <a:t>263. Aunt – Die Tante ~ Die Tanten</a:t>
            </a:r>
          </a:p>
          <a:p>
            <a:r>
              <a:rPr lang="de-DE" sz="1271" dirty="0">
                <a:latin typeface="Arial Black" panose="020B0A04020102020204" pitchFamily="34" charset="0"/>
              </a:rPr>
              <a:t>264. Darkness – Dunkelheit ~ Die Dunkelheiten</a:t>
            </a:r>
          </a:p>
          <a:p>
            <a:r>
              <a:rPr lang="de-DE" sz="1271" dirty="0">
                <a:latin typeface="Arial Black" panose="020B0A04020102020204" pitchFamily="34" charset="0"/>
              </a:rPr>
              <a:t>265. Control – Die Kontrolle ~ Die Steuerelemente</a:t>
            </a:r>
          </a:p>
          <a:p>
            <a:r>
              <a:rPr lang="de-DE" sz="1271" dirty="0">
                <a:latin typeface="Arial Black" panose="020B0A04020102020204" pitchFamily="34" charset="0"/>
              </a:rPr>
              <a:t>266. Drink – Das Getränk ~ Die Getränke</a:t>
            </a:r>
          </a:p>
          <a:p>
            <a:r>
              <a:rPr lang="de-DE" sz="1271" dirty="0">
                <a:latin typeface="Arial Black" panose="020B0A04020102020204" pitchFamily="34" charset="0"/>
              </a:rPr>
              <a:t>267. Hotel – Das Hotel ~ Die Hotels</a:t>
            </a:r>
          </a:p>
          <a:p>
            <a:r>
              <a:rPr lang="de-DE" sz="1271" dirty="0">
                <a:latin typeface="Arial Black" panose="020B0A04020102020204" pitchFamily="34" charset="0"/>
              </a:rPr>
              <a:t>268. Coat – Der Mantel ~ Die Mäntel</a:t>
            </a:r>
          </a:p>
          <a:p>
            <a:r>
              <a:rPr lang="de-DE" sz="1271" dirty="0">
                <a:latin typeface="Arial Black" panose="020B0A04020102020204" pitchFamily="34" charset="0"/>
              </a:rPr>
              <a:t>269. Stair – Die Treppen ~ Die Treppe</a:t>
            </a:r>
          </a:p>
          <a:p>
            <a:r>
              <a:rPr lang="de-DE" sz="1271" dirty="0">
                <a:latin typeface="Arial Black" panose="020B0A04020102020204" pitchFamily="34" charset="0"/>
              </a:rPr>
              <a:t>270. Order – Die Bestellung ~ Die Aufträge</a:t>
            </a:r>
          </a:p>
          <a:p>
            <a:r>
              <a:rPr lang="de-DE" sz="1271" dirty="0">
                <a:latin typeface="Arial Black" panose="020B0A04020102020204" pitchFamily="34" charset="0"/>
              </a:rPr>
              <a:t>271. Rose – Die Rose ~ Die Rosen</a:t>
            </a:r>
          </a:p>
          <a:p>
            <a:r>
              <a:rPr lang="de-DE" sz="1271" dirty="0">
                <a:latin typeface="Arial Black" panose="020B0A04020102020204" pitchFamily="34" charset="0"/>
              </a:rPr>
              <a:t>272. Miss – Der Fehl ~ Die Fehlschüsse</a:t>
            </a:r>
          </a:p>
          <a:p>
            <a:r>
              <a:rPr lang="de-DE" sz="1271" dirty="0">
                <a:latin typeface="Arial Black" panose="020B0A04020102020204" pitchFamily="34" charset="0"/>
              </a:rPr>
              <a:t>273. Hat – Der Hut ~ Die Hüte</a:t>
            </a:r>
          </a:p>
          <a:p>
            <a:r>
              <a:rPr lang="de-DE" sz="1271" dirty="0">
                <a:latin typeface="Arial Black" panose="020B0A04020102020204" pitchFamily="34" charset="0"/>
              </a:rPr>
              <a:t>274. Gold – Das Gold ~ Die Goldmedaillen</a:t>
            </a:r>
          </a:p>
          <a:p>
            <a:r>
              <a:rPr lang="de-DE" sz="1271" dirty="0">
                <a:latin typeface="Arial Black" panose="020B0A04020102020204" pitchFamily="34" charset="0"/>
              </a:rPr>
              <a:t>275. Cigarette – Die Zigarette ~ Die Zigaretten</a:t>
            </a:r>
          </a:p>
          <a:p>
            <a:r>
              <a:rPr lang="de-DE" sz="1271" dirty="0">
                <a:latin typeface="Arial Black" panose="020B0A04020102020204" pitchFamily="34" charset="0"/>
              </a:rPr>
              <a:t>276. Cloud – Die Wolke ~ Die Wolken</a:t>
            </a:r>
          </a:p>
          <a:p>
            <a:r>
              <a:rPr lang="de-DE" sz="1271" dirty="0">
                <a:latin typeface="Arial Black" panose="020B0A04020102020204" pitchFamily="34" charset="0"/>
              </a:rPr>
              <a:t>277. View – Die Aussicht ~ Die Ansichten</a:t>
            </a:r>
          </a:p>
          <a:p>
            <a:r>
              <a:rPr lang="de-DE" sz="1271" dirty="0">
                <a:latin typeface="Arial Black" panose="020B0A04020102020204" pitchFamily="34" charset="0"/>
              </a:rPr>
              <a:t>278. Driver – Der Fahrer ~ Die Fahrer</a:t>
            </a:r>
          </a:p>
          <a:p>
            <a:r>
              <a:rPr lang="de-DE" sz="1271" dirty="0">
                <a:latin typeface="Arial Black" panose="020B0A04020102020204" pitchFamily="34" charset="0"/>
              </a:rPr>
              <a:t>279. Cup – Die Tasse ~ Die Tassen</a:t>
            </a:r>
          </a:p>
          <a:p>
            <a:r>
              <a:rPr lang="de-DE" sz="1271" dirty="0">
                <a:latin typeface="Arial Black" panose="020B0A04020102020204" pitchFamily="34" charset="0"/>
              </a:rPr>
              <a:t>280. Figure – Die Figur ~ Die Figuren</a:t>
            </a:r>
          </a:p>
          <a:p>
            <a:r>
              <a:rPr lang="de-DE" sz="1271" dirty="0">
                <a:latin typeface="Arial Black" panose="020B0A04020102020204" pitchFamily="34" charset="0"/>
              </a:rPr>
              <a:t>281. Expression – Der Ausdruck ~ Die Ausdrücke</a:t>
            </a:r>
          </a:p>
          <a:p>
            <a:r>
              <a:rPr lang="de-DE" sz="1271" dirty="0">
                <a:latin typeface="Arial Black" panose="020B0A04020102020204" pitchFamily="34" charset="0"/>
              </a:rPr>
              <a:t>282. Path – Der Pfad ~ Die Wege</a:t>
            </a:r>
          </a:p>
          <a:p>
            <a:r>
              <a:rPr lang="de-DE" sz="1271" dirty="0">
                <a:latin typeface="Arial Black" panose="020B0A04020102020204" pitchFamily="34" charset="0"/>
              </a:rPr>
              <a:t>283. Key – Der Schlüssel ~ Die Schlüssel</a:t>
            </a:r>
          </a:p>
          <a:p>
            <a:r>
              <a:rPr lang="de-DE" sz="1271" dirty="0">
                <a:latin typeface="Arial Black" panose="020B0A04020102020204" pitchFamily="34" charset="0"/>
              </a:rPr>
              <a:t>284. Computer – Der Computer ~ Die Computer</a:t>
            </a:r>
          </a:p>
          <a:p>
            <a:r>
              <a:rPr lang="de-DE" sz="1271" dirty="0">
                <a:latin typeface="Arial Black" panose="020B0A04020102020204" pitchFamily="34" charset="0"/>
              </a:rPr>
              <a:t>285. Flower – Die Blume ~ Die Blumen</a:t>
            </a:r>
          </a:p>
          <a:p>
            <a:r>
              <a:rPr lang="de-DE" sz="1271" dirty="0">
                <a:latin typeface="Arial Black" panose="020B0A04020102020204" pitchFamily="34" charset="0"/>
              </a:rPr>
              <a:t>286. Ring – Der Ring ~ Die Ringe</a:t>
            </a:r>
          </a:p>
          <a:p>
            <a:r>
              <a:rPr lang="de-DE" sz="1271" dirty="0">
                <a:latin typeface="Arial Black" panose="020B0A04020102020204" pitchFamily="34" charset="0"/>
              </a:rPr>
              <a:t>287. Bathroom – Das Bad ~ Die Badezimmer</a:t>
            </a:r>
          </a:p>
          <a:p>
            <a:r>
              <a:rPr lang="de-DE" sz="1271" dirty="0">
                <a:latin typeface="Arial Black" panose="020B0A04020102020204" pitchFamily="34" charset="0"/>
              </a:rPr>
              <a:t>288. Metal – Das Metall ~ Die Metalle</a:t>
            </a:r>
          </a:p>
          <a:p>
            <a:r>
              <a:rPr lang="de-DE" sz="1271" dirty="0">
                <a:latin typeface="Arial Black" panose="020B0A04020102020204" pitchFamily="34" charset="0"/>
              </a:rPr>
              <a:t>289. Moon – Der Mond ~ Die Monde</a:t>
            </a:r>
          </a:p>
          <a:p>
            <a:r>
              <a:rPr lang="de-DE" sz="1271" dirty="0">
                <a:latin typeface="Arial Black" panose="020B0A04020102020204" pitchFamily="34" charset="0"/>
              </a:rPr>
              <a:t>290. Song – Das Lied ~ Die Lieder</a:t>
            </a:r>
          </a:p>
          <a:p>
            <a:r>
              <a:rPr lang="de-DE" sz="1271" dirty="0">
                <a:latin typeface="Arial Black" panose="020B0A04020102020204" pitchFamily="34" charset="0"/>
              </a:rPr>
              <a:t>291. Soldier – Der Soldat ~ Die Soldaten</a:t>
            </a:r>
          </a:p>
          <a:p>
            <a:r>
              <a:rPr lang="de-DE" sz="1271" dirty="0">
                <a:latin typeface="Arial Black" panose="020B0A04020102020204" pitchFamily="34" charset="0"/>
              </a:rPr>
              <a:t>292. Radio – Das Radio ~ Die Funkgeräte</a:t>
            </a:r>
          </a:p>
          <a:p>
            <a:r>
              <a:rPr lang="de-DE" sz="1271" dirty="0">
                <a:latin typeface="Arial Black" panose="020B0A04020102020204" pitchFamily="34" charset="0"/>
              </a:rPr>
              <a:t>293. History – Die Geschichte ~ Die Geschichten</a:t>
            </a:r>
          </a:p>
          <a:p>
            <a:r>
              <a:rPr lang="de-DE" sz="1271" dirty="0">
                <a:latin typeface="Arial Black" panose="020B0A04020102020204" pitchFamily="34" charset="0"/>
              </a:rPr>
              <a:t>294. Wave – Die Welle ~ Die Wellen</a:t>
            </a:r>
          </a:p>
          <a:p>
            <a:r>
              <a:rPr lang="de-DE" sz="1271" dirty="0">
                <a:latin typeface="Arial Black" panose="020B0A04020102020204" pitchFamily="34" charset="0"/>
              </a:rPr>
              <a:t>295. Plan – Der Plan ~ Die Pläne</a:t>
            </a:r>
          </a:p>
          <a:p>
            <a:r>
              <a:rPr lang="de-DE" sz="1271" dirty="0">
                <a:latin typeface="Arial Black" panose="020B0A04020102020204" pitchFamily="34" charset="0"/>
              </a:rPr>
              <a:t>296. College – Das College ~ Die Fachhochschulen</a:t>
            </a:r>
          </a:p>
          <a:p>
            <a:r>
              <a:rPr lang="de-DE" sz="1271" dirty="0">
                <a:latin typeface="Arial Black" panose="020B0A04020102020204" pitchFamily="34" charset="0"/>
              </a:rPr>
              <a:t>297. Fish – Der Fisch ~ Die Fische</a:t>
            </a:r>
          </a:p>
          <a:p>
            <a:r>
              <a:rPr lang="de-DE" sz="1271" dirty="0">
                <a:latin typeface="Arial Black" panose="020B0A04020102020204" pitchFamily="34" charset="0"/>
              </a:rPr>
              <a:t>298. Garden – Der Garten ~ Die Gärten</a:t>
            </a:r>
          </a:p>
          <a:p>
            <a:r>
              <a:rPr lang="de-DE" sz="1271" dirty="0">
                <a:latin typeface="Arial Black" panose="020B0A04020102020204" pitchFamily="34" charset="0"/>
              </a:rPr>
              <a:t>299. Train – Der Zug ~ Die Züge</a:t>
            </a:r>
          </a:p>
          <a:p>
            <a:r>
              <a:rPr lang="de-DE" sz="1271" dirty="0">
                <a:latin typeface="Arial Black" panose="020B0A04020102020204" pitchFamily="34" charset="0"/>
              </a:rPr>
              <a:t>300. Shop – Das Geschäft ~ Die Läden</a:t>
            </a:r>
          </a:p>
        </p:txBody>
      </p:sp>
      <p:sp>
        <p:nvSpPr>
          <p:cNvPr id="13" name="Rectangle 12">
            <a:extLst>
              <a:ext uri="{FF2B5EF4-FFF2-40B4-BE49-F238E27FC236}">
                <a16:creationId xmlns:a16="http://schemas.microsoft.com/office/drawing/2014/main" id="{3B666D4D-9B47-4735-B7A6-9B859D6A1DE4}"/>
              </a:ext>
            </a:extLst>
          </p:cNvPr>
          <p:cNvSpPr/>
          <p:nvPr/>
        </p:nvSpPr>
        <p:spPr>
          <a:xfrm>
            <a:off x="21253621" y="2242511"/>
            <a:ext cx="6893811" cy="19062270"/>
          </a:xfrm>
          <a:prstGeom prst="rect">
            <a:avLst/>
          </a:prstGeom>
        </p:spPr>
        <p:txBody>
          <a:bodyPr wrap="square">
            <a:spAutoFit/>
          </a:bodyPr>
          <a:lstStyle/>
          <a:p>
            <a:r>
              <a:rPr lang="en-SG" sz="1271" dirty="0">
                <a:latin typeface="Arial Black" panose="020B0A04020102020204" pitchFamily="34" charset="0"/>
              </a:rPr>
              <a:t>401. Grace – Die </a:t>
            </a:r>
            <a:r>
              <a:rPr lang="en-SG" sz="1271" dirty="0" err="1">
                <a:latin typeface="Arial Black" panose="020B0A04020102020204" pitchFamily="34" charset="0"/>
              </a:rPr>
              <a:t>Gnade</a:t>
            </a:r>
            <a:r>
              <a:rPr lang="en-SG" sz="1271" dirty="0">
                <a:latin typeface="Arial Black" panose="020B0A04020102020204" pitchFamily="34" charset="0"/>
              </a:rPr>
              <a:t> ~ Die </a:t>
            </a:r>
            <a:r>
              <a:rPr lang="en-SG" sz="1271" dirty="0" err="1">
                <a:latin typeface="Arial Black" panose="020B0A04020102020204" pitchFamily="34" charset="0"/>
              </a:rPr>
              <a:t>Gnaden</a:t>
            </a:r>
            <a:endParaRPr lang="en-SG" sz="1271" dirty="0">
              <a:latin typeface="Arial Black" panose="020B0A04020102020204" pitchFamily="34" charset="0"/>
            </a:endParaRPr>
          </a:p>
          <a:p>
            <a:r>
              <a:rPr lang="en-SG" sz="1271" dirty="0">
                <a:latin typeface="Arial Black" panose="020B0A04020102020204" pitchFamily="34" charset="0"/>
              </a:rPr>
              <a:t>402. Forest – Der Wald ~ Die </a:t>
            </a:r>
            <a:r>
              <a:rPr lang="en-SG" sz="1271" dirty="0" err="1">
                <a:latin typeface="Arial Black" panose="020B0A04020102020204" pitchFamily="34" charset="0"/>
              </a:rPr>
              <a:t>Wälder</a:t>
            </a:r>
            <a:endParaRPr lang="en-SG" sz="1271" dirty="0">
              <a:latin typeface="Arial Black" panose="020B0A04020102020204" pitchFamily="34" charset="0"/>
            </a:endParaRPr>
          </a:p>
          <a:p>
            <a:r>
              <a:rPr lang="en-SG" sz="1271" dirty="0">
                <a:latin typeface="Arial Black" panose="020B0A04020102020204" pitchFamily="34" charset="0"/>
              </a:rPr>
              <a:t>403. Size – Die </a:t>
            </a:r>
            <a:r>
              <a:rPr lang="en-SG" sz="1271" dirty="0" err="1">
                <a:latin typeface="Arial Black" panose="020B0A04020102020204" pitchFamily="34" charset="0"/>
              </a:rPr>
              <a:t>Größe</a:t>
            </a:r>
            <a:r>
              <a:rPr lang="en-SG" sz="1271" dirty="0">
                <a:latin typeface="Arial Black" panose="020B0A04020102020204" pitchFamily="34" charset="0"/>
              </a:rPr>
              <a:t> ~ Die </a:t>
            </a:r>
            <a:r>
              <a:rPr lang="en-SG" sz="1271" dirty="0" err="1">
                <a:latin typeface="Arial Black" panose="020B0A04020102020204" pitchFamily="34" charset="0"/>
              </a:rPr>
              <a:t>Größen</a:t>
            </a:r>
            <a:endParaRPr lang="en-SG" sz="1271" dirty="0">
              <a:latin typeface="Arial Black" panose="020B0A04020102020204" pitchFamily="34" charset="0"/>
            </a:endParaRPr>
          </a:p>
          <a:p>
            <a:r>
              <a:rPr lang="en-SG" sz="1271" dirty="0">
                <a:latin typeface="Arial Black" panose="020B0A04020102020204" pitchFamily="34" charset="0"/>
              </a:rPr>
              <a:t>404. Set – Der </a:t>
            </a:r>
            <a:r>
              <a:rPr lang="en-SG" sz="1271" dirty="0" err="1">
                <a:latin typeface="Arial Black" panose="020B0A04020102020204" pitchFamily="34" charset="0"/>
              </a:rPr>
              <a:t>Satz</a:t>
            </a:r>
            <a:r>
              <a:rPr lang="en-SG" sz="1271" dirty="0">
                <a:latin typeface="Arial Black" panose="020B0A04020102020204" pitchFamily="34" charset="0"/>
              </a:rPr>
              <a:t> ~ Die </a:t>
            </a:r>
            <a:r>
              <a:rPr lang="en-SG" sz="1271" dirty="0" err="1">
                <a:latin typeface="Arial Black" panose="020B0A04020102020204" pitchFamily="34" charset="0"/>
              </a:rPr>
              <a:t>Sätze</a:t>
            </a:r>
            <a:endParaRPr lang="en-SG" sz="1271" dirty="0">
              <a:latin typeface="Arial Black" panose="020B0A04020102020204" pitchFamily="34" charset="0"/>
            </a:endParaRPr>
          </a:p>
          <a:p>
            <a:r>
              <a:rPr lang="en-SG" sz="1271" dirty="0">
                <a:latin typeface="Arial Black" panose="020B0A04020102020204" pitchFamily="34" charset="0"/>
              </a:rPr>
              <a:t>405. Marriage – Die </a:t>
            </a:r>
            <a:r>
              <a:rPr lang="en-SG" sz="1271" dirty="0" err="1">
                <a:latin typeface="Arial Black" panose="020B0A04020102020204" pitchFamily="34" charset="0"/>
              </a:rPr>
              <a:t>Ehe</a:t>
            </a:r>
            <a:r>
              <a:rPr lang="en-SG" sz="1271" dirty="0">
                <a:latin typeface="Arial Black" panose="020B0A04020102020204" pitchFamily="34" charset="0"/>
              </a:rPr>
              <a:t> ~ Die Ehen</a:t>
            </a:r>
          </a:p>
          <a:p>
            <a:r>
              <a:rPr lang="en-SG" sz="1271" dirty="0">
                <a:latin typeface="Arial Black" panose="020B0A04020102020204" pitchFamily="34" charset="0"/>
              </a:rPr>
              <a:t>406. Forehead – Die </a:t>
            </a:r>
            <a:r>
              <a:rPr lang="en-SG" sz="1271" dirty="0" err="1">
                <a:latin typeface="Arial Black" panose="020B0A04020102020204" pitchFamily="34" charset="0"/>
              </a:rPr>
              <a:t>Stirn</a:t>
            </a:r>
            <a:r>
              <a:rPr lang="en-SG" sz="1271" dirty="0">
                <a:latin typeface="Arial Black" panose="020B0A04020102020204" pitchFamily="34" charset="0"/>
              </a:rPr>
              <a:t> ~ Die </a:t>
            </a:r>
            <a:r>
              <a:rPr lang="en-SG" sz="1271" dirty="0" err="1">
                <a:latin typeface="Arial Black" panose="020B0A04020102020204" pitchFamily="34" charset="0"/>
              </a:rPr>
              <a:t>Stirn</a:t>
            </a:r>
            <a:endParaRPr lang="en-SG" sz="1271" dirty="0">
              <a:latin typeface="Arial Black" panose="020B0A04020102020204" pitchFamily="34" charset="0"/>
            </a:endParaRPr>
          </a:p>
          <a:p>
            <a:r>
              <a:rPr lang="en-SG" sz="1271" dirty="0">
                <a:latin typeface="Arial Black" panose="020B0A04020102020204" pitchFamily="34" charset="0"/>
              </a:rPr>
              <a:t>407. Storm – Sturm ~ Die </a:t>
            </a:r>
            <a:r>
              <a:rPr lang="en-SG" sz="1271" dirty="0" err="1">
                <a:latin typeface="Arial Black" panose="020B0A04020102020204" pitchFamily="34" charset="0"/>
              </a:rPr>
              <a:t>Stürme</a:t>
            </a:r>
            <a:endParaRPr lang="en-SG" sz="1271" dirty="0">
              <a:latin typeface="Arial Black" panose="020B0A04020102020204" pitchFamily="34" charset="0"/>
            </a:endParaRPr>
          </a:p>
          <a:p>
            <a:r>
              <a:rPr lang="en-SG" sz="1271" dirty="0">
                <a:latin typeface="Arial Black" panose="020B0A04020102020204" pitchFamily="34" charset="0"/>
              </a:rPr>
              <a:t>408. Doorway – Die </a:t>
            </a:r>
            <a:r>
              <a:rPr lang="en-SG" sz="1271" dirty="0" err="1">
                <a:latin typeface="Arial Black" panose="020B0A04020102020204" pitchFamily="34" charset="0"/>
              </a:rPr>
              <a:t>Türöffnung</a:t>
            </a:r>
            <a:r>
              <a:rPr lang="en-SG" sz="1271" dirty="0">
                <a:latin typeface="Arial Black" panose="020B0A04020102020204" pitchFamily="34" charset="0"/>
              </a:rPr>
              <a:t> ~ Die </a:t>
            </a:r>
            <a:r>
              <a:rPr lang="en-SG" sz="1271" dirty="0" err="1">
                <a:latin typeface="Arial Black" panose="020B0A04020102020204" pitchFamily="34" charset="0"/>
              </a:rPr>
              <a:t>Türen</a:t>
            </a:r>
            <a:endParaRPr lang="en-SG" sz="1271" dirty="0">
              <a:latin typeface="Arial Black" panose="020B0A04020102020204" pitchFamily="34" charset="0"/>
            </a:endParaRPr>
          </a:p>
          <a:p>
            <a:r>
              <a:rPr lang="en-SG" sz="1271" dirty="0">
                <a:latin typeface="Arial Black" panose="020B0A04020102020204" pitchFamily="34" charset="0"/>
              </a:rPr>
              <a:t>409. Situation – Die Situation ~ Die </a:t>
            </a:r>
            <a:r>
              <a:rPr lang="en-SG" sz="1271" dirty="0" err="1">
                <a:latin typeface="Arial Black" panose="020B0A04020102020204" pitchFamily="34" charset="0"/>
              </a:rPr>
              <a:t>Situationen</a:t>
            </a:r>
            <a:endParaRPr lang="en-SG" sz="1271" dirty="0">
              <a:latin typeface="Arial Black" panose="020B0A04020102020204" pitchFamily="34" charset="0"/>
            </a:endParaRPr>
          </a:p>
          <a:p>
            <a:r>
              <a:rPr lang="en-SG" sz="1271" dirty="0">
                <a:latin typeface="Arial Black" panose="020B0A04020102020204" pitchFamily="34" charset="0"/>
              </a:rPr>
              <a:t>410. Counter – Der </a:t>
            </a:r>
            <a:r>
              <a:rPr lang="en-SG" sz="1271" dirty="0" err="1">
                <a:latin typeface="Arial Black" panose="020B0A04020102020204" pitchFamily="34" charset="0"/>
              </a:rPr>
              <a:t>Zähler</a:t>
            </a:r>
            <a:r>
              <a:rPr lang="en-SG" sz="1271" dirty="0">
                <a:latin typeface="Arial Black" panose="020B0A04020102020204" pitchFamily="34" charset="0"/>
              </a:rPr>
              <a:t> ~ Die </a:t>
            </a:r>
            <a:r>
              <a:rPr lang="en-SG" sz="1271" dirty="0" err="1">
                <a:latin typeface="Arial Black" panose="020B0A04020102020204" pitchFamily="34" charset="0"/>
              </a:rPr>
              <a:t>Zähler</a:t>
            </a:r>
            <a:endParaRPr lang="en-SG" sz="1271" dirty="0">
              <a:latin typeface="Arial Black" panose="020B0A04020102020204" pitchFamily="34" charset="0"/>
            </a:endParaRPr>
          </a:p>
          <a:p>
            <a:r>
              <a:rPr lang="en-SG" sz="1271" dirty="0">
                <a:latin typeface="Arial Black" panose="020B0A04020102020204" pitchFamily="34" charset="0"/>
              </a:rPr>
              <a:t>411. </a:t>
            </a:r>
            <a:r>
              <a:rPr lang="en-SG" sz="1271" dirty="0" err="1">
                <a:latin typeface="Arial Black" panose="020B0A04020102020204" pitchFamily="34" charset="0"/>
              </a:rPr>
              <a:t>Neighbor</a:t>
            </a:r>
            <a:r>
              <a:rPr lang="en-SG" sz="1271" dirty="0">
                <a:latin typeface="Arial Black" panose="020B0A04020102020204" pitchFamily="34" charset="0"/>
              </a:rPr>
              <a:t> – Der </a:t>
            </a:r>
            <a:r>
              <a:rPr lang="en-SG" sz="1271" dirty="0" err="1">
                <a:latin typeface="Arial Black" panose="020B0A04020102020204" pitchFamily="34" charset="0"/>
              </a:rPr>
              <a:t>Nachbar</a:t>
            </a:r>
            <a:r>
              <a:rPr lang="en-SG" sz="1271" dirty="0">
                <a:latin typeface="Arial Black" panose="020B0A04020102020204" pitchFamily="34" charset="0"/>
              </a:rPr>
              <a:t> ~ Die </a:t>
            </a:r>
            <a:r>
              <a:rPr lang="en-SG" sz="1271" dirty="0" err="1">
                <a:latin typeface="Arial Black" panose="020B0A04020102020204" pitchFamily="34" charset="0"/>
              </a:rPr>
              <a:t>Nachbarn</a:t>
            </a:r>
            <a:endParaRPr lang="en-SG" sz="1271" dirty="0">
              <a:latin typeface="Arial Black" panose="020B0A04020102020204" pitchFamily="34" charset="0"/>
            </a:endParaRPr>
          </a:p>
          <a:p>
            <a:r>
              <a:rPr lang="en-SG" sz="1271" dirty="0">
                <a:latin typeface="Arial Black" panose="020B0A04020102020204" pitchFamily="34" charset="0"/>
              </a:rPr>
              <a:t>412. Photo – Das </a:t>
            </a:r>
            <a:r>
              <a:rPr lang="en-SG" sz="1271" dirty="0" err="1">
                <a:latin typeface="Arial Black" panose="020B0A04020102020204" pitchFamily="34" charset="0"/>
              </a:rPr>
              <a:t>Foto</a:t>
            </a:r>
            <a:r>
              <a:rPr lang="en-SG" sz="1271" dirty="0">
                <a:latin typeface="Arial Black" panose="020B0A04020102020204" pitchFamily="34" charset="0"/>
              </a:rPr>
              <a:t> ~ Die </a:t>
            </a:r>
            <a:r>
              <a:rPr lang="en-SG" sz="1271" dirty="0" err="1">
                <a:latin typeface="Arial Black" panose="020B0A04020102020204" pitchFamily="34" charset="0"/>
              </a:rPr>
              <a:t>Fotos</a:t>
            </a:r>
            <a:endParaRPr lang="en-SG" sz="1271" dirty="0">
              <a:latin typeface="Arial Black" panose="020B0A04020102020204" pitchFamily="34" charset="0"/>
            </a:endParaRPr>
          </a:p>
          <a:p>
            <a:r>
              <a:rPr lang="en-SG" sz="1271" dirty="0">
                <a:latin typeface="Arial Black" panose="020B0A04020102020204" pitchFamily="34" charset="0"/>
              </a:rPr>
              <a:t>413. Stage – Die </a:t>
            </a:r>
            <a:r>
              <a:rPr lang="en-SG" sz="1271" dirty="0" err="1">
                <a:latin typeface="Arial Black" panose="020B0A04020102020204" pitchFamily="34" charset="0"/>
              </a:rPr>
              <a:t>Bühne</a:t>
            </a:r>
            <a:r>
              <a:rPr lang="en-SG" sz="1271" dirty="0">
                <a:latin typeface="Arial Black" panose="020B0A04020102020204" pitchFamily="34" charset="0"/>
              </a:rPr>
              <a:t> ~ Die </a:t>
            </a:r>
            <a:r>
              <a:rPr lang="en-SG" sz="1271" dirty="0" err="1">
                <a:latin typeface="Arial Black" panose="020B0A04020102020204" pitchFamily="34" charset="0"/>
              </a:rPr>
              <a:t>Stufen</a:t>
            </a:r>
            <a:endParaRPr lang="en-SG" sz="1271" dirty="0">
              <a:latin typeface="Arial Black" panose="020B0A04020102020204" pitchFamily="34" charset="0"/>
            </a:endParaRPr>
          </a:p>
          <a:p>
            <a:r>
              <a:rPr lang="en-SG" sz="1271" dirty="0">
                <a:latin typeface="Arial Black" panose="020B0A04020102020204" pitchFamily="34" charset="0"/>
              </a:rPr>
              <a:t>414. Meeting – Das </a:t>
            </a:r>
            <a:r>
              <a:rPr lang="en-SG" sz="1271" dirty="0" err="1">
                <a:latin typeface="Arial Black" panose="020B0A04020102020204" pitchFamily="34" charset="0"/>
              </a:rPr>
              <a:t>Treffen</a:t>
            </a:r>
            <a:r>
              <a:rPr lang="en-SG" sz="1271" dirty="0">
                <a:latin typeface="Arial Black" panose="020B0A04020102020204" pitchFamily="34" charset="0"/>
              </a:rPr>
              <a:t> ~ Die </a:t>
            </a:r>
            <a:r>
              <a:rPr lang="en-SG" sz="1271" dirty="0" err="1">
                <a:latin typeface="Arial Black" panose="020B0A04020102020204" pitchFamily="34" charset="0"/>
              </a:rPr>
              <a:t>Sitzungen</a:t>
            </a:r>
            <a:endParaRPr lang="en-SG" sz="1271" dirty="0">
              <a:latin typeface="Arial Black" panose="020B0A04020102020204" pitchFamily="34" charset="0"/>
            </a:endParaRPr>
          </a:p>
          <a:p>
            <a:r>
              <a:rPr lang="en-SG" sz="1271" dirty="0">
                <a:latin typeface="Arial Black" panose="020B0A04020102020204" pitchFamily="34" charset="0"/>
              </a:rPr>
              <a:t>415. Nurse – Die </a:t>
            </a:r>
            <a:r>
              <a:rPr lang="en-SG" sz="1271" dirty="0" err="1">
                <a:latin typeface="Arial Black" panose="020B0A04020102020204" pitchFamily="34" charset="0"/>
              </a:rPr>
              <a:t>Krankenschwester</a:t>
            </a:r>
            <a:r>
              <a:rPr lang="en-SG" sz="1271" dirty="0">
                <a:latin typeface="Arial Black" panose="020B0A04020102020204" pitchFamily="34" charset="0"/>
              </a:rPr>
              <a:t> ~ Die </a:t>
            </a:r>
            <a:r>
              <a:rPr lang="en-SG" sz="1271" dirty="0" err="1">
                <a:latin typeface="Arial Black" panose="020B0A04020102020204" pitchFamily="34" charset="0"/>
              </a:rPr>
              <a:t>Krankenschwestern</a:t>
            </a:r>
            <a:endParaRPr lang="en-SG" sz="1271" dirty="0">
              <a:latin typeface="Arial Black" panose="020B0A04020102020204" pitchFamily="34" charset="0"/>
            </a:endParaRPr>
          </a:p>
          <a:p>
            <a:r>
              <a:rPr lang="en-SG" sz="1271" dirty="0">
                <a:latin typeface="Arial Black" panose="020B0A04020102020204" pitchFamily="34" charset="0"/>
              </a:rPr>
              <a:t>416. Security – Die </a:t>
            </a:r>
            <a:r>
              <a:rPr lang="en-SG" sz="1271" dirty="0" err="1">
                <a:latin typeface="Arial Black" panose="020B0A04020102020204" pitchFamily="34" charset="0"/>
              </a:rPr>
              <a:t>Sicherheit</a:t>
            </a:r>
            <a:r>
              <a:rPr lang="en-SG" sz="1271" dirty="0">
                <a:latin typeface="Arial Black" panose="020B0A04020102020204" pitchFamily="34" charset="0"/>
              </a:rPr>
              <a:t> ~ Die </a:t>
            </a:r>
            <a:r>
              <a:rPr lang="en-SG" sz="1271" dirty="0" err="1">
                <a:latin typeface="Arial Black" panose="020B0A04020102020204" pitchFamily="34" charset="0"/>
              </a:rPr>
              <a:t>Wertpapiere</a:t>
            </a:r>
            <a:endParaRPr lang="en-SG" sz="1271" dirty="0">
              <a:latin typeface="Arial Black" panose="020B0A04020102020204" pitchFamily="34" charset="0"/>
            </a:endParaRPr>
          </a:p>
          <a:p>
            <a:r>
              <a:rPr lang="en-SG" sz="1271" dirty="0">
                <a:latin typeface="Arial Black" panose="020B0A04020102020204" pitchFamily="34" charset="0"/>
              </a:rPr>
              <a:t>417. Weapon – Die </a:t>
            </a:r>
            <a:r>
              <a:rPr lang="en-SG" sz="1271" dirty="0" err="1">
                <a:latin typeface="Arial Black" panose="020B0A04020102020204" pitchFamily="34" charset="0"/>
              </a:rPr>
              <a:t>Waffe</a:t>
            </a:r>
            <a:r>
              <a:rPr lang="en-SG" sz="1271" dirty="0">
                <a:latin typeface="Arial Black" panose="020B0A04020102020204" pitchFamily="34" charset="0"/>
              </a:rPr>
              <a:t> ~ Waffen</a:t>
            </a:r>
          </a:p>
          <a:p>
            <a:r>
              <a:rPr lang="en-SG" sz="1271" dirty="0">
                <a:latin typeface="Arial Black" panose="020B0A04020102020204" pitchFamily="34" charset="0"/>
              </a:rPr>
              <a:t>418. Event – Das </a:t>
            </a:r>
            <a:r>
              <a:rPr lang="en-SG" sz="1271" dirty="0" err="1">
                <a:latin typeface="Arial Black" panose="020B0A04020102020204" pitchFamily="34" charset="0"/>
              </a:rPr>
              <a:t>Ereignis</a:t>
            </a:r>
            <a:r>
              <a:rPr lang="en-SG" sz="1271" dirty="0">
                <a:latin typeface="Arial Black" panose="020B0A04020102020204" pitchFamily="34" charset="0"/>
              </a:rPr>
              <a:t> ~ Die Events</a:t>
            </a:r>
          </a:p>
          <a:p>
            <a:r>
              <a:rPr lang="en-SG" sz="1271" dirty="0">
                <a:latin typeface="Arial Black" panose="020B0A04020102020204" pitchFamily="34" charset="0"/>
              </a:rPr>
              <a:t>419. Ceiling – Die </a:t>
            </a:r>
            <a:r>
              <a:rPr lang="en-SG" sz="1271" dirty="0" err="1">
                <a:latin typeface="Arial Black" panose="020B0A04020102020204" pitchFamily="34" charset="0"/>
              </a:rPr>
              <a:t>Decke</a:t>
            </a:r>
            <a:r>
              <a:rPr lang="en-SG" sz="1271" dirty="0">
                <a:latin typeface="Arial Black" panose="020B0A04020102020204" pitchFamily="34" charset="0"/>
              </a:rPr>
              <a:t> ~ Die </a:t>
            </a:r>
            <a:r>
              <a:rPr lang="en-SG" sz="1271" dirty="0" err="1">
                <a:latin typeface="Arial Black" panose="020B0A04020102020204" pitchFamily="34" charset="0"/>
              </a:rPr>
              <a:t>Decken</a:t>
            </a:r>
            <a:endParaRPr lang="en-SG" sz="1271" dirty="0">
              <a:latin typeface="Arial Black" panose="020B0A04020102020204" pitchFamily="34" charset="0"/>
            </a:endParaRPr>
          </a:p>
          <a:p>
            <a:r>
              <a:rPr lang="en-SG" sz="1271" dirty="0">
                <a:latin typeface="Arial Black" panose="020B0A04020102020204" pitchFamily="34" charset="0"/>
              </a:rPr>
              <a:t>420. Engine – Der Motor ~ Die </a:t>
            </a:r>
            <a:r>
              <a:rPr lang="en-SG" sz="1271" dirty="0" err="1">
                <a:latin typeface="Arial Black" panose="020B0A04020102020204" pitchFamily="34" charset="0"/>
              </a:rPr>
              <a:t>Motoren</a:t>
            </a:r>
            <a:endParaRPr lang="en-SG" sz="1271" dirty="0">
              <a:latin typeface="Arial Black" panose="020B0A04020102020204" pitchFamily="34" charset="0"/>
            </a:endParaRPr>
          </a:p>
          <a:p>
            <a:r>
              <a:rPr lang="en-SG" sz="1271" dirty="0">
                <a:latin typeface="Arial Black" panose="020B0A04020102020204" pitchFamily="34" charset="0"/>
              </a:rPr>
              <a:t>421. Gift – Das </a:t>
            </a:r>
            <a:r>
              <a:rPr lang="en-SG" sz="1271" dirty="0" err="1">
                <a:latin typeface="Arial Black" panose="020B0A04020102020204" pitchFamily="34" charset="0"/>
              </a:rPr>
              <a:t>Geschenk</a:t>
            </a:r>
            <a:r>
              <a:rPr lang="en-SG" sz="1271" dirty="0">
                <a:latin typeface="Arial Black" panose="020B0A04020102020204" pitchFamily="34" charset="0"/>
              </a:rPr>
              <a:t> ~ Die </a:t>
            </a:r>
            <a:r>
              <a:rPr lang="en-SG" sz="1271" dirty="0" err="1">
                <a:latin typeface="Arial Black" panose="020B0A04020102020204" pitchFamily="34" charset="0"/>
              </a:rPr>
              <a:t>Geschenke</a:t>
            </a:r>
            <a:endParaRPr lang="en-SG" sz="1271" dirty="0">
              <a:latin typeface="Arial Black" panose="020B0A04020102020204" pitchFamily="34" charset="0"/>
            </a:endParaRPr>
          </a:p>
          <a:p>
            <a:r>
              <a:rPr lang="en-SG" sz="1271" dirty="0">
                <a:latin typeface="Arial Black" panose="020B0A04020102020204" pitchFamily="34" charset="0"/>
              </a:rPr>
              <a:t>422. Restaurant – Das Restaurant ~ Die Restaurants</a:t>
            </a:r>
          </a:p>
          <a:p>
            <a:r>
              <a:rPr lang="en-SG" sz="1271" dirty="0">
                <a:latin typeface="Arial Black" panose="020B0A04020102020204" pitchFamily="34" charset="0"/>
              </a:rPr>
              <a:t>423. Board – Die Tafel ~ Die </a:t>
            </a:r>
            <a:r>
              <a:rPr lang="en-SG" sz="1271" dirty="0" err="1">
                <a:latin typeface="Arial Black" panose="020B0A04020102020204" pitchFamily="34" charset="0"/>
              </a:rPr>
              <a:t>Bretter</a:t>
            </a:r>
            <a:endParaRPr lang="en-SG" sz="1271" dirty="0">
              <a:latin typeface="Arial Black" panose="020B0A04020102020204" pitchFamily="34" charset="0"/>
            </a:endParaRPr>
          </a:p>
          <a:p>
            <a:r>
              <a:rPr lang="en-SG" sz="1271" dirty="0">
                <a:latin typeface="Arial Black" panose="020B0A04020102020204" pitchFamily="34" charset="0"/>
              </a:rPr>
              <a:t>424. Hallway – Der </a:t>
            </a:r>
            <a:r>
              <a:rPr lang="en-SG" sz="1271" dirty="0" err="1">
                <a:latin typeface="Arial Black" panose="020B0A04020102020204" pitchFamily="34" charset="0"/>
              </a:rPr>
              <a:t>Flur</a:t>
            </a:r>
            <a:r>
              <a:rPr lang="en-SG" sz="1271" dirty="0">
                <a:latin typeface="Arial Black" panose="020B0A04020102020204" pitchFamily="34" charset="0"/>
              </a:rPr>
              <a:t> ~ Die </a:t>
            </a:r>
            <a:r>
              <a:rPr lang="en-SG" sz="1271" dirty="0" err="1">
                <a:latin typeface="Arial Black" panose="020B0A04020102020204" pitchFamily="34" charset="0"/>
              </a:rPr>
              <a:t>Flure</a:t>
            </a:r>
            <a:endParaRPr lang="en-SG" sz="1271" dirty="0">
              <a:latin typeface="Arial Black" panose="020B0A04020102020204" pitchFamily="34" charset="0"/>
            </a:endParaRPr>
          </a:p>
          <a:p>
            <a:r>
              <a:rPr lang="en-SG" sz="1271" dirty="0">
                <a:latin typeface="Arial Black" panose="020B0A04020102020204" pitchFamily="34" charset="0"/>
              </a:rPr>
              <a:t>425. Army – Die </a:t>
            </a:r>
            <a:r>
              <a:rPr lang="en-SG" sz="1271" dirty="0" err="1">
                <a:latin typeface="Arial Black" panose="020B0A04020102020204" pitchFamily="34" charset="0"/>
              </a:rPr>
              <a:t>Armee</a:t>
            </a:r>
            <a:r>
              <a:rPr lang="en-SG" sz="1271" dirty="0">
                <a:latin typeface="Arial Black" panose="020B0A04020102020204" pitchFamily="34" charset="0"/>
              </a:rPr>
              <a:t> ~ Die </a:t>
            </a:r>
            <a:r>
              <a:rPr lang="en-SG" sz="1271" dirty="0" err="1">
                <a:latin typeface="Arial Black" panose="020B0A04020102020204" pitchFamily="34" charset="0"/>
              </a:rPr>
              <a:t>Armeen</a:t>
            </a:r>
            <a:endParaRPr lang="en-SG" sz="1271" dirty="0">
              <a:latin typeface="Arial Black" panose="020B0A04020102020204" pitchFamily="34" charset="0"/>
            </a:endParaRPr>
          </a:p>
          <a:p>
            <a:r>
              <a:rPr lang="en-SG" sz="1271" dirty="0">
                <a:latin typeface="Arial Black" panose="020B0A04020102020204" pitchFamily="34" charset="0"/>
              </a:rPr>
              <a:t>426. Effort – Der </a:t>
            </a:r>
            <a:r>
              <a:rPr lang="en-SG" sz="1271" dirty="0" err="1">
                <a:latin typeface="Arial Black" panose="020B0A04020102020204" pitchFamily="34" charset="0"/>
              </a:rPr>
              <a:t>Aufwand</a:t>
            </a:r>
            <a:r>
              <a:rPr lang="en-SG" sz="1271" dirty="0">
                <a:latin typeface="Arial Black" panose="020B0A04020102020204" pitchFamily="34" charset="0"/>
              </a:rPr>
              <a:t> ~ </a:t>
            </a:r>
            <a:r>
              <a:rPr lang="en-SG" sz="1271" dirty="0" err="1">
                <a:latin typeface="Arial Black" panose="020B0A04020102020204" pitchFamily="34" charset="0"/>
              </a:rPr>
              <a:t>Bemühungen</a:t>
            </a:r>
            <a:endParaRPr lang="en-SG" sz="1271" dirty="0">
              <a:latin typeface="Arial Black" panose="020B0A04020102020204" pitchFamily="34" charset="0"/>
            </a:endParaRPr>
          </a:p>
          <a:p>
            <a:r>
              <a:rPr lang="en-SG" sz="1271" dirty="0">
                <a:latin typeface="Arial Black" panose="020B0A04020102020204" pitchFamily="34" charset="0"/>
              </a:rPr>
              <a:t>427. East – Der </a:t>
            </a:r>
            <a:r>
              <a:rPr lang="en-SG" sz="1271" dirty="0" err="1">
                <a:latin typeface="Arial Black" panose="020B0A04020102020204" pitchFamily="34" charset="0"/>
              </a:rPr>
              <a:t>Osten</a:t>
            </a:r>
            <a:r>
              <a:rPr lang="en-SG" sz="1271" dirty="0">
                <a:latin typeface="Arial Black" panose="020B0A04020102020204" pitchFamily="34" charset="0"/>
              </a:rPr>
              <a:t> ~ Die Easts</a:t>
            </a:r>
          </a:p>
          <a:p>
            <a:r>
              <a:rPr lang="en-SG" sz="1271" dirty="0">
                <a:latin typeface="Arial Black" panose="020B0A04020102020204" pitchFamily="34" charset="0"/>
              </a:rPr>
              <a:t>428. Agent – Der Agent ~ Die Mittel</a:t>
            </a:r>
          </a:p>
          <a:p>
            <a:r>
              <a:rPr lang="en-SG" sz="1271" dirty="0">
                <a:latin typeface="Arial Black" panose="020B0A04020102020204" pitchFamily="34" charset="0"/>
              </a:rPr>
              <a:t>429. Future – Die Zukunft ~ Die Futures</a:t>
            </a:r>
          </a:p>
          <a:p>
            <a:r>
              <a:rPr lang="en-SG" sz="1271" dirty="0">
                <a:latin typeface="Arial Black" panose="020B0A04020102020204" pitchFamily="34" charset="0"/>
              </a:rPr>
              <a:t>430. Pant – Die Hose ~ Die Hose</a:t>
            </a:r>
          </a:p>
          <a:p>
            <a:r>
              <a:rPr lang="en-SG" sz="1271" dirty="0">
                <a:latin typeface="Arial Black" panose="020B0A04020102020204" pitchFamily="34" charset="0"/>
              </a:rPr>
              <a:t>431. Leather – Das </a:t>
            </a:r>
            <a:r>
              <a:rPr lang="en-SG" sz="1271" dirty="0" err="1">
                <a:latin typeface="Arial Black" panose="020B0A04020102020204" pitchFamily="34" charset="0"/>
              </a:rPr>
              <a:t>Leder</a:t>
            </a:r>
            <a:r>
              <a:rPr lang="en-SG" sz="1271" dirty="0">
                <a:latin typeface="Arial Black" panose="020B0A04020102020204" pitchFamily="34" charset="0"/>
              </a:rPr>
              <a:t> ~ Die </a:t>
            </a:r>
            <a:r>
              <a:rPr lang="en-SG" sz="1271" dirty="0" err="1">
                <a:latin typeface="Arial Black" panose="020B0A04020102020204" pitchFamily="34" charset="0"/>
              </a:rPr>
              <a:t>Leder</a:t>
            </a:r>
            <a:endParaRPr lang="en-SG" sz="1271" dirty="0">
              <a:latin typeface="Arial Black" panose="020B0A04020102020204" pitchFamily="34" charset="0"/>
            </a:endParaRPr>
          </a:p>
          <a:p>
            <a:r>
              <a:rPr lang="en-SG" sz="1271" dirty="0">
                <a:latin typeface="Arial Black" panose="020B0A04020102020204" pitchFamily="34" charset="0"/>
              </a:rPr>
              <a:t>432. Flight – Der </a:t>
            </a:r>
            <a:r>
              <a:rPr lang="en-SG" sz="1271" dirty="0" err="1">
                <a:latin typeface="Arial Black" panose="020B0A04020102020204" pitchFamily="34" charset="0"/>
              </a:rPr>
              <a:t>Flug</a:t>
            </a:r>
            <a:r>
              <a:rPr lang="en-SG" sz="1271" dirty="0">
                <a:latin typeface="Arial Black" panose="020B0A04020102020204" pitchFamily="34" charset="0"/>
              </a:rPr>
              <a:t> ~ Die </a:t>
            </a:r>
            <a:r>
              <a:rPr lang="en-SG" sz="1271" dirty="0" err="1">
                <a:latin typeface="Arial Black" panose="020B0A04020102020204" pitchFamily="34" charset="0"/>
              </a:rPr>
              <a:t>Flüge</a:t>
            </a:r>
            <a:endParaRPr lang="en-SG" sz="1271" dirty="0">
              <a:latin typeface="Arial Black" panose="020B0A04020102020204" pitchFamily="34" charset="0"/>
            </a:endParaRPr>
          </a:p>
          <a:p>
            <a:r>
              <a:rPr lang="en-SG" sz="1271" dirty="0">
                <a:latin typeface="Arial Black" panose="020B0A04020102020204" pitchFamily="34" charset="0"/>
              </a:rPr>
              <a:t>433. Sex – Das </a:t>
            </a:r>
            <a:r>
              <a:rPr lang="en-SG" sz="1271" dirty="0" err="1">
                <a:latin typeface="Arial Black" panose="020B0A04020102020204" pitchFamily="34" charset="0"/>
              </a:rPr>
              <a:t>Geschlecht</a:t>
            </a:r>
            <a:r>
              <a:rPr lang="en-SG" sz="1271" dirty="0">
                <a:latin typeface="Arial Black" panose="020B0A04020102020204" pitchFamily="34" charset="0"/>
              </a:rPr>
              <a:t> ~ Die </a:t>
            </a:r>
            <a:r>
              <a:rPr lang="en-SG" sz="1271" dirty="0" err="1">
                <a:latin typeface="Arial Black" panose="020B0A04020102020204" pitchFamily="34" charset="0"/>
              </a:rPr>
              <a:t>Sexs</a:t>
            </a:r>
            <a:endParaRPr lang="en-SG" sz="1271" dirty="0">
              <a:latin typeface="Arial Black" panose="020B0A04020102020204" pitchFamily="34" charset="0"/>
            </a:endParaRPr>
          </a:p>
          <a:p>
            <a:r>
              <a:rPr lang="en-SG" sz="1271" dirty="0">
                <a:latin typeface="Arial Black" panose="020B0A04020102020204" pitchFamily="34" charset="0"/>
              </a:rPr>
              <a:t>434. Court – Das </a:t>
            </a:r>
            <a:r>
              <a:rPr lang="en-SG" sz="1271" dirty="0" err="1">
                <a:latin typeface="Arial Black" panose="020B0A04020102020204" pitchFamily="34" charset="0"/>
              </a:rPr>
              <a:t>Gericht</a:t>
            </a:r>
            <a:r>
              <a:rPr lang="en-SG" sz="1271" dirty="0">
                <a:latin typeface="Arial Black" panose="020B0A04020102020204" pitchFamily="34" charset="0"/>
              </a:rPr>
              <a:t> ~ Die </a:t>
            </a:r>
            <a:r>
              <a:rPr lang="en-SG" sz="1271" dirty="0" err="1">
                <a:latin typeface="Arial Black" panose="020B0A04020102020204" pitchFamily="34" charset="0"/>
              </a:rPr>
              <a:t>Gerichte</a:t>
            </a:r>
            <a:endParaRPr lang="en-SG" sz="1271" dirty="0">
              <a:latin typeface="Arial Black" panose="020B0A04020102020204" pitchFamily="34" charset="0"/>
            </a:endParaRPr>
          </a:p>
          <a:p>
            <a:r>
              <a:rPr lang="en-SG" sz="1271" dirty="0">
                <a:latin typeface="Arial Black" panose="020B0A04020102020204" pitchFamily="34" charset="0"/>
              </a:rPr>
              <a:t>435. Course – Der </a:t>
            </a:r>
            <a:r>
              <a:rPr lang="en-SG" sz="1271" dirty="0" err="1">
                <a:latin typeface="Arial Black" panose="020B0A04020102020204" pitchFamily="34" charset="0"/>
              </a:rPr>
              <a:t>Kurs</a:t>
            </a:r>
            <a:r>
              <a:rPr lang="en-SG" sz="1271" dirty="0">
                <a:latin typeface="Arial Black" panose="020B0A04020102020204" pitchFamily="34" charset="0"/>
              </a:rPr>
              <a:t> ~ Die </a:t>
            </a:r>
            <a:r>
              <a:rPr lang="en-SG" sz="1271" dirty="0" err="1">
                <a:latin typeface="Arial Black" panose="020B0A04020102020204" pitchFamily="34" charset="0"/>
              </a:rPr>
              <a:t>Kurse</a:t>
            </a:r>
            <a:endParaRPr lang="en-SG" sz="1271" dirty="0">
              <a:latin typeface="Arial Black" panose="020B0A04020102020204" pitchFamily="34" charset="0"/>
            </a:endParaRPr>
          </a:p>
          <a:p>
            <a:r>
              <a:rPr lang="en-SG" sz="1271" dirty="0">
                <a:latin typeface="Arial Black" panose="020B0A04020102020204" pitchFamily="34" charset="0"/>
              </a:rPr>
              <a:t>436. Dirt – Der Dreck ~ Die </a:t>
            </a:r>
            <a:r>
              <a:rPr lang="en-SG" sz="1271" dirty="0" err="1">
                <a:latin typeface="Arial Black" panose="020B0A04020102020204" pitchFamily="34" charset="0"/>
              </a:rPr>
              <a:t>Dirts</a:t>
            </a:r>
            <a:endParaRPr lang="en-SG" sz="1271" dirty="0">
              <a:latin typeface="Arial Black" panose="020B0A04020102020204" pitchFamily="34" charset="0"/>
            </a:endParaRPr>
          </a:p>
          <a:p>
            <a:r>
              <a:rPr lang="en-SG" sz="1271" dirty="0">
                <a:latin typeface="Arial Black" panose="020B0A04020102020204" pitchFamily="34" charset="0"/>
              </a:rPr>
              <a:t>437. Egg – Das </a:t>
            </a:r>
            <a:r>
              <a:rPr lang="en-SG" sz="1271" dirty="0" err="1">
                <a:latin typeface="Arial Black" panose="020B0A04020102020204" pitchFamily="34" charset="0"/>
              </a:rPr>
              <a:t>Ei</a:t>
            </a:r>
            <a:r>
              <a:rPr lang="en-SG" sz="1271" dirty="0">
                <a:latin typeface="Arial Black" panose="020B0A04020102020204" pitchFamily="34" charset="0"/>
              </a:rPr>
              <a:t> ~ Die </a:t>
            </a:r>
            <a:r>
              <a:rPr lang="en-SG" sz="1271" dirty="0" err="1">
                <a:latin typeface="Arial Black" panose="020B0A04020102020204" pitchFamily="34" charset="0"/>
              </a:rPr>
              <a:t>Eier</a:t>
            </a:r>
            <a:endParaRPr lang="en-SG" sz="1271" dirty="0">
              <a:latin typeface="Arial Black" panose="020B0A04020102020204" pitchFamily="34" charset="0"/>
            </a:endParaRPr>
          </a:p>
          <a:p>
            <a:r>
              <a:rPr lang="en-SG" sz="1271" dirty="0">
                <a:latin typeface="Arial Black" panose="020B0A04020102020204" pitchFamily="34" charset="0"/>
              </a:rPr>
              <a:t>438. Chin – Das </a:t>
            </a:r>
            <a:r>
              <a:rPr lang="en-SG" sz="1271" dirty="0" err="1">
                <a:latin typeface="Arial Black" panose="020B0A04020102020204" pitchFamily="34" charset="0"/>
              </a:rPr>
              <a:t>Kinn</a:t>
            </a:r>
            <a:r>
              <a:rPr lang="en-SG" sz="1271" dirty="0">
                <a:latin typeface="Arial Black" panose="020B0A04020102020204" pitchFamily="34" charset="0"/>
              </a:rPr>
              <a:t> ~ Die </a:t>
            </a:r>
            <a:r>
              <a:rPr lang="en-SG" sz="1271" dirty="0" err="1">
                <a:latin typeface="Arial Black" panose="020B0A04020102020204" pitchFamily="34" charset="0"/>
              </a:rPr>
              <a:t>Kinne</a:t>
            </a:r>
            <a:endParaRPr lang="en-SG" sz="1271" dirty="0">
              <a:latin typeface="Arial Black" panose="020B0A04020102020204" pitchFamily="34" charset="0"/>
            </a:endParaRPr>
          </a:p>
          <a:p>
            <a:r>
              <a:rPr lang="en-SG" sz="1271" dirty="0">
                <a:latin typeface="Arial Black" panose="020B0A04020102020204" pitchFamily="34" charset="0"/>
              </a:rPr>
              <a:t>439. Stranger – Der </a:t>
            </a:r>
            <a:r>
              <a:rPr lang="en-SG" sz="1271" dirty="0" err="1">
                <a:latin typeface="Arial Black" panose="020B0A04020102020204" pitchFamily="34" charset="0"/>
              </a:rPr>
              <a:t>Fremde</a:t>
            </a:r>
            <a:r>
              <a:rPr lang="en-SG" sz="1271" dirty="0">
                <a:latin typeface="Arial Black" panose="020B0A04020102020204" pitchFamily="34" charset="0"/>
              </a:rPr>
              <a:t> ~ Die </a:t>
            </a:r>
            <a:r>
              <a:rPr lang="en-SG" sz="1271" dirty="0" err="1">
                <a:latin typeface="Arial Black" panose="020B0A04020102020204" pitchFamily="34" charset="0"/>
              </a:rPr>
              <a:t>Fremden</a:t>
            </a:r>
            <a:endParaRPr lang="en-SG" sz="1271" dirty="0">
              <a:latin typeface="Arial Black" panose="020B0A04020102020204" pitchFamily="34" charset="0"/>
            </a:endParaRPr>
          </a:p>
          <a:p>
            <a:r>
              <a:rPr lang="en-SG" sz="1271" dirty="0">
                <a:latin typeface="Arial Black" panose="020B0A04020102020204" pitchFamily="34" charset="0"/>
              </a:rPr>
              <a:t>440. Pleasure – Die </a:t>
            </a:r>
            <a:r>
              <a:rPr lang="en-SG" sz="1271" dirty="0" err="1">
                <a:latin typeface="Arial Black" panose="020B0A04020102020204" pitchFamily="34" charset="0"/>
              </a:rPr>
              <a:t>Freude</a:t>
            </a:r>
            <a:r>
              <a:rPr lang="en-SG" sz="1271" dirty="0">
                <a:latin typeface="Arial Black" panose="020B0A04020102020204" pitchFamily="34" charset="0"/>
              </a:rPr>
              <a:t> ~ Die </a:t>
            </a:r>
            <a:r>
              <a:rPr lang="en-SG" sz="1271" dirty="0" err="1">
                <a:latin typeface="Arial Black" panose="020B0A04020102020204" pitchFamily="34" charset="0"/>
              </a:rPr>
              <a:t>Freuden</a:t>
            </a:r>
            <a:endParaRPr lang="en-SG" sz="1271" dirty="0">
              <a:latin typeface="Arial Black" panose="020B0A04020102020204" pitchFamily="34" charset="0"/>
            </a:endParaRPr>
          </a:p>
          <a:p>
            <a:r>
              <a:rPr lang="en-SG" sz="1271" dirty="0">
                <a:latin typeface="Arial Black" panose="020B0A04020102020204" pitchFamily="34" charset="0"/>
              </a:rPr>
              <a:t>441. Detail – Das Detail ~ Die Details</a:t>
            </a:r>
          </a:p>
          <a:p>
            <a:r>
              <a:rPr lang="en-SG" sz="1271" dirty="0">
                <a:latin typeface="Arial Black" panose="020B0A04020102020204" pitchFamily="34" charset="0"/>
              </a:rPr>
              <a:t>442. Crew – Die </a:t>
            </a:r>
            <a:r>
              <a:rPr lang="en-SG" sz="1271" dirty="0" err="1">
                <a:latin typeface="Arial Black" panose="020B0A04020102020204" pitchFamily="34" charset="0"/>
              </a:rPr>
              <a:t>Besatzung</a:t>
            </a:r>
            <a:r>
              <a:rPr lang="en-SG" sz="1271" dirty="0">
                <a:latin typeface="Arial Black" panose="020B0A04020102020204" pitchFamily="34" charset="0"/>
              </a:rPr>
              <a:t> ~ Die </a:t>
            </a:r>
            <a:r>
              <a:rPr lang="en-SG" sz="1271" dirty="0" err="1">
                <a:latin typeface="Arial Black" panose="020B0A04020102020204" pitchFamily="34" charset="0"/>
              </a:rPr>
              <a:t>Besatzungen</a:t>
            </a:r>
            <a:endParaRPr lang="en-SG" sz="1271" dirty="0">
              <a:latin typeface="Arial Black" panose="020B0A04020102020204" pitchFamily="34" charset="0"/>
            </a:endParaRPr>
          </a:p>
          <a:p>
            <a:r>
              <a:rPr lang="en-SG" sz="1271" dirty="0">
                <a:latin typeface="Arial Black" panose="020B0A04020102020204" pitchFamily="34" charset="0"/>
              </a:rPr>
              <a:t>443. Fall – Der Herbst ~ Die </a:t>
            </a:r>
            <a:r>
              <a:rPr lang="en-SG" sz="1271" dirty="0" err="1">
                <a:latin typeface="Arial Black" panose="020B0A04020102020204" pitchFamily="34" charset="0"/>
              </a:rPr>
              <a:t>Wasserfälle</a:t>
            </a:r>
            <a:endParaRPr lang="en-SG" sz="1271" dirty="0">
              <a:latin typeface="Arial Black" panose="020B0A04020102020204" pitchFamily="34" charset="0"/>
            </a:endParaRPr>
          </a:p>
          <a:p>
            <a:r>
              <a:rPr lang="en-SG" sz="1271" dirty="0">
                <a:latin typeface="Arial Black" panose="020B0A04020102020204" pitchFamily="34" charset="0"/>
              </a:rPr>
              <a:t>444. Guest – Der Gast ~ Die </a:t>
            </a:r>
            <a:r>
              <a:rPr lang="en-SG" sz="1271" dirty="0" err="1">
                <a:latin typeface="Arial Black" panose="020B0A04020102020204" pitchFamily="34" charset="0"/>
              </a:rPr>
              <a:t>Gäste</a:t>
            </a:r>
            <a:endParaRPr lang="en-SG" sz="1271" dirty="0">
              <a:latin typeface="Arial Black" panose="020B0A04020102020204" pitchFamily="34" charset="0"/>
            </a:endParaRPr>
          </a:p>
          <a:p>
            <a:r>
              <a:rPr lang="en-SG" sz="1271" dirty="0">
                <a:latin typeface="Arial Black" panose="020B0A04020102020204" pitchFamily="34" charset="0"/>
              </a:rPr>
              <a:t>445. Experience – Das </a:t>
            </a:r>
            <a:r>
              <a:rPr lang="en-SG" sz="1271" dirty="0" err="1">
                <a:latin typeface="Arial Black" panose="020B0A04020102020204" pitchFamily="34" charset="0"/>
              </a:rPr>
              <a:t>Erlebnis</a:t>
            </a:r>
            <a:r>
              <a:rPr lang="en-SG" sz="1271" dirty="0">
                <a:latin typeface="Arial Black" panose="020B0A04020102020204" pitchFamily="34" charset="0"/>
              </a:rPr>
              <a:t> ~ </a:t>
            </a:r>
            <a:r>
              <a:rPr lang="en-SG" sz="1271" dirty="0" err="1">
                <a:latin typeface="Arial Black" panose="020B0A04020102020204" pitchFamily="34" charset="0"/>
              </a:rPr>
              <a:t>Erfahrungen</a:t>
            </a:r>
            <a:endParaRPr lang="en-SG" sz="1271" dirty="0">
              <a:latin typeface="Arial Black" panose="020B0A04020102020204" pitchFamily="34" charset="0"/>
            </a:endParaRPr>
          </a:p>
          <a:p>
            <a:r>
              <a:rPr lang="en-SG" sz="1271" dirty="0">
                <a:latin typeface="Arial Black" panose="020B0A04020102020204" pitchFamily="34" charset="0"/>
              </a:rPr>
              <a:t>446. Joke – Der </a:t>
            </a:r>
            <a:r>
              <a:rPr lang="en-SG" sz="1271" dirty="0" err="1">
                <a:latin typeface="Arial Black" panose="020B0A04020102020204" pitchFamily="34" charset="0"/>
              </a:rPr>
              <a:t>Witz</a:t>
            </a:r>
            <a:r>
              <a:rPr lang="en-SG" sz="1271" dirty="0">
                <a:latin typeface="Arial Black" panose="020B0A04020102020204" pitchFamily="34" charset="0"/>
              </a:rPr>
              <a:t> ~ Die </a:t>
            </a:r>
            <a:r>
              <a:rPr lang="en-SG" sz="1271" dirty="0" err="1">
                <a:latin typeface="Arial Black" panose="020B0A04020102020204" pitchFamily="34" charset="0"/>
              </a:rPr>
              <a:t>Witze</a:t>
            </a:r>
            <a:endParaRPr lang="en-SG" sz="1271" dirty="0">
              <a:latin typeface="Arial Black" panose="020B0A04020102020204" pitchFamily="34" charset="0"/>
            </a:endParaRPr>
          </a:p>
          <a:p>
            <a:r>
              <a:rPr lang="en-SG" sz="1271" dirty="0">
                <a:latin typeface="Arial Black" panose="020B0A04020102020204" pitchFamily="34" charset="0"/>
              </a:rPr>
              <a:t>447. Sand – Der Sand ~ Der Sand</a:t>
            </a:r>
          </a:p>
          <a:p>
            <a:r>
              <a:rPr lang="en-SG" sz="1271" dirty="0">
                <a:latin typeface="Arial Black" panose="020B0A04020102020204" pitchFamily="34" charset="0"/>
              </a:rPr>
              <a:t>448. Fist – Die Faust ~ Die </a:t>
            </a:r>
            <a:r>
              <a:rPr lang="en-SG" sz="1271" dirty="0" err="1">
                <a:latin typeface="Arial Black" panose="020B0A04020102020204" pitchFamily="34" charset="0"/>
              </a:rPr>
              <a:t>Fäuste</a:t>
            </a:r>
            <a:endParaRPr lang="en-SG" sz="1271" dirty="0">
              <a:latin typeface="Arial Black" panose="020B0A04020102020204" pitchFamily="34" charset="0"/>
            </a:endParaRPr>
          </a:p>
          <a:p>
            <a:r>
              <a:rPr lang="en-SG" sz="1271" dirty="0">
                <a:latin typeface="Arial Black" panose="020B0A04020102020204" pitchFamily="34" charset="0"/>
              </a:rPr>
              <a:t>449. Action – Die </a:t>
            </a:r>
            <a:r>
              <a:rPr lang="en-SG" sz="1271" dirty="0" err="1">
                <a:latin typeface="Arial Black" panose="020B0A04020102020204" pitchFamily="34" charset="0"/>
              </a:rPr>
              <a:t>Aktion</a:t>
            </a:r>
            <a:r>
              <a:rPr lang="en-SG" sz="1271" dirty="0">
                <a:latin typeface="Arial Black" panose="020B0A04020102020204" pitchFamily="34" charset="0"/>
              </a:rPr>
              <a:t> ~ Die </a:t>
            </a:r>
            <a:r>
              <a:rPr lang="en-SG" sz="1271" dirty="0" err="1">
                <a:latin typeface="Arial Black" panose="020B0A04020102020204" pitchFamily="34" charset="0"/>
              </a:rPr>
              <a:t>Aktionen</a:t>
            </a:r>
            <a:endParaRPr lang="en-SG" sz="1271" dirty="0">
              <a:latin typeface="Arial Black" panose="020B0A04020102020204" pitchFamily="34" charset="0"/>
            </a:endParaRPr>
          </a:p>
          <a:p>
            <a:r>
              <a:rPr lang="en-SG" sz="1271" dirty="0">
                <a:latin typeface="Arial Black" panose="020B0A04020102020204" pitchFamily="34" charset="0"/>
              </a:rPr>
              <a:t>450. Walk – Das </a:t>
            </a:r>
            <a:r>
              <a:rPr lang="en-SG" sz="1271" dirty="0" err="1">
                <a:latin typeface="Arial Black" panose="020B0A04020102020204" pitchFamily="34" charset="0"/>
              </a:rPr>
              <a:t>Wandern</a:t>
            </a:r>
            <a:r>
              <a:rPr lang="en-SG" sz="1271" dirty="0">
                <a:latin typeface="Arial Black" panose="020B0A04020102020204" pitchFamily="34" charset="0"/>
              </a:rPr>
              <a:t> ~ Die </a:t>
            </a:r>
            <a:r>
              <a:rPr lang="en-SG" sz="1271" dirty="0" err="1">
                <a:latin typeface="Arial Black" panose="020B0A04020102020204" pitchFamily="34" charset="0"/>
              </a:rPr>
              <a:t>Wanderungen</a:t>
            </a:r>
            <a:endParaRPr lang="en-SG" sz="1271" dirty="0">
              <a:latin typeface="Arial Black" panose="020B0A04020102020204" pitchFamily="34" charset="0"/>
            </a:endParaRPr>
          </a:p>
          <a:p>
            <a:r>
              <a:rPr lang="en-SG" sz="1271" dirty="0">
                <a:latin typeface="Arial Black" panose="020B0A04020102020204" pitchFamily="34" charset="0"/>
              </a:rPr>
              <a:t>451. Wedding – Die </a:t>
            </a:r>
            <a:r>
              <a:rPr lang="en-SG" sz="1271" dirty="0" err="1">
                <a:latin typeface="Arial Black" panose="020B0A04020102020204" pitchFamily="34" charset="0"/>
              </a:rPr>
              <a:t>Hochzeit</a:t>
            </a:r>
            <a:r>
              <a:rPr lang="en-SG" sz="1271" dirty="0">
                <a:latin typeface="Arial Black" panose="020B0A04020102020204" pitchFamily="34" charset="0"/>
              </a:rPr>
              <a:t> ~ Die </a:t>
            </a:r>
            <a:r>
              <a:rPr lang="en-SG" sz="1271" dirty="0" err="1">
                <a:latin typeface="Arial Black" panose="020B0A04020102020204" pitchFamily="34" charset="0"/>
              </a:rPr>
              <a:t>Hochzeiten</a:t>
            </a:r>
            <a:endParaRPr lang="en-SG" sz="1271" dirty="0">
              <a:latin typeface="Arial Black" panose="020B0A04020102020204" pitchFamily="34" charset="0"/>
            </a:endParaRPr>
          </a:p>
          <a:p>
            <a:r>
              <a:rPr lang="en-SG" sz="1271" dirty="0">
                <a:latin typeface="Arial Black" panose="020B0A04020102020204" pitchFamily="34" charset="0"/>
              </a:rPr>
              <a:t>452. Deal – Der Deal ~ Die </a:t>
            </a:r>
            <a:r>
              <a:rPr lang="en-SG" sz="1271" dirty="0" err="1">
                <a:latin typeface="Arial Black" panose="020B0A04020102020204" pitchFamily="34" charset="0"/>
              </a:rPr>
              <a:t>Angebote</a:t>
            </a:r>
            <a:endParaRPr lang="en-SG" sz="1271" dirty="0">
              <a:latin typeface="Arial Black" panose="020B0A04020102020204" pitchFamily="34" charset="0"/>
            </a:endParaRPr>
          </a:p>
          <a:p>
            <a:r>
              <a:rPr lang="en-SG" sz="1271" dirty="0">
                <a:latin typeface="Arial Black" panose="020B0A04020102020204" pitchFamily="34" charset="0"/>
              </a:rPr>
              <a:t>453. Nature – Die </a:t>
            </a:r>
            <a:r>
              <a:rPr lang="en-SG" sz="1271" dirty="0" err="1">
                <a:latin typeface="Arial Black" panose="020B0A04020102020204" pitchFamily="34" charset="0"/>
              </a:rPr>
              <a:t>Natur</a:t>
            </a:r>
            <a:r>
              <a:rPr lang="en-SG" sz="1271" dirty="0">
                <a:latin typeface="Arial Black" panose="020B0A04020102020204" pitchFamily="34" charset="0"/>
              </a:rPr>
              <a:t> ~ Die </a:t>
            </a:r>
            <a:r>
              <a:rPr lang="en-SG" sz="1271" dirty="0" err="1">
                <a:latin typeface="Arial Black" panose="020B0A04020102020204" pitchFamily="34" charset="0"/>
              </a:rPr>
              <a:t>Natur</a:t>
            </a:r>
            <a:endParaRPr lang="en-SG" sz="1271" dirty="0">
              <a:latin typeface="Arial Black" panose="020B0A04020102020204" pitchFamily="34" charset="0"/>
            </a:endParaRPr>
          </a:p>
          <a:p>
            <a:r>
              <a:rPr lang="en-SG" sz="1271" dirty="0">
                <a:latin typeface="Arial Black" panose="020B0A04020102020204" pitchFamily="34" charset="0"/>
              </a:rPr>
              <a:t>454. Planet – Der Planet ~ Die </a:t>
            </a:r>
            <a:r>
              <a:rPr lang="en-SG" sz="1271" dirty="0" err="1">
                <a:latin typeface="Arial Black" panose="020B0A04020102020204" pitchFamily="34" charset="0"/>
              </a:rPr>
              <a:t>Planeten</a:t>
            </a:r>
            <a:endParaRPr lang="en-SG" sz="1271" dirty="0">
              <a:latin typeface="Arial Black" panose="020B0A04020102020204" pitchFamily="34" charset="0"/>
            </a:endParaRPr>
          </a:p>
          <a:p>
            <a:r>
              <a:rPr lang="en-SG" sz="1271" dirty="0">
                <a:latin typeface="Arial Black" panose="020B0A04020102020204" pitchFamily="34" charset="0"/>
              </a:rPr>
              <a:t>455. Cousin – Der Cousin ~ Die </a:t>
            </a:r>
            <a:r>
              <a:rPr lang="en-SG" sz="1271" dirty="0" err="1">
                <a:latin typeface="Arial Black" panose="020B0A04020102020204" pitchFamily="34" charset="0"/>
              </a:rPr>
              <a:t>Cousinen</a:t>
            </a:r>
            <a:endParaRPr lang="en-SG" sz="1271" dirty="0">
              <a:latin typeface="Arial Black" panose="020B0A04020102020204" pitchFamily="34" charset="0"/>
            </a:endParaRPr>
          </a:p>
          <a:p>
            <a:r>
              <a:rPr lang="en-SG" sz="1271" dirty="0">
                <a:latin typeface="Arial Black" panose="020B0A04020102020204" pitchFamily="34" charset="0"/>
              </a:rPr>
              <a:t>456. Movement – Die </a:t>
            </a:r>
            <a:r>
              <a:rPr lang="en-SG" sz="1271" dirty="0" err="1">
                <a:latin typeface="Arial Black" panose="020B0A04020102020204" pitchFamily="34" charset="0"/>
              </a:rPr>
              <a:t>Bewegung</a:t>
            </a:r>
            <a:r>
              <a:rPr lang="en-SG" sz="1271" dirty="0">
                <a:latin typeface="Arial Black" panose="020B0A04020102020204" pitchFamily="34" charset="0"/>
              </a:rPr>
              <a:t> ~ Die </a:t>
            </a:r>
            <a:r>
              <a:rPr lang="en-SG" sz="1271" dirty="0" err="1">
                <a:latin typeface="Arial Black" panose="020B0A04020102020204" pitchFamily="34" charset="0"/>
              </a:rPr>
              <a:t>Bewegungen</a:t>
            </a:r>
            <a:endParaRPr lang="en-SG" sz="1271" dirty="0">
              <a:latin typeface="Arial Black" panose="020B0A04020102020204" pitchFamily="34" charset="0"/>
            </a:endParaRPr>
          </a:p>
          <a:p>
            <a:r>
              <a:rPr lang="en-SG" sz="1271" dirty="0">
                <a:latin typeface="Arial Black" panose="020B0A04020102020204" pitchFamily="34" charset="0"/>
              </a:rPr>
              <a:t>457. Flesh – Das </a:t>
            </a:r>
            <a:r>
              <a:rPr lang="en-SG" sz="1271" dirty="0" err="1">
                <a:latin typeface="Arial Black" panose="020B0A04020102020204" pitchFamily="34" charset="0"/>
              </a:rPr>
              <a:t>Fleisch</a:t>
            </a:r>
            <a:r>
              <a:rPr lang="en-SG" sz="1271" dirty="0">
                <a:latin typeface="Arial Black" panose="020B0A04020102020204" pitchFamily="34" charset="0"/>
              </a:rPr>
              <a:t> ~ Die </a:t>
            </a:r>
            <a:r>
              <a:rPr lang="en-SG" sz="1271" dirty="0" err="1">
                <a:latin typeface="Arial Black" panose="020B0A04020102020204" pitchFamily="34" charset="0"/>
              </a:rPr>
              <a:t>Konkretisiert</a:t>
            </a:r>
            <a:endParaRPr lang="en-SG" sz="1271" dirty="0">
              <a:latin typeface="Arial Black" panose="020B0A04020102020204" pitchFamily="34" charset="0"/>
            </a:endParaRPr>
          </a:p>
          <a:p>
            <a:r>
              <a:rPr lang="en-SG" sz="1271" dirty="0">
                <a:latin typeface="Arial Black" panose="020B0A04020102020204" pitchFamily="34" charset="0"/>
              </a:rPr>
              <a:t>458. Record – Der </a:t>
            </a:r>
            <a:r>
              <a:rPr lang="en-SG" sz="1271" dirty="0" err="1">
                <a:latin typeface="Arial Black" panose="020B0A04020102020204" pitchFamily="34" charset="0"/>
              </a:rPr>
              <a:t>Datensatz</a:t>
            </a:r>
            <a:r>
              <a:rPr lang="en-SG" sz="1271" dirty="0">
                <a:latin typeface="Arial Black" panose="020B0A04020102020204" pitchFamily="34" charset="0"/>
              </a:rPr>
              <a:t> ~ </a:t>
            </a:r>
            <a:r>
              <a:rPr lang="en-SG" sz="1271" dirty="0" err="1">
                <a:latin typeface="Arial Black" panose="020B0A04020102020204" pitchFamily="34" charset="0"/>
              </a:rPr>
              <a:t>Datensätze</a:t>
            </a:r>
            <a:endParaRPr lang="en-SG" sz="1271" dirty="0">
              <a:latin typeface="Arial Black" panose="020B0A04020102020204" pitchFamily="34" charset="0"/>
            </a:endParaRPr>
          </a:p>
          <a:p>
            <a:r>
              <a:rPr lang="en-SG" sz="1271" dirty="0">
                <a:latin typeface="Arial Black" panose="020B0A04020102020204" pitchFamily="34" charset="0"/>
              </a:rPr>
              <a:t>459. Camp – Das Camp ~ Die Lager</a:t>
            </a:r>
          </a:p>
          <a:p>
            <a:r>
              <a:rPr lang="en-SG" sz="1271" dirty="0">
                <a:latin typeface="Arial Black" panose="020B0A04020102020204" pitchFamily="34" charset="0"/>
              </a:rPr>
              <a:t>460. Newspaper – Die Zeitung ~ Die Zeitung</a:t>
            </a:r>
          </a:p>
          <a:p>
            <a:r>
              <a:rPr lang="en-SG" sz="1271" dirty="0">
                <a:latin typeface="Arial Black" panose="020B0A04020102020204" pitchFamily="34" charset="0"/>
              </a:rPr>
              <a:t>461. Ray – Der </a:t>
            </a:r>
            <a:r>
              <a:rPr lang="en-SG" sz="1271" dirty="0" err="1">
                <a:latin typeface="Arial Black" panose="020B0A04020102020204" pitchFamily="34" charset="0"/>
              </a:rPr>
              <a:t>Strahl</a:t>
            </a:r>
            <a:r>
              <a:rPr lang="en-SG" sz="1271" dirty="0">
                <a:latin typeface="Arial Black" panose="020B0A04020102020204" pitchFamily="34" charset="0"/>
              </a:rPr>
              <a:t> ~ Die </a:t>
            </a:r>
            <a:r>
              <a:rPr lang="en-SG" sz="1271" dirty="0" err="1">
                <a:latin typeface="Arial Black" panose="020B0A04020102020204" pitchFamily="34" charset="0"/>
              </a:rPr>
              <a:t>Strahlen</a:t>
            </a:r>
            <a:endParaRPr lang="en-SG" sz="1271" dirty="0">
              <a:latin typeface="Arial Black" panose="020B0A04020102020204" pitchFamily="34" charset="0"/>
            </a:endParaRPr>
          </a:p>
          <a:p>
            <a:r>
              <a:rPr lang="en-SG" sz="1271" dirty="0">
                <a:latin typeface="Arial Black" panose="020B0A04020102020204" pitchFamily="34" charset="0"/>
              </a:rPr>
              <a:t>462. Human – Der Mensch ~ Die Menschen</a:t>
            </a:r>
          </a:p>
          <a:p>
            <a:r>
              <a:rPr lang="en-SG" sz="1271" dirty="0">
                <a:latin typeface="Arial Black" panose="020B0A04020102020204" pitchFamily="34" charset="0"/>
              </a:rPr>
              <a:t>463. Couch – Das Sofa ~ Die </a:t>
            </a:r>
            <a:r>
              <a:rPr lang="en-SG" sz="1271" dirty="0" err="1">
                <a:latin typeface="Arial Black" panose="020B0A04020102020204" pitchFamily="34" charset="0"/>
              </a:rPr>
              <a:t>Liegen</a:t>
            </a:r>
            <a:endParaRPr lang="en-SG" sz="1271" dirty="0">
              <a:latin typeface="Arial Black" panose="020B0A04020102020204" pitchFamily="34" charset="0"/>
            </a:endParaRPr>
          </a:p>
          <a:p>
            <a:r>
              <a:rPr lang="en-SG" sz="1271" dirty="0">
                <a:latin typeface="Arial Black" panose="020B0A04020102020204" pitchFamily="34" charset="0"/>
              </a:rPr>
              <a:t>464. Motion – Die </a:t>
            </a:r>
            <a:r>
              <a:rPr lang="en-SG" sz="1271" dirty="0" err="1">
                <a:latin typeface="Arial Black" panose="020B0A04020102020204" pitchFamily="34" charset="0"/>
              </a:rPr>
              <a:t>Bewegung</a:t>
            </a:r>
            <a:r>
              <a:rPr lang="en-SG" sz="1271" dirty="0">
                <a:latin typeface="Arial Black" panose="020B0A04020102020204" pitchFamily="34" charset="0"/>
              </a:rPr>
              <a:t> ~ Die </a:t>
            </a:r>
            <a:r>
              <a:rPr lang="en-SG" sz="1271" dirty="0" err="1">
                <a:latin typeface="Arial Black" panose="020B0A04020102020204" pitchFamily="34" charset="0"/>
              </a:rPr>
              <a:t>Bewegungen</a:t>
            </a:r>
            <a:endParaRPr lang="en-SG" sz="1271" dirty="0">
              <a:latin typeface="Arial Black" panose="020B0A04020102020204" pitchFamily="34" charset="0"/>
            </a:endParaRPr>
          </a:p>
          <a:p>
            <a:r>
              <a:rPr lang="en-SG" sz="1271" dirty="0">
                <a:latin typeface="Arial Black" panose="020B0A04020102020204" pitchFamily="34" charset="0"/>
              </a:rPr>
              <a:t>465. Grandfather – Der </a:t>
            </a:r>
            <a:r>
              <a:rPr lang="en-SG" sz="1271" dirty="0" err="1">
                <a:latin typeface="Arial Black" panose="020B0A04020102020204" pitchFamily="34" charset="0"/>
              </a:rPr>
              <a:t>Großvater</a:t>
            </a:r>
            <a:r>
              <a:rPr lang="en-SG" sz="1271" dirty="0">
                <a:latin typeface="Arial Black" panose="020B0A04020102020204" pitchFamily="34" charset="0"/>
              </a:rPr>
              <a:t> ~ Die </a:t>
            </a:r>
            <a:r>
              <a:rPr lang="en-SG" sz="1271" dirty="0" err="1">
                <a:latin typeface="Arial Black" panose="020B0A04020102020204" pitchFamily="34" charset="0"/>
              </a:rPr>
              <a:t>Großväter</a:t>
            </a:r>
            <a:endParaRPr lang="en-SG" sz="1271" dirty="0">
              <a:latin typeface="Arial Black" panose="020B0A04020102020204" pitchFamily="34" charset="0"/>
            </a:endParaRPr>
          </a:p>
          <a:p>
            <a:r>
              <a:rPr lang="en-SG" sz="1271" dirty="0">
                <a:latin typeface="Arial Black" panose="020B0A04020102020204" pitchFamily="34" charset="0"/>
              </a:rPr>
              <a:t>466. Photograph – Die </a:t>
            </a:r>
            <a:r>
              <a:rPr lang="en-SG" sz="1271" dirty="0" err="1">
                <a:latin typeface="Arial Black" panose="020B0A04020102020204" pitchFamily="34" charset="0"/>
              </a:rPr>
              <a:t>Fotografie</a:t>
            </a:r>
            <a:r>
              <a:rPr lang="en-SG" sz="1271" dirty="0">
                <a:latin typeface="Arial Black" panose="020B0A04020102020204" pitchFamily="34" charset="0"/>
              </a:rPr>
              <a:t> ~ Die </a:t>
            </a:r>
            <a:r>
              <a:rPr lang="en-SG" sz="1271" dirty="0" err="1">
                <a:latin typeface="Arial Black" panose="020B0A04020102020204" pitchFamily="34" charset="0"/>
              </a:rPr>
              <a:t>Photographes</a:t>
            </a:r>
            <a:endParaRPr lang="en-SG" sz="1271" dirty="0">
              <a:latin typeface="Arial Black" panose="020B0A04020102020204" pitchFamily="34" charset="0"/>
            </a:endParaRPr>
          </a:p>
          <a:p>
            <a:r>
              <a:rPr lang="en-SG" sz="1271" dirty="0">
                <a:latin typeface="Arial Black" panose="020B0A04020102020204" pitchFamily="34" charset="0"/>
              </a:rPr>
              <a:t>467. Secret – Das </a:t>
            </a:r>
            <a:r>
              <a:rPr lang="en-SG" sz="1271" dirty="0" err="1">
                <a:latin typeface="Arial Black" panose="020B0A04020102020204" pitchFamily="34" charset="0"/>
              </a:rPr>
              <a:t>Geheimnis</a:t>
            </a:r>
            <a:r>
              <a:rPr lang="en-SG" sz="1271" dirty="0">
                <a:latin typeface="Arial Black" panose="020B0A04020102020204" pitchFamily="34" charset="0"/>
              </a:rPr>
              <a:t> ~ </a:t>
            </a:r>
            <a:r>
              <a:rPr lang="en-SG" sz="1271" dirty="0" err="1">
                <a:latin typeface="Arial Black" panose="020B0A04020102020204" pitchFamily="34" charset="0"/>
              </a:rPr>
              <a:t>Geheimnisse</a:t>
            </a:r>
            <a:endParaRPr lang="en-SG" sz="1271" dirty="0">
              <a:latin typeface="Arial Black" panose="020B0A04020102020204" pitchFamily="34" charset="0"/>
            </a:endParaRPr>
          </a:p>
          <a:p>
            <a:r>
              <a:rPr lang="en-SG" sz="1271" dirty="0">
                <a:latin typeface="Arial Black" panose="020B0A04020102020204" pitchFamily="34" charset="0"/>
              </a:rPr>
              <a:t>468. Beauty – Die </a:t>
            </a:r>
            <a:r>
              <a:rPr lang="en-SG" sz="1271" dirty="0" err="1">
                <a:latin typeface="Arial Black" panose="020B0A04020102020204" pitchFamily="34" charset="0"/>
              </a:rPr>
              <a:t>Schönheit</a:t>
            </a:r>
            <a:r>
              <a:rPr lang="en-SG" sz="1271" dirty="0">
                <a:latin typeface="Arial Black" panose="020B0A04020102020204" pitchFamily="34" charset="0"/>
              </a:rPr>
              <a:t> ~ Die </a:t>
            </a:r>
            <a:r>
              <a:rPr lang="en-SG" sz="1271" dirty="0" err="1">
                <a:latin typeface="Arial Black" panose="020B0A04020102020204" pitchFamily="34" charset="0"/>
              </a:rPr>
              <a:t>Schönheiten</a:t>
            </a:r>
            <a:endParaRPr lang="en-SG" sz="1271" dirty="0">
              <a:latin typeface="Arial Black" panose="020B0A04020102020204" pitchFamily="34" charset="0"/>
            </a:endParaRPr>
          </a:p>
          <a:p>
            <a:r>
              <a:rPr lang="en-SG" sz="1271" dirty="0">
                <a:latin typeface="Arial Black" panose="020B0A04020102020204" pitchFamily="34" charset="0"/>
              </a:rPr>
              <a:t>469. Presence – Das </a:t>
            </a:r>
            <a:r>
              <a:rPr lang="en-SG" sz="1271" dirty="0" err="1">
                <a:latin typeface="Arial Black" panose="020B0A04020102020204" pitchFamily="34" charset="0"/>
              </a:rPr>
              <a:t>Vorhandensein</a:t>
            </a:r>
            <a:r>
              <a:rPr lang="en-SG" sz="1271" dirty="0">
                <a:latin typeface="Arial Black" panose="020B0A04020102020204" pitchFamily="34" charset="0"/>
              </a:rPr>
              <a:t> ~ Die </a:t>
            </a:r>
            <a:r>
              <a:rPr lang="en-SG" sz="1271" dirty="0" err="1">
                <a:latin typeface="Arial Black" panose="020B0A04020102020204" pitchFamily="34" charset="0"/>
              </a:rPr>
              <a:t>Präsenzen</a:t>
            </a:r>
            <a:endParaRPr lang="en-SG" sz="1271" dirty="0">
              <a:latin typeface="Arial Black" panose="020B0A04020102020204" pitchFamily="34" charset="0"/>
            </a:endParaRPr>
          </a:p>
          <a:p>
            <a:r>
              <a:rPr lang="en-SG" sz="1271" dirty="0">
                <a:latin typeface="Arial Black" panose="020B0A04020102020204" pitchFamily="34" charset="0"/>
              </a:rPr>
              <a:t>470. Bell – Die </a:t>
            </a:r>
            <a:r>
              <a:rPr lang="en-SG" sz="1271" dirty="0" err="1">
                <a:latin typeface="Arial Black" panose="020B0A04020102020204" pitchFamily="34" charset="0"/>
              </a:rPr>
              <a:t>Glocke</a:t>
            </a:r>
            <a:r>
              <a:rPr lang="en-SG" sz="1271" dirty="0">
                <a:latin typeface="Arial Black" panose="020B0A04020102020204" pitchFamily="34" charset="0"/>
              </a:rPr>
              <a:t> ~ Die </a:t>
            </a:r>
            <a:r>
              <a:rPr lang="en-SG" sz="1271" dirty="0" err="1">
                <a:latin typeface="Arial Black" panose="020B0A04020102020204" pitchFamily="34" charset="0"/>
              </a:rPr>
              <a:t>Glocken</a:t>
            </a:r>
            <a:endParaRPr lang="en-SG" sz="1271" dirty="0">
              <a:latin typeface="Arial Black" panose="020B0A04020102020204" pitchFamily="34" charset="0"/>
            </a:endParaRPr>
          </a:p>
          <a:p>
            <a:r>
              <a:rPr lang="en-SG" sz="1271" dirty="0">
                <a:latin typeface="Arial Black" panose="020B0A04020102020204" pitchFamily="34" charset="0"/>
              </a:rPr>
              <a:t>471. Folk – Die </a:t>
            </a:r>
            <a:r>
              <a:rPr lang="en-SG" sz="1271" dirty="0" err="1">
                <a:latin typeface="Arial Black" panose="020B0A04020102020204" pitchFamily="34" charset="0"/>
              </a:rPr>
              <a:t>Volks</a:t>
            </a:r>
            <a:r>
              <a:rPr lang="en-SG" sz="1271" dirty="0">
                <a:latin typeface="Arial Black" panose="020B0A04020102020204" pitchFamily="34" charset="0"/>
              </a:rPr>
              <a:t> ~ Die Leute</a:t>
            </a:r>
          </a:p>
          <a:p>
            <a:r>
              <a:rPr lang="en-SG" sz="1271" dirty="0">
                <a:latin typeface="Arial Black" panose="020B0A04020102020204" pitchFamily="34" charset="0"/>
              </a:rPr>
              <a:t>472. Button – Der Knopf ~ Die </a:t>
            </a:r>
            <a:r>
              <a:rPr lang="en-SG" sz="1271" dirty="0" err="1">
                <a:latin typeface="Arial Black" panose="020B0A04020102020204" pitchFamily="34" charset="0"/>
              </a:rPr>
              <a:t>Knöpfe</a:t>
            </a:r>
            <a:endParaRPr lang="en-SG" sz="1271" dirty="0">
              <a:latin typeface="Arial Black" panose="020B0A04020102020204" pitchFamily="34" charset="0"/>
            </a:endParaRPr>
          </a:p>
          <a:p>
            <a:r>
              <a:rPr lang="en-SG" sz="1271" dirty="0">
                <a:latin typeface="Arial Black" panose="020B0A04020102020204" pitchFamily="34" charset="0"/>
              </a:rPr>
              <a:t>473. List – Die </a:t>
            </a:r>
            <a:r>
              <a:rPr lang="en-SG" sz="1271" dirty="0" err="1">
                <a:latin typeface="Arial Black" panose="020B0A04020102020204" pitchFamily="34" charset="0"/>
              </a:rPr>
              <a:t>Liste</a:t>
            </a:r>
            <a:r>
              <a:rPr lang="en-SG" sz="1271" dirty="0">
                <a:latin typeface="Arial Black" panose="020B0A04020102020204" pitchFamily="34" charset="0"/>
              </a:rPr>
              <a:t> ~ Die Listen</a:t>
            </a:r>
          </a:p>
          <a:p>
            <a:r>
              <a:rPr lang="en-SG" sz="1271" dirty="0">
                <a:latin typeface="Arial Black" panose="020B0A04020102020204" pitchFamily="34" charset="0"/>
              </a:rPr>
              <a:t>474. Level – Das Level ~ Die </a:t>
            </a:r>
            <a:r>
              <a:rPr lang="en-SG" sz="1271" dirty="0" err="1">
                <a:latin typeface="Arial Black" panose="020B0A04020102020204" pitchFamily="34" charset="0"/>
              </a:rPr>
              <a:t>Niveaus</a:t>
            </a:r>
            <a:endParaRPr lang="en-SG" sz="1271" dirty="0">
              <a:latin typeface="Arial Black" panose="020B0A04020102020204" pitchFamily="34" charset="0"/>
            </a:endParaRPr>
          </a:p>
          <a:p>
            <a:r>
              <a:rPr lang="en-SG" sz="1271" dirty="0">
                <a:latin typeface="Arial Black" panose="020B0A04020102020204" pitchFamily="34" charset="0"/>
              </a:rPr>
              <a:t>475. Date – Das Datum ~ Die </a:t>
            </a:r>
            <a:r>
              <a:rPr lang="en-SG" sz="1271" dirty="0" err="1">
                <a:latin typeface="Arial Black" panose="020B0A04020102020204" pitchFamily="34" charset="0"/>
              </a:rPr>
              <a:t>Daten</a:t>
            </a:r>
            <a:endParaRPr lang="en-SG" sz="1271" dirty="0">
              <a:latin typeface="Arial Black" panose="020B0A04020102020204" pitchFamily="34" charset="0"/>
            </a:endParaRPr>
          </a:p>
          <a:p>
            <a:r>
              <a:rPr lang="en-SG" sz="1271" dirty="0">
                <a:latin typeface="Arial Black" panose="020B0A04020102020204" pitchFamily="34" charset="0"/>
              </a:rPr>
              <a:t>476. Subject – Das </a:t>
            </a:r>
            <a:r>
              <a:rPr lang="en-SG" sz="1271" dirty="0" err="1">
                <a:latin typeface="Arial Black" panose="020B0A04020102020204" pitchFamily="34" charset="0"/>
              </a:rPr>
              <a:t>Thema</a:t>
            </a:r>
            <a:r>
              <a:rPr lang="en-SG" sz="1271" dirty="0">
                <a:latin typeface="Arial Black" panose="020B0A04020102020204" pitchFamily="34" charset="0"/>
              </a:rPr>
              <a:t> ~ Die </a:t>
            </a:r>
            <a:r>
              <a:rPr lang="en-SG" sz="1271" dirty="0" err="1">
                <a:latin typeface="Arial Black" panose="020B0A04020102020204" pitchFamily="34" charset="0"/>
              </a:rPr>
              <a:t>Fächer</a:t>
            </a:r>
            <a:endParaRPr lang="en-SG" sz="1271" dirty="0">
              <a:latin typeface="Arial Black" panose="020B0A04020102020204" pitchFamily="34" charset="0"/>
            </a:endParaRPr>
          </a:p>
          <a:p>
            <a:r>
              <a:rPr lang="en-SG" sz="1271" dirty="0">
                <a:latin typeface="Arial Black" panose="020B0A04020102020204" pitchFamily="34" charset="0"/>
              </a:rPr>
              <a:t>477. Difference – Der </a:t>
            </a:r>
            <a:r>
              <a:rPr lang="en-SG" sz="1271" dirty="0" err="1">
                <a:latin typeface="Arial Black" panose="020B0A04020102020204" pitchFamily="34" charset="0"/>
              </a:rPr>
              <a:t>Unterschied</a:t>
            </a:r>
            <a:r>
              <a:rPr lang="en-SG" sz="1271" dirty="0">
                <a:latin typeface="Arial Black" panose="020B0A04020102020204" pitchFamily="34" charset="0"/>
              </a:rPr>
              <a:t> ~ Die </a:t>
            </a:r>
            <a:r>
              <a:rPr lang="en-SG" sz="1271" dirty="0" err="1">
                <a:latin typeface="Arial Black" panose="020B0A04020102020204" pitchFamily="34" charset="0"/>
              </a:rPr>
              <a:t>Unterschiede</a:t>
            </a:r>
            <a:endParaRPr lang="en-SG" sz="1271" dirty="0">
              <a:latin typeface="Arial Black" panose="020B0A04020102020204" pitchFamily="34" charset="0"/>
            </a:endParaRPr>
          </a:p>
          <a:p>
            <a:r>
              <a:rPr lang="en-SG" sz="1271" dirty="0">
                <a:latin typeface="Arial Black" panose="020B0A04020102020204" pitchFamily="34" charset="0"/>
              </a:rPr>
              <a:t>478. Pause – Die Pause ~ Die </a:t>
            </a:r>
            <a:r>
              <a:rPr lang="en-SG" sz="1271" dirty="0" err="1">
                <a:latin typeface="Arial Black" panose="020B0A04020102020204" pitchFamily="34" charset="0"/>
              </a:rPr>
              <a:t>Pausen</a:t>
            </a:r>
            <a:endParaRPr lang="en-SG" sz="1271" dirty="0">
              <a:latin typeface="Arial Black" panose="020B0A04020102020204" pitchFamily="34" charset="0"/>
            </a:endParaRPr>
          </a:p>
          <a:p>
            <a:r>
              <a:rPr lang="en-SG" sz="1271" dirty="0">
                <a:latin typeface="Arial Black" panose="020B0A04020102020204" pitchFamily="34" charset="0"/>
              </a:rPr>
              <a:t>479. Van – Der Van ~ Die </a:t>
            </a:r>
            <a:r>
              <a:rPr lang="en-SG" sz="1271" dirty="0" err="1">
                <a:latin typeface="Arial Black" panose="020B0A04020102020204" pitchFamily="34" charset="0"/>
              </a:rPr>
              <a:t>Wagen</a:t>
            </a:r>
            <a:endParaRPr lang="en-SG" sz="1271" dirty="0">
              <a:latin typeface="Arial Black" panose="020B0A04020102020204" pitchFamily="34" charset="0"/>
            </a:endParaRPr>
          </a:p>
          <a:p>
            <a:r>
              <a:rPr lang="en-SG" sz="1271" dirty="0">
                <a:latin typeface="Arial Black" panose="020B0A04020102020204" pitchFamily="34" charset="0"/>
              </a:rPr>
              <a:t>480. Blade – Die </a:t>
            </a:r>
            <a:r>
              <a:rPr lang="en-SG" sz="1271" dirty="0" err="1">
                <a:latin typeface="Arial Black" panose="020B0A04020102020204" pitchFamily="34" charset="0"/>
              </a:rPr>
              <a:t>Klinge</a:t>
            </a:r>
            <a:r>
              <a:rPr lang="en-SG" sz="1271" dirty="0">
                <a:latin typeface="Arial Black" panose="020B0A04020102020204" pitchFamily="34" charset="0"/>
              </a:rPr>
              <a:t> ~ Die </a:t>
            </a:r>
            <a:r>
              <a:rPr lang="en-SG" sz="1271" dirty="0" err="1">
                <a:latin typeface="Arial Black" panose="020B0A04020102020204" pitchFamily="34" charset="0"/>
              </a:rPr>
              <a:t>Klingen</a:t>
            </a:r>
            <a:endParaRPr lang="en-SG" sz="1271" dirty="0">
              <a:latin typeface="Arial Black" panose="020B0A04020102020204" pitchFamily="34" charset="0"/>
            </a:endParaRPr>
          </a:p>
          <a:p>
            <a:r>
              <a:rPr lang="en-SG" sz="1271" dirty="0">
                <a:latin typeface="Arial Black" panose="020B0A04020102020204" pitchFamily="34" charset="0"/>
              </a:rPr>
              <a:t>481. Television – Das </a:t>
            </a:r>
            <a:r>
              <a:rPr lang="en-SG" sz="1271" dirty="0" err="1">
                <a:latin typeface="Arial Black" panose="020B0A04020102020204" pitchFamily="34" charset="0"/>
              </a:rPr>
              <a:t>Fernsehen</a:t>
            </a:r>
            <a:r>
              <a:rPr lang="en-SG" sz="1271" dirty="0">
                <a:latin typeface="Arial Black" panose="020B0A04020102020204" pitchFamily="34" charset="0"/>
              </a:rPr>
              <a:t> ~ Die </a:t>
            </a:r>
            <a:r>
              <a:rPr lang="en-SG" sz="1271" dirty="0" err="1">
                <a:latin typeface="Arial Black" panose="020B0A04020102020204" pitchFamily="34" charset="0"/>
              </a:rPr>
              <a:t>Fernseher</a:t>
            </a:r>
            <a:endParaRPr lang="en-SG" sz="1271" dirty="0">
              <a:latin typeface="Arial Black" panose="020B0A04020102020204" pitchFamily="34" charset="0"/>
            </a:endParaRPr>
          </a:p>
          <a:p>
            <a:r>
              <a:rPr lang="en-SG" sz="1271" dirty="0">
                <a:latin typeface="Arial Black" panose="020B0A04020102020204" pitchFamily="34" charset="0"/>
              </a:rPr>
              <a:t>482. Cover – Die </a:t>
            </a:r>
            <a:r>
              <a:rPr lang="en-SG" sz="1271" dirty="0" err="1">
                <a:latin typeface="Arial Black" panose="020B0A04020102020204" pitchFamily="34" charset="0"/>
              </a:rPr>
              <a:t>Titelseite</a:t>
            </a:r>
            <a:r>
              <a:rPr lang="en-SG" sz="1271" dirty="0">
                <a:latin typeface="Arial Black" panose="020B0A04020102020204" pitchFamily="34" charset="0"/>
              </a:rPr>
              <a:t> ~ Die </a:t>
            </a:r>
            <a:r>
              <a:rPr lang="en-SG" sz="1271" dirty="0" err="1">
                <a:latin typeface="Arial Black" panose="020B0A04020102020204" pitchFamily="34" charset="0"/>
              </a:rPr>
              <a:t>Abdeckungen</a:t>
            </a:r>
            <a:endParaRPr lang="en-SG" sz="1271" dirty="0">
              <a:latin typeface="Arial Black" panose="020B0A04020102020204" pitchFamily="34" charset="0"/>
            </a:endParaRPr>
          </a:p>
          <a:p>
            <a:r>
              <a:rPr lang="en-SG" sz="1271" dirty="0">
                <a:latin typeface="Arial Black" panose="020B0A04020102020204" pitchFamily="34" charset="0"/>
              </a:rPr>
              <a:t>483. Past – Die </a:t>
            </a:r>
            <a:r>
              <a:rPr lang="en-SG" sz="1271" dirty="0" err="1">
                <a:latin typeface="Arial Black" panose="020B0A04020102020204" pitchFamily="34" charset="0"/>
              </a:rPr>
              <a:t>Vergangenheit</a:t>
            </a:r>
            <a:r>
              <a:rPr lang="en-SG" sz="1271" dirty="0">
                <a:latin typeface="Arial Black" panose="020B0A04020102020204" pitchFamily="34" charset="0"/>
              </a:rPr>
              <a:t> ~ Die </a:t>
            </a:r>
            <a:r>
              <a:rPr lang="en-SG" sz="1271" dirty="0" err="1">
                <a:latin typeface="Arial Black" panose="020B0A04020102020204" pitchFamily="34" charset="0"/>
              </a:rPr>
              <a:t>Vergangenheit</a:t>
            </a:r>
            <a:endParaRPr lang="en-SG" sz="1271" dirty="0">
              <a:latin typeface="Arial Black" panose="020B0A04020102020204" pitchFamily="34" charset="0"/>
            </a:endParaRPr>
          </a:p>
          <a:p>
            <a:r>
              <a:rPr lang="en-SG" sz="1271" dirty="0">
                <a:latin typeface="Arial Black" panose="020B0A04020102020204" pitchFamily="34" charset="0"/>
              </a:rPr>
              <a:t>484. Farm – Der </a:t>
            </a:r>
            <a:r>
              <a:rPr lang="en-SG" sz="1271" dirty="0" err="1">
                <a:latin typeface="Arial Black" panose="020B0A04020102020204" pitchFamily="34" charset="0"/>
              </a:rPr>
              <a:t>Bauernhof</a:t>
            </a:r>
            <a:r>
              <a:rPr lang="en-SG" sz="1271" dirty="0">
                <a:latin typeface="Arial Black" panose="020B0A04020102020204" pitchFamily="34" charset="0"/>
              </a:rPr>
              <a:t> ~ Die </a:t>
            </a:r>
            <a:r>
              <a:rPr lang="en-SG" sz="1271" dirty="0" err="1">
                <a:latin typeface="Arial Black" panose="020B0A04020102020204" pitchFamily="34" charset="0"/>
              </a:rPr>
              <a:t>Bauernhöfe</a:t>
            </a:r>
            <a:endParaRPr lang="en-SG" sz="1271" dirty="0">
              <a:latin typeface="Arial Black" panose="020B0A04020102020204" pitchFamily="34" charset="0"/>
            </a:endParaRPr>
          </a:p>
          <a:p>
            <a:r>
              <a:rPr lang="en-SG" sz="1271" dirty="0">
                <a:latin typeface="Arial Black" panose="020B0A04020102020204" pitchFamily="34" charset="0"/>
              </a:rPr>
              <a:t>485. Lap – Die </a:t>
            </a:r>
            <a:r>
              <a:rPr lang="en-SG" sz="1271" dirty="0" err="1">
                <a:latin typeface="Arial Black" panose="020B0A04020102020204" pitchFamily="34" charset="0"/>
              </a:rPr>
              <a:t>Runden</a:t>
            </a:r>
            <a:r>
              <a:rPr lang="en-SG" sz="1271" dirty="0">
                <a:latin typeface="Arial Black" panose="020B0A04020102020204" pitchFamily="34" charset="0"/>
              </a:rPr>
              <a:t> ~ Die </a:t>
            </a:r>
            <a:r>
              <a:rPr lang="en-SG" sz="1271" dirty="0" err="1">
                <a:latin typeface="Arial Black" panose="020B0A04020102020204" pitchFamily="34" charset="0"/>
              </a:rPr>
              <a:t>Runden</a:t>
            </a:r>
            <a:endParaRPr lang="en-SG" sz="1271" dirty="0">
              <a:latin typeface="Arial Black" panose="020B0A04020102020204" pitchFamily="34" charset="0"/>
            </a:endParaRPr>
          </a:p>
          <a:p>
            <a:r>
              <a:rPr lang="en-SG" sz="1271" dirty="0">
                <a:latin typeface="Arial Black" panose="020B0A04020102020204" pitchFamily="34" charset="0"/>
              </a:rPr>
              <a:t>486. Band – Die Band ~ Die Bands</a:t>
            </a:r>
          </a:p>
          <a:p>
            <a:r>
              <a:rPr lang="en-SG" sz="1271" dirty="0">
                <a:latin typeface="Arial Black" panose="020B0A04020102020204" pitchFamily="34" charset="0"/>
              </a:rPr>
              <a:t>487. Lawyer – Der </a:t>
            </a:r>
            <a:r>
              <a:rPr lang="en-SG" sz="1271" dirty="0" err="1">
                <a:latin typeface="Arial Black" panose="020B0A04020102020204" pitchFamily="34" charset="0"/>
              </a:rPr>
              <a:t>Anwalt</a:t>
            </a:r>
            <a:r>
              <a:rPr lang="en-SG" sz="1271" dirty="0">
                <a:latin typeface="Arial Black" panose="020B0A04020102020204" pitchFamily="34" charset="0"/>
              </a:rPr>
              <a:t> ~ Die </a:t>
            </a:r>
            <a:r>
              <a:rPr lang="en-SG" sz="1271" dirty="0" err="1">
                <a:latin typeface="Arial Black" panose="020B0A04020102020204" pitchFamily="34" charset="0"/>
              </a:rPr>
              <a:t>Anwälte</a:t>
            </a:r>
            <a:endParaRPr lang="en-SG" sz="1271" dirty="0">
              <a:latin typeface="Arial Black" panose="020B0A04020102020204" pitchFamily="34" charset="0"/>
            </a:endParaRPr>
          </a:p>
          <a:p>
            <a:r>
              <a:rPr lang="en-SG" sz="1271" dirty="0">
                <a:latin typeface="Arial Black" panose="020B0A04020102020204" pitchFamily="34" charset="0"/>
              </a:rPr>
              <a:t>488. Magazine – Das </a:t>
            </a:r>
            <a:r>
              <a:rPr lang="en-SG" sz="1271" dirty="0" err="1">
                <a:latin typeface="Arial Black" panose="020B0A04020102020204" pitchFamily="34" charset="0"/>
              </a:rPr>
              <a:t>Magazin</a:t>
            </a:r>
            <a:r>
              <a:rPr lang="en-SG" sz="1271" dirty="0">
                <a:latin typeface="Arial Black" panose="020B0A04020102020204" pitchFamily="34" charset="0"/>
              </a:rPr>
              <a:t> ~ Die </a:t>
            </a:r>
            <a:r>
              <a:rPr lang="en-SG" sz="1271" dirty="0" err="1">
                <a:latin typeface="Arial Black" panose="020B0A04020102020204" pitchFamily="34" charset="0"/>
              </a:rPr>
              <a:t>Zeitschriften</a:t>
            </a:r>
            <a:endParaRPr lang="en-SG" sz="1271" dirty="0">
              <a:latin typeface="Arial Black" panose="020B0A04020102020204" pitchFamily="34" charset="0"/>
            </a:endParaRPr>
          </a:p>
          <a:p>
            <a:r>
              <a:rPr lang="en-SG" sz="1271" dirty="0">
                <a:latin typeface="Arial Black" panose="020B0A04020102020204" pitchFamily="34" charset="0"/>
              </a:rPr>
              <a:t>489. Branch – Der </a:t>
            </a:r>
            <a:r>
              <a:rPr lang="en-SG" sz="1271" dirty="0" err="1">
                <a:latin typeface="Arial Black" panose="020B0A04020102020204" pitchFamily="34" charset="0"/>
              </a:rPr>
              <a:t>Ast</a:t>
            </a:r>
            <a:r>
              <a:rPr lang="en-SG" sz="1271" dirty="0">
                <a:latin typeface="Arial Black" panose="020B0A04020102020204" pitchFamily="34" charset="0"/>
              </a:rPr>
              <a:t> ~ Die </a:t>
            </a:r>
            <a:r>
              <a:rPr lang="en-SG" sz="1271" dirty="0" err="1">
                <a:latin typeface="Arial Black" panose="020B0A04020102020204" pitchFamily="34" charset="0"/>
              </a:rPr>
              <a:t>Zweige</a:t>
            </a:r>
            <a:endParaRPr lang="en-SG" sz="1271" dirty="0">
              <a:latin typeface="Arial Black" panose="020B0A04020102020204" pitchFamily="34" charset="0"/>
            </a:endParaRPr>
          </a:p>
          <a:p>
            <a:r>
              <a:rPr lang="en-SG" sz="1271" dirty="0">
                <a:latin typeface="Arial Black" panose="020B0A04020102020204" pitchFamily="34" charset="0"/>
              </a:rPr>
              <a:t>490. Frame – Der </a:t>
            </a:r>
            <a:r>
              <a:rPr lang="en-SG" sz="1271" dirty="0" err="1">
                <a:latin typeface="Arial Black" panose="020B0A04020102020204" pitchFamily="34" charset="0"/>
              </a:rPr>
              <a:t>Rahmen</a:t>
            </a:r>
            <a:r>
              <a:rPr lang="en-SG" sz="1271" dirty="0">
                <a:latin typeface="Arial Black" panose="020B0A04020102020204" pitchFamily="34" charset="0"/>
              </a:rPr>
              <a:t> ~ Die </a:t>
            </a:r>
            <a:r>
              <a:rPr lang="en-SG" sz="1271" dirty="0" err="1">
                <a:latin typeface="Arial Black" panose="020B0A04020102020204" pitchFamily="34" charset="0"/>
              </a:rPr>
              <a:t>Rahmen</a:t>
            </a:r>
            <a:endParaRPr lang="en-SG" sz="1271" dirty="0">
              <a:latin typeface="Arial Black" panose="020B0A04020102020204" pitchFamily="34" charset="0"/>
            </a:endParaRPr>
          </a:p>
          <a:p>
            <a:r>
              <a:rPr lang="en-SG" sz="1271" dirty="0">
                <a:latin typeface="Arial Black" panose="020B0A04020102020204" pitchFamily="34" charset="0"/>
              </a:rPr>
              <a:t>491. Deck – Das Deck ~ Die Decks</a:t>
            </a:r>
          </a:p>
          <a:p>
            <a:r>
              <a:rPr lang="en-SG" sz="1271" dirty="0">
                <a:latin typeface="Arial Black" panose="020B0A04020102020204" pitchFamily="34" charset="0"/>
              </a:rPr>
              <a:t>492. Effect – Der </a:t>
            </a:r>
            <a:r>
              <a:rPr lang="en-SG" sz="1271" dirty="0" err="1">
                <a:latin typeface="Arial Black" panose="020B0A04020102020204" pitchFamily="34" charset="0"/>
              </a:rPr>
              <a:t>Effekt</a:t>
            </a:r>
            <a:r>
              <a:rPr lang="en-SG" sz="1271" dirty="0">
                <a:latin typeface="Arial Black" panose="020B0A04020102020204" pitchFamily="34" charset="0"/>
              </a:rPr>
              <a:t> ~ Die </a:t>
            </a:r>
            <a:r>
              <a:rPr lang="en-SG" sz="1271" dirty="0" err="1">
                <a:latin typeface="Arial Black" panose="020B0A04020102020204" pitchFamily="34" charset="0"/>
              </a:rPr>
              <a:t>Effekte</a:t>
            </a:r>
            <a:endParaRPr lang="en-SG" sz="1271" dirty="0">
              <a:latin typeface="Arial Black" panose="020B0A04020102020204" pitchFamily="34" charset="0"/>
            </a:endParaRPr>
          </a:p>
          <a:p>
            <a:r>
              <a:rPr lang="en-SG" sz="1271" dirty="0">
                <a:latin typeface="Arial Black" panose="020B0A04020102020204" pitchFamily="34" charset="0"/>
              </a:rPr>
              <a:t>493. Dance – Der </a:t>
            </a:r>
            <a:r>
              <a:rPr lang="en-SG" sz="1271" dirty="0" err="1">
                <a:latin typeface="Arial Black" panose="020B0A04020102020204" pitchFamily="34" charset="0"/>
              </a:rPr>
              <a:t>Tanz</a:t>
            </a:r>
            <a:r>
              <a:rPr lang="en-SG" sz="1271" dirty="0">
                <a:latin typeface="Arial Black" panose="020B0A04020102020204" pitchFamily="34" charset="0"/>
              </a:rPr>
              <a:t> ~ Die </a:t>
            </a:r>
            <a:r>
              <a:rPr lang="en-SG" sz="1271" dirty="0" err="1">
                <a:latin typeface="Arial Black" panose="020B0A04020102020204" pitchFamily="34" charset="0"/>
              </a:rPr>
              <a:t>Tänze</a:t>
            </a:r>
            <a:endParaRPr lang="en-SG" sz="1271" dirty="0">
              <a:latin typeface="Arial Black" panose="020B0A04020102020204" pitchFamily="34" charset="0"/>
            </a:endParaRPr>
          </a:p>
          <a:p>
            <a:r>
              <a:rPr lang="en-SG" sz="1271" dirty="0">
                <a:latin typeface="Arial Black" panose="020B0A04020102020204" pitchFamily="34" charset="0"/>
              </a:rPr>
              <a:t>494. Vision – Die </a:t>
            </a:r>
            <a:r>
              <a:rPr lang="en-SG" sz="1271" dirty="0" err="1">
                <a:latin typeface="Arial Black" panose="020B0A04020102020204" pitchFamily="34" charset="0"/>
              </a:rPr>
              <a:t>Sicht</a:t>
            </a:r>
            <a:r>
              <a:rPr lang="en-SG" sz="1271" dirty="0">
                <a:latin typeface="Arial Black" panose="020B0A04020102020204" pitchFamily="34" charset="0"/>
              </a:rPr>
              <a:t> ~ Die </a:t>
            </a:r>
            <a:r>
              <a:rPr lang="en-SG" sz="1271" dirty="0" err="1">
                <a:latin typeface="Arial Black" panose="020B0A04020102020204" pitchFamily="34" charset="0"/>
              </a:rPr>
              <a:t>Visionen</a:t>
            </a:r>
            <a:endParaRPr lang="en-SG" sz="1271" dirty="0">
              <a:latin typeface="Arial Black" panose="020B0A04020102020204" pitchFamily="34" charset="0"/>
            </a:endParaRPr>
          </a:p>
          <a:p>
            <a:r>
              <a:rPr lang="en-SG" sz="1271" dirty="0">
                <a:latin typeface="Arial Black" panose="020B0A04020102020204" pitchFamily="34" charset="0"/>
              </a:rPr>
              <a:t>495. Ghost – Das </a:t>
            </a:r>
            <a:r>
              <a:rPr lang="en-SG" sz="1271" dirty="0" err="1">
                <a:latin typeface="Arial Black" panose="020B0A04020102020204" pitchFamily="34" charset="0"/>
              </a:rPr>
              <a:t>Gespenst</a:t>
            </a:r>
            <a:r>
              <a:rPr lang="en-SG" sz="1271" dirty="0">
                <a:latin typeface="Arial Black" panose="020B0A04020102020204" pitchFamily="34" charset="0"/>
              </a:rPr>
              <a:t> ~ Die </a:t>
            </a:r>
            <a:r>
              <a:rPr lang="en-SG" sz="1271" dirty="0" err="1">
                <a:latin typeface="Arial Black" panose="020B0A04020102020204" pitchFamily="34" charset="0"/>
              </a:rPr>
              <a:t>Geister</a:t>
            </a:r>
            <a:endParaRPr lang="en-SG" sz="1271" dirty="0">
              <a:latin typeface="Arial Black" panose="020B0A04020102020204" pitchFamily="34" charset="0"/>
            </a:endParaRPr>
          </a:p>
          <a:p>
            <a:r>
              <a:rPr lang="en-SG" sz="1271" dirty="0">
                <a:latin typeface="Arial Black" panose="020B0A04020102020204" pitchFamily="34" charset="0"/>
              </a:rPr>
              <a:t>496. Ass – Der </a:t>
            </a:r>
            <a:r>
              <a:rPr lang="en-SG" sz="1271" dirty="0" err="1">
                <a:latin typeface="Arial Black" panose="020B0A04020102020204" pitchFamily="34" charset="0"/>
              </a:rPr>
              <a:t>Esel</a:t>
            </a:r>
            <a:r>
              <a:rPr lang="en-SG" sz="1271" dirty="0">
                <a:latin typeface="Arial Black" panose="020B0A04020102020204" pitchFamily="34" charset="0"/>
              </a:rPr>
              <a:t> ~ Die </a:t>
            </a:r>
            <a:r>
              <a:rPr lang="en-SG" sz="1271" dirty="0" err="1">
                <a:latin typeface="Arial Black" panose="020B0A04020102020204" pitchFamily="34" charset="0"/>
              </a:rPr>
              <a:t>Esel</a:t>
            </a:r>
            <a:endParaRPr lang="en-SG" sz="1271" dirty="0">
              <a:latin typeface="Arial Black" panose="020B0A04020102020204" pitchFamily="34" charset="0"/>
            </a:endParaRPr>
          </a:p>
          <a:p>
            <a:r>
              <a:rPr lang="en-SG" sz="1271" dirty="0">
                <a:latin typeface="Arial Black" panose="020B0A04020102020204" pitchFamily="34" charset="0"/>
              </a:rPr>
              <a:t>497. Character – Der </a:t>
            </a:r>
            <a:r>
              <a:rPr lang="en-SG" sz="1271" dirty="0" err="1">
                <a:latin typeface="Arial Black" panose="020B0A04020102020204" pitchFamily="34" charset="0"/>
              </a:rPr>
              <a:t>Charakter</a:t>
            </a:r>
            <a:r>
              <a:rPr lang="en-SG" sz="1271" dirty="0">
                <a:latin typeface="Arial Black" panose="020B0A04020102020204" pitchFamily="34" charset="0"/>
              </a:rPr>
              <a:t> ~ Die </a:t>
            </a:r>
            <a:r>
              <a:rPr lang="en-SG" sz="1271" dirty="0" err="1">
                <a:latin typeface="Arial Black" panose="020B0A04020102020204" pitchFamily="34" charset="0"/>
              </a:rPr>
              <a:t>Charaktere</a:t>
            </a:r>
            <a:endParaRPr lang="en-SG" sz="1271" dirty="0">
              <a:latin typeface="Arial Black" panose="020B0A04020102020204" pitchFamily="34" charset="0"/>
            </a:endParaRPr>
          </a:p>
        </p:txBody>
      </p:sp>
      <p:sp>
        <p:nvSpPr>
          <p:cNvPr id="14" name="Rectangle 13">
            <a:extLst>
              <a:ext uri="{FF2B5EF4-FFF2-40B4-BE49-F238E27FC236}">
                <a16:creationId xmlns:a16="http://schemas.microsoft.com/office/drawing/2014/main" id="{5FB7158E-6547-4251-A4DA-4AA4E72A956B}"/>
              </a:ext>
            </a:extLst>
          </p:cNvPr>
          <p:cNvSpPr/>
          <p:nvPr/>
        </p:nvSpPr>
        <p:spPr>
          <a:xfrm>
            <a:off x="12003441" y="149831"/>
            <a:ext cx="6268329" cy="1173210"/>
          </a:xfrm>
          <a:prstGeom prst="rect">
            <a:avLst/>
          </a:prstGeom>
        </p:spPr>
        <p:style>
          <a:lnRef idx="2">
            <a:schemeClr val="dk1"/>
          </a:lnRef>
          <a:fillRef idx="1">
            <a:schemeClr val="lt1"/>
          </a:fillRef>
          <a:effectRef idx="0">
            <a:schemeClr val="dk1"/>
          </a:effectRef>
          <a:fontRef idx="minor">
            <a:schemeClr val="dk1"/>
          </a:fontRef>
        </p:style>
        <p:txBody>
          <a:bodyPr wrap="none" lIns="64585" tIns="32292" rIns="64585" bIns="32292">
            <a:spAutoFit/>
          </a:bodyPr>
          <a:lstStyle/>
          <a:p>
            <a:pPr algn="ctr"/>
            <a:r>
              <a:rPr lang="en-US"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rPr>
              <a:t>Nomen Deutsch</a:t>
            </a:r>
          </a:p>
        </p:txBody>
      </p:sp>
      <p:sp>
        <p:nvSpPr>
          <p:cNvPr id="19" name="Rectangle 18">
            <a:extLst>
              <a:ext uri="{FF2B5EF4-FFF2-40B4-BE49-F238E27FC236}">
                <a16:creationId xmlns:a16="http://schemas.microsoft.com/office/drawing/2014/main" id="{1169EC4B-28EC-49A3-AC22-A88FDD15A4A5}"/>
              </a:ext>
            </a:extLst>
          </p:cNvPr>
          <p:cNvSpPr/>
          <p:nvPr/>
        </p:nvSpPr>
        <p:spPr>
          <a:xfrm>
            <a:off x="16126146" y="1734656"/>
            <a:ext cx="7920103" cy="19648969"/>
          </a:xfrm>
          <a:prstGeom prst="rect">
            <a:avLst/>
          </a:prstGeom>
        </p:spPr>
        <p:txBody>
          <a:bodyPr wrap="square">
            <a:spAutoFit/>
          </a:bodyPr>
          <a:lstStyle/>
          <a:p>
            <a:r>
              <a:rPr lang="en-SG" sz="1271" dirty="0">
                <a:latin typeface="Arial Black" panose="020B0A04020102020204" pitchFamily="34" charset="0"/>
              </a:rPr>
              <a:t>301. Cop – Der </a:t>
            </a:r>
            <a:r>
              <a:rPr lang="en-SG" sz="1271" dirty="0" err="1">
                <a:latin typeface="Arial Black" panose="020B0A04020102020204" pitchFamily="34" charset="0"/>
              </a:rPr>
              <a:t>Polizist</a:t>
            </a:r>
            <a:r>
              <a:rPr lang="en-SG" sz="1271" dirty="0">
                <a:latin typeface="Arial Black" panose="020B0A04020102020204" pitchFamily="34" charset="0"/>
              </a:rPr>
              <a:t> ~ Die </a:t>
            </a:r>
            <a:r>
              <a:rPr lang="en-SG" sz="1271" dirty="0" err="1">
                <a:latin typeface="Arial Black" panose="020B0A04020102020204" pitchFamily="34" charset="0"/>
              </a:rPr>
              <a:t>Polizisten</a:t>
            </a:r>
            <a:endParaRPr lang="en-SG" sz="1271" dirty="0">
              <a:latin typeface="Arial Black" panose="020B0A04020102020204" pitchFamily="34" charset="0"/>
            </a:endParaRPr>
          </a:p>
          <a:p>
            <a:r>
              <a:rPr lang="en-SG" sz="1271" dirty="0">
                <a:latin typeface="Arial Black" panose="020B0A04020102020204" pitchFamily="34" charset="0"/>
              </a:rPr>
              <a:t>302. Art – Die Kunst ~ Die </a:t>
            </a:r>
            <a:r>
              <a:rPr lang="en-SG" sz="1271" dirty="0" err="1">
                <a:latin typeface="Arial Black" panose="020B0A04020102020204" pitchFamily="34" charset="0"/>
              </a:rPr>
              <a:t>Künste</a:t>
            </a:r>
            <a:endParaRPr lang="en-SG" sz="1271" dirty="0">
              <a:latin typeface="Arial Black" panose="020B0A04020102020204" pitchFamily="34" charset="0"/>
            </a:endParaRPr>
          </a:p>
          <a:p>
            <a:r>
              <a:rPr lang="en-SG" sz="1271" dirty="0">
                <a:latin typeface="Arial Black" panose="020B0A04020102020204" pitchFamily="34" charset="0"/>
              </a:rPr>
              <a:t>303. Beer – Das Bier ~ Die </a:t>
            </a:r>
            <a:r>
              <a:rPr lang="en-SG" sz="1271" dirty="0" err="1">
                <a:latin typeface="Arial Black" panose="020B0A04020102020204" pitchFamily="34" charset="0"/>
              </a:rPr>
              <a:t>Biere</a:t>
            </a:r>
            <a:endParaRPr lang="en-SG" sz="1271" dirty="0">
              <a:latin typeface="Arial Black" panose="020B0A04020102020204" pitchFamily="34" charset="0"/>
            </a:endParaRPr>
          </a:p>
          <a:p>
            <a:r>
              <a:rPr lang="en-SG" sz="1271" dirty="0">
                <a:latin typeface="Arial Black" panose="020B0A04020102020204" pitchFamily="34" charset="0"/>
              </a:rPr>
              <a:t>304. North – Norden ~ Die Norths</a:t>
            </a:r>
          </a:p>
          <a:p>
            <a:r>
              <a:rPr lang="en-SG" sz="1271" dirty="0">
                <a:latin typeface="Arial Black" panose="020B0A04020102020204" pitchFamily="34" charset="0"/>
              </a:rPr>
              <a:t>305. Island – Die </a:t>
            </a:r>
            <a:r>
              <a:rPr lang="en-SG" sz="1271" dirty="0" err="1">
                <a:latin typeface="Arial Black" panose="020B0A04020102020204" pitchFamily="34" charset="0"/>
              </a:rPr>
              <a:t>Insel</a:t>
            </a:r>
            <a:r>
              <a:rPr lang="en-SG" sz="1271" dirty="0">
                <a:latin typeface="Arial Black" panose="020B0A04020102020204" pitchFamily="34" charset="0"/>
              </a:rPr>
              <a:t> ~ Die </a:t>
            </a:r>
            <a:r>
              <a:rPr lang="en-SG" sz="1271" dirty="0" err="1">
                <a:latin typeface="Arial Black" panose="020B0A04020102020204" pitchFamily="34" charset="0"/>
              </a:rPr>
              <a:t>Inseln</a:t>
            </a:r>
            <a:endParaRPr lang="en-SG" sz="1271" dirty="0">
              <a:latin typeface="Arial Black" panose="020B0A04020102020204" pitchFamily="34" charset="0"/>
            </a:endParaRPr>
          </a:p>
          <a:p>
            <a:r>
              <a:rPr lang="en-SG" sz="1271" dirty="0">
                <a:latin typeface="Arial Black" panose="020B0A04020102020204" pitchFamily="34" charset="0"/>
              </a:rPr>
              <a:t>306. Bus – Der Bus ~ Die </a:t>
            </a:r>
            <a:r>
              <a:rPr lang="en-SG" sz="1271" dirty="0" err="1">
                <a:latin typeface="Arial Black" panose="020B0A04020102020204" pitchFamily="34" charset="0"/>
              </a:rPr>
              <a:t>Busse</a:t>
            </a:r>
            <a:endParaRPr lang="en-SG" sz="1271" dirty="0">
              <a:latin typeface="Arial Black" panose="020B0A04020102020204" pitchFamily="34" charset="0"/>
            </a:endParaRPr>
          </a:p>
          <a:p>
            <a:r>
              <a:rPr lang="en-SG" sz="1271" dirty="0">
                <a:latin typeface="Arial Black" panose="020B0A04020102020204" pitchFamily="34" charset="0"/>
              </a:rPr>
              <a:t>307. Smell – Der </a:t>
            </a:r>
            <a:r>
              <a:rPr lang="en-SG" sz="1271" dirty="0" err="1">
                <a:latin typeface="Arial Black" panose="020B0A04020102020204" pitchFamily="34" charset="0"/>
              </a:rPr>
              <a:t>Geruch</a:t>
            </a:r>
            <a:r>
              <a:rPr lang="en-SG" sz="1271" dirty="0">
                <a:latin typeface="Arial Black" panose="020B0A04020102020204" pitchFamily="34" charset="0"/>
              </a:rPr>
              <a:t> ~ Die </a:t>
            </a:r>
            <a:r>
              <a:rPr lang="en-SG" sz="1271" dirty="0" err="1">
                <a:latin typeface="Arial Black" panose="020B0A04020102020204" pitchFamily="34" charset="0"/>
              </a:rPr>
              <a:t>Gerüche</a:t>
            </a:r>
            <a:endParaRPr lang="en-SG" sz="1271" dirty="0">
              <a:latin typeface="Arial Black" panose="020B0A04020102020204" pitchFamily="34" charset="0"/>
            </a:endParaRPr>
          </a:p>
          <a:p>
            <a:r>
              <a:rPr lang="en-SG" sz="1271" dirty="0">
                <a:latin typeface="Arial Black" panose="020B0A04020102020204" pitchFamily="34" charset="0"/>
              </a:rPr>
              <a:t>308. Noise – Das </a:t>
            </a:r>
            <a:r>
              <a:rPr lang="en-SG" sz="1271" dirty="0" err="1">
                <a:latin typeface="Arial Black" panose="020B0A04020102020204" pitchFamily="34" charset="0"/>
              </a:rPr>
              <a:t>Geräusch</a:t>
            </a:r>
            <a:r>
              <a:rPr lang="en-SG" sz="1271" dirty="0">
                <a:latin typeface="Arial Black" panose="020B0A04020102020204" pitchFamily="34" charset="0"/>
              </a:rPr>
              <a:t> ~ Die </a:t>
            </a:r>
            <a:r>
              <a:rPr lang="en-SG" sz="1271" dirty="0" err="1">
                <a:latin typeface="Arial Black" panose="020B0A04020102020204" pitchFamily="34" charset="0"/>
              </a:rPr>
              <a:t>Geräusche</a:t>
            </a:r>
            <a:endParaRPr lang="en-SG" sz="1271" dirty="0">
              <a:latin typeface="Arial Black" panose="020B0A04020102020204" pitchFamily="34" charset="0"/>
            </a:endParaRPr>
          </a:p>
          <a:p>
            <a:r>
              <a:rPr lang="en-SG" sz="1271" dirty="0">
                <a:latin typeface="Arial Black" panose="020B0A04020102020204" pitchFamily="34" charset="0"/>
              </a:rPr>
              <a:t>309. Mama – Die Mama ~ The Mamas</a:t>
            </a:r>
          </a:p>
          <a:p>
            <a:r>
              <a:rPr lang="en-SG" sz="1271" dirty="0">
                <a:latin typeface="Arial Black" panose="020B0A04020102020204" pitchFamily="34" charset="0"/>
              </a:rPr>
              <a:t>310. Park – Der Park ~ Die Parks</a:t>
            </a:r>
          </a:p>
          <a:p>
            <a:r>
              <a:rPr lang="en-SG" sz="1271" dirty="0">
                <a:latin typeface="Arial Black" panose="020B0A04020102020204" pitchFamily="34" charset="0"/>
              </a:rPr>
              <a:t>311. South – Der </a:t>
            </a:r>
            <a:r>
              <a:rPr lang="en-SG" sz="1271" dirty="0" err="1">
                <a:latin typeface="Arial Black" panose="020B0A04020102020204" pitchFamily="34" charset="0"/>
              </a:rPr>
              <a:t>Süden</a:t>
            </a:r>
            <a:r>
              <a:rPr lang="en-SG" sz="1271" dirty="0">
                <a:latin typeface="Arial Black" panose="020B0A04020102020204" pitchFamily="34" charset="0"/>
              </a:rPr>
              <a:t> ~ Die Souths</a:t>
            </a:r>
          </a:p>
          <a:p>
            <a:r>
              <a:rPr lang="en-SG" sz="1271" dirty="0">
                <a:latin typeface="Arial Black" panose="020B0A04020102020204" pitchFamily="34" charset="0"/>
              </a:rPr>
              <a:t>312. Pair – Das </a:t>
            </a:r>
            <a:r>
              <a:rPr lang="en-SG" sz="1271" dirty="0" err="1">
                <a:latin typeface="Arial Black" panose="020B0A04020102020204" pitchFamily="34" charset="0"/>
              </a:rPr>
              <a:t>Paar</a:t>
            </a:r>
            <a:r>
              <a:rPr lang="en-SG" sz="1271" dirty="0">
                <a:latin typeface="Arial Black" panose="020B0A04020102020204" pitchFamily="34" charset="0"/>
              </a:rPr>
              <a:t> ~ Die </a:t>
            </a:r>
            <a:r>
              <a:rPr lang="en-SG" sz="1271" dirty="0" err="1">
                <a:latin typeface="Arial Black" panose="020B0A04020102020204" pitchFamily="34" charset="0"/>
              </a:rPr>
              <a:t>Paare</a:t>
            </a:r>
            <a:endParaRPr lang="en-SG" sz="1271" dirty="0">
              <a:latin typeface="Arial Black" panose="020B0A04020102020204" pitchFamily="34" charset="0"/>
            </a:endParaRPr>
          </a:p>
          <a:p>
            <a:r>
              <a:rPr lang="en-SG" sz="1271" dirty="0">
                <a:latin typeface="Arial Black" panose="020B0A04020102020204" pitchFamily="34" charset="0"/>
              </a:rPr>
              <a:t>313. Lord – Der Herr ~ Die Herren</a:t>
            </a:r>
          </a:p>
          <a:p>
            <a:r>
              <a:rPr lang="en-SG" sz="1271" dirty="0">
                <a:latin typeface="Arial Black" panose="020B0A04020102020204" pitchFamily="34" charset="0"/>
              </a:rPr>
              <a:t>314. Plate – Der Teller ~ Die </a:t>
            </a:r>
            <a:r>
              <a:rPr lang="en-SG" sz="1271" dirty="0" err="1">
                <a:latin typeface="Arial Black" panose="020B0A04020102020204" pitchFamily="34" charset="0"/>
              </a:rPr>
              <a:t>Platten</a:t>
            </a:r>
            <a:endParaRPr lang="en-SG" sz="1271" dirty="0">
              <a:latin typeface="Arial Black" panose="020B0A04020102020204" pitchFamily="34" charset="0"/>
            </a:endParaRPr>
          </a:p>
          <a:p>
            <a:r>
              <a:rPr lang="en-SG" sz="1271" dirty="0">
                <a:latin typeface="Arial Black" panose="020B0A04020102020204" pitchFamily="34" charset="0"/>
              </a:rPr>
              <a:t>315. Jacket – Die </a:t>
            </a:r>
            <a:r>
              <a:rPr lang="en-SG" sz="1271" dirty="0" err="1">
                <a:latin typeface="Arial Black" panose="020B0A04020102020204" pitchFamily="34" charset="0"/>
              </a:rPr>
              <a:t>Jacke</a:t>
            </a:r>
            <a:r>
              <a:rPr lang="en-SG" sz="1271" dirty="0">
                <a:latin typeface="Arial Black" panose="020B0A04020102020204" pitchFamily="34" charset="0"/>
              </a:rPr>
              <a:t> ~ Die </a:t>
            </a:r>
            <a:r>
              <a:rPr lang="en-SG" sz="1271" dirty="0" err="1">
                <a:latin typeface="Arial Black" panose="020B0A04020102020204" pitchFamily="34" charset="0"/>
              </a:rPr>
              <a:t>Jacken</a:t>
            </a:r>
            <a:endParaRPr lang="en-SG" sz="1271" dirty="0">
              <a:latin typeface="Arial Black" panose="020B0A04020102020204" pitchFamily="34" charset="0"/>
            </a:endParaRPr>
          </a:p>
          <a:p>
            <a:r>
              <a:rPr lang="en-SG" sz="1271" dirty="0">
                <a:latin typeface="Arial Black" panose="020B0A04020102020204" pitchFamily="34" charset="0"/>
              </a:rPr>
              <a:t>316. Help – Die </a:t>
            </a:r>
            <a:r>
              <a:rPr lang="en-SG" sz="1271" dirty="0" err="1">
                <a:latin typeface="Arial Black" panose="020B0A04020102020204" pitchFamily="34" charset="0"/>
              </a:rPr>
              <a:t>Hilfe</a:t>
            </a:r>
            <a:r>
              <a:rPr lang="en-SG" sz="1271" dirty="0">
                <a:latin typeface="Arial Black" panose="020B0A04020102020204" pitchFamily="34" charset="0"/>
              </a:rPr>
              <a:t> ~ Die </a:t>
            </a:r>
            <a:r>
              <a:rPr lang="en-SG" sz="1271" dirty="0" err="1">
                <a:latin typeface="Arial Black" panose="020B0A04020102020204" pitchFamily="34" charset="0"/>
              </a:rPr>
              <a:t>Hilft</a:t>
            </a:r>
            <a:endParaRPr lang="en-SG" sz="1271" dirty="0">
              <a:latin typeface="Arial Black" panose="020B0A04020102020204" pitchFamily="34" charset="0"/>
            </a:endParaRPr>
          </a:p>
          <a:p>
            <a:r>
              <a:rPr lang="en-SG" sz="1271" dirty="0">
                <a:latin typeface="Arial Black" panose="020B0A04020102020204" pitchFamily="34" charset="0"/>
              </a:rPr>
              <a:t>317. Daddy – Der Papa ~ Die </a:t>
            </a:r>
            <a:r>
              <a:rPr lang="en-SG" sz="1271" dirty="0" err="1">
                <a:latin typeface="Arial Black" panose="020B0A04020102020204" pitchFamily="34" charset="0"/>
              </a:rPr>
              <a:t>Väter</a:t>
            </a:r>
            <a:endParaRPr lang="en-SG" sz="1271" dirty="0">
              <a:latin typeface="Arial Black" panose="020B0A04020102020204" pitchFamily="34" charset="0"/>
            </a:endParaRPr>
          </a:p>
          <a:p>
            <a:r>
              <a:rPr lang="en-SG" sz="1271" dirty="0">
                <a:latin typeface="Arial Black" panose="020B0A04020102020204" pitchFamily="34" charset="0"/>
              </a:rPr>
              <a:t>318. Grass – Das Gras ~ Die </a:t>
            </a:r>
            <a:r>
              <a:rPr lang="en-SG" sz="1271" dirty="0" err="1">
                <a:latin typeface="Arial Black" panose="020B0A04020102020204" pitchFamily="34" charset="0"/>
              </a:rPr>
              <a:t>Gräser</a:t>
            </a:r>
            <a:endParaRPr lang="en-SG" sz="1271" dirty="0">
              <a:latin typeface="Arial Black" panose="020B0A04020102020204" pitchFamily="34" charset="0"/>
            </a:endParaRPr>
          </a:p>
          <a:p>
            <a:r>
              <a:rPr lang="en-SG" sz="1271" dirty="0">
                <a:latin typeface="Arial Black" panose="020B0A04020102020204" pitchFamily="34" charset="0"/>
              </a:rPr>
              <a:t>319. Thanks – Die Dank ~ Die </a:t>
            </a:r>
            <a:r>
              <a:rPr lang="en-SG" sz="1271" dirty="0" err="1">
                <a:latin typeface="Arial Black" panose="020B0A04020102020204" pitchFamily="34" charset="0"/>
              </a:rPr>
              <a:t>Thankses</a:t>
            </a:r>
            <a:endParaRPr lang="en-SG" sz="1271" dirty="0">
              <a:latin typeface="Arial Black" panose="020B0A04020102020204" pitchFamily="34" charset="0"/>
            </a:endParaRPr>
          </a:p>
          <a:p>
            <a:r>
              <a:rPr lang="en-SG" sz="1271" dirty="0">
                <a:latin typeface="Arial Black" panose="020B0A04020102020204" pitchFamily="34" charset="0"/>
              </a:rPr>
              <a:t>320. Heat – Die </a:t>
            </a:r>
            <a:r>
              <a:rPr lang="en-SG" sz="1271" dirty="0" err="1">
                <a:latin typeface="Arial Black" panose="020B0A04020102020204" pitchFamily="34" charset="0"/>
              </a:rPr>
              <a:t>Hitze</a:t>
            </a:r>
            <a:r>
              <a:rPr lang="en-SG" sz="1271" dirty="0">
                <a:latin typeface="Arial Black" panose="020B0A04020102020204" pitchFamily="34" charset="0"/>
              </a:rPr>
              <a:t> ~ Die Heats</a:t>
            </a:r>
          </a:p>
          <a:p>
            <a:r>
              <a:rPr lang="en-SG" sz="1271" dirty="0">
                <a:latin typeface="Arial Black" panose="020B0A04020102020204" pitchFamily="34" charset="0"/>
              </a:rPr>
              <a:t>321. Sleep – Der </a:t>
            </a:r>
            <a:r>
              <a:rPr lang="en-SG" sz="1271" dirty="0" err="1">
                <a:latin typeface="Arial Black" panose="020B0A04020102020204" pitchFamily="34" charset="0"/>
              </a:rPr>
              <a:t>Schlaf</a:t>
            </a:r>
            <a:r>
              <a:rPr lang="en-SG" sz="1271" dirty="0">
                <a:latin typeface="Arial Black" panose="020B0A04020102020204" pitchFamily="34" charset="0"/>
              </a:rPr>
              <a:t> ~ Die </a:t>
            </a:r>
            <a:r>
              <a:rPr lang="en-SG" sz="1271" dirty="0" err="1">
                <a:latin typeface="Arial Black" panose="020B0A04020102020204" pitchFamily="34" charset="0"/>
              </a:rPr>
              <a:t>Schlafplätze</a:t>
            </a:r>
            <a:endParaRPr lang="en-SG" sz="1271" dirty="0">
              <a:latin typeface="Arial Black" panose="020B0A04020102020204" pitchFamily="34" charset="0"/>
            </a:endParaRPr>
          </a:p>
          <a:p>
            <a:r>
              <a:rPr lang="en-SG" sz="1271" dirty="0">
                <a:latin typeface="Arial Black" panose="020B0A04020102020204" pitchFamily="34" charset="0"/>
              </a:rPr>
              <a:t>322. Brain – Das </a:t>
            </a:r>
            <a:r>
              <a:rPr lang="en-SG" sz="1271" dirty="0" err="1">
                <a:latin typeface="Arial Black" panose="020B0A04020102020204" pitchFamily="34" charset="0"/>
              </a:rPr>
              <a:t>Gehirn</a:t>
            </a:r>
            <a:r>
              <a:rPr lang="en-SG" sz="1271" dirty="0">
                <a:latin typeface="Arial Black" panose="020B0A04020102020204" pitchFamily="34" charset="0"/>
              </a:rPr>
              <a:t> ~ Die </a:t>
            </a:r>
            <a:r>
              <a:rPr lang="en-SG" sz="1271" dirty="0" err="1">
                <a:latin typeface="Arial Black" panose="020B0A04020102020204" pitchFamily="34" charset="0"/>
              </a:rPr>
              <a:t>Gehirne</a:t>
            </a:r>
            <a:endParaRPr lang="en-SG" sz="1271" dirty="0">
              <a:latin typeface="Arial Black" panose="020B0A04020102020204" pitchFamily="34" charset="0"/>
            </a:endParaRPr>
          </a:p>
          <a:p>
            <a:r>
              <a:rPr lang="en-SG" sz="1271" dirty="0">
                <a:latin typeface="Arial Black" panose="020B0A04020102020204" pitchFamily="34" charset="0"/>
              </a:rPr>
              <a:t>323. Service – Der Service ~ Der </a:t>
            </a:r>
            <a:r>
              <a:rPr lang="en-SG" sz="1271" dirty="0" err="1">
                <a:latin typeface="Arial Black" panose="020B0A04020102020204" pitchFamily="34" charset="0"/>
              </a:rPr>
              <a:t>Dienstleistungen</a:t>
            </a:r>
            <a:endParaRPr lang="en-SG" sz="1271" dirty="0">
              <a:latin typeface="Arial Black" panose="020B0A04020102020204" pitchFamily="34" charset="0"/>
            </a:endParaRPr>
          </a:p>
          <a:p>
            <a:r>
              <a:rPr lang="en-SG" sz="1271" dirty="0">
                <a:latin typeface="Arial Black" panose="020B0A04020102020204" pitchFamily="34" charset="0"/>
              </a:rPr>
              <a:t>324. Trip – Die </a:t>
            </a:r>
            <a:r>
              <a:rPr lang="en-SG" sz="1271" dirty="0" err="1">
                <a:latin typeface="Arial Black" panose="020B0A04020102020204" pitchFamily="34" charset="0"/>
              </a:rPr>
              <a:t>Reise</a:t>
            </a:r>
            <a:r>
              <a:rPr lang="en-SG" sz="1271" dirty="0">
                <a:latin typeface="Arial Black" panose="020B0A04020102020204" pitchFamily="34" charset="0"/>
              </a:rPr>
              <a:t> ~ Die </a:t>
            </a:r>
            <a:r>
              <a:rPr lang="en-SG" sz="1271" dirty="0" err="1">
                <a:latin typeface="Arial Black" panose="020B0A04020102020204" pitchFamily="34" charset="0"/>
              </a:rPr>
              <a:t>Ausflüge</a:t>
            </a:r>
            <a:endParaRPr lang="en-SG" sz="1271" dirty="0">
              <a:latin typeface="Arial Black" panose="020B0A04020102020204" pitchFamily="34" charset="0"/>
            </a:endParaRPr>
          </a:p>
          <a:p>
            <a:r>
              <a:rPr lang="en-SG" sz="1271" dirty="0">
                <a:latin typeface="Arial Black" panose="020B0A04020102020204" pitchFamily="34" charset="0"/>
              </a:rPr>
              <a:t>325. Beat – Der Beat ~ Die Beats</a:t>
            </a:r>
          </a:p>
          <a:p>
            <a:r>
              <a:rPr lang="en-SG" sz="1271" dirty="0">
                <a:latin typeface="Arial Black" panose="020B0A04020102020204" pitchFamily="34" charset="0"/>
              </a:rPr>
              <a:t>326. Knife – Das Messer ~ Die Messer</a:t>
            </a:r>
          </a:p>
          <a:p>
            <a:r>
              <a:rPr lang="en-SG" sz="1271" dirty="0">
                <a:latin typeface="Arial Black" panose="020B0A04020102020204" pitchFamily="34" charset="0"/>
              </a:rPr>
              <a:t>327. Spot – Der Platz ~ Die </a:t>
            </a:r>
            <a:r>
              <a:rPr lang="en-SG" sz="1271" dirty="0" err="1">
                <a:latin typeface="Arial Black" panose="020B0A04020102020204" pitchFamily="34" charset="0"/>
              </a:rPr>
              <a:t>Flecken</a:t>
            </a:r>
            <a:endParaRPr lang="en-SG" sz="1271" dirty="0">
              <a:latin typeface="Arial Black" panose="020B0A04020102020204" pitchFamily="34" charset="0"/>
            </a:endParaRPr>
          </a:p>
          <a:p>
            <a:r>
              <a:rPr lang="en-SG" sz="1271" dirty="0">
                <a:latin typeface="Arial Black" panose="020B0A04020102020204" pitchFamily="34" charset="0"/>
              </a:rPr>
              <a:t>328. Message – Die </a:t>
            </a:r>
            <a:r>
              <a:rPr lang="en-SG" sz="1271" dirty="0" err="1">
                <a:latin typeface="Arial Black" panose="020B0A04020102020204" pitchFamily="34" charset="0"/>
              </a:rPr>
              <a:t>Nachricht</a:t>
            </a:r>
            <a:r>
              <a:rPr lang="en-SG" sz="1271" dirty="0">
                <a:latin typeface="Arial Black" panose="020B0A04020102020204" pitchFamily="34" charset="0"/>
              </a:rPr>
              <a:t> ~ Die </a:t>
            </a:r>
            <a:r>
              <a:rPr lang="en-SG" sz="1271" dirty="0" err="1">
                <a:latin typeface="Arial Black" panose="020B0A04020102020204" pitchFamily="34" charset="0"/>
              </a:rPr>
              <a:t>Nachrichten</a:t>
            </a:r>
            <a:endParaRPr lang="en-SG" sz="1271" dirty="0">
              <a:latin typeface="Arial Black" panose="020B0A04020102020204" pitchFamily="34" charset="0"/>
            </a:endParaRPr>
          </a:p>
          <a:p>
            <a:r>
              <a:rPr lang="en-SG" sz="1271" dirty="0">
                <a:latin typeface="Arial Black" panose="020B0A04020102020204" pitchFamily="34" charset="0"/>
              </a:rPr>
              <a:t>329. Mark – Die Note ~ Die </a:t>
            </a:r>
            <a:r>
              <a:rPr lang="en-SG" sz="1271" dirty="0" err="1">
                <a:latin typeface="Arial Black" panose="020B0A04020102020204" pitchFamily="34" charset="0"/>
              </a:rPr>
              <a:t>Noten</a:t>
            </a:r>
            <a:endParaRPr lang="en-SG" sz="1271" dirty="0">
              <a:latin typeface="Arial Black" panose="020B0A04020102020204" pitchFamily="34" charset="0"/>
            </a:endParaRPr>
          </a:p>
          <a:p>
            <a:r>
              <a:rPr lang="en-SG" sz="1271" dirty="0">
                <a:latin typeface="Arial Black" panose="020B0A04020102020204" pitchFamily="34" charset="0"/>
              </a:rPr>
              <a:t>330. Teacher – Der Lehrer ~ Die Lehrer</a:t>
            </a:r>
          </a:p>
          <a:p>
            <a:r>
              <a:rPr lang="en-SG" sz="1271" dirty="0">
                <a:latin typeface="Arial Black" panose="020B0A04020102020204" pitchFamily="34" charset="0"/>
              </a:rPr>
              <a:t>331. Gaze – Der </a:t>
            </a:r>
            <a:r>
              <a:rPr lang="en-SG" sz="1271" dirty="0" err="1">
                <a:latin typeface="Arial Black" panose="020B0A04020102020204" pitchFamily="34" charset="0"/>
              </a:rPr>
              <a:t>Blick</a:t>
            </a:r>
            <a:r>
              <a:rPr lang="en-SG" sz="1271" dirty="0">
                <a:latin typeface="Arial Black" panose="020B0A04020102020204" pitchFamily="34" charset="0"/>
              </a:rPr>
              <a:t> ~ Die </a:t>
            </a:r>
            <a:r>
              <a:rPr lang="en-SG" sz="1271" dirty="0" err="1">
                <a:latin typeface="Arial Black" panose="020B0A04020102020204" pitchFamily="34" charset="0"/>
              </a:rPr>
              <a:t>Blicke</a:t>
            </a:r>
            <a:endParaRPr lang="en-SG" sz="1271" dirty="0">
              <a:latin typeface="Arial Black" panose="020B0A04020102020204" pitchFamily="34" charset="0"/>
            </a:endParaRPr>
          </a:p>
          <a:p>
            <a:r>
              <a:rPr lang="en-SG" sz="1271" dirty="0">
                <a:latin typeface="Arial Black" panose="020B0A04020102020204" pitchFamily="34" charset="0"/>
              </a:rPr>
              <a:t>332. Village – Das Dorf ~ Die </a:t>
            </a:r>
            <a:r>
              <a:rPr lang="en-SG" sz="1271" dirty="0" err="1">
                <a:latin typeface="Arial Black" panose="020B0A04020102020204" pitchFamily="34" charset="0"/>
              </a:rPr>
              <a:t>Dörfer</a:t>
            </a:r>
            <a:endParaRPr lang="en-SG" sz="1271" dirty="0">
              <a:latin typeface="Arial Black" panose="020B0A04020102020204" pitchFamily="34" charset="0"/>
            </a:endParaRPr>
          </a:p>
          <a:p>
            <a:r>
              <a:rPr lang="en-SG" sz="1271" dirty="0">
                <a:latin typeface="Arial Black" panose="020B0A04020102020204" pitchFamily="34" charset="0"/>
              </a:rPr>
              <a:t>333. Winter – Der Winter ~ Die Winter</a:t>
            </a:r>
          </a:p>
          <a:p>
            <a:r>
              <a:rPr lang="en-SG" sz="1271" dirty="0">
                <a:latin typeface="Arial Black" panose="020B0A04020102020204" pitchFamily="34" charset="0"/>
              </a:rPr>
              <a:t>334. Front – Die Front ~ Die </a:t>
            </a:r>
            <a:r>
              <a:rPr lang="en-SG" sz="1271" dirty="0" err="1">
                <a:latin typeface="Arial Black" panose="020B0A04020102020204" pitchFamily="34" charset="0"/>
              </a:rPr>
              <a:t>Fronten</a:t>
            </a:r>
            <a:endParaRPr lang="en-SG" sz="1271" dirty="0">
              <a:latin typeface="Arial Black" panose="020B0A04020102020204" pitchFamily="34" charset="0"/>
            </a:endParaRPr>
          </a:p>
          <a:p>
            <a:r>
              <a:rPr lang="en-SG" sz="1271" dirty="0">
                <a:latin typeface="Arial Black" panose="020B0A04020102020204" pitchFamily="34" charset="0"/>
              </a:rPr>
              <a:t>335. Law – Das </a:t>
            </a:r>
            <a:r>
              <a:rPr lang="en-SG" sz="1271" dirty="0" err="1">
                <a:latin typeface="Arial Black" panose="020B0A04020102020204" pitchFamily="34" charset="0"/>
              </a:rPr>
              <a:t>Gesetz</a:t>
            </a:r>
            <a:r>
              <a:rPr lang="en-SG" sz="1271" dirty="0">
                <a:latin typeface="Arial Black" panose="020B0A04020102020204" pitchFamily="34" charset="0"/>
              </a:rPr>
              <a:t> ~ Die </a:t>
            </a:r>
            <a:r>
              <a:rPr lang="en-SG" sz="1271" dirty="0" err="1">
                <a:latin typeface="Arial Black" panose="020B0A04020102020204" pitchFamily="34" charset="0"/>
              </a:rPr>
              <a:t>Gesetze</a:t>
            </a:r>
            <a:endParaRPr lang="en-SG" sz="1271" dirty="0">
              <a:latin typeface="Arial Black" panose="020B0A04020102020204" pitchFamily="34" charset="0"/>
            </a:endParaRPr>
          </a:p>
          <a:p>
            <a:r>
              <a:rPr lang="en-SG" sz="1271" dirty="0">
                <a:latin typeface="Arial Black" panose="020B0A04020102020204" pitchFamily="34" charset="0"/>
              </a:rPr>
              <a:t>336. Surface – Die </a:t>
            </a:r>
            <a:r>
              <a:rPr lang="en-SG" sz="1271" dirty="0" err="1">
                <a:latin typeface="Arial Black" panose="020B0A04020102020204" pitchFamily="34" charset="0"/>
              </a:rPr>
              <a:t>Oberfläche</a:t>
            </a:r>
            <a:r>
              <a:rPr lang="en-SG" sz="1271" dirty="0">
                <a:latin typeface="Arial Black" panose="020B0A04020102020204" pitchFamily="34" charset="0"/>
              </a:rPr>
              <a:t> ~ Die </a:t>
            </a:r>
            <a:r>
              <a:rPr lang="en-SG" sz="1271" dirty="0" err="1">
                <a:latin typeface="Arial Black" panose="020B0A04020102020204" pitchFamily="34" charset="0"/>
              </a:rPr>
              <a:t>Oberflächen</a:t>
            </a:r>
            <a:endParaRPr lang="en-SG" sz="1271" dirty="0">
              <a:latin typeface="Arial Black" panose="020B0A04020102020204" pitchFamily="34" charset="0"/>
            </a:endParaRPr>
          </a:p>
          <a:p>
            <a:r>
              <a:rPr lang="en-SG" sz="1271" dirty="0">
                <a:latin typeface="Arial Black" panose="020B0A04020102020204" pitchFamily="34" charset="0"/>
              </a:rPr>
              <a:t>337. Bank – Die Bank ~ Die </a:t>
            </a:r>
            <a:r>
              <a:rPr lang="en-SG" sz="1271" dirty="0" err="1">
                <a:latin typeface="Arial Black" panose="020B0A04020102020204" pitchFamily="34" charset="0"/>
              </a:rPr>
              <a:t>Banken</a:t>
            </a:r>
            <a:endParaRPr lang="en-SG" sz="1271" dirty="0">
              <a:latin typeface="Arial Black" panose="020B0A04020102020204" pitchFamily="34" charset="0"/>
            </a:endParaRPr>
          </a:p>
          <a:p>
            <a:r>
              <a:rPr lang="en-SG" sz="1271" dirty="0">
                <a:latin typeface="Arial Black" panose="020B0A04020102020204" pitchFamily="34" charset="0"/>
              </a:rPr>
              <a:t>338. Team – Das Team ~ Die Teams</a:t>
            </a:r>
          </a:p>
          <a:p>
            <a:r>
              <a:rPr lang="en-SG" sz="1271" dirty="0">
                <a:latin typeface="Arial Black" panose="020B0A04020102020204" pitchFamily="34" charset="0"/>
              </a:rPr>
              <a:t>339. Maximum – Das Maximum ~ Die Maxima</a:t>
            </a:r>
          </a:p>
          <a:p>
            <a:r>
              <a:rPr lang="en-SG" sz="1271" dirty="0">
                <a:latin typeface="Arial Black" panose="020B0A04020102020204" pitchFamily="34" charset="0"/>
              </a:rPr>
              <a:t>340. Position – Die Position ~ Die </a:t>
            </a:r>
            <a:r>
              <a:rPr lang="en-SG" sz="1271" dirty="0" err="1">
                <a:latin typeface="Arial Black" panose="020B0A04020102020204" pitchFamily="34" charset="0"/>
              </a:rPr>
              <a:t>Positionen</a:t>
            </a:r>
            <a:endParaRPr lang="en-SG" sz="1271" dirty="0">
              <a:latin typeface="Arial Black" panose="020B0A04020102020204" pitchFamily="34" charset="0"/>
            </a:endParaRPr>
          </a:p>
          <a:p>
            <a:r>
              <a:rPr lang="en-SG" sz="1271" dirty="0">
                <a:latin typeface="Arial Black" panose="020B0A04020102020204" pitchFamily="34" charset="0"/>
              </a:rPr>
              <a:t>341. Stomach – Der </a:t>
            </a:r>
            <a:r>
              <a:rPr lang="en-SG" sz="1271" dirty="0" err="1">
                <a:latin typeface="Arial Black" panose="020B0A04020102020204" pitchFamily="34" charset="0"/>
              </a:rPr>
              <a:t>Bauch</a:t>
            </a:r>
            <a:r>
              <a:rPr lang="en-SG" sz="1271" dirty="0">
                <a:latin typeface="Arial Black" panose="020B0A04020102020204" pitchFamily="34" charset="0"/>
              </a:rPr>
              <a:t> ~ Die </a:t>
            </a:r>
            <a:r>
              <a:rPr lang="en-SG" sz="1271" dirty="0" err="1">
                <a:latin typeface="Arial Black" panose="020B0A04020102020204" pitchFamily="34" charset="0"/>
              </a:rPr>
              <a:t>Mägen</a:t>
            </a:r>
            <a:endParaRPr lang="en-SG" sz="1271" dirty="0">
              <a:latin typeface="Arial Black" panose="020B0A04020102020204" pitchFamily="34" charset="0"/>
            </a:endParaRPr>
          </a:p>
          <a:p>
            <a:r>
              <a:rPr lang="en-SG" sz="1271" dirty="0">
                <a:latin typeface="Arial Black" panose="020B0A04020102020204" pitchFamily="34" charset="0"/>
              </a:rPr>
              <a:t>342. Turn – Die Wende ~ Die </a:t>
            </a:r>
            <a:r>
              <a:rPr lang="en-SG" sz="1271" dirty="0" err="1">
                <a:latin typeface="Arial Black" panose="020B0A04020102020204" pitchFamily="34" charset="0"/>
              </a:rPr>
              <a:t>Windungen</a:t>
            </a:r>
            <a:endParaRPr lang="en-SG" sz="1271" dirty="0">
              <a:latin typeface="Arial Black" panose="020B0A04020102020204" pitchFamily="34" charset="0"/>
            </a:endParaRPr>
          </a:p>
          <a:p>
            <a:r>
              <a:rPr lang="en-SG" sz="1271" dirty="0">
                <a:latin typeface="Arial Black" panose="020B0A04020102020204" pitchFamily="34" charset="0"/>
              </a:rPr>
              <a:t>343. West – Der </a:t>
            </a:r>
            <a:r>
              <a:rPr lang="en-SG" sz="1271" dirty="0" err="1">
                <a:latin typeface="Arial Black" panose="020B0A04020102020204" pitchFamily="34" charset="0"/>
              </a:rPr>
              <a:t>Westen</a:t>
            </a:r>
            <a:r>
              <a:rPr lang="en-SG" sz="1271" dirty="0">
                <a:latin typeface="Arial Black" panose="020B0A04020102020204" pitchFamily="34" charset="0"/>
              </a:rPr>
              <a:t> ~ Die Wests</a:t>
            </a:r>
          </a:p>
          <a:p>
            <a:r>
              <a:rPr lang="en-SG" sz="1271" dirty="0">
                <a:latin typeface="Arial Black" panose="020B0A04020102020204" pitchFamily="34" charset="0"/>
              </a:rPr>
              <a:t>344. Lunch – Das </a:t>
            </a:r>
            <a:r>
              <a:rPr lang="en-SG" sz="1271" dirty="0" err="1">
                <a:latin typeface="Arial Black" panose="020B0A04020102020204" pitchFamily="34" charset="0"/>
              </a:rPr>
              <a:t>Mittagessen</a:t>
            </a:r>
            <a:r>
              <a:rPr lang="en-SG" sz="1271" dirty="0">
                <a:latin typeface="Arial Black" panose="020B0A04020102020204" pitchFamily="34" charset="0"/>
              </a:rPr>
              <a:t> ~ Die </a:t>
            </a:r>
            <a:r>
              <a:rPr lang="en-SG" sz="1271" dirty="0" err="1">
                <a:latin typeface="Arial Black" panose="020B0A04020102020204" pitchFamily="34" charset="0"/>
              </a:rPr>
              <a:t>Mittagessen</a:t>
            </a:r>
            <a:endParaRPr lang="en-SG" sz="1271" dirty="0">
              <a:latin typeface="Arial Black" panose="020B0A04020102020204" pitchFamily="34" charset="0"/>
            </a:endParaRPr>
          </a:p>
          <a:p>
            <a:r>
              <a:rPr lang="en-SG" sz="1271" dirty="0">
                <a:latin typeface="Arial Black" panose="020B0A04020102020204" pitchFamily="34" charset="0"/>
              </a:rPr>
              <a:t>345. Change – Der </a:t>
            </a:r>
            <a:r>
              <a:rPr lang="en-SG" sz="1271" dirty="0" err="1">
                <a:latin typeface="Arial Black" panose="020B0A04020102020204" pitchFamily="34" charset="0"/>
              </a:rPr>
              <a:t>Wechsel</a:t>
            </a:r>
            <a:r>
              <a:rPr lang="en-SG" sz="1271" dirty="0">
                <a:latin typeface="Arial Black" panose="020B0A04020102020204" pitchFamily="34" charset="0"/>
              </a:rPr>
              <a:t> ~ Die </a:t>
            </a:r>
            <a:r>
              <a:rPr lang="en-SG" sz="1271" dirty="0" err="1">
                <a:latin typeface="Arial Black" panose="020B0A04020102020204" pitchFamily="34" charset="0"/>
              </a:rPr>
              <a:t>Veränderungen</a:t>
            </a:r>
            <a:endParaRPr lang="en-SG" sz="1271" dirty="0">
              <a:latin typeface="Arial Black" panose="020B0A04020102020204" pitchFamily="34" charset="0"/>
            </a:endParaRPr>
          </a:p>
          <a:p>
            <a:r>
              <a:rPr lang="en-SG" sz="1271" dirty="0">
                <a:latin typeface="Arial Black" panose="020B0A04020102020204" pitchFamily="34" charset="0"/>
              </a:rPr>
              <a:t>346. Creature – Die </a:t>
            </a:r>
            <a:r>
              <a:rPr lang="en-SG" sz="1271" dirty="0" err="1">
                <a:latin typeface="Arial Black" panose="020B0A04020102020204" pitchFamily="34" charset="0"/>
              </a:rPr>
              <a:t>Kreatur</a:t>
            </a:r>
            <a:r>
              <a:rPr lang="en-SG" sz="1271" dirty="0">
                <a:latin typeface="Arial Black" panose="020B0A04020102020204" pitchFamily="34" charset="0"/>
              </a:rPr>
              <a:t> ~ </a:t>
            </a:r>
            <a:r>
              <a:rPr lang="en-SG" sz="1271" dirty="0" err="1">
                <a:latin typeface="Arial Black" panose="020B0A04020102020204" pitchFamily="34" charset="0"/>
              </a:rPr>
              <a:t>Geschöpfe</a:t>
            </a:r>
            <a:endParaRPr lang="en-SG" sz="1271" dirty="0">
              <a:latin typeface="Arial Black" panose="020B0A04020102020204" pitchFamily="34" charset="0"/>
            </a:endParaRPr>
          </a:p>
          <a:p>
            <a:r>
              <a:rPr lang="en-SG" sz="1271" dirty="0">
                <a:latin typeface="Arial Black" panose="020B0A04020102020204" pitchFamily="34" charset="0"/>
              </a:rPr>
              <a:t>347. Soul – Die </a:t>
            </a:r>
            <a:r>
              <a:rPr lang="en-SG" sz="1271" dirty="0" err="1">
                <a:latin typeface="Arial Black" panose="020B0A04020102020204" pitchFamily="34" charset="0"/>
              </a:rPr>
              <a:t>Seele</a:t>
            </a:r>
            <a:r>
              <a:rPr lang="en-SG" sz="1271" dirty="0">
                <a:latin typeface="Arial Black" panose="020B0A04020102020204" pitchFamily="34" charset="0"/>
              </a:rPr>
              <a:t> ~ Die </a:t>
            </a:r>
            <a:r>
              <a:rPr lang="en-SG" sz="1271" dirty="0" err="1">
                <a:latin typeface="Arial Black" panose="020B0A04020102020204" pitchFamily="34" charset="0"/>
              </a:rPr>
              <a:t>Seelen</a:t>
            </a:r>
            <a:endParaRPr lang="en-SG" sz="1271" dirty="0">
              <a:latin typeface="Arial Black" panose="020B0A04020102020204" pitchFamily="34" charset="0"/>
            </a:endParaRPr>
          </a:p>
          <a:p>
            <a:r>
              <a:rPr lang="en-SG" sz="1271" dirty="0">
                <a:latin typeface="Arial Black" panose="020B0A04020102020204" pitchFamily="34" charset="0"/>
              </a:rPr>
              <a:t>348. Leaf – Das Blatt ~ Die </a:t>
            </a:r>
            <a:r>
              <a:rPr lang="en-SG" sz="1271" dirty="0" err="1">
                <a:latin typeface="Arial Black" panose="020B0A04020102020204" pitchFamily="34" charset="0"/>
              </a:rPr>
              <a:t>Blätter</a:t>
            </a:r>
            <a:endParaRPr lang="en-SG" sz="1271" dirty="0">
              <a:latin typeface="Arial Black" panose="020B0A04020102020204" pitchFamily="34" charset="0"/>
            </a:endParaRPr>
          </a:p>
          <a:p>
            <a:r>
              <a:rPr lang="en-SG" sz="1271" dirty="0">
                <a:latin typeface="Arial Black" panose="020B0A04020102020204" pitchFamily="34" charset="0"/>
              </a:rPr>
              <a:t>349. Show – Die Show ~ Die Shows</a:t>
            </a:r>
          </a:p>
          <a:p>
            <a:r>
              <a:rPr lang="en-SG" sz="1271" dirty="0">
                <a:latin typeface="Arial Black" panose="020B0A04020102020204" pitchFamily="34" charset="0"/>
              </a:rPr>
              <a:t>350. Gate – Die Gate ~ Die Tore</a:t>
            </a:r>
          </a:p>
          <a:p>
            <a:r>
              <a:rPr lang="en-SG" sz="1271" dirty="0">
                <a:latin typeface="Arial Black" panose="020B0A04020102020204" pitchFamily="34" charset="0"/>
              </a:rPr>
              <a:t>351. Palm – Die Palme ~ Die </a:t>
            </a:r>
            <a:r>
              <a:rPr lang="en-SG" sz="1271" dirty="0" err="1">
                <a:latin typeface="Arial Black" panose="020B0A04020102020204" pitchFamily="34" charset="0"/>
              </a:rPr>
              <a:t>Handflächen</a:t>
            </a:r>
            <a:endParaRPr lang="en-SG" sz="1271" dirty="0">
              <a:latin typeface="Arial Black" panose="020B0A04020102020204" pitchFamily="34" charset="0"/>
            </a:endParaRPr>
          </a:p>
          <a:p>
            <a:r>
              <a:rPr lang="en-SG" sz="1271" dirty="0">
                <a:latin typeface="Arial Black" panose="020B0A04020102020204" pitchFamily="34" charset="0"/>
              </a:rPr>
              <a:t>352. Plastic – Der </a:t>
            </a:r>
            <a:r>
              <a:rPr lang="en-SG" sz="1271" dirty="0" err="1">
                <a:latin typeface="Arial Black" panose="020B0A04020102020204" pitchFamily="34" charset="0"/>
              </a:rPr>
              <a:t>Kunststoff</a:t>
            </a:r>
            <a:r>
              <a:rPr lang="en-SG" sz="1271" dirty="0">
                <a:latin typeface="Arial Black" panose="020B0A04020102020204" pitchFamily="34" charset="0"/>
              </a:rPr>
              <a:t> ~ Die </a:t>
            </a:r>
            <a:r>
              <a:rPr lang="en-SG" sz="1271" dirty="0" err="1">
                <a:latin typeface="Arial Black" panose="020B0A04020102020204" pitchFamily="34" charset="0"/>
              </a:rPr>
              <a:t>Kunststoff</a:t>
            </a:r>
            <a:endParaRPr lang="en-SG" sz="1271" dirty="0">
              <a:latin typeface="Arial Black" panose="020B0A04020102020204" pitchFamily="34" charset="0"/>
            </a:endParaRPr>
          </a:p>
          <a:p>
            <a:r>
              <a:rPr lang="en-SG" sz="1271" dirty="0">
                <a:latin typeface="Arial Black" panose="020B0A04020102020204" pitchFamily="34" charset="0"/>
              </a:rPr>
              <a:t>353. Force – Die Kraft ~ Die </a:t>
            </a:r>
            <a:r>
              <a:rPr lang="en-SG" sz="1271" dirty="0" err="1">
                <a:latin typeface="Arial Black" panose="020B0A04020102020204" pitchFamily="34" charset="0"/>
              </a:rPr>
              <a:t>Kräfte</a:t>
            </a:r>
            <a:endParaRPr lang="en-SG" sz="1271" dirty="0">
              <a:latin typeface="Arial Black" panose="020B0A04020102020204" pitchFamily="34" charset="0"/>
            </a:endParaRPr>
          </a:p>
          <a:p>
            <a:r>
              <a:rPr lang="en-SG" sz="1271" dirty="0">
                <a:latin typeface="Arial Black" panose="020B0A04020102020204" pitchFamily="34" charset="0"/>
              </a:rPr>
              <a:t>355. Beach – Der Strand ~ Die </a:t>
            </a:r>
            <a:r>
              <a:rPr lang="en-SG" sz="1271" dirty="0" err="1">
                <a:latin typeface="Arial Black" panose="020B0A04020102020204" pitchFamily="34" charset="0"/>
              </a:rPr>
              <a:t>Strände</a:t>
            </a:r>
            <a:endParaRPr lang="en-SG" sz="1271" dirty="0">
              <a:latin typeface="Arial Black" panose="020B0A04020102020204" pitchFamily="34" charset="0"/>
            </a:endParaRPr>
          </a:p>
          <a:p>
            <a:r>
              <a:rPr lang="en-SG" sz="1271" dirty="0">
                <a:latin typeface="Arial Black" panose="020B0A04020102020204" pitchFamily="34" charset="0"/>
              </a:rPr>
              <a:t>356. President – Der </a:t>
            </a:r>
            <a:r>
              <a:rPr lang="en-SG" sz="1271" dirty="0" err="1">
                <a:latin typeface="Arial Black" panose="020B0A04020102020204" pitchFamily="34" charset="0"/>
              </a:rPr>
              <a:t>Präsident</a:t>
            </a:r>
            <a:r>
              <a:rPr lang="en-SG" sz="1271" dirty="0">
                <a:latin typeface="Arial Black" panose="020B0A04020102020204" pitchFamily="34" charset="0"/>
              </a:rPr>
              <a:t> ~ Die </a:t>
            </a:r>
            <a:r>
              <a:rPr lang="en-SG" sz="1271" dirty="0" err="1">
                <a:latin typeface="Arial Black" panose="020B0A04020102020204" pitchFamily="34" charset="0"/>
              </a:rPr>
              <a:t>Präsidenten</a:t>
            </a:r>
            <a:endParaRPr lang="en-SG" sz="1271" dirty="0">
              <a:latin typeface="Arial Black" panose="020B0A04020102020204" pitchFamily="34" charset="0"/>
            </a:endParaRPr>
          </a:p>
          <a:p>
            <a:r>
              <a:rPr lang="en-SG" sz="1271" dirty="0">
                <a:latin typeface="Arial Black" panose="020B0A04020102020204" pitchFamily="34" charset="0"/>
              </a:rPr>
              <a:t>357. Shape – Die Form ~ Die </a:t>
            </a:r>
            <a:r>
              <a:rPr lang="en-SG" sz="1271" dirty="0" err="1">
                <a:latin typeface="Arial Black" panose="020B0A04020102020204" pitchFamily="34" charset="0"/>
              </a:rPr>
              <a:t>Formen</a:t>
            </a:r>
            <a:endParaRPr lang="en-SG" sz="1271" dirty="0">
              <a:latin typeface="Arial Black" panose="020B0A04020102020204" pitchFamily="34" charset="0"/>
            </a:endParaRPr>
          </a:p>
          <a:p>
            <a:r>
              <a:rPr lang="en-SG" sz="1271" dirty="0">
                <a:latin typeface="Arial Black" panose="020B0A04020102020204" pitchFamily="34" charset="0"/>
              </a:rPr>
              <a:t>358. Smoke – Der Rauch ~ Die </a:t>
            </a:r>
            <a:r>
              <a:rPr lang="en-SG" sz="1271" dirty="0" err="1">
                <a:latin typeface="Arial Black" panose="020B0A04020102020204" pitchFamily="34" charset="0"/>
              </a:rPr>
              <a:t>Raucht</a:t>
            </a:r>
            <a:endParaRPr lang="en-SG" sz="1271" dirty="0">
              <a:latin typeface="Arial Black" panose="020B0A04020102020204" pitchFamily="34" charset="0"/>
            </a:endParaRPr>
          </a:p>
          <a:p>
            <a:r>
              <a:rPr lang="en-SG" sz="1271" dirty="0">
                <a:latin typeface="Arial Black" panose="020B0A04020102020204" pitchFamily="34" charset="0"/>
              </a:rPr>
              <a:t>359. Wheel – Das Rad ~ Die </a:t>
            </a:r>
            <a:r>
              <a:rPr lang="en-SG" sz="1271" dirty="0" err="1">
                <a:latin typeface="Arial Black" panose="020B0A04020102020204" pitchFamily="34" charset="0"/>
              </a:rPr>
              <a:t>Räder</a:t>
            </a:r>
            <a:endParaRPr lang="en-SG" sz="1271" dirty="0">
              <a:latin typeface="Arial Black" panose="020B0A04020102020204" pitchFamily="34" charset="0"/>
            </a:endParaRPr>
          </a:p>
          <a:p>
            <a:r>
              <a:rPr lang="en-SG" sz="1271" dirty="0">
                <a:latin typeface="Arial Black" panose="020B0A04020102020204" pitchFamily="34" charset="0"/>
              </a:rPr>
              <a:t>360. Silver – Das Silber ~ Die Silber</a:t>
            </a:r>
          </a:p>
          <a:p>
            <a:r>
              <a:rPr lang="en-SG" sz="1271" dirty="0">
                <a:latin typeface="Arial Black" panose="020B0A04020102020204" pitchFamily="34" charset="0"/>
              </a:rPr>
              <a:t>361. Roof – Das </a:t>
            </a:r>
            <a:r>
              <a:rPr lang="en-SG" sz="1271" dirty="0" err="1">
                <a:latin typeface="Arial Black" panose="020B0A04020102020204" pitchFamily="34" charset="0"/>
              </a:rPr>
              <a:t>Dach</a:t>
            </a:r>
            <a:r>
              <a:rPr lang="en-SG" sz="1271" dirty="0">
                <a:latin typeface="Arial Black" panose="020B0A04020102020204" pitchFamily="34" charset="0"/>
              </a:rPr>
              <a:t> ~ Die </a:t>
            </a:r>
            <a:r>
              <a:rPr lang="en-SG" sz="1271" dirty="0" err="1">
                <a:latin typeface="Arial Black" panose="020B0A04020102020204" pitchFamily="34" charset="0"/>
              </a:rPr>
              <a:t>Dächer</a:t>
            </a:r>
            <a:endParaRPr lang="en-SG" sz="1271" dirty="0">
              <a:latin typeface="Arial Black" panose="020B0A04020102020204" pitchFamily="34" charset="0"/>
            </a:endParaRPr>
          </a:p>
          <a:p>
            <a:r>
              <a:rPr lang="en-SG" sz="1271" dirty="0">
                <a:latin typeface="Arial Black" panose="020B0A04020102020204" pitchFamily="34" charset="0"/>
              </a:rPr>
              <a:t>362. Weight – Das </a:t>
            </a:r>
            <a:r>
              <a:rPr lang="en-SG" sz="1271" dirty="0" err="1">
                <a:latin typeface="Arial Black" panose="020B0A04020102020204" pitchFamily="34" charset="0"/>
              </a:rPr>
              <a:t>Gewicht</a:t>
            </a:r>
            <a:r>
              <a:rPr lang="en-SG" sz="1271" dirty="0">
                <a:latin typeface="Arial Black" panose="020B0A04020102020204" pitchFamily="34" charset="0"/>
              </a:rPr>
              <a:t> ~ Die </a:t>
            </a:r>
            <a:r>
              <a:rPr lang="en-SG" sz="1271" dirty="0" err="1">
                <a:latin typeface="Arial Black" panose="020B0A04020102020204" pitchFamily="34" charset="0"/>
              </a:rPr>
              <a:t>Gewichte</a:t>
            </a:r>
            <a:endParaRPr lang="en-SG" sz="1271" dirty="0">
              <a:latin typeface="Arial Black" panose="020B0A04020102020204" pitchFamily="34" charset="0"/>
            </a:endParaRPr>
          </a:p>
          <a:p>
            <a:r>
              <a:rPr lang="en-SG" sz="1271" dirty="0">
                <a:latin typeface="Arial Black" panose="020B0A04020102020204" pitchFamily="34" charset="0"/>
              </a:rPr>
              <a:t>363. Tongue – Die </a:t>
            </a:r>
            <a:r>
              <a:rPr lang="en-SG" sz="1271" dirty="0" err="1">
                <a:latin typeface="Arial Black" panose="020B0A04020102020204" pitchFamily="34" charset="0"/>
              </a:rPr>
              <a:t>Zunge</a:t>
            </a:r>
            <a:r>
              <a:rPr lang="en-SG" sz="1271" dirty="0">
                <a:latin typeface="Arial Black" panose="020B0A04020102020204" pitchFamily="34" charset="0"/>
              </a:rPr>
              <a:t> ~ Die </a:t>
            </a:r>
            <a:r>
              <a:rPr lang="en-SG" sz="1271" dirty="0" err="1">
                <a:latin typeface="Arial Black" panose="020B0A04020102020204" pitchFamily="34" charset="0"/>
              </a:rPr>
              <a:t>Zungen</a:t>
            </a:r>
            <a:endParaRPr lang="en-SG" sz="1271" dirty="0">
              <a:latin typeface="Arial Black" panose="020B0A04020102020204" pitchFamily="34" charset="0"/>
            </a:endParaRPr>
          </a:p>
          <a:p>
            <a:r>
              <a:rPr lang="en-SG" sz="1271" dirty="0">
                <a:latin typeface="Arial Black" panose="020B0A04020102020204" pitchFamily="34" charset="0"/>
              </a:rPr>
              <a:t>364. Tea – Der Tee ~ Die Tees</a:t>
            </a:r>
          </a:p>
          <a:p>
            <a:r>
              <a:rPr lang="en-SG" sz="1271" dirty="0">
                <a:latin typeface="Arial Black" panose="020B0A04020102020204" pitchFamily="34" charset="0"/>
              </a:rPr>
              <a:t>365. Track – Die </a:t>
            </a:r>
            <a:r>
              <a:rPr lang="en-SG" sz="1271" dirty="0" err="1">
                <a:latin typeface="Arial Black" panose="020B0A04020102020204" pitchFamily="34" charset="0"/>
              </a:rPr>
              <a:t>Strecke</a:t>
            </a:r>
            <a:r>
              <a:rPr lang="en-SG" sz="1271" dirty="0">
                <a:latin typeface="Arial Black" panose="020B0A04020102020204" pitchFamily="34" charset="0"/>
              </a:rPr>
              <a:t> ~ Die </a:t>
            </a:r>
            <a:r>
              <a:rPr lang="en-SG" sz="1271" dirty="0" err="1">
                <a:latin typeface="Arial Black" panose="020B0A04020102020204" pitchFamily="34" charset="0"/>
              </a:rPr>
              <a:t>Spuren</a:t>
            </a:r>
            <a:endParaRPr lang="en-SG" sz="1271" dirty="0">
              <a:latin typeface="Arial Black" panose="020B0A04020102020204" pitchFamily="34" charset="0"/>
            </a:endParaRPr>
          </a:p>
          <a:p>
            <a:r>
              <a:rPr lang="en-SG" sz="1271" dirty="0">
                <a:latin typeface="Arial Black" panose="020B0A04020102020204" pitchFamily="34" charset="0"/>
              </a:rPr>
              <a:t>366. Angle – Der Winkel ~ Die Winkel</a:t>
            </a:r>
          </a:p>
          <a:p>
            <a:r>
              <a:rPr lang="en-SG" sz="1271" dirty="0">
                <a:latin typeface="Arial Black" panose="020B0A04020102020204" pitchFamily="34" charset="0"/>
              </a:rPr>
              <a:t>367. Form – Die Form ~ </a:t>
            </a:r>
            <a:r>
              <a:rPr lang="en-SG" sz="1271" dirty="0" err="1">
                <a:latin typeface="Arial Black" panose="020B0A04020102020204" pitchFamily="34" charset="0"/>
              </a:rPr>
              <a:t>Formen</a:t>
            </a:r>
            <a:endParaRPr lang="en-SG" sz="1271" dirty="0">
              <a:latin typeface="Arial Black" panose="020B0A04020102020204" pitchFamily="34" charset="0"/>
            </a:endParaRPr>
          </a:p>
          <a:p>
            <a:r>
              <a:rPr lang="en-SG" sz="1271" dirty="0">
                <a:latin typeface="Arial Black" panose="020B0A04020102020204" pitchFamily="34" charset="0"/>
              </a:rPr>
              <a:t>368. Tone – Der Ton ~ Die </a:t>
            </a:r>
            <a:r>
              <a:rPr lang="en-SG" sz="1271" dirty="0" err="1">
                <a:latin typeface="Arial Black" panose="020B0A04020102020204" pitchFamily="34" charset="0"/>
              </a:rPr>
              <a:t>Töne</a:t>
            </a:r>
            <a:endParaRPr lang="en-SG" sz="1271" dirty="0">
              <a:latin typeface="Arial Black" panose="020B0A04020102020204" pitchFamily="34" charset="0"/>
            </a:endParaRPr>
          </a:p>
          <a:p>
            <a:r>
              <a:rPr lang="en-SG" sz="1271" dirty="0">
                <a:latin typeface="Arial Black" panose="020B0A04020102020204" pitchFamily="34" charset="0"/>
              </a:rPr>
              <a:t>369. Circle – Der Kreis ~ Die </a:t>
            </a:r>
            <a:r>
              <a:rPr lang="en-SG" sz="1271" dirty="0" err="1">
                <a:latin typeface="Arial Black" panose="020B0A04020102020204" pitchFamily="34" charset="0"/>
              </a:rPr>
              <a:t>Kreise</a:t>
            </a:r>
            <a:endParaRPr lang="en-SG" sz="1271" dirty="0">
              <a:latin typeface="Arial Black" panose="020B0A04020102020204" pitchFamily="34" charset="0"/>
            </a:endParaRPr>
          </a:p>
          <a:p>
            <a:r>
              <a:rPr lang="en-SG" sz="1271" dirty="0">
                <a:latin typeface="Arial Black" panose="020B0A04020102020204" pitchFamily="34" charset="0"/>
              </a:rPr>
              <a:t>370. Spring – Der </a:t>
            </a:r>
            <a:r>
              <a:rPr lang="en-SG" sz="1271" dirty="0" err="1">
                <a:latin typeface="Arial Black" panose="020B0A04020102020204" pitchFamily="34" charset="0"/>
              </a:rPr>
              <a:t>Frühling</a:t>
            </a:r>
            <a:r>
              <a:rPr lang="en-SG" sz="1271" dirty="0">
                <a:latin typeface="Arial Black" panose="020B0A04020102020204" pitchFamily="34" charset="0"/>
              </a:rPr>
              <a:t> ~ Die </a:t>
            </a:r>
            <a:r>
              <a:rPr lang="en-SG" sz="1271" dirty="0" err="1">
                <a:latin typeface="Arial Black" panose="020B0A04020102020204" pitchFamily="34" charset="0"/>
              </a:rPr>
              <a:t>Federn</a:t>
            </a:r>
            <a:endParaRPr lang="en-SG" sz="1271" dirty="0">
              <a:latin typeface="Arial Black" panose="020B0A04020102020204" pitchFamily="34" charset="0"/>
            </a:endParaRPr>
          </a:p>
          <a:p>
            <a:r>
              <a:rPr lang="en-SG" sz="1271" dirty="0">
                <a:latin typeface="Arial Black" panose="020B0A04020102020204" pitchFamily="34" charset="0"/>
              </a:rPr>
              <a:t>371. Porch – Die </a:t>
            </a:r>
            <a:r>
              <a:rPr lang="en-SG" sz="1271" dirty="0" err="1">
                <a:latin typeface="Arial Black" panose="020B0A04020102020204" pitchFamily="34" charset="0"/>
              </a:rPr>
              <a:t>Vorhalle</a:t>
            </a:r>
            <a:r>
              <a:rPr lang="en-SG" sz="1271" dirty="0">
                <a:latin typeface="Arial Black" panose="020B0A04020102020204" pitchFamily="34" charset="0"/>
              </a:rPr>
              <a:t> ~ Die </a:t>
            </a:r>
            <a:r>
              <a:rPr lang="en-SG" sz="1271" dirty="0" err="1">
                <a:latin typeface="Arial Black" panose="020B0A04020102020204" pitchFamily="34" charset="0"/>
              </a:rPr>
              <a:t>Veranden</a:t>
            </a:r>
            <a:endParaRPr lang="en-SG" sz="1271" dirty="0">
              <a:latin typeface="Arial Black" panose="020B0A04020102020204" pitchFamily="34" charset="0"/>
            </a:endParaRPr>
          </a:p>
          <a:p>
            <a:r>
              <a:rPr lang="en-SG" sz="1271" dirty="0">
                <a:latin typeface="Arial Black" panose="020B0A04020102020204" pitchFamily="34" charset="0"/>
              </a:rPr>
              <a:t>372. Sheet – Das Blatt ~ Die </a:t>
            </a:r>
            <a:r>
              <a:rPr lang="en-SG" sz="1271" dirty="0" err="1">
                <a:latin typeface="Arial Black" panose="020B0A04020102020204" pitchFamily="34" charset="0"/>
              </a:rPr>
              <a:t>Blätter</a:t>
            </a:r>
            <a:endParaRPr lang="en-SG" sz="1271" dirty="0">
              <a:latin typeface="Arial Black" panose="020B0A04020102020204" pitchFamily="34" charset="0"/>
            </a:endParaRPr>
          </a:p>
          <a:p>
            <a:r>
              <a:rPr lang="en-SG" sz="1271" dirty="0">
                <a:latin typeface="Arial Black" panose="020B0A04020102020204" pitchFamily="34" charset="0"/>
              </a:rPr>
              <a:t>373. Member – Das </a:t>
            </a:r>
            <a:r>
              <a:rPr lang="en-SG" sz="1271" dirty="0" err="1">
                <a:latin typeface="Arial Black" panose="020B0A04020102020204" pitchFamily="34" charset="0"/>
              </a:rPr>
              <a:t>Mitglied</a:t>
            </a:r>
            <a:r>
              <a:rPr lang="en-SG" sz="1271" dirty="0">
                <a:latin typeface="Arial Black" panose="020B0A04020102020204" pitchFamily="34" charset="0"/>
              </a:rPr>
              <a:t> ~ Die </a:t>
            </a:r>
            <a:r>
              <a:rPr lang="en-SG" sz="1271" dirty="0" err="1">
                <a:latin typeface="Arial Black" panose="020B0A04020102020204" pitchFamily="34" charset="0"/>
              </a:rPr>
              <a:t>Angehörigen</a:t>
            </a:r>
            <a:endParaRPr lang="en-SG" sz="1271" dirty="0">
              <a:latin typeface="Arial Black" panose="020B0A04020102020204" pitchFamily="34" charset="0"/>
            </a:endParaRPr>
          </a:p>
          <a:p>
            <a:r>
              <a:rPr lang="en-SG" sz="1271" dirty="0">
                <a:latin typeface="Arial Black" panose="020B0A04020102020204" pitchFamily="34" charset="0"/>
              </a:rPr>
              <a:t>374. Pool – Das </a:t>
            </a:r>
            <a:r>
              <a:rPr lang="en-SG" sz="1271" dirty="0" err="1">
                <a:latin typeface="Arial Black" panose="020B0A04020102020204" pitchFamily="34" charset="0"/>
              </a:rPr>
              <a:t>Schwimmbecken</a:t>
            </a:r>
            <a:r>
              <a:rPr lang="en-SG" sz="1271" dirty="0">
                <a:latin typeface="Arial Black" panose="020B0A04020102020204" pitchFamily="34" charset="0"/>
              </a:rPr>
              <a:t> ~ Die Pools</a:t>
            </a:r>
          </a:p>
          <a:p>
            <a:r>
              <a:rPr lang="en-SG" sz="1271" dirty="0">
                <a:latin typeface="Arial Black" panose="020B0A04020102020204" pitchFamily="34" charset="0"/>
              </a:rPr>
              <a:t>375. Need – Das </a:t>
            </a:r>
            <a:r>
              <a:rPr lang="en-SG" sz="1271" dirty="0" err="1">
                <a:latin typeface="Arial Black" panose="020B0A04020102020204" pitchFamily="34" charset="0"/>
              </a:rPr>
              <a:t>Bedürfnis</a:t>
            </a:r>
            <a:r>
              <a:rPr lang="en-SG" sz="1271" dirty="0">
                <a:latin typeface="Arial Black" panose="020B0A04020102020204" pitchFamily="34" charset="0"/>
              </a:rPr>
              <a:t> ~ Die </a:t>
            </a:r>
            <a:r>
              <a:rPr lang="en-SG" sz="1271" dirty="0" err="1">
                <a:latin typeface="Arial Black" panose="020B0A04020102020204" pitchFamily="34" charset="0"/>
              </a:rPr>
              <a:t>Bedürfnisse</a:t>
            </a:r>
            <a:endParaRPr lang="en-SG" sz="1271" dirty="0">
              <a:latin typeface="Arial Black" panose="020B0A04020102020204" pitchFamily="34" charset="0"/>
            </a:endParaRPr>
          </a:p>
          <a:p>
            <a:r>
              <a:rPr lang="en-SG" sz="1271" dirty="0">
                <a:latin typeface="Arial Black" panose="020B0A04020102020204" pitchFamily="34" charset="0"/>
              </a:rPr>
              <a:t>376. Hope – Die </a:t>
            </a:r>
            <a:r>
              <a:rPr lang="en-SG" sz="1271" dirty="0" err="1">
                <a:latin typeface="Arial Black" panose="020B0A04020102020204" pitchFamily="34" charset="0"/>
              </a:rPr>
              <a:t>Hoffnung</a:t>
            </a:r>
            <a:r>
              <a:rPr lang="en-SG" sz="1271" dirty="0">
                <a:latin typeface="Arial Black" panose="020B0A04020102020204" pitchFamily="34" charset="0"/>
              </a:rPr>
              <a:t> ~ Die </a:t>
            </a:r>
            <a:r>
              <a:rPr lang="en-SG" sz="1271" dirty="0" err="1">
                <a:latin typeface="Arial Black" panose="020B0A04020102020204" pitchFamily="34" charset="0"/>
              </a:rPr>
              <a:t>Hoffnungen</a:t>
            </a:r>
            <a:endParaRPr lang="en-SG" sz="1271" dirty="0">
              <a:latin typeface="Arial Black" panose="020B0A04020102020204" pitchFamily="34" charset="0"/>
            </a:endParaRPr>
          </a:p>
          <a:p>
            <a:r>
              <a:rPr lang="en-SG" sz="1271" dirty="0">
                <a:latin typeface="Arial Black" panose="020B0A04020102020204" pitchFamily="34" charset="0"/>
              </a:rPr>
              <a:t>377. Lake – Der See ~ Die Seen</a:t>
            </a:r>
          </a:p>
          <a:p>
            <a:r>
              <a:rPr lang="en-SG" sz="1271" dirty="0">
                <a:latin typeface="Arial Black" panose="020B0A04020102020204" pitchFamily="34" charset="0"/>
              </a:rPr>
              <a:t>378. Breast – Die </a:t>
            </a:r>
            <a:r>
              <a:rPr lang="en-SG" sz="1271" dirty="0" err="1">
                <a:latin typeface="Arial Black" panose="020B0A04020102020204" pitchFamily="34" charset="0"/>
              </a:rPr>
              <a:t>Brust</a:t>
            </a:r>
            <a:r>
              <a:rPr lang="en-SG" sz="1271" dirty="0">
                <a:latin typeface="Arial Black" panose="020B0A04020102020204" pitchFamily="34" charset="0"/>
              </a:rPr>
              <a:t> ~ Die </a:t>
            </a:r>
            <a:r>
              <a:rPr lang="en-SG" sz="1271" dirty="0" err="1">
                <a:latin typeface="Arial Black" panose="020B0A04020102020204" pitchFamily="34" charset="0"/>
              </a:rPr>
              <a:t>Brüste</a:t>
            </a:r>
            <a:endParaRPr lang="en-SG" sz="1271" dirty="0">
              <a:latin typeface="Arial Black" panose="020B0A04020102020204" pitchFamily="34" charset="0"/>
            </a:endParaRPr>
          </a:p>
          <a:p>
            <a:r>
              <a:rPr lang="en-SG" sz="1271" dirty="0">
                <a:latin typeface="Arial Black" panose="020B0A04020102020204" pitchFamily="34" charset="0"/>
              </a:rPr>
              <a:t>379. Surprise – Die </a:t>
            </a:r>
            <a:r>
              <a:rPr lang="en-SG" sz="1271" dirty="0" err="1">
                <a:latin typeface="Arial Black" panose="020B0A04020102020204" pitchFamily="34" charset="0"/>
              </a:rPr>
              <a:t>Überraschung</a:t>
            </a:r>
            <a:r>
              <a:rPr lang="en-SG" sz="1271" dirty="0">
                <a:latin typeface="Arial Black" panose="020B0A04020102020204" pitchFamily="34" charset="0"/>
              </a:rPr>
              <a:t> ~ Die </a:t>
            </a:r>
            <a:r>
              <a:rPr lang="en-SG" sz="1271" dirty="0" err="1">
                <a:latin typeface="Arial Black" panose="020B0A04020102020204" pitchFamily="34" charset="0"/>
              </a:rPr>
              <a:t>Überraschungen</a:t>
            </a:r>
            <a:endParaRPr lang="en-SG" sz="1271" dirty="0">
              <a:latin typeface="Arial Black" panose="020B0A04020102020204" pitchFamily="34" charset="0"/>
            </a:endParaRPr>
          </a:p>
          <a:p>
            <a:r>
              <a:rPr lang="en-SG" sz="1271" dirty="0">
                <a:latin typeface="Arial Black" panose="020B0A04020102020204" pitchFamily="34" charset="0"/>
              </a:rPr>
              <a:t>380. Interest – Die Interesse ~ Die </a:t>
            </a:r>
            <a:r>
              <a:rPr lang="en-SG" sz="1271" dirty="0" err="1">
                <a:latin typeface="Arial Black" panose="020B0A04020102020204" pitchFamily="34" charset="0"/>
              </a:rPr>
              <a:t>Interessen</a:t>
            </a:r>
            <a:endParaRPr lang="en-SG" sz="1271" dirty="0">
              <a:latin typeface="Arial Black" panose="020B0A04020102020204" pitchFamily="34" charset="0"/>
            </a:endParaRPr>
          </a:p>
          <a:p>
            <a:r>
              <a:rPr lang="en-SG" sz="1271" dirty="0">
                <a:latin typeface="Arial Black" panose="020B0A04020102020204" pitchFamily="34" charset="0"/>
              </a:rPr>
              <a:t>381. Bottom – Der Boden ~ Die </a:t>
            </a:r>
            <a:r>
              <a:rPr lang="en-SG" sz="1271" dirty="0" err="1">
                <a:latin typeface="Arial Black" panose="020B0A04020102020204" pitchFamily="34" charset="0"/>
              </a:rPr>
              <a:t>Böden</a:t>
            </a:r>
            <a:endParaRPr lang="en-SG" sz="1271" dirty="0">
              <a:latin typeface="Arial Black" panose="020B0A04020102020204" pitchFamily="34" charset="0"/>
            </a:endParaRPr>
          </a:p>
          <a:p>
            <a:r>
              <a:rPr lang="en-SG" sz="1271" dirty="0">
                <a:latin typeface="Arial Black" panose="020B0A04020102020204" pitchFamily="34" charset="0"/>
              </a:rPr>
              <a:t>382. Spirit – Der Geist ~ Die </a:t>
            </a:r>
            <a:r>
              <a:rPr lang="en-SG" sz="1271" dirty="0" err="1">
                <a:latin typeface="Arial Black" panose="020B0A04020102020204" pitchFamily="34" charset="0"/>
              </a:rPr>
              <a:t>Geister</a:t>
            </a:r>
            <a:endParaRPr lang="en-SG" sz="1271" dirty="0">
              <a:latin typeface="Arial Black" panose="020B0A04020102020204" pitchFamily="34" charset="0"/>
            </a:endParaRPr>
          </a:p>
          <a:p>
            <a:r>
              <a:rPr lang="en-SG" sz="1271" dirty="0">
                <a:latin typeface="Arial Black" panose="020B0A04020102020204" pitchFamily="34" charset="0"/>
              </a:rPr>
              <a:t>383. Block – Der Block ~ Die </a:t>
            </a:r>
            <a:r>
              <a:rPr lang="en-SG" sz="1271" dirty="0" err="1">
                <a:latin typeface="Arial Black" panose="020B0A04020102020204" pitchFamily="34" charset="0"/>
              </a:rPr>
              <a:t>Blöcke</a:t>
            </a:r>
            <a:endParaRPr lang="en-SG" sz="1271" dirty="0">
              <a:latin typeface="Arial Black" panose="020B0A04020102020204" pitchFamily="34" charset="0"/>
            </a:endParaRPr>
          </a:p>
          <a:p>
            <a:r>
              <a:rPr lang="en-SG" sz="1271" dirty="0">
                <a:latin typeface="Arial Black" panose="020B0A04020102020204" pitchFamily="34" charset="0"/>
              </a:rPr>
              <a:t>384. Language – Die </a:t>
            </a:r>
            <a:r>
              <a:rPr lang="en-SG" sz="1271" dirty="0" err="1">
                <a:latin typeface="Arial Black" panose="020B0A04020102020204" pitchFamily="34" charset="0"/>
              </a:rPr>
              <a:t>Sprache</a:t>
            </a:r>
            <a:r>
              <a:rPr lang="en-SG" sz="1271" dirty="0">
                <a:latin typeface="Arial Black" panose="020B0A04020102020204" pitchFamily="34" charset="0"/>
              </a:rPr>
              <a:t> ~ Die </a:t>
            </a:r>
            <a:r>
              <a:rPr lang="en-SG" sz="1271" dirty="0" err="1">
                <a:latin typeface="Arial Black" panose="020B0A04020102020204" pitchFamily="34" charset="0"/>
              </a:rPr>
              <a:t>Sprachen</a:t>
            </a:r>
            <a:endParaRPr lang="en-SG" sz="1271" dirty="0">
              <a:latin typeface="Arial Black" panose="020B0A04020102020204" pitchFamily="34" charset="0"/>
            </a:endParaRPr>
          </a:p>
          <a:p>
            <a:r>
              <a:rPr lang="en-SG" sz="1271" dirty="0">
                <a:latin typeface="Arial Black" panose="020B0A04020102020204" pitchFamily="34" charset="0"/>
              </a:rPr>
              <a:t>385. Bridge – Die </a:t>
            </a:r>
            <a:r>
              <a:rPr lang="en-SG" sz="1271" dirty="0" err="1">
                <a:latin typeface="Arial Black" panose="020B0A04020102020204" pitchFamily="34" charset="0"/>
              </a:rPr>
              <a:t>Brücke</a:t>
            </a:r>
            <a:r>
              <a:rPr lang="en-SG" sz="1271" dirty="0">
                <a:latin typeface="Arial Black" panose="020B0A04020102020204" pitchFamily="34" charset="0"/>
              </a:rPr>
              <a:t> ~ Die </a:t>
            </a:r>
            <a:r>
              <a:rPr lang="en-SG" sz="1271" dirty="0" err="1">
                <a:latin typeface="Arial Black" panose="020B0A04020102020204" pitchFamily="34" charset="0"/>
              </a:rPr>
              <a:t>Brücken</a:t>
            </a:r>
            <a:endParaRPr lang="en-SG" sz="1271" dirty="0">
              <a:latin typeface="Arial Black" panose="020B0A04020102020204" pitchFamily="34" charset="0"/>
            </a:endParaRPr>
          </a:p>
          <a:p>
            <a:r>
              <a:rPr lang="en-SG" sz="1271" dirty="0">
                <a:latin typeface="Arial Black" panose="020B0A04020102020204" pitchFamily="34" charset="0"/>
              </a:rPr>
              <a:t>386. Dust – Staub ~ Die </a:t>
            </a:r>
            <a:r>
              <a:rPr lang="en-SG" sz="1271" dirty="0" err="1">
                <a:latin typeface="Arial Black" panose="020B0A04020102020204" pitchFamily="34" charset="0"/>
              </a:rPr>
              <a:t>Stäube</a:t>
            </a:r>
            <a:endParaRPr lang="en-SG" sz="1271" dirty="0">
              <a:latin typeface="Arial Black" panose="020B0A04020102020204" pitchFamily="34" charset="0"/>
            </a:endParaRPr>
          </a:p>
          <a:p>
            <a:r>
              <a:rPr lang="en-SG" sz="1271" dirty="0">
                <a:latin typeface="Arial Black" panose="020B0A04020102020204" pitchFamily="34" charset="0"/>
              </a:rPr>
              <a:t>387. Cell – Die </a:t>
            </a:r>
            <a:r>
              <a:rPr lang="en-SG" sz="1271" dirty="0" err="1">
                <a:latin typeface="Arial Black" panose="020B0A04020102020204" pitchFamily="34" charset="0"/>
              </a:rPr>
              <a:t>Zelle</a:t>
            </a:r>
            <a:r>
              <a:rPr lang="en-SG" sz="1271" dirty="0">
                <a:latin typeface="Arial Black" panose="020B0A04020102020204" pitchFamily="34" charset="0"/>
              </a:rPr>
              <a:t> ~ Die </a:t>
            </a:r>
            <a:r>
              <a:rPr lang="en-SG" sz="1271" dirty="0" err="1">
                <a:latin typeface="Arial Black" panose="020B0A04020102020204" pitchFamily="34" charset="0"/>
              </a:rPr>
              <a:t>Zellen</a:t>
            </a:r>
            <a:endParaRPr lang="en-SG" sz="1271" dirty="0">
              <a:latin typeface="Arial Black" panose="020B0A04020102020204" pitchFamily="34" charset="0"/>
            </a:endParaRPr>
          </a:p>
          <a:p>
            <a:r>
              <a:rPr lang="en-SG" sz="1271" dirty="0">
                <a:latin typeface="Arial Black" panose="020B0A04020102020204" pitchFamily="34" charset="0"/>
              </a:rPr>
              <a:t>388. Wine – Wein ~ Die </a:t>
            </a:r>
            <a:r>
              <a:rPr lang="en-SG" sz="1271" dirty="0" err="1">
                <a:latin typeface="Arial Black" panose="020B0A04020102020204" pitchFamily="34" charset="0"/>
              </a:rPr>
              <a:t>Weine</a:t>
            </a:r>
            <a:endParaRPr lang="en-SG" sz="1271" dirty="0">
              <a:latin typeface="Arial Black" panose="020B0A04020102020204" pitchFamily="34" charset="0"/>
            </a:endParaRPr>
          </a:p>
          <a:p>
            <a:r>
              <a:rPr lang="en-SG" sz="1271" dirty="0">
                <a:latin typeface="Arial Black" panose="020B0A04020102020204" pitchFamily="34" charset="0"/>
              </a:rPr>
              <a:t>389. Boot – Das Boot ~ Die </a:t>
            </a:r>
            <a:r>
              <a:rPr lang="en-SG" sz="1271" dirty="0" err="1">
                <a:latin typeface="Arial Black" panose="020B0A04020102020204" pitchFamily="34" charset="0"/>
              </a:rPr>
              <a:t>Stiefel</a:t>
            </a:r>
            <a:endParaRPr lang="en-SG" sz="1271" dirty="0">
              <a:latin typeface="Arial Black" panose="020B0A04020102020204" pitchFamily="34" charset="0"/>
            </a:endParaRPr>
          </a:p>
          <a:p>
            <a:r>
              <a:rPr lang="en-SG" sz="1271" dirty="0">
                <a:latin typeface="Arial Black" panose="020B0A04020102020204" pitchFamily="34" charset="0"/>
              </a:rPr>
              <a:t>390. Choice – Die Wahl ~ Die </a:t>
            </a:r>
            <a:r>
              <a:rPr lang="en-SG" sz="1271" dirty="0" err="1">
                <a:latin typeface="Arial Black" panose="020B0A04020102020204" pitchFamily="34" charset="0"/>
              </a:rPr>
              <a:t>Entscheidungen</a:t>
            </a:r>
            <a:endParaRPr lang="en-SG" sz="1271" dirty="0">
              <a:latin typeface="Arial Black" panose="020B0A04020102020204" pitchFamily="34" charset="0"/>
            </a:endParaRPr>
          </a:p>
          <a:p>
            <a:r>
              <a:rPr lang="en-SG" sz="1271" dirty="0">
                <a:latin typeface="Arial Black" panose="020B0A04020102020204" pitchFamily="34" charset="0"/>
              </a:rPr>
              <a:t>391. Row – Die </a:t>
            </a:r>
            <a:r>
              <a:rPr lang="en-SG" sz="1271" dirty="0" err="1">
                <a:latin typeface="Arial Black" panose="020B0A04020102020204" pitchFamily="34" charset="0"/>
              </a:rPr>
              <a:t>Reihe</a:t>
            </a:r>
            <a:r>
              <a:rPr lang="en-SG" sz="1271" dirty="0">
                <a:latin typeface="Arial Black" panose="020B0A04020102020204" pitchFamily="34" charset="0"/>
              </a:rPr>
              <a:t> ~ Die </a:t>
            </a:r>
            <a:r>
              <a:rPr lang="en-SG" sz="1271" dirty="0" err="1">
                <a:latin typeface="Arial Black" panose="020B0A04020102020204" pitchFamily="34" charset="0"/>
              </a:rPr>
              <a:t>Reihen</a:t>
            </a:r>
            <a:endParaRPr lang="en-SG" sz="1271" dirty="0">
              <a:latin typeface="Arial Black" panose="020B0A04020102020204" pitchFamily="34" charset="0"/>
            </a:endParaRPr>
          </a:p>
          <a:p>
            <a:r>
              <a:rPr lang="en-SG" sz="1271" dirty="0">
                <a:latin typeface="Arial Black" panose="020B0A04020102020204" pitchFamily="34" charset="0"/>
              </a:rPr>
              <a:t>392. Talk – Das </a:t>
            </a:r>
            <a:r>
              <a:rPr lang="en-SG" sz="1271" dirty="0" err="1">
                <a:latin typeface="Arial Black" panose="020B0A04020102020204" pitchFamily="34" charset="0"/>
              </a:rPr>
              <a:t>Gespräch</a:t>
            </a:r>
            <a:r>
              <a:rPr lang="en-SG" sz="1271" dirty="0">
                <a:latin typeface="Arial Black" panose="020B0A04020102020204" pitchFamily="34" charset="0"/>
              </a:rPr>
              <a:t> ~ Die </a:t>
            </a:r>
            <a:r>
              <a:rPr lang="en-SG" sz="1271" dirty="0" err="1">
                <a:latin typeface="Arial Black" panose="020B0A04020102020204" pitchFamily="34" charset="0"/>
              </a:rPr>
              <a:t>Gespräche</a:t>
            </a:r>
            <a:endParaRPr lang="en-SG" sz="1271" dirty="0">
              <a:latin typeface="Arial Black" panose="020B0A04020102020204" pitchFamily="34" charset="0"/>
            </a:endParaRPr>
          </a:p>
          <a:p>
            <a:r>
              <a:rPr lang="en-SG" sz="1271" dirty="0">
                <a:latin typeface="Arial Black" panose="020B0A04020102020204" pitchFamily="34" charset="0"/>
              </a:rPr>
              <a:t>393. Plane – Das </a:t>
            </a:r>
            <a:r>
              <a:rPr lang="en-SG" sz="1271" dirty="0" err="1">
                <a:latin typeface="Arial Black" panose="020B0A04020102020204" pitchFamily="34" charset="0"/>
              </a:rPr>
              <a:t>Flugzeug</a:t>
            </a:r>
            <a:r>
              <a:rPr lang="en-SG" sz="1271" dirty="0">
                <a:latin typeface="Arial Black" panose="020B0A04020102020204" pitchFamily="34" charset="0"/>
              </a:rPr>
              <a:t> ~ Die </a:t>
            </a:r>
            <a:r>
              <a:rPr lang="en-SG" sz="1271" dirty="0" err="1">
                <a:latin typeface="Arial Black" panose="020B0A04020102020204" pitchFamily="34" charset="0"/>
              </a:rPr>
              <a:t>Flugzeuge</a:t>
            </a:r>
            <a:endParaRPr lang="en-SG" sz="1271" dirty="0">
              <a:latin typeface="Arial Black" panose="020B0A04020102020204" pitchFamily="34" charset="0"/>
            </a:endParaRPr>
          </a:p>
          <a:p>
            <a:r>
              <a:rPr lang="en-SG" sz="1271" dirty="0">
                <a:latin typeface="Arial Black" panose="020B0A04020102020204" pitchFamily="34" charset="0"/>
              </a:rPr>
              <a:t>394. Watch – Die </a:t>
            </a:r>
            <a:r>
              <a:rPr lang="en-SG" sz="1271" dirty="0" err="1">
                <a:latin typeface="Arial Black" panose="020B0A04020102020204" pitchFamily="34" charset="0"/>
              </a:rPr>
              <a:t>Uhr</a:t>
            </a:r>
            <a:r>
              <a:rPr lang="en-SG" sz="1271" dirty="0">
                <a:latin typeface="Arial Black" panose="020B0A04020102020204" pitchFamily="34" charset="0"/>
              </a:rPr>
              <a:t> ~ Die </a:t>
            </a:r>
            <a:r>
              <a:rPr lang="en-SG" sz="1271" dirty="0" err="1">
                <a:latin typeface="Arial Black" panose="020B0A04020102020204" pitchFamily="34" charset="0"/>
              </a:rPr>
              <a:t>Uhren</a:t>
            </a:r>
            <a:endParaRPr lang="en-SG" sz="1271" dirty="0">
              <a:latin typeface="Arial Black" panose="020B0A04020102020204" pitchFamily="34" charset="0"/>
            </a:endParaRPr>
          </a:p>
          <a:p>
            <a:r>
              <a:rPr lang="en-SG" sz="1271" dirty="0">
                <a:latin typeface="Arial Black" panose="020B0A04020102020204" pitchFamily="34" charset="0"/>
              </a:rPr>
              <a:t>395. Information – Die Information ~ Die </a:t>
            </a:r>
            <a:r>
              <a:rPr lang="en-SG" sz="1271" dirty="0" err="1">
                <a:latin typeface="Arial Black" panose="020B0A04020102020204" pitchFamily="34" charset="0"/>
              </a:rPr>
              <a:t>Informationen</a:t>
            </a:r>
            <a:endParaRPr lang="en-SG" sz="1271" dirty="0">
              <a:latin typeface="Arial Black" panose="020B0A04020102020204" pitchFamily="34" charset="0"/>
            </a:endParaRPr>
          </a:p>
          <a:p>
            <a:r>
              <a:rPr lang="en-SG" sz="1271" dirty="0">
                <a:latin typeface="Arial Black" panose="020B0A04020102020204" pitchFamily="34" charset="0"/>
              </a:rPr>
              <a:t>396. Grandmother – Die </a:t>
            </a:r>
            <a:r>
              <a:rPr lang="en-SG" sz="1271" dirty="0" err="1">
                <a:latin typeface="Arial Black" panose="020B0A04020102020204" pitchFamily="34" charset="0"/>
              </a:rPr>
              <a:t>Großmutter</a:t>
            </a:r>
            <a:r>
              <a:rPr lang="en-SG" sz="1271" dirty="0">
                <a:latin typeface="Arial Black" panose="020B0A04020102020204" pitchFamily="34" charset="0"/>
              </a:rPr>
              <a:t> ~ Die </a:t>
            </a:r>
            <a:r>
              <a:rPr lang="en-SG" sz="1271" dirty="0" err="1">
                <a:latin typeface="Arial Black" panose="020B0A04020102020204" pitchFamily="34" charset="0"/>
              </a:rPr>
              <a:t>Großmütter</a:t>
            </a:r>
            <a:endParaRPr lang="en-SG" sz="1271" dirty="0">
              <a:latin typeface="Arial Black" panose="020B0A04020102020204" pitchFamily="34" charset="0"/>
            </a:endParaRPr>
          </a:p>
          <a:p>
            <a:r>
              <a:rPr lang="en-SG" sz="1271" dirty="0">
                <a:latin typeface="Arial Black" panose="020B0A04020102020204" pitchFamily="34" charset="0"/>
              </a:rPr>
              <a:t>397. Wing – Der </a:t>
            </a:r>
            <a:r>
              <a:rPr lang="en-SG" sz="1271" dirty="0" err="1">
                <a:latin typeface="Arial Black" panose="020B0A04020102020204" pitchFamily="34" charset="0"/>
              </a:rPr>
              <a:t>Flügel</a:t>
            </a:r>
            <a:r>
              <a:rPr lang="en-SG" sz="1271" dirty="0">
                <a:latin typeface="Arial Black" panose="020B0A04020102020204" pitchFamily="34" charset="0"/>
              </a:rPr>
              <a:t> ~ Die </a:t>
            </a:r>
            <a:r>
              <a:rPr lang="en-SG" sz="1271" dirty="0" err="1">
                <a:latin typeface="Arial Black" panose="020B0A04020102020204" pitchFamily="34" charset="0"/>
              </a:rPr>
              <a:t>Flügel</a:t>
            </a:r>
            <a:endParaRPr lang="en-SG" sz="1271" dirty="0">
              <a:latin typeface="Arial Black" panose="020B0A04020102020204" pitchFamily="34" charset="0"/>
            </a:endParaRPr>
          </a:p>
          <a:p>
            <a:r>
              <a:rPr lang="en-SG" sz="1271" dirty="0">
                <a:latin typeface="Arial Black" panose="020B0A04020102020204" pitchFamily="34" charset="0"/>
              </a:rPr>
              <a:t>398. Bob – Die Bob ~ Die Bobs</a:t>
            </a:r>
          </a:p>
          <a:p>
            <a:r>
              <a:rPr lang="en-SG" sz="1271" dirty="0">
                <a:latin typeface="Arial Black" panose="020B0A04020102020204" pitchFamily="34" charset="0"/>
              </a:rPr>
              <a:t>399. Club – Der Club ~ Die </a:t>
            </a:r>
            <a:r>
              <a:rPr lang="en-SG" sz="1271" dirty="0" err="1">
                <a:latin typeface="Arial Black" panose="020B0A04020102020204" pitchFamily="34" charset="0"/>
              </a:rPr>
              <a:t>Vereine</a:t>
            </a:r>
            <a:endParaRPr lang="en-SG" sz="1271" dirty="0">
              <a:latin typeface="Arial Black" panose="020B0A04020102020204" pitchFamily="34" charset="0"/>
            </a:endParaRPr>
          </a:p>
          <a:p>
            <a:r>
              <a:rPr lang="en-SG" sz="1271" dirty="0">
                <a:latin typeface="Arial Black" panose="020B0A04020102020204" pitchFamily="34" charset="0"/>
              </a:rPr>
              <a:t>400. Master – Der Meister ~ Die Meister</a:t>
            </a:r>
          </a:p>
        </p:txBody>
      </p:sp>
    </p:spTree>
    <p:extLst>
      <p:ext uri="{BB962C8B-B14F-4D97-AF65-F5344CB8AC3E}">
        <p14:creationId xmlns:p14="http://schemas.microsoft.com/office/powerpoint/2010/main" val="608911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FB7158E-6547-4251-A4DA-4AA4E72A956B}"/>
              </a:ext>
            </a:extLst>
          </p:cNvPr>
          <p:cNvSpPr/>
          <p:nvPr/>
        </p:nvSpPr>
        <p:spPr>
          <a:xfrm>
            <a:off x="13798901" y="149831"/>
            <a:ext cx="2677411" cy="1173210"/>
          </a:xfrm>
          <a:prstGeom prst="rect">
            <a:avLst/>
          </a:prstGeom>
        </p:spPr>
        <p:style>
          <a:lnRef idx="2">
            <a:schemeClr val="dk1"/>
          </a:lnRef>
          <a:fillRef idx="1">
            <a:schemeClr val="lt1"/>
          </a:fillRef>
          <a:effectRef idx="0">
            <a:schemeClr val="dk1"/>
          </a:effectRef>
          <a:fontRef idx="minor">
            <a:schemeClr val="dk1"/>
          </a:fontRef>
        </p:style>
        <p:txBody>
          <a:bodyPr wrap="none" lIns="64585" tIns="32292" rIns="64585" bIns="32292">
            <a:spAutoFit/>
          </a:bodyPr>
          <a:lstStyle/>
          <a:p>
            <a:pPr algn="ctr"/>
            <a:r>
              <a:rPr lang="en-US" sz="7200" b="1" u="sng" dirty="0" err="1">
                <a:ln w="9525">
                  <a:solidFill>
                    <a:schemeClr val="bg1"/>
                  </a:solidFill>
                  <a:prstDash val="solid"/>
                </a:ln>
                <a:solidFill>
                  <a:schemeClr val="tx1"/>
                </a:solidFill>
                <a:effectLst>
                  <a:outerShdw blurRad="12700" dist="38100" dir="2700000" algn="tl" rotWithShape="0">
                    <a:schemeClr val="bg1">
                      <a:lumMod val="50000"/>
                    </a:schemeClr>
                  </a:outerShdw>
                </a:effectLst>
              </a:rPr>
              <a:t>Berufe</a:t>
            </a:r>
            <a:endParaRPr lang="en-US"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2" name="Picture 1">
            <a:extLst>
              <a:ext uri="{FF2B5EF4-FFF2-40B4-BE49-F238E27FC236}">
                <a16:creationId xmlns:a16="http://schemas.microsoft.com/office/drawing/2014/main" id="{49878CF4-2734-46C1-BB84-1D333BF583AC}"/>
              </a:ext>
            </a:extLst>
          </p:cNvPr>
          <p:cNvPicPr>
            <a:picLocks noChangeAspect="1"/>
          </p:cNvPicPr>
          <p:nvPr/>
        </p:nvPicPr>
        <p:blipFill>
          <a:blip r:embed="rId2"/>
          <a:stretch>
            <a:fillRect/>
          </a:stretch>
        </p:blipFill>
        <p:spPr>
          <a:xfrm>
            <a:off x="0" y="149831"/>
            <a:ext cx="9902237" cy="14000321"/>
          </a:xfrm>
          <a:prstGeom prst="rect">
            <a:avLst/>
          </a:prstGeom>
        </p:spPr>
      </p:pic>
      <p:pic>
        <p:nvPicPr>
          <p:cNvPr id="1028" name="Picture 4">
            <a:extLst>
              <a:ext uri="{FF2B5EF4-FFF2-40B4-BE49-F238E27FC236}">
                <a16:creationId xmlns:a16="http://schemas.microsoft.com/office/drawing/2014/main" id="{8BD2CE4E-51B1-4A15-8DEE-6D09EABABD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4105" y="1673750"/>
            <a:ext cx="6442207" cy="910559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ED25653-9AA3-41B7-849F-3F74E55F5B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45203" y="1227807"/>
            <a:ext cx="6828551" cy="965166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erufe, Teil III">
            <a:extLst>
              <a:ext uri="{FF2B5EF4-FFF2-40B4-BE49-F238E27FC236}">
                <a16:creationId xmlns:a16="http://schemas.microsoft.com/office/drawing/2014/main" id="{C8E4A683-13D0-41A0-890F-810D461FFB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74596" y="11230179"/>
            <a:ext cx="7183563" cy="10153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442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86E36FA-394A-48A0-BFA1-56FE45EFC37B}"/>
              </a:ext>
            </a:extLst>
          </p:cNvPr>
          <p:cNvPicPr>
            <a:picLocks noChangeAspect="1"/>
          </p:cNvPicPr>
          <p:nvPr/>
        </p:nvPicPr>
        <p:blipFill>
          <a:blip r:embed="rId2"/>
          <a:stretch>
            <a:fillRect/>
          </a:stretch>
        </p:blipFill>
        <p:spPr>
          <a:xfrm>
            <a:off x="8751910" y="3528430"/>
            <a:ext cx="5826088" cy="1998092"/>
          </a:xfrm>
          <a:prstGeom prst="rect">
            <a:avLst/>
          </a:prstGeom>
        </p:spPr>
      </p:pic>
      <p:pic>
        <p:nvPicPr>
          <p:cNvPr id="9" name="Picture 8">
            <a:extLst>
              <a:ext uri="{FF2B5EF4-FFF2-40B4-BE49-F238E27FC236}">
                <a16:creationId xmlns:a16="http://schemas.microsoft.com/office/drawing/2014/main" id="{E5232ED4-C28F-44CF-9CDC-7FC94C36D371}"/>
              </a:ext>
            </a:extLst>
          </p:cNvPr>
          <p:cNvPicPr>
            <a:picLocks noChangeAspect="1"/>
          </p:cNvPicPr>
          <p:nvPr/>
        </p:nvPicPr>
        <p:blipFill>
          <a:blip r:embed="rId3"/>
          <a:stretch>
            <a:fillRect/>
          </a:stretch>
        </p:blipFill>
        <p:spPr>
          <a:xfrm>
            <a:off x="14977419" y="2378893"/>
            <a:ext cx="6223015" cy="3538709"/>
          </a:xfrm>
          <a:prstGeom prst="rect">
            <a:avLst/>
          </a:prstGeom>
        </p:spPr>
      </p:pic>
      <p:sp>
        <p:nvSpPr>
          <p:cNvPr id="12" name="Rectangle 11">
            <a:extLst>
              <a:ext uri="{FF2B5EF4-FFF2-40B4-BE49-F238E27FC236}">
                <a16:creationId xmlns:a16="http://schemas.microsoft.com/office/drawing/2014/main" id="{0CE94121-5C41-41B1-89A3-F58BA5F9A845}"/>
              </a:ext>
            </a:extLst>
          </p:cNvPr>
          <p:cNvSpPr/>
          <p:nvPr/>
        </p:nvSpPr>
        <p:spPr>
          <a:xfrm>
            <a:off x="11035186" y="446356"/>
            <a:ext cx="7445960" cy="1173210"/>
          </a:xfrm>
          <a:prstGeom prst="rect">
            <a:avLst/>
          </a:prstGeom>
        </p:spPr>
        <p:style>
          <a:lnRef idx="2">
            <a:schemeClr val="dk1"/>
          </a:lnRef>
          <a:fillRef idx="1">
            <a:schemeClr val="lt1"/>
          </a:fillRef>
          <a:effectRef idx="0">
            <a:schemeClr val="dk1"/>
          </a:effectRef>
          <a:fontRef idx="minor">
            <a:schemeClr val="dk1"/>
          </a:fontRef>
        </p:style>
        <p:txBody>
          <a:bodyPr wrap="none" lIns="64585" tIns="32292" rIns="64585" bIns="32292">
            <a:spAutoFit/>
          </a:bodyPr>
          <a:lstStyle/>
          <a:p>
            <a:pPr algn="ctr"/>
            <a:r>
              <a:rPr lang="en-US"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rPr>
              <a:t>Personalpronomen</a:t>
            </a:r>
          </a:p>
        </p:txBody>
      </p:sp>
      <p:sp>
        <p:nvSpPr>
          <p:cNvPr id="13" name="Rectangle 12">
            <a:extLst>
              <a:ext uri="{FF2B5EF4-FFF2-40B4-BE49-F238E27FC236}">
                <a16:creationId xmlns:a16="http://schemas.microsoft.com/office/drawing/2014/main" id="{7021474B-6DD4-4DAB-8206-ECEB230AEF0B}"/>
              </a:ext>
            </a:extLst>
          </p:cNvPr>
          <p:cNvSpPr/>
          <p:nvPr/>
        </p:nvSpPr>
        <p:spPr>
          <a:xfrm>
            <a:off x="150414" y="6581712"/>
            <a:ext cx="9648825" cy="2281206"/>
          </a:xfrm>
          <a:prstGeom prst="rect">
            <a:avLst/>
          </a:prstGeom>
        </p:spPr>
        <p:style>
          <a:lnRef idx="2">
            <a:schemeClr val="dk1"/>
          </a:lnRef>
          <a:fillRef idx="1">
            <a:schemeClr val="lt1"/>
          </a:fillRef>
          <a:effectRef idx="0">
            <a:schemeClr val="dk1"/>
          </a:effectRef>
          <a:fontRef idx="minor">
            <a:schemeClr val="dk1"/>
          </a:fontRef>
        </p:style>
        <p:txBody>
          <a:bodyPr wrap="square" lIns="64585" tIns="32292" rIns="64585" bIns="32292">
            <a:spAutoFit/>
          </a:bodyPr>
          <a:lstStyle/>
          <a:p>
            <a:pPr algn="ctr"/>
            <a:r>
              <a:rPr lang="en-US"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rPr>
              <a:t>Definitive Articles (</a:t>
            </a:r>
            <a:r>
              <a:rPr lang="en-US" sz="7200" b="1" u="sng" dirty="0" err="1">
                <a:ln w="9525">
                  <a:solidFill>
                    <a:schemeClr val="bg1"/>
                  </a:solidFill>
                  <a:prstDash val="solid"/>
                </a:ln>
                <a:solidFill>
                  <a:schemeClr val="tx1"/>
                </a:solidFill>
                <a:effectLst>
                  <a:outerShdw blurRad="12700" dist="38100" dir="2700000" algn="tl" rotWithShape="0">
                    <a:schemeClr val="bg1">
                      <a:lumMod val="50000"/>
                    </a:schemeClr>
                  </a:outerShdw>
                </a:effectLst>
              </a:rPr>
              <a:t>der,die,das</a:t>
            </a:r>
            <a:r>
              <a:rPr lang="en-US"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rPr>
              <a:t>)</a:t>
            </a:r>
          </a:p>
        </p:txBody>
      </p:sp>
      <p:sp>
        <p:nvSpPr>
          <p:cNvPr id="7" name="TextBox 6">
            <a:extLst>
              <a:ext uri="{FF2B5EF4-FFF2-40B4-BE49-F238E27FC236}">
                <a16:creationId xmlns:a16="http://schemas.microsoft.com/office/drawing/2014/main" id="{96CB94C7-818A-4E2A-A955-D0B7306201EF}"/>
              </a:ext>
            </a:extLst>
          </p:cNvPr>
          <p:cNvSpPr txBox="1"/>
          <p:nvPr/>
        </p:nvSpPr>
        <p:spPr>
          <a:xfrm>
            <a:off x="0" y="247471"/>
            <a:ext cx="7122014" cy="1200329"/>
          </a:xfrm>
          <a:prstGeom prst="rect">
            <a:avLst/>
          </a:prstGeom>
          <a:noFill/>
        </p:spPr>
        <p:txBody>
          <a:bodyPr wrap="none" rtlCol="0">
            <a:spAutoFit/>
          </a:bodyPr>
          <a:lstStyle/>
          <a:p>
            <a:r>
              <a:rPr lang="en-SG" dirty="0"/>
              <a:t>IMPORTANT! </a:t>
            </a:r>
          </a:p>
          <a:p>
            <a:r>
              <a:rPr lang="en-SG" dirty="0"/>
              <a:t>- Must know distinction between using </a:t>
            </a:r>
            <a:r>
              <a:rPr lang="en-SG" dirty="0" err="1"/>
              <a:t>akkusativ</a:t>
            </a:r>
            <a:r>
              <a:rPr lang="en-SG" dirty="0"/>
              <a:t>(things) and </a:t>
            </a:r>
            <a:r>
              <a:rPr lang="en-SG" dirty="0" err="1"/>
              <a:t>dativ</a:t>
            </a:r>
            <a:r>
              <a:rPr lang="en-SG" dirty="0"/>
              <a:t>(people)</a:t>
            </a:r>
          </a:p>
          <a:p>
            <a:r>
              <a:rPr lang="en-SG" dirty="0"/>
              <a:t>- Subject conjugates the verbs in nominative</a:t>
            </a:r>
          </a:p>
          <a:p>
            <a:r>
              <a:rPr lang="en-SG" dirty="0"/>
              <a:t>- </a:t>
            </a:r>
            <a:r>
              <a:rPr lang="en-SG" dirty="0" err="1"/>
              <a:t>Einen</a:t>
            </a:r>
            <a:r>
              <a:rPr lang="en-SG" dirty="0"/>
              <a:t> is supposedly </a:t>
            </a:r>
            <a:r>
              <a:rPr lang="en-SG" dirty="0" err="1"/>
              <a:t>akkusativ</a:t>
            </a:r>
            <a:r>
              <a:rPr lang="en-SG" dirty="0"/>
              <a:t> but the what of the table below?</a:t>
            </a:r>
          </a:p>
        </p:txBody>
      </p:sp>
      <p:sp>
        <p:nvSpPr>
          <p:cNvPr id="10" name="Rectangle 9">
            <a:extLst>
              <a:ext uri="{FF2B5EF4-FFF2-40B4-BE49-F238E27FC236}">
                <a16:creationId xmlns:a16="http://schemas.microsoft.com/office/drawing/2014/main" id="{34B83A2A-B691-4DF5-A9D8-F4CEADE501B2}"/>
              </a:ext>
            </a:extLst>
          </p:cNvPr>
          <p:cNvSpPr/>
          <p:nvPr/>
        </p:nvSpPr>
        <p:spPr>
          <a:xfrm>
            <a:off x="4793802" y="12722870"/>
            <a:ext cx="7916216" cy="1173210"/>
          </a:xfrm>
          <a:prstGeom prst="rect">
            <a:avLst/>
          </a:prstGeom>
        </p:spPr>
        <p:style>
          <a:lnRef idx="2">
            <a:schemeClr val="dk1"/>
          </a:lnRef>
          <a:fillRef idx="1">
            <a:schemeClr val="lt1"/>
          </a:fillRef>
          <a:effectRef idx="0">
            <a:schemeClr val="dk1"/>
          </a:effectRef>
          <a:fontRef idx="minor">
            <a:schemeClr val="dk1"/>
          </a:fontRef>
        </p:style>
        <p:txBody>
          <a:bodyPr wrap="none" lIns="64585" tIns="32292" rIns="64585" bIns="32292">
            <a:spAutoFit/>
          </a:bodyPr>
          <a:lstStyle/>
          <a:p>
            <a:pPr algn="ctr"/>
            <a:r>
              <a:rPr lang="en-US" sz="7200" b="1" u="sng" dirty="0" err="1">
                <a:ln w="9525">
                  <a:solidFill>
                    <a:schemeClr val="bg1"/>
                  </a:solidFill>
                  <a:prstDash val="solid"/>
                </a:ln>
                <a:solidFill>
                  <a:schemeClr val="tx1"/>
                </a:solidFill>
                <a:effectLst>
                  <a:outerShdw blurRad="12700" dist="38100" dir="2700000" algn="tl" rotWithShape="0">
                    <a:schemeClr val="bg1">
                      <a:lumMod val="50000"/>
                    </a:schemeClr>
                  </a:outerShdw>
                </a:effectLst>
              </a:rPr>
              <a:t>Verben</a:t>
            </a:r>
            <a:r>
              <a:rPr lang="en-US"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7200" b="1" u="sng" dirty="0" err="1">
                <a:ln w="9525">
                  <a:solidFill>
                    <a:schemeClr val="bg1"/>
                  </a:solidFill>
                  <a:prstDash val="solid"/>
                </a:ln>
                <a:solidFill>
                  <a:schemeClr val="tx1"/>
                </a:solidFill>
                <a:effectLst>
                  <a:outerShdw blurRad="12700" dist="38100" dir="2700000" algn="tl" rotWithShape="0">
                    <a:schemeClr val="bg1">
                      <a:lumMod val="50000"/>
                    </a:schemeClr>
                  </a:outerShdw>
                </a:effectLst>
              </a:rPr>
              <a:t>Konjugation</a:t>
            </a:r>
            <a:r>
              <a:rPr lang="en-US"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p>
        </p:txBody>
      </p:sp>
      <p:sp>
        <p:nvSpPr>
          <p:cNvPr id="5" name="Rectangle 4">
            <a:extLst>
              <a:ext uri="{FF2B5EF4-FFF2-40B4-BE49-F238E27FC236}">
                <a16:creationId xmlns:a16="http://schemas.microsoft.com/office/drawing/2014/main" id="{C93E0833-796D-492A-8105-1BF903AFF5ED}"/>
              </a:ext>
            </a:extLst>
          </p:cNvPr>
          <p:cNvSpPr/>
          <p:nvPr/>
        </p:nvSpPr>
        <p:spPr>
          <a:xfrm>
            <a:off x="860223" y="14118848"/>
            <a:ext cx="4286442" cy="7017306"/>
          </a:xfrm>
          <a:prstGeom prst="rect">
            <a:avLst/>
          </a:prstGeom>
        </p:spPr>
        <p:txBody>
          <a:bodyPr wrap="square">
            <a:spAutoFit/>
          </a:bodyPr>
          <a:lstStyle/>
          <a:p>
            <a:r>
              <a:rPr lang="en-SG" dirty="0">
                <a:solidFill>
                  <a:srgbClr val="111111"/>
                </a:solidFill>
                <a:latin typeface="Arial" panose="020B0604020202020204" pitchFamily="34" charset="0"/>
              </a:rPr>
              <a:t>1. </a:t>
            </a:r>
            <a:r>
              <a:rPr lang="en-SG" b="1" dirty="0">
                <a:solidFill>
                  <a:srgbClr val="111111"/>
                </a:solidFill>
                <a:latin typeface="Arial" panose="020B0604020202020204" pitchFamily="34" charset="0"/>
              </a:rPr>
              <a:t>sein </a:t>
            </a:r>
            <a:r>
              <a:rPr lang="en-SG" i="1" dirty="0">
                <a:solidFill>
                  <a:srgbClr val="111111"/>
                </a:solidFill>
                <a:latin typeface="Arial" panose="020B0604020202020204" pitchFamily="34" charset="0"/>
              </a:rPr>
              <a:t>to be</a:t>
            </a:r>
            <a:br>
              <a:rPr lang="en-SG" dirty="0"/>
            </a:br>
            <a:r>
              <a:rPr lang="en-SG" dirty="0">
                <a:solidFill>
                  <a:srgbClr val="111111"/>
                </a:solidFill>
                <a:latin typeface="Arial" panose="020B0604020202020204" pitchFamily="34" charset="0"/>
              </a:rPr>
              <a:t>2. </a:t>
            </a:r>
            <a:r>
              <a:rPr lang="en-SG" b="1" dirty="0" err="1">
                <a:solidFill>
                  <a:srgbClr val="111111"/>
                </a:solidFill>
                <a:latin typeface="Arial" panose="020B0604020202020204" pitchFamily="34" charset="0"/>
              </a:rPr>
              <a:t>haben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have</a:t>
            </a:r>
            <a:br>
              <a:rPr lang="en-SG" dirty="0"/>
            </a:br>
            <a:r>
              <a:rPr lang="en-SG" dirty="0">
                <a:solidFill>
                  <a:srgbClr val="111111"/>
                </a:solidFill>
                <a:latin typeface="Arial" panose="020B0604020202020204" pitchFamily="34" charset="0"/>
              </a:rPr>
              <a:t>3. </a:t>
            </a:r>
            <a:r>
              <a:rPr lang="en-SG" b="1" dirty="0" err="1">
                <a:solidFill>
                  <a:srgbClr val="111111"/>
                </a:solidFill>
                <a:latin typeface="Arial" panose="020B0604020202020204" pitchFamily="34" charset="0"/>
              </a:rPr>
              <a:t>werden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become</a:t>
            </a:r>
            <a:br>
              <a:rPr lang="en-SG" dirty="0"/>
            </a:br>
            <a:r>
              <a:rPr lang="en-SG" dirty="0">
                <a:solidFill>
                  <a:srgbClr val="111111"/>
                </a:solidFill>
                <a:latin typeface="Arial" panose="020B0604020202020204" pitchFamily="34" charset="0"/>
              </a:rPr>
              <a:t>4. </a:t>
            </a:r>
            <a:r>
              <a:rPr lang="en-SG" b="1" dirty="0" err="1">
                <a:solidFill>
                  <a:srgbClr val="111111"/>
                </a:solidFill>
                <a:latin typeface="Arial" panose="020B0604020202020204" pitchFamily="34" charset="0"/>
              </a:rPr>
              <a:t>können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can, to be able to</a:t>
            </a:r>
            <a:br>
              <a:rPr lang="en-SG" dirty="0"/>
            </a:br>
            <a:r>
              <a:rPr lang="en-SG" dirty="0">
                <a:solidFill>
                  <a:srgbClr val="111111"/>
                </a:solidFill>
                <a:latin typeface="Arial" panose="020B0604020202020204" pitchFamily="34" charset="0"/>
              </a:rPr>
              <a:t>5. </a:t>
            </a:r>
            <a:r>
              <a:rPr lang="en-SG" b="1" dirty="0" err="1">
                <a:solidFill>
                  <a:srgbClr val="111111"/>
                </a:solidFill>
                <a:latin typeface="Arial" panose="020B0604020202020204" pitchFamily="34" charset="0"/>
              </a:rPr>
              <a:t>müssen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must, to have to</a:t>
            </a:r>
            <a:br>
              <a:rPr lang="en-SG" dirty="0"/>
            </a:br>
            <a:r>
              <a:rPr lang="en-SG" dirty="0">
                <a:solidFill>
                  <a:srgbClr val="111111"/>
                </a:solidFill>
                <a:latin typeface="Arial" panose="020B0604020202020204" pitchFamily="34" charset="0"/>
              </a:rPr>
              <a:t>6. </a:t>
            </a:r>
            <a:r>
              <a:rPr lang="en-SG" b="1" dirty="0" err="1">
                <a:solidFill>
                  <a:srgbClr val="111111"/>
                </a:solidFill>
                <a:latin typeface="Arial" panose="020B0604020202020204" pitchFamily="34" charset="0"/>
              </a:rPr>
              <a:t>sagen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say</a:t>
            </a:r>
            <a:br>
              <a:rPr lang="en-SG" dirty="0"/>
            </a:br>
            <a:r>
              <a:rPr lang="en-SG" dirty="0">
                <a:solidFill>
                  <a:srgbClr val="111111"/>
                </a:solidFill>
                <a:latin typeface="Arial" panose="020B0604020202020204" pitchFamily="34" charset="0"/>
              </a:rPr>
              <a:t>7. </a:t>
            </a:r>
            <a:r>
              <a:rPr lang="en-SG" b="1" dirty="0" err="1">
                <a:solidFill>
                  <a:srgbClr val="111111"/>
                </a:solidFill>
                <a:latin typeface="Arial" panose="020B0604020202020204" pitchFamily="34" charset="0"/>
              </a:rPr>
              <a:t>machen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do, make</a:t>
            </a:r>
            <a:br>
              <a:rPr lang="en-SG" dirty="0"/>
            </a:br>
            <a:r>
              <a:rPr lang="en-SG" dirty="0">
                <a:solidFill>
                  <a:srgbClr val="111111"/>
                </a:solidFill>
                <a:latin typeface="Arial" panose="020B0604020202020204" pitchFamily="34" charset="0"/>
              </a:rPr>
              <a:t>8. </a:t>
            </a:r>
            <a:r>
              <a:rPr lang="en-SG" b="1" dirty="0" err="1">
                <a:solidFill>
                  <a:srgbClr val="111111"/>
                </a:solidFill>
                <a:latin typeface="Arial" panose="020B0604020202020204" pitchFamily="34" charset="0"/>
              </a:rPr>
              <a:t>geben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give</a:t>
            </a:r>
            <a:br>
              <a:rPr lang="en-SG" dirty="0"/>
            </a:br>
            <a:r>
              <a:rPr lang="en-SG" dirty="0">
                <a:solidFill>
                  <a:srgbClr val="111111"/>
                </a:solidFill>
                <a:latin typeface="Arial" panose="020B0604020202020204" pitchFamily="34" charset="0"/>
              </a:rPr>
              <a:t>9. </a:t>
            </a:r>
            <a:r>
              <a:rPr lang="en-SG" b="1" dirty="0" err="1">
                <a:solidFill>
                  <a:srgbClr val="111111"/>
                </a:solidFill>
                <a:latin typeface="Arial" panose="020B0604020202020204" pitchFamily="34" charset="0"/>
              </a:rPr>
              <a:t>kommen</a:t>
            </a:r>
            <a:r>
              <a:rPr lang="en-SG" b="1"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come</a:t>
            </a:r>
            <a:br>
              <a:rPr lang="en-SG" dirty="0"/>
            </a:br>
            <a:r>
              <a:rPr lang="en-SG" dirty="0">
                <a:solidFill>
                  <a:srgbClr val="111111"/>
                </a:solidFill>
                <a:latin typeface="Arial" panose="020B0604020202020204" pitchFamily="34" charset="0"/>
              </a:rPr>
              <a:t>10. </a:t>
            </a:r>
            <a:r>
              <a:rPr lang="en-SG" b="1" dirty="0" err="1">
                <a:solidFill>
                  <a:srgbClr val="111111"/>
                </a:solidFill>
                <a:latin typeface="Arial" panose="020B0604020202020204" pitchFamily="34" charset="0"/>
              </a:rPr>
              <a:t>sollen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should, ought to</a:t>
            </a:r>
            <a:br>
              <a:rPr lang="en-SG" dirty="0"/>
            </a:br>
            <a:r>
              <a:rPr lang="en-SG" dirty="0">
                <a:solidFill>
                  <a:srgbClr val="111111"/>
                </a:solidFill>
                <a:latin typeface="Arial" panose="020B0604020202020204" pitchFamily="34" charset="0"/>
              </a:rPr>
              <a:t>11. </a:t>
            </a:r>
            <a:r>
              <a:rPr lang="en-SG" b="1" dirty="0" err="1">
                <a:solidFill>
                  <a:srgbClr val="111111"/>
                </a:solidFill>
                <a:latin typeface="Arial" panose="020B0604020202020204" pitchFamily="34" charset="0"/>
              </a:rPr>
              <a:t>wollen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want</a:t>
            </a:r>
            <a:br>
              <a:rPr lang="en-SG" dirty="0"/>
            </a:br>
            <a:r>
              <a:rPr lang="en-SG" dirty="0">
                <a:solidFill>
                  <a:srgbClr val="111111"/>
                </a:solidFill>
                <a:latin typeface="Arial" panose="020B0604020202020204" pitchFamily="34" charset="0"/>
              </a:rPr>
              <a:t>12. </a:t>
            </a:r>
            <a:r>
              <a:rPr lang="en-SG" b="1" dirty="0" err="1">
                <a:solidFill>
                  <a:srgbClr val="111111"/>
                </a:solidFill>
                <a:latin typeface="Arial" panose="020B0604020202020204" pitchFamily="34" charset="0"/>
              </a:rPr>
              <a:t>gehen</a:t>
            </a:r>
            <a:r>
              <a:rPr lang="en-SG" b="1"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go</a:t>
            </a:r>
            <a:br>
              <a:rPr lang="en-SG" dirty="0"/>
            </a:br>
            <a:r>
              <a:rPr lang="en-SG" dirty="0">
                <a:solidFill>
                  <a:srgbClr val="111111"/>
                </a:solidFill>
                <a:latin typeface="Arial" panose="020B0604020202020204" pitchFamily="34" charset="0"/>
              </a:rPr>
              <a:t>13. </a:t>
            </a:r>
            <a:r>
              <a:rPr lang="en-SG" b="1" dirty="0" err="1">
                <a:solidFill>
                  <a:srgbClr val="111111"/>
                </a:solidFill>
                <a:latin typeface="Arial" panose="020B0604020202020204" pitchFamily="34" charset="0"/>
              </a:rPr>
              <a:t>wissen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know</a:t>
            </a:r>
            <a:br>
              <a:rPr lang="en-SG" dirty="0"/>
            </a:br>
            <a:r>
              <a:rPr lang="en-SG" dirty="0">
                <a:solidFill>
                  <a:srgbClr val="111111"/>
                </a:solidFill>
                <a:latin typeface="Arial" panose="020B0604020202020204" pitchFamily="34" charset="0"/>
              </a:rPr>
              <a:t>14. </a:t>
            </a:r>
            <a:r>
              <a:rPr lang="en-SG" b="1" dirty="0" err="1">
                <a:solidFill>
                  <a:srgbClr val="111111"/>
                </a:solidFill>
                <a:latin typeface="Arial" panose="020B0604020202020204" pitchFamily="34" charset="0"/>
              </a:rPr>
              <a:t>sehen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see</a:t>
            </a:r>
            <a:br>
              <a:rPr lang="en-SG" dirty="0"/>
            </a:br>
            <a:r>
              <a:rPr lang="en-SG" dirty="0">
                <a:solidFill>
                  <a:srgbClr val="111111"/>
                </a:solidFill>
                <a:latin typeface="Arial" panose="020B0604020202020204" pitchFamily="34" charset="0"/>
              </a:rPr>
              <a:t>15. </a:t>
            </a:r>
            <a:r>
              <a:rPr lang="en-SG" b="1" dirty="0" err="1">
                <a:solidFill>
                  <a:srgbClr val="111111"/>
                </a:solidFill>
                <a:latin typeface="Arial" panose="020B0604020202020204" pitchFamily="34" charset="0"/>
              </a:rPr>
              <a:t>lassen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let, allow, have done</a:t>
            </a:r>
            <a:br>
              <a:rPr lang="en-SG" dirty="0"/>
            </a:br>
            <a:r>
              <a:rPr lang="en-SG" dirty="0">
                <a:solidFill>
                  <a:srgbClr val="111111"/>
                </a:solidFill>
                <a:latin typeface="Arial" panose="020B0604020202020204" pitchFamily="34" charset="0"/>
              </a:rPr>
              <a:t>16. </a:t>
            </a:r>
            <a:r>
              <a:rPr lang="en-SG" b="1" dirty="0" err="1">
                <a:solidFill>
                  <a:srgbClr val="111111"/>
                </a:solidFill>
                <a:latin typeface="Arial" panose="020B0604020202020204" pitchFamily="34" charset="0"/>
              </a:rPr>
              <a:t>stehen</a:t>
            </a:r>
            <a:r>
              <a:rPr lang="en-SG" b="1"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stand</a:t>
            </a:r>
            <a:br>
              <a:rPr lang="en-SG" dirty="0"/>
            </a:br>
            <a:r>
              <a:rPr lang="en-SG" dirty="0">
                <a:solidFill>
                  <a:srgbClr val="111111"/>
                </a:solidFill>
                <a:latin typeface="Arial" panose="020B0604020202020204" pitchFamily="34" charset="0"/>
              </a:rPr>
              <a:t>17. </a:t>
            </a:r>
            <a:r>
              <a:rPr lang="en-SG" b="1" dirty="0" err="1">
                <a:solidFill>
                  <a:srgbClr val="111111"/>
                </a:solidFill>
                <a:latin typeface="Arial" panose="020B0604020202020204" pitchFamily="34" charset="0"/>
              </a:rPr>
              <a:t>finden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find</a:t>
            </a:r>
            <a:br>
              <a:rPr lang="en-SG" dirty="0"/>
            </a:br>
            <a:r>
              <a:rPr lang="en-SG" dirty="0">
                <a:solidFill>
                  <a:srgbClr val="111111"/>
                </a:solidFill>
                <a:latin typeface="Arial" panose="020B0604020202020204" pitchFamily="34" charset="0"/>
              </a:rPr>
              <a:t>18. </a:t>
            </a:r>
            <a:r>
              <a:rPr lang="en-SG" b="1" dirty="0" err="1">
                <a:solidFill>
                  <a:srgbClr val="111111"/>
                </a:solidFill>
                <a:latin typeface="Arial" panose="020B0604020202020204" pitchFamily="34" charset="0"/>
              </a:rPr>
              <a:t>bleiben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stay, remain</a:t>
            </a:r>
            <a:br>
              <a:rPr lang="en-SG" dirty="0"/>
            </a:br>
            <a:r>
              <a:rPr lang="en-SG" dirty="0">
                <a:solidFill>
                  <a:srgbClr val="111111"/>
                </a:solidFill>
                <a:latin typeface="Arial" panose="020B0604020202020204" pitchFamily="34" charset="0"/>
              </a:rPr>
              <a:t>19. </a:t>
            </a:r>
            <a:r>
              <a:rPr lang="en-SG" b="1" dirty="0" err="1">
                <a:solidFill>
                  <a:srgbClr val="111111"/>
                </a:solidFill>
                <a:latin typeface="Arial" panose="020B0604020202020204" pitchFamily="34" charset="0"/>
              </a:rPr>
              <a:t>liegen</a:t>
            </a:r>
            <a:r>
              <a:rPr lang="en-SG" b="1"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lie, be lying</a:t>
            </a:r>
            <a:br>
              <a:rPr lang="en-SG" dirty="0"/>
            </a:br>
            <a:r>
              <a:rPr lang="en-SG" dirty="0">
                <a:solidFill>
                  <a:srgbClr val="111111"/>
                </a:solidFill>
                <a:latin typeface="Arial" panose="020B0604020202020204" pitchFamily="34" charset="0"/>
              </a:rPr>
              <a:t>20. </a:t>
            </a:r>
            <a:r>
              <a:rPr lang="en-SG" b="1" dirty="0" err="1">
                <a:solidFill>
                  <a:srgbClr val="111111"/>
                </a:solidFill>
                <a:latin typeface="Arial" panose="020B0604020202020204" pitchFamily="34" charset="0"/>
              </a:rPr>
              <a:t>heißen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be called</a:t>
            </a:r>
            <a:br>
              <a:rPr lang="en-SG" dirty="0"/>
            </a:br>
            <a:r>
              <a:rPr lang="en-SG" dirty="0">
                <a:solidFill>
                  <a:srgbClr val="111111"/>
                </a:solidFill>
                <a:latin typeface="Arial" panose="020B0604020202020204" pitchFamily="34" charset="0"/>
              </a:rPr>
              <a:t>21. </a:t>
            </a:r>
            <a:r>
              <a:rPr lang="en-SG" b="1" dirty="0" err="1">
                <a:solidFill>
                  <a:srgbClr val="111111"/>
                </a:solidFill>
                <a:latin typeface="Arial" panose="020B0604020202020204" pitchFamily="34" charset="0"/>
              </a:rPr>
              <a:t>denken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think</a:t>
            </a:r>
            <a:br>
              <a:rPr lang="en-SG" dirty="0"/>
            </a:br>
            <a:r>
              <a:rPr lang="en-SG" dirty="0">
                <a:solidFill>
                  <a:srgbClr val="111111"/>
                </a:solidFill>
                <a:latin typeface="Arial" panose="020B0604020202020204" pitchFamily="34" charset="0"/>
              </a:rPr>
              <a:t>22. </a:t>
            </a:r>
            <a:r>
              <a:rPr lang="en-SG" b="1" dirty="0" err="1">
                <a:solidFill>
                  <a:srgbClr val="111111"/>
                </a:solidFill>
                <a:latin typeface="Arial" panose="020B0604020202020204" pitchFamily="34" charset="0"/>
              </a:rPr>
              <a:t>nehmen</a:t>
            </a:r>
            <a:r>
              <a:rPr lang="en-SG" b="1"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take</a:t>
            </a:r>
            <a:br>
              <a:rPr lang="en-SG" dirty="0"/>
            </a:br>
            <a:r>
              <a:rPr lang="en-SG" dirty="0">
                <a:solidFill>
                  <a:srgbClr val="111111"/>
                </a:solidFill>
                <a:latin typeface="Arial" panose="020B0604020202020204" pitchFamily="34" charset="0"/>
              </a:rPr>
              <a:t>23. </a:t>
            </a:r>
            <a:r>
              <a:rPr lang="en-SG" b="1" dirty="0">
                <a:solidFill>
                  <a:srgbClr val="111111"/>
                </a:solidFill>
                <a:latin typeface="Arial" panose="020B0604020202020204" pitchFamily="34" charset="0"/>
              </a:rPr>
              <a:t>tun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do</a:t>
            </a:r>
            <a:br>
              <a:rPr lang="en-SG" dirty="0"/>
            </a:br>
            <a:r>
              <a:rPr lang="en-SG" dirty="0">
                <a:solidFill>
                  <a:srgbClr val="111111"/>
                </a:solidFill>
                <a:latin typeface="Arial" panose="020B0604020202020204" pitchFamily="34" charset="0"/>
              </a:rPr>
              <a:t>24. </a:t>
            </a:r>
            <a:r>
              <a:rPr lang="en-SG" b="1" dirty="0" err="1">
                <a:solidFill>
                  <a:srgbClr val="111111"/>
                </a:solidFill>
                <a:latin typeface="Arial" panose="020B0604020202020204" pitchFamily="34" charset="0"/>
              </a:rPr>
              <a:t>dürfen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may, to be allowed</a:t>
            </a:r>
            <a:br>
              <a:rPr lang="en-SG" dirty="0"/>
            </a:br>
            <a:r>
              <a:rPr lang="en-SG" dirty="0">
                <a:solidFill>
                  <a:srgbClr val="111111"/>
                </a:solidFill>
                <a:latin typeface="Arial" panose="020B0604020202020204" pitchFamily="34" charset="0"/>
              </a:rPr>
              <a:t>25. </a:t>
            </a:r>
            <a:r>
              <a:rPr lang="en-SG" b="1" dirty="0" err="1">
                <a:solidFill>
                  <a:srgbClr val="111111"/>
                </a:solidFill>
                <a:latin typeface="Arial" panose="020B0604020202020204" pitchFamily="34" charset="0"/>
              </a:rPr>
              <a:t>glauben</a:t>
            </a:r>
            <a:r>
              <a:rPr lang="en-SG" b="1"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believe</a:t>
            </a:r>
            <a:endParaRPr lang="en-SG" dirty="0"/>
          </a:p>
        </p:txBody>
      </p:sp>
      <p:sp>
        <p:nvSpPr>
          <p:cNvPr id="6" name="Rectangle 5">
            <a:extLst>
              <a:ext uri="{FF2B5EF4-FFF2-40B4-BE49-F238E27FC236}">
                <a16:creationId xmlns:a16="http://schemas.microsoft.com/office/drawing/2014/main" id="{5E89DD58-15D3-438D-9DC9-A48F584A9221}"/>
              </a:ext>
            </a:extLst>
          </p:cNvPr>
          <p:cNvSpPr/>
          <p:nvPr/>
        </p:nvSpPr>
        <p:spPr>
          <a:xfrm>
            <a:off x="4693712" y="14118848"/>
            <a:ext cx="5178407" cy="7017306"/>
          </a:xfrm>
          <a:prstGeom prst="rect">
            <a:avLst/>
          </a:prstGeom>
        </p:spPr>
        <p:txBody>
          <a:bodyPr wrap="square">
            <a:spAutoFit/>
          </a:bodyPr>
          <a:lstStyle/>
          <a:p>
            <a:r>
              <a:rPr lang="en-SG" dirty="0">
                <a:solidFill>
                  <a:srgbClr val="111111"/>
                </a:solidFill>
                <a:latin typeface="Arial" panose="020B0604020202020204" pitchFamily="34" charset="0"/>
              </a:rPr>
              <a:t>26. </a:t>
            </a:r>
            <a:r>
              <a:rPr lang="en-SG" b="1" dirty="0" err="1">
                <a:solidFill>
                  <a:srgbClr val="111111"/>
                </a:solidFill>
                <a:latin typeface="Arial" panose="020B0604020202020204" pitchFamily="34" charset="0"/>
              </a:rPr>
              <a:t>halten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stop, hold</a:t>
            </a:r>
            <a:br>
              <a:rPr lang="en-SG" dirty="0"/>
            </a:br>
            <a:r>
              <a:rPr lang="en-SG" dirty="0">
                <a:solidFill>
                  <a:srgbClr val="111111"/>
                </a:solidFill>
                <a:latin typeface="Arial" panose="020B0604020202020204" pitchFamily="34" charset="0"/>
              </a:rPr>
              <a:t>27. </a:t>
            </a:r>
            <a:r>
              <a:rPr lang="en-SG" b="1" dirty="0" err="1">
                <a:solidFill>
                  <a:srgbClr val="111111"/>
                </a:solidFill>
                <a:latin typeface="Arial" panose="020B0604020202020204" pitchFamily="34" charset="0"/>
              </a:rPr>
              <a:t>nennen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name, to call (a name)</a:t>
            </a:r>
            <a:br>
              <a:rPr lang="en-SG" dirty="0"/>
            </a:br>
            <a:r>
              <a:rPr lang="en-SG" dirty="0">
                <a:solidFill>
                  <a:srgbClr val="111111"/>
                </a:solidFill>
                <a:latin typeface="Arial" panose="020B0604020202020204" pitchFamily="34" charset="0"/>
              </a:rPr>
              <a:t>28. </a:t>
            </a:r>
            <a:r>
              <a:rPr lang="en-SG" b="1" dirty="0" err="1">
                <a:solidFill>
                  <a:srgbClr val="111111"/>
                </a:solidFill>
                <a:latin typeface="Arial" panose="020B0604020202020204" pitchFamily="34" charset="0"/>
              </a:rPr>
              <a:t>mögen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like</a:t>
            </a:r>
            <a:br>
              <a:rPr lang="en-SG" dirty="0"/>
            </a:br>
            <a:r>
              <a:rPr lang="en-SG" dirty="0">
                <a:solidFill>
                  <a:srgbClr val="111111"/>
                </a:solidFill>
                <a:latin typeface="Arial" panose="020B0604020202020204" pitchFamily="34" charset="0"/>
              </a:rPr>
              <a:t>29. </a:t>
            </a:r>
            <a:r>
              <a:rPr lang="en-SG" b="1" dirty="0" err="1">
                <a:solidFill>
                  <a:srgbClr val="111111"/>
                </a:solidFill>
                <a:latin typeface="Arial" panose="020B0604020202020204" pitchFamily="34" charset="0"/>
              </a:rPr>
              <a:t>zeigen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show</a:t>
            </a:r>
            <a:br>
              <a:rPr lang="en-SG" dirty="0"/>
            </a:br>
            <a:r>
              <a:rPr lang="en-SG" dirty="0">
                <a:solidFill>
                  <a:srgbClr val="111111"/>
                </a:solidFill>
                <a:latin typeface="Arial" panose="020B0604020202020204" pitchFamily="34" charset="0"/>
              </a:rPr>
              <a:t>30. </a:t>
            </a:r>
            <a:r>
              <a:rPr lang="en-SG" b="1" dirty="0" err="1">
                <a:solidFill>
                  <a:srgbClr val="111111"/>
                </a:solidFill>
                <a:latin typeface="Arial" panose="020B0604020202020204" pitchFamily="34" charset="0"/>
              </a:rPr>
              <a:t>führen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lead</a:t>
            </a:r>
            <a:br>
              <a:rPr lang="en-SG" dirty="0"/>
            </a:br>
            <a:r>
              <a:rPr lang="en-SG" dirty="0">
                <a:solidFill>
                  <a:srgbClr val="111111"/>
                </a:solidFill>
                <a:latin typeface="Arial" panose="020B0604020202020204" pitchFamily="34" charset="0"/>
              </a:rPr>
              <a:t>31. </a:t>
            </a:r>
            <a:r>
              <a:rPr lang="en-SG" b="1" dirty="0" err="1">
                <a:solidFill>
                  <a:srgbClr val="111111"/>
                </a:solidFill>
                <a:latin typeface="Arial" panose="020B0604020202020204" pitchFamily="34" charset="0"/>
              </a:rPr>
              <a:t>sprechen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speak</a:t>
            </a:r>
            <a:br>
              <a:rPr lang="en-SG" dirty="0"/>
            </a:br>
            <a:r>
              <a:rPr lang="en-SG" dirty="0">
                <a:solidFill>
                  <a:srgbClr val="111111"/>
                </a:solidFill>
                <a:latin typeface="Arial" panose="020B0604020202020204" pitchFamily="34" charset="0"/>
              </a:rPr>
              <a:t>32. </a:t>
            </a:r>
            <a:r>
              <a:rPr lang="en-SG" b="1" dirty="0" err="1">
                <a:solidFill>
                  <a:srgbClr val="111111"/>
                </a:solidFill>
                <a:latin typeface="Arial" panose="020B0604020202020204" pitchFamily="34" charset="0"/>
              </a:rPr>
              <a:t>bringen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bring, take</a:t>
            </a:r>
            <a:br>
              <a:rPr lang="en-SG" dirty="0"/>
            </a:br>
            <a:r>
              <a:rPr lang="en-SG" dirty="0">
                <a:solidFill>
                  <a:srgbClr val="111111"/>
                </a:solidFill>
                <a:latin typeface="Arial" panose="020B0604020202020204" pitchFamily="34" charset="0"/>
              </a:rPr>
              <a:t>33. </a:t>
            </a:r>
            <a:r>
              <a:rPr lang="en-SG" b="1" dirty="0">
                <a:solidFill>
                  <a:srgbClr val="111111"/>
                </a:solidFill>
                <a:latin typeface="Arial" panose="020B0604020202020204" pitchFamily="34" charset="0"/>
              </a:rPr>
              <a:t>leben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live</a:t>
            </a:r>
            <a:br>
              <a:rPr lang="en-SG" dirty="0"/>
            </a:br>
            <a:r>
              <a:rPr lang="en-SG" dirty="0">
                <a:solidFill>
                  <a:srgbClr val="111111"/>
                </a:solidFill>
                <a:latin typeface="Arial" panose="020B0604020202020204" pitchFamily="34" charset="0"/>
              </a:rPr>
              <a:t>34. </a:t>
            </a:r>
            <a:r>
              <a:rPr lang="en-SG" b="1" dirty="0" err="1">
                <a:solidFill>
                  <a:srgbClr val="111111"/>
                </a:solidFill>
                <a:latin typeface="Arial" panose="020B0604020202020204" pitchFamily="34" charset="0"/>
              </a:rPr>
              <a:t>fahren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drive, ride, go</a:t>
            </a:r>
            <a:br>
              <a:rPr lang="en-SG" dirty="0"/>
            </a:br>
            <a:r>
              <a:rPr lang="en-SG" dirty="0">
                <a:solidFill>
                  <a:srgbClr val="111111"/>
                </a:solidFill>
                <a:latin typeface="Arial" panose="020B0604020202020204" pitchFamily="34" charset="0"/>
              </a:rPr>
              <a:t>35. </a:t>
            </a:r>
            <a:r>
              <a:rPr lang="en-SG" b="1" dirty="0" err="1">
                <a:solidFill>
                  <a:srgbClr val="111111"/>
                </a:solidFill>
                <a:latin typeface="Arial" panose="020B0604020202020204" pitchFamily="34" charset="0"/>
              </a:rPr>
              <a:t>meinen</a:t>
            </a:r>
            <a:r>
              <a:rPr lang="en-SG" i="1" dirty="0">
                <a:solidFill>
                  <a:srgbClr val="111111"/>
                </a:solidFill>
                <a:latin typeface="Arial" panose="020B0604020202020204" pitchFamily="34" charset="0"/>
              </a:rPr>
              <a:t> to think, have an opinion</a:t>
            </a:r>
            <a:br>
              <a:rPr lang="en-SG" dirty="0"/>
            </a:br>
            <a:r>
              <a:rPr lang="en-SG" dirty="0">
                <a:solidFill>
                  <a:srgbClr val="111111"/>
                </a:solidFill>
                <a:latin typeface="Arial" panose="020B0604020202020204" pitchFamily="34" charset="0"/>
              </a:rPr>
              <a:t>36. </a:t>
            </a:r>
            <a:r>
              <a:rPr lang="en-SG" b="1" dirty="0" err="1">
                <a:solidFill>
                  <a:srgbClr val="111111"/>
                </a:solidFill>
                <a:latin typeface="Arial" panose="020B0604020202020204" pitchFamily="34" charset="0"/>
              </a:rPr>
              <a:t>fragen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ask</a:t>
            </a:r>
            <a:br>
              <a:rPr lang="en-SG" dirty="0"/>
            </a:br>
            <a:r>
              <a:rPr lang="en-SG" dirty="0">
                <a:solidFill>
                  <a:srgbClr val="111111"/>
                </a:solidFill>
                <a:latin typeface="Arial" panose="020B0604020202020204" pitchFamily="34" charset="0"/>
              </a:rPr>
              <a:t>37. </a:t>
            </a:r>
            <a:r>
              <a:rPr lang="en-SG" b="1" dirty="0" err="1">
                <a:solidFill>
                  <a:srgbClr val="111111"/>
                </a:solidFill>
                <a:latin typeface="Arial" panose="020B0604020202020204" pitchFamily="34" charset="0"/>
              </a:rPr>
              <a:t>kennen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know</a:t>
            </a:r>
            <a:br>
              <a:rPr lang="en-SG" dirty="0"/>
            </a:br>
            <a:r>
              <a:rPr lang="en-SG" dirty="0">
                <a:solidFill>
                  <a:srgbClr val="111111"/>
                </a:solidFill>
                <a:latin typeface="Arial" panose="020B0604020202020204" pitchFamily="34" charset="0"/>
              </a:rPr>
              <a:t>38. </a:t>
            </a:r>
            <a:r>
              <a:rPr lang="en-SG" b="1" dirty="0" err="1">
                <a:solidFill>
                  <a:srgbClr val="111111"/>
                </a:solidFill>
                <a:latin typeface="Arial" panose="020B0604020202020204" pitchFamily="34" charset="0"/>
              </a:rPr>
              <a:t>gelten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be valid</a:t>
            </a:r>
            <a:br>
              <a:rPr lang="en-SG" dirty="0"/>
            </a:br>
            <a:r>
              <a:rPr lang="en-SG" dirty="0">
                <a:solidFill>
                  <a:srgbClr val="111111"/>
                </a:solidFill>
                <a:latin typeface="Arial" panose="020B0604020202020204" pitchFamily="34" charset="0"/>
              </a:rPr>
              <a:t>39. </a:t>
            </a:r>
            <a:r>
              <a:rPr lang="en-SG" b="1" dirty="0" err="1">
                <a:solidFill>
                  <a:srgbClr val="111111"/>
                </a:solidFill>
                <a:latin typeface="Arial" panose="020B0604020202020204" pitchFamily="34" charset="0"/>
              </a:rPr>
              <a:t>stellen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place, set</a:t>
            </a:r>
            <a:br>
              <a:rPr lang="en-SG" dirty="0"/>
            </a:br>
            <a:r>
              <a:rPr lang="en-SG" dirty="0">
                <a:solidFill>
                  <a:srgbClr val="111111"/>
                </a:solidFill>
                <a:latin typeface="Arial" panose="020B0604020202020204" pitchFamily="34" charset="0"/>
              </a:rPr>
              <a:t>40. </a:t>
            </a:r>
            <a:r>
              <a:rPr lang="en-SG" b="1" dirty="0" err="1">
                <a:solidFill>
                  <a:srgbClr val="111111"/>
                </a:solidFill>
                <a:latin typeface="Arial" panose="020B0604020202020204" pitchFamily="34" charset="0"/>
              </a:rPr>
              <a:t>spielen</a:t>
            </a:r>
            <a:r>
              <a:rPr lang="en-SG" i="1" dirty="0">
                <a:solidFill>
                  <a:srgbClr val="111111"/>
                </a:solidFill>
                <a:latin typeface="Arial" panose="020B0604020202020204" pitchFamily="34" charset="0"/>
              </a:rPr>
              <a:t> to play</a:t>
            </a:r>
            <a:br>
              <a:rPr lang="en-SG" dirty="0"/>
            </a:br>
            <a:r>
              <a:rPr lang="en-SG" dirty="0">
                <a:solidFill>
                  <a:srgbClr val="111111"/>
                </a:solidFill>
                <a:latin typeface="Arial" panose="020B0604020202020204" pitchFamily="34" charset="0"/>
              </a:rPr>
              <a:t>41. </a:t>
            </a:r>
            <a:r>
              <a:rPr lang="en-SG" b="1" dirty="0" err="1">
                <a:solidFill>
                  <a:srgbClr val="111111"/>
                </a:solidFill>
                <a:latin typeface="Arial" panose="020B0604020202020204" pitchFamily="34" charset="0"/>
              </a:rPr>
              <a:t>arbeiten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work</a:t>
            </a:r>
            <a:br>
              <a:rPr lang="en-SG" dirty="0"/>
            </a:br>
            <a:r>
              <a:rPr lang="en-SG" dirty="0">
                <a:solidFill>
                  <a:srgbClr val="111111"/>
                </a:solidFill>
                <a:latin typeface="Arial" panose="020B0604020202020204" pitchFamily="34" charset="0"/>
              </a:rPr>
              <a:t>42. </a:t>
            </a:r>
            <a:r>
              <a:rPr lang="en-SG" b="1" dirty="0" err="1">
                <a:solidFill>
                  <a:srgbClr val="111111"/>
                </a:solidFill>
                <a:latin typeface="Arial" panose="020B0604020202020204" pitchFamily="34" charset="0"/>
              </a:rPr>
              <a:t>brauchen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need</a:t>
            </a:r>
            <a:br>
              <a:rPr lang="en-SG" dirty="0"/>
            </a:br>
            <a:r>
              <a:rPr lang="en-SG" dirty="0">
                <a:solidFill>
                  <a:srgbClr val="111111"/>
                </a:solidFill>
                <a:latin typeface="Arial" panose="020B0604020202020204" pitchFamily="34" charset="0"/>
              </a:rPr>
              <a:t>43. </a:t>
            </a:r>
            <a:r>
              <a:rPr lang="en-SG" b="1" dirty="0" err="1">
                <a:solidFill>
                  <a:srgbClr val="111111"/>
                </a:solidFill>
                <a:latin typeface="Arial" panose="020B0604020202020204" pitchFamily="34" charset="0"/>
              </a:rPr>
              <a:t>folgen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follow</a:t>
            </a:r>
            <a:br>
              <a:rPr lang="en-SG" dirty="0"/>
            </a:br>
            <a:r>
              <a:rPr lang="en-SG" dirty="0">
                <a:solidFill>
                  <a:srgbClr val="111111"/>
                </a:solidFill>
                <a:latin typeface="Arial" panose="020B0604020202020204" pitchFamily="34" charset="0"/>
              </a:rPr>
              <a:t>44. </a:t>
            </a:r>
            <a:r>
              <a:rPr lang="en-SG" b="1" dirty="0" err="1">
                <a:solidFill>
                  <a:srgbClr val="111111"/>
                </a:solidFill>
                <a:latin typeface="Arial" panose="020B0604020202020204" pitchFamily="34" charset="0"/>
              </a:rPr>
              <a:t>lernen</a:t>
            </a:r>
            <a:r>
              <a:rPr lang="en-SG" i="1" dirty="0">
                <a:solidFill>
                  <a:srgbClr val="111111"/>
                </a:solidFill>
                <a:latin typeface="Arial" panose="020B0604020202020204" pitchFamily="34" charset="0"/>
              </a:rPr>
              <a:t> to learn</a:t>
            </a:r>
            <a:br>
              <a:rPr lang="en-SG" dirty="0"/>
            </a:br>
            <a:r>
              <a:rPr lang="en-SG" dirty="0">
                <a:solidFill>
                  <a:srgbClr val="111111"/>
                </a:solidFill>
                <a:latin typeface="Arial" panose="020B0604020202020204" pitchFamily="34" charset="0"/>
              </a:rPr>
              <a:t>45. </a:t>
            </a:r>
            <a:r>
              <a:rPr lang="en-SG" b="1" dirty="0" err="1">
                <a:solidFill>
                  <a:srgbClr val="111111"/>
                </a:solidFill>
                <a:latin typeface="Arial" panose="020B0604020202020204" pitchFamily="34" charset="0"/>
              </a:rPr>
              <a:t>bestehen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exist, insist, pass (an exam)</a:t>
            </a:r>
            <a:br>
              <a:rPr lang="en-SG" dirty="0"/>
            </a:br>
            <a:r>
              <a:rPr lang="en-SG" dirty="0">
                <a:solidFill>
                  <a:srgbClr val="111111"/>
                </a:solidFill>
                <a:latin typeface="Arial" panose="020B0604020202020204" pitchFamily="34" charset="0"/>
              </a:rPr>
              <a:t>46. </a:t>
            </a:r>
            <a:r>
              <a:rPr lang="en-SG" b="1" dirty="0">
                <a:solidFill>
                  <a:srgbClr val="111111"/>
                </a:solidFill>
                <a:latin typeface="Arial" panose="020B0604020202020204" pitchFamily="34" charset="0"/>
              </a:rPr>
              <a:t>verstehen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understand</a:t>
            </a:r>
            <a:br>
              <a:rPr lang="en-SG" dirty="0"/>
            </a:br>
            <a:r>
              <a:rPr lang="en-SG" dirty="0">
                <a:solidFill>
                  <a:srgbClr val="111111"/>
                </a:solidFill>
                <a:latin typeface="Arial" panose="020B0604020202020204" pitchFamily="34" charset="0"/>
              </a:rPr>
              <a:t>47. </a:t>
            </a:r>
            <a:r>
              <a:rPr lang="en-SG" b="1" dirty="0" err="1">
                <a:solidFill>
                  <a:srgbClr val="111111"/>
                </a:solidFill>
                <a:latin typeface="Arial" panose="020B0604020202020204" pitchFamily="34" charset="0"/>
              </a:rPr>
              <a:t>setzen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set, put, place</a:t>
            </a:r>
            <a:br>
              <a:rPr lang="en-SG" dirty="0"/>
            </a:br>
            <a:r>
              <a:rPr lang="en-SG" dirty="0">
                <a:solidFill>
                  <a:srgbClr val="111111"/>
                </a:solidFill>
                <a:latin typeface="Arial" panose="020B0604020202020204" pitchFamily="34" charset="0"/>
              </a:rPr>
              <a:t>48. </a:t>
            </a:r>
            <a:r>
              <a:rPr lang="en-SG" b="1" dirty="0" err="1">
                <a:solidFill>
                  <a:srgbClr val="111111"/>
                </a:solidFill>
                <a:latin typeface="Arial" panose="020B0604020202020204" pitchFamily="34" charset="0"/>
              </a:rPr>
              <a:t>bekommen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get, receive</a:t>
            </a:r>
            <a:br>
              <a:rPr lang="en-SG" dirty="0"/>
            </a:br>
            <a:r>
              <a:rPr lang="en-SG" dirty="0">
                <a:solidFill>
                  <a:srgbClr val="111111"/>
                </a:solidFill>
                <a:latin typeface="Arial" panose="020B0604020202020204" pitchFamily="34" charset="0"/>
              </a:rPr>
              <a:t>49. </a:t>
            </a:r>
            <a:r>
              <a:rPr lang="en-SG" b="1" dirty="0" err="1">
                <a:solidFill>
                  <a:srgbClr val="111111"/>
                </a:solidFill>
                <a:latin typeface="Arial" panose="020B0604020202020204" pitchFamily="34" charset="0"/>
              </a:rPr>
              <a:t>beginnen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begin</a:t>
            </a:r>
            <a:br>
              <a:rPr lang="en-SG" dirty="0"/>
            </a:br>
            <a:r>
              <a:rPr lang="en-SG" dirty="0">
                <a:solidFill>
                  <a:srgbClr val="111111"/>
                </a:solidFill>
                <a:latin typeface="Arial" panose="020B0604020202020204" pitchFamily="34" charset="0"/>
              </a:rPr>
              <a:t>50. </a:t>
            </a:r>
            <a:r>
              <a:rPr lang="en-SG" b="1" dirty="0" err="1">
                <a:solidFill>
                  <a:srgbClr val="111111"/>
                </a:solidFill>
                <a:latin typeface="Arial" panose="020B0604020202020204" pitchFamily="34" charset="0"/>
              </a:rPr>
              <a:t>erzählen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narrate, tell</a:t>
            </a:r>
            <a:endParaRPr lang="en-SG" dirty="0"/>
          </a:p>
        </p:txBody>
      </p:sp>
      <p:sp>
        <p:nvSpPr>
          <p:cNvPr id="11" name="Rectangle 10">
            <a:extLst>
              <a:ext uri="{FF2B5EF4-FFF2-40B4-BE49-F238E27FC236}">
                <a16:creationId xmlns:a16="http://schemas.microsoft.com/office/drawing/2014/main" id="{6F8B2756-AD49-427D-ADDD-325D70D2DA95}"/>
              </a:ext>
            </a:extLst>
          </p:cNvPr>
          <p:cNvSpPr/>
          <p:nvPr/>
        </p:nvSpPr>
        <p:spPr>
          <a:xfrm>
            <a:off x="9289238" y="14134167"/>
            <a:ext cx="5242492" cy="7017306"/>
          </a:xfrm>
          <a:prstGeom prst="rect">
            <a:avLst/>
          </a:prstGeom>
        </p:spPr>
        <p:txBody>
          <a:bodyPr wrap="square">
            <a:spAutoFit/>
          </a:bodyPr>
          <a:lstStyle/>
          <a:p>
            <a:r>
              <a:rPr lang="en-SG" dirty="0">
                <a:solidFill>
                  <a:srgbClr val="111111"/>
                </a:solidFill>
                <a:latin typeface="Arial" panose="020B0604020202020204" pitchFamily="34" charset="0"/>
              </a:rPr>
              <a:t>51. </a:t>
            </a:r>
            <a:r>
              <a:rPr lang="en-SG" b="1" dirty="0" err="1">
                <a:solidFill>
                  <a:srgbClr val="111111"/>
                </a:solidFill>
                <a:latin typeface="Arial" panose="020B0604020202020204" pitchFamily="34" charset="0"/>
              </a:rPr>
              <a:t>versuchen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try, attempt</a:t>
            </a:r>
            <a:br>
              <a:rPr lang="en-SG" dirty="0"/>
            </a:br>
            <a:r>
              <a:rPr lang="en-SG" dirty="0">
                <a:solidFill>
                  <a:srgbClr val="111111"/>
                </a:solidFill>
                <a:latin typeface="Arial" panose="020B0604020202020204" pitchFamily="34" charset="0"/>
              </a:rPr>
              <a:t>52. </a:t>
            </a:r>
            <a:r>
              <a:rPr lang="en-SG" b="1" dirty="0" err="1">
                <a:solidFill>
                  <a:srgbClr val="111111"/>
                </a:solidFill>
                <a:latin typeface="Arial" panose="020B0604020202020204" pitchFamily="34" charset="0"/>
              </a:rPr>
              <a:t>schreiben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write</a:t>
            </a:r>
            <a:br>
              <a:rPr lang="en-SG" dirty="0"/>
            </a:br>
            <a:r>
              <a:rPr lang="en-SG" dirty="0">
                <a:solidFill>
                  <a:srgbClr val="111111"/>
                </a:solidFill>
                <a:latin typeface="Arial" panose="020B0604020202020204" pitchFamily="34" charset="0"/>
              </a:rPr>
              <a:t>53. </a:t>
            </a:r>
            <a:r>
              <a:rPr lang="en-SG" b="1" dirty="0" err="1">
                <a:solidFill>
                  <a:srgbClr val="111111"/>
                </a:solidFill>
                <a:latin typeface="Arial" panose="020B0604020202020204" pitchFamily="34" charset="0"/>
              </a:rPr>
              <a:t>laufen</a:t>
            </a:r>
            <a:r>
              <a:rPr lang="en-SG" dirty="0">
                <a:solidFill>
                  <a:srgbClr val="111111"/>
                </a:solidFill>
                <a:latin typeface="Arial" panose="020B0604020202020204" pitchFamily="34" charset="0"/>
              </a:rPr>
              <a:t>,</a:t>
            </a:r>
            <a:r>
              <a:rPr lang="en-SG" i="1" dirty="0">
                <a:solidFill>
                  <a:srgbClr val="111111"/>
                </a:solidFill>
                <a:latin typeface="Arial" panose="020B0604020202020204" pitchFamily="34" charset="0"/>
              </a:rPr>
              <a:t> to run</a:t>
            </a:r>
            <a:br>
              <a:rPr lang="en-SG" dirty="0"/>
            </a:br>
            <a:r>
              <a:rPr lang="en-SG" dirty="0">
                <a:solidFill>
                  <a:srgbClr val="111111"/>
                </a:solidFill>
                <a:latin typeface="Arial" panose="020B0604020202020204" pitchFamily="34" charset="0"/>
              </a:rPr>
              <a:t>54. </a:t>
            </a:r>
            <a:r>
              <a:rPr lang="en-SG" b="1" dirty="0" err="1">
                <a:solidFill>
                  <a:srgbClr val="111111"/>
                </a:solidFill>
                <a:latin typeface="Arial" panose="020B0604020202020204" pitchFamily="34" charset="0"/>
              </a:rPr>
              <a:t>erklären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explain</a:t>
            </a:r>
            <a:br>
              <a:rPr lang="en-SG" dirty="0"/>
            </a:br>
            <a:r>
              <a:rPr lang="en-SG" dirty="0">
                <a:solidFill>
                  <a:srgbClr val="111111"/>
                </a:solidFill>
                <a:latin typeface="Arial" panose="020B0604020202020204" pitchFamily="34" charset="0"/>
              </a:rPr>
              <a:t>55. </a:t>
            </a:r>
            <a:r>
              <a:rPr lang="en-SG" b="1" dirty="0" err="1">
                <a:solidFill>
                  <a:srgbClr val="111111"/>
                </a:solidFill>
                <a:latin typeface="Arial" panose="020B0604020202020204" pitchFamily="34" charset="0"/>
              </a:rPr>
              <a:t>entsprechen</a:t>
            </a:r>
            <a:r>
              <a:rPr lang="en-SG" b="1"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correspond</a:t>
            </a:r>
            <a:br>
              <a:rPr lang="en-SG" dirty="0"/>
            </a:br>
            <a:r>
              <a:rPr lang="en-SG" dirty="0">
                <a:solidFill>
                  <a:srgbClr val="111111"/>
                </a:solidFill>
                <a:latin typeface="Arial" panose="020B0604020202020204" pitchFamily="34" charset="0"/>
              </a:rPr>
              <a:t>56. </a:t>
            </a:r>
            <a:r>
              <a:rPr lang="en-SG" b="1" dirty="0" err="1">
                <a:solidFill>
                  <a:srgbClr val="111111"/>
                </a:solidFill>
                <a:latin typeface="Arial" panose="020B0604020202020204" pitchFamily="34" charset="0"/>
              </a:rPr>
              <a:t>sitzen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sit</a:t>
            </a:r>
            <a:br>
              <a:rPr lang="en-SG" dirty="0"/>
            </a:br>
            <a:r>
              <a:rPr lang="en-SG" dirty="0">
                <a:solidFill>
                  <a:srgbClr val="111111"/>
                </a:solidFill>
                <a:latin typeface="Arial" panose="020B0604020202020204" pitchFamily="34" charset="0"/>
              </a:rPr>
              <a:t>57. </a:t>
            </a:r>
            <a:r>
              <a:rPr lang="en-SG" b="1" dirty="0" err="1">
                <a:solidFill>
                  <a:srgbClr val="111111"/>
                </a:solidFill>
                <a:latin typeface="Arial" panose="020B0604020202020204" pitchFamily="34" charset="0"/>
              </a:rPr>
              <a:t>ziehen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pull, move</a:t>
            </a:r>
            <a:br>
              <a:rPr lang="en-SG" dirty="0"/>
            </a:br>
            <a:r>
              <a:rPr lang="en-SG" dirty="0">
                <a:solidFill>
                  <a:srgbClr val="111111"/>
                </a:solidFill>
                <a:latin typeface="Arial" panose="020B0604020202020204" pitchFamily="34" charset="0"/>
              </a:rPr>
              <a:t>58. </a:t>
            </a:r>
            <a:r>
              <a:rPr lang="en-SG" b="1" dirty="0" err="1">
                <a:solidFill>
                  <a:srgbClr val="111111"/>
                </a:solidFill>
                <a:latin typeface="Arial" panose="020B0604020202020204" pitchFamily="34" charset="0"/>
              </a:rPr>
              <a:t>scheinen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shine, seem, appear</a:t>
            </a:r>
            <a:br>
              <a:rPr lang="en-SG" dirty="0"/>
            </a:br>
            <a:r>
              <a:rPr lang="en-SG" dirty="0">
                <a:solidFill>
                  <a:srgbClr val="111111"/>
                </a:solidFill>
                <a:latin typeface="Arial" panose="020B0604020202020204" pitchFamily="34" charset="0"/>
              </a:rPr>
              <a:t>59. </a:t>
            </a:r>
            <a:r>
              <a:rPr lang="en-SG" b="1" dirty="0">
                <a:solidFill>
                  <a:srgbClr val="111111"/>
                </a:solidFill>
                <a:latin typeface="Arial" panose="020B0604020202020204" pitchFamily="34" charset="0"/>
              </a:rPr>
              <a:t>fallen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fall</a:t>
            </a:r>
            <a:br>
              <a:rPr lang="en-SG" dirty="0"/>
            </a:br>
            <a:r>
              <a:rPr lang="en-SG" dirty="0">
                <a:solidFill>
                  <a:srgbClr val="111111"/>
                </a:solidFill>
                <a:latin typeface="Arial" panose="020B0604020202020204" pitchFamily="34" charset="0"/>
              </a:rPr>
              <a:t>60. </a:t>
            </a:r>
            <a:r>
              <a:rPr lang="en-SG" b="1" dirty="0" err="1">
                <a:solidFill>
                  <a:srgbClr val="111111"/>
                </a:solidFill>
                <a:latin typeface="Arial" panose="020B0604020202020204" pitchFamily="34" charset="0"/>
              </a:rPr>
              <a:t>gehören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belong</a:t>
            </a:r>
            <a:br>
              <a:rPr lang="en-SG" dirty="0"/>
            </a:br>
            <a:r>
              <a:rPr lang="en-SG" dirty="0">
                <a:solidFill>
                  <a:srgbClr val="111111"/>
                </a:solidFill>
                <a:latin typeface="Arial" panose="020B0604020202020204" pitchFamily="34" charset="0"/>
              </a:rPr>
              <a:t>61. </a:t>
            </a:r>
            <a:r>
              <a:rPr lang="en-SG" b="1" dirty="0" err="1">
                <a:solidFill>
                  <a:srgbClr val="111111"/>
                </a:solidFill>
                <a:latin typeface="Arial" panose="020B0604020202020204" pitchFamily="34" charset="0"/>
              </a:rPr>
              <a:t>entstehen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originate, develop</a:t>
            </a:r>
            <a:br>
              <a:rPr lang="en-SG" dirty="0"/>
            </a:br>
            <a:r>
              <a:rPr lang="en-SG" dirty="0">
                <a:solidFill>
                  <a:srgbClr val="111111"/>
                </a:solidFill>
                <a:latin typeface="Arial" panose="020B0604020202020204" pitchFamily="34" charset="0"/>
              </a:rPr>
              <a:t>62. </a:t>
            </a:r>
            <a:r>
              <a:rPr lang="en-SG" b="1" dirty="0" err="1">
                <a:solidFill>
                  <a:srgbClr val="111111"/>
                </a:solidFill>
                <a:latin typeface="Arial" panose="020B0604020202020204" pitchFamily="34" charset="0"/>
              </a:rPr>
              <a:t>erhalten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receive</a:t>
            </a:r>
            <a:br>
              <a:rPr lang="en-SG" dirty="0"/>
            </a:br>
            <a:r>
              <a:rPr lang="en-SG" dirty="0">
                <a:solidFill>
                  <a:srgbClr val="111111"/>
                </a:solidFill>
                <a:latin typeface="Arial" panose="020B0604020202020204" pitchFamily="34" charset="0"/>
              </a:rPr>
              <a:t>63. </a:t>
            </a:r>
            <a:r>
              <a:rPr lang="en-SG" b="1" dirty="0" err="1">
                <a:solidFill>
                  <a:srgbClr val="111111"/>
                </a:solidFill>
                <a:latin typeface="Arial" panose="020B0604020202020204" pitchFamily="34" charset="0"/>
              </a:rPr>
              <a:t>treffen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meet</a:t>
            </a:r>
            <a:br>
              <a:rPr lang="en-SG" dirty="0"/>
            </a:br>
            <a:r>
              <a:rPr lang="en-SG" dirty="0">
                <a:solidFill>
                  <a:srgbClr val="111111"/>
                </a:solidFill>
                <a:latin typeface="Arial" panose="020B0604020202020204" pitchFamily="34" charset="0"/>
              </a:rPr>
              <a:t>64. </a:t>
            </a:r>
            <a:r>
              <a:rPr lang="en-SG" b="1" dirty="0" err="1">
                <a:solidFill>
                  <a:srgbClr val="111111"/>
                </a:solidFill>
                <a:latin typeface="Arial" panose="020B0604020202020204" pitchFamily="34" charset="0"/>
              </a:rPr>
              <a:t>suchen</a:t>
            </a:r>
            <a:r>
              <a:rPr lang="en-SG" i="1" dirty="0">
                <a:solidFill>
                  <a:srgbClr val="111111"/>
                </a:solidFill>
                <a:latin typeface="Arial" panose="020B0604020202020204" pitchFamily="34" charset="0"/>
              </a:rPr>
              <a:t> to search, look for</a:t>
            </a:r>
            <a:br>
              <a:rPr lang="en-SG" dirty="0"/>
            </a:br>
            <a:r>
              <a:rPr lang="en-SG" dirty="0">
                <a:solidFill>
                  <a:srgbClr val="111111"/>
                </a:solidFill>
                <a:latin typeface="Arial" panose="020B0604020202020204" pitchFamily="34" charset="0"/>
              </a:rPr>
              <a:t>65. </a:t>
            </a:r>
            <a:r>
              <a:rPr lang="en-SG" b="1" dirty="0" err="1">
                <a:solidFill>
                  <a:srgbClr val="111111"/>
                </a:solidFill>
                <a:latin typeface="Arial" panose="020B0604020202020204" pitchFamily="34" charset="0"/>
              </a:rPr>
              <a:t>legen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lay, put</a:t>
            </a:r>
            <a:br>
              <a:rPr lang="en-SG" dirty="0"/>
            </a:br>
            <a:r>
              <a:rPr lang="en-SG" dirty="0">
                <a:solidFill>
                  <a:srgbClr val="111111"/>
                </a:solidFill>
                <a:latin typeface="Arial" panose="020B0604020202020204" pitchFamily="34" charset="0"/>
              </a:rPr>
              <a:t>66. </a:t>
            </a:r>
            <a:r>
              <a:rPr lang="en-SG" b="1" dirty="0" err="1">
                <a:solidFill>
                  <a:srgbClr val="111111"/>
                </a:solidFill>
                <a:latin typeface="Arial" panose="020B0604020202020204" pitchFamily="34" charset="0"/>
              </a:rPr>
              <a:t>vor·stellen</a:t>
            </a:r>
            <a:r>
              <a:rPr lang="en-SG" i="1" dirty="0">
                <a:solidFill>
                  <a:srgbClr val="111111"/>
                </a:solidFill>
                <a:latin typeface="Arial" panose="020B0604020202020204" pitchFamily="34" charset="0"/>
              </a:rPr>
              <a:t> to introduce, imagine</a:t>
            </a:r>
            <a:br>
              <a:rPr lang="en-SG" dirty="0"/>
            </a:br>
            <a:r>
              <a:rPr lang="en-SG" dirty="0">
                <a:solidFill>
                  <a:srgbClr val="111111"/>
                </a:solidFill>
                <a:latin typeface="Arial" panose="020B0604020202020204" pitchFamily="34" charset="0"/>
              </a:rPr>
              <a:t>67. </a:t>
            </a:r>
            <a:r>
              <a:rPr lang="en-SG" b="1" dirty="0" err="1">
                <a:solidFill>
                  <a:srgbClr val="111111"/>
                </a:solidFill>
                <a:latin typeface="Arial" panose="020B0604020202020204" pitchFamily="34" charset="0"/>
              </a:rPr>
              <a:t>handeln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deal, trade</a:t>
            </a:r>
            <a:br>
              <a:rPr lang="en-SG" dirty="0"/>
            </a:br>
            <a:r>
              <a:rPr lang="en-SG" dirty="0">
                <a:solidFill>
                  <a:srgbClr val="111111"/>
                </a:solidFill>
                <a:latin typeface="Arial" panose="020B0604020202020204" pitchFamily="34" charset="0"/>
              </a:rPr>
              <a:t>68. </a:t>
            </a:r>
            <a:r>
              <a:rPr lang="en-SG" b="1" dirty="0" err="1">
                <a:solidFill>
                  <a:srgbClr val="111111"/>
                </a:solidFill>
                <a:latin typeface="Arial" panose="020B0604020202020204" pitchFamily="34" charset="0"/>
              </a:rPr>
              <a:t>erreichen</a:t>
            </a:r>
            <a:r>
              <a:rPr lang="en-SG" i="1" dirty="0">
                <a:solidFill>
                  <a:srgbClr val="111111"/>
                </a:solidFill>
                <a:latin typeface="Arial" panose="020B0604020202020204" pitchFamily="34" charset="0"/>
              </a:rPr>
              <a:t> to achieve, reach</a:t>
            </a:r>
            <a:br>
              <a:rPr lang="en-SG" dirty="0"/>
            </a:br>
            <a:r>
              <a:rPr lang="en-SG" dirty="0">
                <a:solidFill>
                  <a:srgbClr val="111111"/>
                </a:solidFill>
                <a:latin typeface="Arial" panose="020B0604020202020204" pitchFamily="34" charset="0"/>
              </a:rPr>
              <a:t>69. </a:t>
            </a:r>
            <a:r>
              <a:rPr lang="en-SG" b="1" dirty="0" err="1">
                <a:solidFill>
                  <a:srgbClr val="111111"/>
                </a:solidFill>
                <a:latin typeface="Arial" panose="020B0604020202020204" pitchFamily="34" charset="0"/>
              </a:rPr>
              <a:t>tragen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carry, wear</a:t>
            </a:r>
            <a:br>
              <a:rPr lang="en-SG" dirty="0"/>
            </a:br>
            <a:r>
              <a:rPr lang="en-SG" dirty="0">
                <a:solidFill>
                  <a:srgbClr val="111111"/>
                </a:solidFill>
                <a:latin typeface="Arial" panose="020B0604020202020204" pitchFamily="34" charset="0"/>
              </a:rPr>
              <a:t>70. </a:t>
            </a:r>
            <a:r>
              <a:rPr lang="en-SG" b="1" dirty="0" err="1">
                <a:solidFill>
                  <a:srgbClr val="111111"/>
                </a:solidFill>
                <a:latin typeface="Arial" panose="020B0604020202020204" pitchFamily="34" charset="0"/>
              </a:rPr>
              <a:t>schaffen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manage, create</a:t>
            </a:r>
            <a:br>
              <a:rPr lang="en-SG" dirty="0"/>
            </a:br>
            <a:r>
              <a:rPr lang="en-SG" dirty="0">
                <a:solidFill>
                  <a:srgbClr val="111111"/>
                </a:solidFill>
                <a:latin typeface="Arial" panose="020B0604020202020204" pitchFamily="34" charset="0"/>
              </a:rPr>
              <a:t>71. </a:t>
            </a:r>
            <a:r>
              <a:rPr lang="en-SG" b="1" dirty="0" err="1">
                <a:solidFill>
                  <a:srgbClr val="111111"/>
                </a:solidFill>
                <a:latin typeface="Arial" panose="020B0604020202020204" pitchFamily="34" charset="0"/>
              </a:rPr>
              <a:t>lesen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read</a:t>
            </a:r>
            <a:br>
              <a:rPr lang="en-SG" dirty="0"/>
            </a:br>
            <a:r>
              <a:rPr lang="en-SG" dirty="0">
                <a:solidFill>
                  <a:srgbClr val="111111"/>
                </a:solidFill>
                <a:latin typeface="Arial" panose="020B0604020202020204" pitchFamily="34" charset="0"/>
              </a:rPr>
              <a:t>72. </a:t>
            </a:r>
            <a:r>
              <a:rPr lang="en-SG" b="1" dirty="0" err="1">
                <a:solidFill>
                  <a:srgbClr val="111111"/>
                </a:solidFill>
                <a:latin typeface="Arial" panose="020B0604020202020204" pitchFamily="34" charset="0"/>
              </a:rPr>
              <a:t>verlieren</a:t>
            </a:r>
            <a:r>
              <a:rPr lang="en-SG" i="1" dirty="0">
                <a:solidFill>
                  <a:srgbClr val="111111"/>
                </a:solidFill>
                <a:latin typeface="Arial" panose="020B0604020202020204" pitchFamily="34" charset="0"/>
              </a:rPr>
              <a:t> to lose</a:t>
            </a:r>
            <a:br>
              <a:rPr lang="en-SG" dirty="0"/>
            </a:br>
            <a:r>
              <a:rPr lang="en-SG" dirty="0">
                <a:solidFill>
                  <a:srgbClr val="111111"/>
                </a:solidFill>
                <a:latin typeface="Arial" panose="020B0604020202020204" pitchFamily="34" charset="0"/>
              </a:rPr>
              <a:t>73. </a:t>
            </a:r>
            <a:r>
              <a:rPr lang="en-SG" b="1" dirty="0" err="1">
                <a:solidFill>
                  <a:srgbClr val="111111"/>
                </a:solidFill>
                <a:latin typeface="Arial" panose="020B0604020202020204" pitchFamily="34" charset="0"/>
              </a:rPr>
              <a:t>dar·stellen</a:t>
            </a:r>
            <a:r>
              <a:rPr lang="en-SG" i="1" dirty="0">
                <a:solidFill>
                  <a:srgbClr val="111111"/>
                </a:solidFill>
                <a:latin typeface="Arial" panose="020B0604020202020204" pitchFamily="34" charset="0"/>
              </a:rPr>
              <a:t> to depict, portray</a:t>
            </a:r>
            <a:br>
              <a:rPr lang="en-SG" dirty="0"/>
            </a:br>
            <a:r>
              <a:rPr lang="en-SG" dirty="0">
                <a:solidFill>
                  <a:srgbClr val="111111"/>
                </a:solidFill>
                <a:latin typeface="Arial" panose="020B0604020202020204" pitchFamily="34" charset="0"/>
              </a:rPr>
              <a:t>74. </a:t>
            </a:r>
            <a:r>
              <a:rPr lang="en-SG" b="1" dirty="0" err="1">
                <a:solidFill>
                  <a:srgbClr val="111111"/>
                </a:solidFill>
                <a:latin typeface="Arial" panose="020B0604020202020204" pitchFamily="34" charset="0"/>
              </a:rPr>
              <a:t>erkennen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recognize, admit</a:t>
            </a:r>
            <a:br>
              <a:rPr lang="en-SG" dirty="0"/>
            </a:br>
            <a:r>
              <a:rPr lang="en-SG" dirty="0">
                <a:solidFill>
                  <a:srgbClr val="111111"/>
                </a:solidFill>
                <a:latin typeface="Arial" panose="020B0604020202020204" pitchFamily="34" charset="0"/>
              </a:rPr>
              <a:t>75. </a:t>
            </a:r>
            <a:r>
              <a:rPr lang="en-SG" b="1" dirty="0" err="1">
                <a:solidFill>
                  <a:srgbClr val="111111"/>
                </a:solidFill>
                <a:latin typeface="Arial" panose="020B0604020202020204" pitchFamily="34" charset="0"/>
              </a:rPr>
              <a:t>entwickeln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develop</a:t>
            </a:r>
            <a:endParaRPr lang="en-SG" dirty="0"/>
          </a:p>
        </p:txBody>
      </p:sp>
      <p:sp>
        <p:nvSpPr>
          <p:cNvPr id="14" name="Rectangle 13">
            <a:extLst>
              <a:ext uri="{FF2B5EF4-FFF2-40B4-BE49-F238E27FC236}">
                <a16:creationId xmlns:a16="http://schemas.microsoft.com/office/drawing/2014/main" id="{8FF23F1B-5DC7-4252-8A3B-C81BB257A329}"/>
              </a:ext>
            </a:extLst>
          </p:cNvPr>
          <p:cNvSpPr/>
          <p:nvPr/>
        </p:nvSpPr>
        <p:spPr>
          <a:xfrm>
            <a:off x="13192533" y="14149486"/>
            <a:ext cx="5597298" cy="7017306"/>
          </a:xfrm>
          <a:prstGeom prst="rect">
            <a:avLst/>
          </a:prstGeom>
        </p:spPr>
        <p:txBody>
          <a:bodyPr wrap="square">
            <a:spAutoFit/>
          </a:bodyPr>
          <a:lstStyle/>
          <a:p>
            <a:r>
              <a:rPr lang="en-SG" dirty="0">
                <a:solidFill>
                  <a:srgbClr val="111111"/>
                </a:solidFill>
                <a:latin typeface="Arial" panose="020B0604020202020204" pitchFamily="34" charset="0"/>
              </a:rPr>
              <a:t>76. </a:t>
            </a:r>
            <a:r>
              <a:rPr lang="en-SG" b="1" dirty="0" err="1">
                <a:solidFill>
                  <a:srgbClr val="111111"/>
                </a:solidFill>
                <a:latin typeface="Arial" panose="020B0604020202020204" pitchFamily="34" charset="0"/>
              </a:rPr>
              <a:t>reden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talk</a:t>
            </a:r>
            <a:br>
              <a:rPr lang="en-SG" dirty="0"/>
            </a:br>
            <a:r>
              <a:rPr lang="en-SG" dirty="0">
                <a:solidFill>
                  <a:srgbClr val="111111"/>
                </a:solidFill>
                <a:latin typeface="Arial" panose="020B0604020202020204" pitchFamily="34" charset="0"/>
              </a:rPr>
              <a:t>77. </a:t>
            </a:r>
            <a:r>
              <a:rPr lang="en-SG" b="1" dirty="0" err="1">
                <a:solidFill>
                  <a:srgbClr val="111111"/>
                </a:solidFill>
                <a:latin typeface="Arial" panose="020B0604020202020204" pitchFamily="34" charset="0"/>
              </a:rPr>
              <a:t>aus·sehen</a:t>
            </a:r>
            <a:r>
              <a:rPr lang="en-SG" i="1" dirty="0">
                <a:solidFill>
                  <a:srgbClr val="111111"/>
                </a:solidFill>
                <a:latin typeface="Arial" panose="020B0604020202020204" pitchFamily="34" charset="0"/>
              </a:rPr>
              <a:t> to appear, look (a certain way)</a:t>
            </a:r>
            <a:br>
              <a:rPr lang="en-SG" dirty="0"/>
            </a:br>
            <a:r>
              <a:rPr lang="en-SG" dirty="0">
                <a:solidFill>
                  <a:srgbClr val="111111"/>
                </a:solidFill>
                <a:latin typeface="Arial" panose="020B0604020202020204" pitchFamily="34" charset="0"/>
              </a:rPr>
              <a:t>78. </a:t>
            </a:r>
            <a:r>
              <a:rPr lang="en-SG" b="1" dirty="0" err="1">
                <a:solidFill>
                  <a:srgbClr val="111111"/>
                </a:solidFill>
                <a:latin typeface="Arial" panose="020B0604020202020204" pitchFamily="34" charset="0"/>
              </a:rPr>
              <a:t>erscheinen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appear</a:t>
            </a:r>
            <a:br>
              <a:rPr lang="en-SG" dirty="0"/>
            </a:br>
            <a:r>
              <a:rPr lang="en-SG" dirty="0">
                <a:solidFill>
                  <a:srgbClr val="111111"/>
                </a:solidFill>
                <a:latin typeface="Arial" panose="020B0604020202020204" pitchFamily="34" charset="0"/>
              </a:rPr>
              <a:t>79. </a:t>
            </a:r>
            <a:r>
              <a:rPr lang="en-SG" b="1" dirty="0" err="1">
                <a:solidFill>
                  <a:srgbClr val="111111"/>
                </a:solidFill>
                <a:latin typeface="Arial" panose="020B0604020202020204" pitchFamily="34" charset="0"/>
              </a:rPr>
              <a:t>bilden</a:t>
            </a:r>
            <a:r>
              <a:rPr lang="en-SG" i="1" dirty="0">
                <a:solidFill>
                  <a:srgbClr val="111111"/>
                </a:solidFill>
                <a:latin typeface="Arial" panose="020B0604020202020204" pitchFamily="34" charset="0"/>
              </a:rPr>
              <a:t> to form, educate</a:t>
            </a:r>
            <a:br>
              <a:rPr lang="en-SG" dirty="0"/>
            </a:br>
            <a:r>
              <a:rPr lang="en-SG" dirty="0">
                <a:solidFill>
                  <a:srgbClr val="111111"/>
                </a:solidFill>
                <a:latin typeface="Arial" panose="020B0604020202020204" pitchFamily="34" charset="0"/>
              </a:rPr>
              <a:t>80. </a:t>
            </a:r>
            <a:r>
              <a:rPr lang="en-SG" b="1" dirty="0" err="1">
                <a:solidFill>
                  <a:srgbClr val="111111"/>
                </a:solidFill>
                <a:latin typeface="Arial" panose="020B0604020202020204" pitchFamily="34" charset="0"/>
              </a:rPr>
              <a:t>an·fangen</a:t>
            </a:r>
            <a:r>
              <a:rPr lang="en-SG" i="1" dirty="0">
                <a:solidFill>
                  <a:srgbClr val="111111"/>
                </a:solidFill>
                <a:latin typeface="Arial" panose="020B0604020202020204" pitchFamily="34" charset="0"/>
              </a:rPr>
              <a:t> to begin</a:t>
            </a:r>
            <a:br>
              <a:rPr lang="en-SG" dirty="0"/>
            </a:br>
            <a:r>
              <a:rPr lang="en-SG" dirty="0">
                <a:solidFill>
                  <a:srgbClr val="111111"/>
                </a:solidFill>
                <a:latin typeface="Arial" panose="020B0604020202020204" pitchFamily="34" charset="0"/>
              </a:rPr>
              <a:t>81. </a:t>
            </a:r>
            <a:r>
              <a:rPr lang="en-SG" b="1" dirty="0" err="1">
                <a:solidFill>
                  <a:srgbClr val="111111"/>
                </a:solidFill>
                <a:latin typeface="Arial" panose="020B0604020202020204" pitchFamily="34" charset="0"/>
              </a:rPr>
              <a:t>erwarten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expect</a:t>
            </a:r>
            <a:br>
              <a:rPr lang="en-SG" dirty="0"/>
            </a:br>
            <a:r>
              <a:rPr lang="en-SG" dirty="0">
                <a:solidFill>
                  <a:srgbClr val="111111"/>
                </a:solidFill>
                <a:latin typeface="Arial" panose="020B0604020202020204" pitchFamily="34" charset="0"/>
              </a:rPr>
              <a:t>82. </a:t>
            </a:r>
            <a:r>
              <a:rPr lang="en-SG" b="1" dirty="0" err="1">
                <a:solidFill>
                  <a:srgbClr val="111111"/>
                </a:solidFill>
                <a:latin typeface="Arial" panose="020B0604020202020204" pitchFamily="34" charset="0"/>
              </a:rPr>
              <a:t>wohnen</a:t>
            </a:r>
            <a:r>
              <a:rPr lang="en-SG" i="1" dirty="0">
                <a:solidFill>
                  <a:srgbClr val="111111"/>
                </a:solidFill>
                <a:latin typeface="Arial" panose="020B0604020202020204" pitchFamily="34" charset="0"/>
              </a:rPr>
              <a:t> to live</a:t>
            </a:r>
            <a:br>
              <a:rPr lang="en-SG" dirty="0"/>
            </a:br>
            <a:r>
              <a:rPr lang="en-SG" dirty="0">
                <a:solidFill>
                  <a:srgbClr val="111111"/>
                </a:solidFill>
                <a:latin typeface="Arial" panose="020B0604020202020204" pitchFamily="34" charset="0"/>
              </a:rPr>
              <a:t>83. </a:t>
            </a:r>
            <a:r>
              <a:rPr lang="en-SG" b="1" dirty="0" err="1">
                <a:solidFill>
                  <a:srgbClr val="111111"/>
                </a:solidFill>
                <a:latin typeface="Arial" panose="020B0604020202020204" pitchFamily="34" charset="0"/>
              </a:rPr>
              <a:t>betreffen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affect, concern</a:t>
            </a:r>
            <a:br>
              <a:rPr lang="en-SG" dirty="0"/>
            </a:br>
            <a:r>
              <a:rPr lang="en-SG" dirty="0">
                <a:solidFill>
                  <a:srgbClr val="111111"/>
                </a:solidFill>
                <a:latin typeface="Arial" panose="020B0604020202020204" pitchFamily="34" charset="0"/>
              </a:rPr>
              <a:t>84. </a:t>
            </a:r>
            <a:r>
              <a:rPr lang="en-SG" b="1" dirty="0" err="1">
                <a:solidFill>
                  <a:srgbClr val="111111"/>
                </a:solidFill>
                <a:latin typeface="Arial" panose="020B0604020202020204" pitchFamily="34" charset="0"/>
              </a:rPr>
              <a:t>warten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wait</a:t>
            </a:r>
            <a:br>
              <a:rPr lang="en-SG" dirty="0"/>
            </a:br>
            <a:r>
              <a:rPr lang="en-SG" dirty="0">
                <a:solidFill>
                  <a:srgbClr val="111111"/>
                </a:solidFill>
                <a:latin typeface="Arial" panose="020B0604020202020204" pitchFamily="34" charset="0"/>
              </a:rPr>
              <a:t>85. </a:t>
            </a:r>
            <a:r>
              <a:rPr lang="en-SG" b="1" dirty="0" err="1">
                <a:solidFill>
                  <a:srgbClr val="111111"/>
                </a:solidFill>
                <a:latin typeface="Arial" panose="020B0604020202020204" pitchFamily="34" charset="0"/>
              </a:rPr>
              <a:t>vergehen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elapse; to decay</a:t>
            </a:r>
            <a:br>
              <a:rPr lang="en-SG" dirty="0"/>
            </a:br>
            <a:r>
              <a:rPr lang="en-SG" dirty="0">
                <a:solidFill>
                  <a:srgbClr val="111111"/>
                </a:solidFill>
                <a:latin typeface="Arial" panose="020B0604020202020204" pitchFamily="34" charset="0"/>
              </a:rPr>
              <a:t>86. </a:t>
            </a:r>
            <a:r>
              <a:rPr lang="en-SG" b="1" dirty="0" err="1">
                <a:solidFill>
                  <a:srgbClr val="111111"/>
                </a:solidFill>
                <a:latin typeface="Arial" panose="020B0604020202020204" pitchFamily="34" charset="0"/>
              </a:rPr>
              <a:t>helfen</a:t>
            </a:r>
            <a:r>
              <a:rPr lang="en-SG" i="1" dirty="0">
                <a:solidFill>
                  <a:srgbClr val="111111"/>
                </a:solidFill>
                <a:latin typeface="Arial" panose="020B0604020202020204" pitchFamily="34" charset="0"/>
              </a:rPr>
              <a:t> to help</a:t>
            </a:r>
            <a:br>
              <a:rPr lang="en-SG" dirty="0"/>
            </a:br>
            <a:r>
              <a:rPr lang="en-SG" dirty="0">
                <a:solidFill>
                  <a:srgbClr val="111111"/>
                </a:solidFill>
                <a:latin typeface="Arial" panose="020B0604020202020204" pitchFamily="34" charset="0"/>
              </a:rPr>
              <a:t>87. </a:t>
            </a:r>
            <a:r>
              <a:rPr lang="en-SG" b="1" dirty="0" err="1">
                <a:solidFill>
                  <a:srgbClr val="111111"/>
                </a:solidFill>
                <a:latin typeface="Arial" panose="020B0604020202020204" pitchFamily="34" charset="0"/>
              </a:rPr>
              <a:t>gewinnen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win</a:t>
            </a:r>
            <a:br>
              <a:rPr lang="en-SG" dirty="0"/>
            </a:br>
            <a:r>
              <a:rPr lang="en-SG" dirty="0">
                <a:solidFill>
                  <a:srgbClr val="111111"/>
                </a:solidFill>
                <a:latin typeface="Arial" panose="020B0604020202020204" pitchFamily="34" charset="0"/>
              </a:rPr>
              <a:t>88. </a:t>
            </a:r>
            <a:r>
              <a:rPr lang="en-SG" b="1" dirty="0" err="1">
                <a:solidFill>
                  <a:srgbClr val="111111"/>
                </a:solidFill>
                <a:latin typeface="Arial" panose="020B0604020202020204" pitchFamily="34" charset="0"/>
              </a:rPr>
              <a:t>schließen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close</a:t>
            </a:r>
            <a:br>
              <a:rPr lang="en-SG" dirty="0"/>
            </a:br>
            <a:r>
              <a:rPr lang="en-SG" dirty="0">
                <a:solidFill>
                  <a:srgbClr val="111111"/>
                </a:solidFill>
                <a:latin typeface="Arial" panose="020B0604020202020204" pitchFamily="34" charset="0"/>
              </a:rPr>
              <a:t>89. </a:t>
            </a:r>
            <a:r>
              <a:rPr lang="en-SG" b="1" dirty="0" err="1">
                <a:solidFill>
                  <a:srgbClr val="111111"/>
                </a:solidFill>
                <a:latin typeface="Arial" panose="020B0604020202020204" pitchFamily="34" charset="0"/>
              </a:rPr>
              <a:t>fühlen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feel</a:t>
            </a:r>
            <a:br>
              <a:rPr lang="en-SG" dirty="0"/>
            </a:br>
            <a:r>
              <a:rPr lang="en-SG" dirty="0">
                <a:solidFill>
                  <a:srgbClr val="111111"/>
                </a:solidFill>
                <a:latin typeface="Arial" panose="020B0604020202020204" pitchFamily="34" charset="0"/>
              </a:rPr>
              <a:t>90. </a:t>
            </a:r>
            <a:r>
              <a:rPr lang="en-SG" b="1" dirty="0" err="1">
                <a:solidFill>
                  <a:srgbClr val="111111"/>
                </a:solidFill>
                <a:latin typeface="Arial" panose="020B0604020202020204" pitchFamily="34" charset="0"/>
              </a:rPr>
              <a:t>bieten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offer</a:t>
            </a:r>
            <a:br>
              <a:rPr lang="en-SG" dirty="0"/>
            </a:br>
            <a:r>
              <a:rPr lang="en-SG" dirty="0">
                <a:solidFill>
                  <a:srgbClr val="111111"/>
                </a:solidFill>
                <a:latin typeface="Arial" panose="020B0604020202020204" pitchFamily="34" charset="0"/>
              </a:rPr>
              <a:t>91. </a:t>
            </a:r>
            <a:r>
              <a:rPr lang="en-SG" b="1" dirty="0" err="1">
                <a:solidFill>
                  <a:srgbClr val="111111"/>
                </a:solidFill>
                <a:latin typeface="Arial" panose="020B0604020202020204" pitchFamily="34" charset="0"/>
              </a:rPr>
              <a:t>interessieren</a:t>
            </a:r>
            <a:r>
              <a:rPr lang="en-SG" i="1" dirty="0" err="1">
                <a:solidFill>
                  <a:srgbClr val="111111"/>
                </a:solidFill>
                <a:latin typeface="Arial" panose="020B0604020202020204" pitchFamily="34" charset="0"/>
              </a:rPr>
              <a:t>to</a:t>
            </a:r>
            <a:r>
              <a:rPr lang="en-SG" i="1" dirty="0">
                <a:solidFill>
                  <a:srgbClr val="111111"/>
                </a:solidFill>
                <a:latin typeface="Arial" panose="020B0604020202020204" pitchFamily="34" charset="0"/>
              </a:rPr>
              <a:t> interest</a:t>
            </a:r>
            <a:br>
              <a:rPr lang="en-SG" dirty="0"/>
            </a:br>
            <a:r>
              <a:rPr lang="en-SG" dirty="0">
                <a:solidFill>
                  <a:srgbClr val="111111"/>
                </a:solidFill>
                <a:latin typeface="Arial" panose="020B0604020202020204" pitchFamily="34" charset="0"/>
              </a:rPr>
              <a:t>92. </a:t>
            </a:r>
            <a:r>
              <a:rPr lang="en-SG" b="1" dirty="0" err="1">
                <a:solidFill>
                  <a:srgbClr val="111111"/>
                </a:solidFill>
                <a:latin typeface="Arial" panose="020B0604020202020204" pitchFamily="34" charset="0"/>
              </a:rPr>
              <a:t>erinnern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remember</a:t>
            </a:r>
            <a:br>
              <a:rPr lang="en-SG" dirty="0"/>
            </a:br>
            <a:r>
              <a:rPr lang="en-SG" dirty="0">
                <a:solidFill>
                  <a:srgbClr val="111111"/>
                </a:solidFill>
                <a:latin typeface="Arial" panose="020B0604020202020204" pitchFamily="34" charset="0"/>
              </a:rPr>
              <a:t>93. </a:t>
            </a:r>
            <a:r>
              <a:rPr lang="en-SG" b="1" dirty="0" err="1">
                <a:solidFill>
                  <a:srgbClr val="111111"/>
                </a:solidFill>
                <a:latin typeface="Arial" panose="020B0604020202020204" pitchFamily="34" charset="0"/>
              </a:rPr>
              <a:t>ergeben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result in</a:t>
            </a:r>
            <a:br>
              <a:rPr lang="en-SG" dirty="0"/>
            </a:br>
            <a:r>
              <a:rPr lang="en-SG" dirty="0">
                <a:solidFill>
                  <a:srgbClr val="111111"/>
                </a:solidFill>
                <a:latin typeface="Arial" panose="020B0604020202020204" pitchFamily="34" charset="0"/>
              </a:rPr>
              <a:t>94. </a:t>
            </a:r>
            <a:r>
              <a:rPr lang="en-SG" b="1" dirty="0" err="1">
                <a:solidFill>
                  <a:srgbClr val="111111"/>
                </a:solidFill>
                <a:latin typeface="Arial" panose="020B0604020202020204" pitchFamily="34" charset="0"/>
              </a:rPr>
              <a:t>an·bieten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offer</a:t>
            </a:r>
            <a:br>
              <a:rPr lang="en-SG" dirty="0"/>
            </a:br>
            <a:r>
              <a:rPr lang="en-SG" dirty="0">
                <a:solidFill>
                  <a:srgbClr val="111111"/>
                </a:solidFill>
                <a:latin typeface="Arial" panose="020B0604020202020204" pitchFamily="34" charset="0"/>
              </a:rPr>
              <a:t>95. </a:t>
            </a:r>
            <a:r>
              <a:rPr lang="en-SG" b="1" dirty="0" err="1">
                <a:solidFill>
                  <a:srgbClr val="111111"/>
                </a:solidFill>
                <a:latin typeface="Arial" panose="020B0604020202020204" pitchFamily="34" charset="0"/>
              </a:rPr>
              <a:t>studieren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study</a:t>
            </a:r>
            <a:br>
              <a:rPr lang="en-SG" dirty="0"/>
            </a:br>
            <a:r>
              <a:rPr lang="en-SG" dirty="0">
                <a:solidFill>
                  <a:srgbClr val="111111"/>
                </a:solidFill>
                <a:latin typeface="Arial" panose="020B0604020202020204" pitchFamily="34" charset="0"/>
              </a:rPr>
              <a:t>96. </a:t>
            </a:r>
            <a:r>
              <a:rPr lang="en-SG" b="1" dirty="0" err="1">
                <a:solidFill>
                  <a:srgbClr val="111111"/>
                </a:solidFill>
                <a:latin typeface="Arial" panose="020B0604020202020204" pitchFamily="34" charset="0"/>
              </a:rPr>
              <a:t>verbinden</a:t>
            </a:r>
            <a:r>
              <a:rPr lang="en-SG" i="1" dirty="0">
                <a:solidFill>
                  <a:srgbClr val="111111"/>
                </a:solidFill>
                <a:latin typeface="Arial" panose="020B0604020202020204" pitchFamily="34" charset="0"/>
              </a:rPr>
              <a:t> to connect, link</a:t>
            </a:r>
            <a:br>
              <a:rPr lang="en-SG" dirty="0"/>
            </a:br>
            <a:r>
              <a:rPr lang="en-SG" dirty="0">
                <a:solidFill>
                  <a:srgbClr val="111111"/>
                </a:solidFill>
                <a:latin typeface="Arial" panose="020B0604020202020204" pitchFamily="34" charset="0"/>
              </a:rPr>
              <a:t>97. </a:t>
            </a:r>
            <a:r>
              <a:rPr lang="en-SG" b="1" dirty="0" err="1">
                <a:solidFill>
                  <a:srgbClr val="111111"/>
                </a:solidFill>
                <a:latin typeface="Arial" panose="020B0604020202020204" pitchFamily="34" charset="0"/>
              </a:rPr>
              <a:t>an·sehen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look at, watch</a:t>
            </a:r>
            <a:br>
              <a:rPr lang="en-SG" dirty="0"/>
            </a:br>
            <a:r>
              <a:rPr lang="en-SG" dirty="0">
                <a:solidFill>
                  <a:srgbClr val="111111"/>
                </a:solidFill>
                <a:latin typeface="Arial" panose="020B0604020202020204" pitchFamily="34" charset="0"/>
              </a:rPr>
              <a:t>98. </a:t>
            </a:r>
            <a:r>
              <a:rPr lang="en-SG" b="1" dirty="0" err="1">
                <a:solidFill>
                  <a:srgbClr val="111111"/>
                </a:solidFill>
                <a:latin typeface="Arial" panose="020B0604020202020204" pitchFamily="34" charset="0"/>
              </a:rPr>
              <a:t>fehlen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lack, be missing, be absent</a:t>
            </a:r>
            <a:br>
              <a:rPr lang="en-SG" dirty="0"/>
            </a:br>
            <a:r>
              <a:rPr lang="en-SG" dirty="0">
                <a:solidFill>
                  <a:srgbClr val="111111"/>
                </a:solidFill>
                <a:latin typeface="Arial" panose="020B0604020202020204" pitchFamily="34" charset="0"/>
              </a:rPr>
              <a:t>99. </a:t>
            </a:r>
            <a:r>
              <a:rPr lang="en-SG" b="1" dirty="0" err="1">
                <a:solidFill>
                  <a:srgbClr val="111111"/>
                </a:solidFill>
                <a:latin typeface="Arial" panose="020B0604020202020204" pitchFamily="34" charset="0"/>
              </a:rPr>
              <a:t>bedeuten</a:t>
            </a:r>
            <a:r>
              <a:rPr lang="en-SG" i="1" dirty="0">
                <a:solidFill>
                  <a:srgbClr val="111111"/>
                </a:solidFill>
                <a:latin typeface="Arial" panose="020B0604020202020204" pitchFamily="34" charset="0"/>
              </a:rPr>
              <a:t> to mean</a:t>
            </a:r>
            <a:br>
              <a:rPr lang="en-SG" dirty="0"/>
            </a:br>
            <a:r>
              <a:rPr lang="en-SG" dirty="0">
                <a:solidFill>
                  <a:srgbClr val="111111"/>
                </a:solidFill>
                <a:latin typeface="Arial" panose="020B0604020202020204" pitchFamily="34" charset="0"/>
              </a:rPr>
              <a:t>100. </a:t>
            </a:r>
            <a:r>
              <a:rPr lang="en-SG" b="1" dirty="0" err="1">
                <a:solidFill>
                  <a:srgbClr val="111111"/>
                </a:solidFill>
                <a:latin typeface="Arial" panose="020B0604020202020204" pitchFamily="34" charset="0"/>
              </a:rPr>
              <a:t>vergleichen</a:t>
            </a:r>
            <a:r>
              <a:rPr lang="en-SG" dirty="0">
                <a:solidFill>
                  <a:srgbClr val="111111"/>
                </a:solidFill>
                <a:latin typeface="Arial" panose="020B0604020202020204" pitchFamily="34" charset="0"/>
              </a:rPr>
              <a:t> </a:t>
            </a:r>
            <a:r>
              <a:rPr lang="en-SG" i="1" dirty="0">
                <a:solidFill>
                  <a:srgbClr val="111111"/>
                </a:solidFill>
                <a:latin typeface="Arial" panose="020B0604020202020204" pitchFamily="34" charset="0"/>
              </a:rPr>
              <a:t>to compare</a:t>
            </a:r>
            <a:endParaRPr lang="en-SG" dirty="0"/>
          </a:p>
        </p:txBody>
      </p:sp>
      <p:sp>
        <p:nvSpPr>
          <p:cNvPr id="16" name="Rectangle 15">
            <a:extLst>
              <a:ext uri="{FF2B5EF4-FFF2-40B4-BE49-F238E27FC236}">
                <a16:creationId xmlns:a16="http://schemas.microsoft.com/office/drawing/2014/main" id="{473F6E3A-CD4E-4387-B6E1-919866F9AA49}"/>
              </a:ext>
            </a:extLst>
          </p:cNvPr>
          <p:cNvSpPr/>
          <p:nvPr/>
        </p:nvSpPr>
        <p:spPr>
          <a:xfrm>
            <a:off x="12489178" y="6587143"/>
            <a:ext cx="6377719" cy="1173210"/>
          </a:xfrm>
          <a:prstGeom prst="rect">
            <a:avLst/>
          </a:prstGeom>
        </p:spPr>
        <p:style>
          <a:lnRef idx="2">
            <a:schemeClr val="dk1"/>
          </a:lnRef>
          <a:fillRef idx="1">
            <a:schemeClr val="lt1"/>
          </a:fillRef>
          <a:effectRef idx="0">
            <a:schemeClr val="dk1"/>
          </a:effectRef>
          <a:fontRef idx="minor">
            <a:schemeClr val="dk1"/>
          </a:fontRef>
        </p:style>
        <p:txBody>
          <a:bodyPr wrap="none" lIns="64585" tIns="32292" rIns="64585" bIns="32292">
            <a:spAutoFit/>
          </a:bodyPr>
          <a:lstStyle/>
          <a:p>
            <a:pPr algn="ctr"/>
            <a:r>
              <a:rPr lang="en-US" sz="7200" b="1" u="sng" dirty="0" err="1">
                <a:ln w="9525">
                  <a:solidFill>
                    <a:schemeClr val="bg1"/>
                  </a:solidFill>
                  <a:prstDash val="solid"/>
                </a:ln>
                <a:solidFill>
                  <a:schemeClr val="tx1"/>
                </a:solidFill>
                <a:effectLst>
                  <a:outerShdw blurRad="12700" dist="38100" dir="2700000" algn="tl" rotWithShape="0">
                    <a:schemeClr val="bg1">
                      <a:lumMod val="50000"/>
                    </a:schemeClr>
                  </a:outerShdw>
                </a:effectLst>
              </a:rPr>
              <a:t>Ir</a:t>
            </a:r>
            <a:r>
              <a:rPr lang="en-US"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rPr>
              <a:t>/Regular Verbs</a:t>
            </a:r>
          </a:p>
        </p:txBody>
      </p:sp>
      <p:sp>
        <p:nvSpPr>
          <p:cNvPr id="15" name="Rectangle 14">
            <a:extLst>
              <a:ext uri="{FF2B5EF4-FFF2-40B4-BE49-F238E27FC236}">
                <a16:creationId xmlns:a16="http://schemas.microsoft.com/office/drawing/2014/main" id="{87B058B8-9127-41CA-BCEF-EED2827D8DAB}"/>
              </a:ext>
            </a:extLst>
          </p:cNvPr>
          <p:cNvSpPr/>
          <p:nvPr/>
        </p:nvSpPr>
        <p:spPr>
          <a:xfrm>
            <a:off x="22283553" y="6715731"/>
            <a:ext cx="4777986" cy="1173210"/>
          </a:xfrm>
          <a:prstGeom prst="rect">
            <a:avLst/>
          </a:prstGeom>
        </p:spPr>
        <p:style>
          <a:lnRef idx="2">
            <a:schemeClr val="dk1"/>
          </a:lnRef>
          <a:fillRef idx="1">
            <a:schemeClr val="lt1"/>
          </a:fillRef>
          <a:effectRef idx="0">
            <a:schemeClr val="dk1"/>
          </a:effectRef>
          <a:fontRef idx="minor">
            <a:schemeClr val="dk1"/>
          </a:fontRef>
        </p:style>
        <p:txBody>
          <a:bodyPr wrap="none" lIns="64585" tIns="32292" rIns="64585" bIns="32292">
            <a:spAutoFit/>
          </a:bodyPr>
          <a:lstStyle/>
          <a:p>
            <a:pPr algn="ctr"/>
            <a:r>
              <a:rPr lang="en-US"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rPr>
              <a:t>Satzstruktur</a:t>
            </a:r>
          </a:p>
        </p:txBody>
      </p:sp>
      <p:pic>
        <p:nvPicPr>
          <p:cNvPr id="1026" name="Picture 2" descr="Uhrzeit – 12- und 24-Stunden-Variante im Deutschen">
            <a:extLst>
              <a:ext uri="{FF2B5EF4-FFF2-40B4-BE49-F238E27FC236}">
                <a16:creationId xmlns:a16="http://schemas.microsoft.com/office/drawing/2014/main" id="{EC723174-5B5B-4236-A2CB-C1577FC4E1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26864" y="1810148"/>
            <a:ext cx="6691363" cy="4864621"/>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F8080540-BEDE-48DF-8039-2EC1C59D8E79}"/>
              </a:ext>
            </a:extLst>
          </p:cNvPr>
          <p:cNvSpPr/>
          <p:nvPr/>
        </p:nvSpPr>
        <p:spPr>
          <a:xfrm>
            <a:off x="23893993" y="361710"/>
            <a:ext cx="1557105" cy="1173210"/>
          </a:xfrm>
          <a:prstGeom prst="rect">
            <a:avLst/>
          </a:prstGeom>
        </p:spPr>
        <p:style>
          <a:lnRef idx="2">
            <a:schemeClr val="dk1"/>
          </a:lnRef>
          <a:fillRef idx="1">
            <a:schemeClr val="lt1"/>
          </a:fillRef>
          <a:effectRef idx="0">
            <a:schemeClr val="dk1"/>
          </a:effectRef>
          <a:fontRef idx="minor">
            <a:schemeClr val="dk1"/>
          </a:fontRef>
        </p:style>
        <p:txBody>
          <a:bodyPr wrap="none" lIns="64585" tIns="32292" rIns="64585" bIns="32292">
            <a:spAutoFit/>
          </a:bodyPr>
          <a:lstStyle/>
          <a:p>
            <a:pPr algn="ctr"/>
            <a:r>
              <a:rPr lang="en-US"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rPr>
              <a:t>Uhr</a:t>
            </a:r>
          </a:p>
        </p:txBody>
      </p:sp>
      <p:pic>
        <p:nvPicPr>
          <p:cNvPr id="1028" name="Picture 4" descr="Learn German Numbers System - Numbers in German Language">
            <a:extLst>
              <a:ext uri="{FF2B5EF4-FFF2-40B4-BE49-F238E27FC236}">
                <a16:creationId xmlns:a16="http://schemas.microsoft.com/office/drawing/2014/main" id="{02AAECFF-8097-4E60-8127-032C39BD6E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20089" y="12265862"/>
            <a:ext cx="8173208" cy="6364248"/>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F3D9C84E-FB10-494B-968E-FD6D013FA50B}"/>
              </a:ext>
            </a:extLst>
          </p:cNvPr>
          <p:cNvSpPr/>
          <p:nvPr/>
        </p:nvSpPr>
        <p:spPr>
          <a:xfrm>
            <a:off x="21784064" y="10691812"/>
            <a:ext cx="8045258" cy="1173210"/>
          </a:xfrm>
          <a:prstGeom prst="rect">
            <a:avLst/>
          </a:prstGeom>
        </p:spPr>
        <p:style>
          <a:lnRef idx="2">
            <a:schemeClr val="dk1"/>
          </a:lnRef>
          <a:fillRef idx="1">
            <a:schemeClr val="lt1"/>
          </a:fillRef>
          <a:effectRef idx="0">
            <a:schemeClr val="dk1"/>
          </a:effectRef>
          <a:fontRef idx="minor">
            <a:schemeClr val="dk1"/>
          </a:fontRef>
        </p:style>
        <p:txBody>
          <a:bodyPr wrap="square" lIns="64585" tIns="32292" rIns="64585" bIns="32292">
            <a:spAutoFit/>
          </a:bodyPr>
          <a:lstStyle/>
          <a:p>
            <a:pPr algn="ctr"/>
            <a:r>
              <a:rPr lang="en-US"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rPr>
              <a:t>Numbers</a:t>
            </a:r>
          </a:p>
        </p:txBody>
      </p:sp>
      <p:pic>
        <p:nvPicPr>
          <p:cNvPr id="3" name="Picture 2">
            <a:extLst>
              <a:ext uri="{FF2B5EF4-FFF2-40B4-BE49-F238E27FC236}">
                <a16:creationId xmlns:a16="http://schemas.microsoft.com/office/drawing/2014/main" id="{DF8F4B05-C0B5-499B-9719-ED5F3331B97E}"/>
              </a:ext>
            </a:extLst>
          </p:cNvPr>
          <p:cNvPicPr>
            <a:picLocks noChangeAspect="1"/>
          </p:cNvPicPr>
          <p:nvPr/>
        </p:nvPicPr>
        <p:blipFill>
          <a:blip r:embed="rId6"/>
          <a:stretch>
            <a:fillRect/>
          </a:stretch>
        </p:blipFill>
        <p:spPr>
          <a:xfrm>
            <a:off x="10018206" y="8514495"/>
            <a:ext cx="3590925" cy="3057525"/>
          </a:xfrm>
          <a:prstGeom prst="rect">
            <a:avLst/>
          </a:prstGeom>
        </p:spPr>
      </p:pic>
      <p:pic>
        <p:nvPicPr>
          <p:cNvPr id="4" name="Picture 3">
            <a:extLst>
              <a:ext uri="{FF2B5EF4-FFF2-40B4-BE49-F238E27FC236}">
                <a16:creationId xmlns:a16="http://schemas.microsoft.com/office/drawing/2014/main" id="{AF466989-B0BC-46F7-8264-095045A9E7A4}"/>
              </a:ext>
            </a:extLst>
          </p:cNvPr>
          <p:cNvPicPr>
            <a:picLocks noChangeAspect="1"/>
          </p:cNvPicPr>
          <p:nvPr/>
        </p:nvPicPr>
        <p:blipFill>
          <a:blip r:embed="rId7"/>
          <a:stretch>
            <a:fillRect/>
          </a:stretch>
        </p:blipFill>
        <p:spPr>
          <a:xfrm>
            <a:off x="13898884" y="8466871"/>
            <a:ext cx="3619500" cy="3152775"/>
          </a:xfrm>
          <a:prstGeom prst="rect">
            <a:avLst/>
          </a:prstGeom>
        </p:spPr>
      </p:pic>
      <p:pic>
        <p:nvPicPr>
          <p:cNvPr id="19" name="Picture 18">
            <a:extLst>
              <a:ext uri="{FF2B5EF4-FFF2-40B4-BE49-F238E27FC236}">
                <a16:creationId xmlns:a16="http://schemas.microsoft.com/office/drawing/2014/main" id="{269052E8-C2D9-4B41-81F4-108C27D560D5}"/>
              </a:ext>
            </a:extLst>
          </p:cNvPr>
          <p:cNvPicPr>
            <a:picLocks noChangeAspect="1"/>
          </p:cNvPicPr>
          <p:nvPr/>
        </p:nvPicPr>
        <p:blipFill>
          <a:blip r:embed="rId8"/>
          <a:stretch>
            <a:fillRect/>
          </a:stretch>
        </p:blipFill>
        <p:spPr>
          <a:xfrm>
            <a:off x="17808136" y="8562121"/>
            <a:ext cx="3686175" cy="3067050"/>
          </a:xfrm>
          <a:prstGeom prst="rect">
            <a:avLst/>
          </a:prstGeom>
        </p:spPr>
      </p:pic>
      <p:sp>
        <p:nvSpPr>
          <p:cNvPr id="20" name="TextBox 19">
            <a:extLst>
              <a:ext uri="{FF2B5EF4-FFF2-40B4-BE49-F238E27FC236}">
                <a16:creationId xmlns:a16="http://schemas.microsoft.com/office/drawing/2014/main" id="{CB0951F0-FA7E-4785-B9B6-EBB49F79449B}"/>
              </a:ext>
            </a:extLst>
          </p:cNvPr>
          <p:cNvSpPr txBox="1"/>
          <p:nvPr/>
        </p:nvSpPr>
        <p:spPr>
          <a:xfrm>
            <a:off x="10981049" y="11572020"/>
            <a:ext cx="1367810" cy="369332"/>
          </a:xfrm>
          <a:prstGeom prst="rect">
            <a:avLst/>
          </a:prstGeom>
          <a:noFill/>
        </p:spPr>
        <p:txBody>
          <a:bodyPr wrap="none" rtlCol="0">
            <a:spAutoFit/>
          </a:bodyPr>
          <a:lstStyle/>
          <a:p>
            <a:r>
              <a:rPr lang="en-SG" dirty="0"/>
              <a:t>Regular verb</a:t>
            </a:r>
          </a:p>
        </p:txBody>
      </p:sp>
      <p:sp>
        <p:nvSpPr>
          <p:cNvPr id="23" name="TextBox 22">
            <a:extLst>
              <a:ext uri="{FF2B5EF4-FFF2-40B4-BE49-F238E27FC236}">
                <a16:creationId xmlns:a16="http://schemas.microsoft.com/office/drawing/2014/main" id="{2F62F78B-3D57-45F6-BD33-7A8BCC50817E}"/>
              </a:ext>
            </a:extLst>
          </p:cNvPr>
          <p:cNvSpPr txBox="1"/>
          <p:nvPr/>
        </p:nvSpPr>
        <p:spPr>
          <a:xfrm>
            <a:off x="14994132" y="11626043"/>
            <a:ext cx="1642868" cy="369332"/>
          </a:xfrm>
          <a:prstGeom prst="rect">
            <a:avLst/>
          </a:prstGeom>
          <a:noFill/>
        </p:spPr>
        <p:txBody>
          <a:bodyPr wrap="square" rtlCol="0">
            <a:spAutoFit/>
          </a:bodyPr>
          <a:lstStyle/>
          <a:p>
            <a:r>
              <a:rPr lang="en-SG" dirty="0"/>
              <a:t>Irregular verb</a:t>
            </a:r>
          </a:p>
        </p:txBody>
      </p:sp>
      <p:sp>
        <p:nvSpPr>
          <p:cNvPr id="24" name="TextBox 23">
            <a:extLst>
              <a:ext uri="{FF2B5EF4-FFF2-40B4-BE49-F238E27FC236}">
                <a16:creationId xmlns:a16="http://schemas.microsoft.com/office/drawing/2014/main" id="{F2BAF692-3233-4DBC-AE81-35CA2B00DF4E}"/>
              </a:ext>
            </a:extLst>
          </p:cNvPr>
          <p:cNvSpPr txBox="1"/>
          <p:nvPr/>
        </p:nvSpPr>
        <p:spPr>
          <a:xfrm>
            <a:off x="18829789" y="11626043"/>
            <a:ext cx="1642868" cy="369332"/>
          </a:xfrm>
          <a:prstGeom prst="rect">
            <a:avLst/>
          </a:prstGeom>
          <a:noFill/>
        </p:spPr>
        <p:txBody>
          <a:bodyPr wrap="square" rtlCol="0">
            <a:spAutoFit/>
          </a:bodyPr>
          <a:lstStyle/>
          <a:p>
            <a:r>
              <a:rPr lang="en-SG" dirty="0"/>
              <a:t>Irregular verb</a:t>
            </a:r>
          </a:p>
        </p:txBody>
      </p:sp>
      <p:pic>
        <p:nvPicPr>
          <p:cNvPr id="21" name="Picture 20">
            <a:extLst>
              <a:ext uri="{FF2B5EF4-FFF2-40B4-BE49-F238E27FC236}">
                <a16:creationId xmlns:a16="http://schemas.microsoft.com/office/drawing/2014/main" id="{F2BEFD7B-9C87-4944-8C49-28374B63F4A0}"/>
              </a:ext>
            </a:extLst>
          </p:cNvPr>
          <p:cNvPicPr>
            <a:picLocks noChangeAspect="1"/>
          </p:cNvPicPr>
          <p:nvPr/>
        </p:nvPicPr>
        <p:blipFill>
          <a:blip r:embed="rId9"/>
          <a:stretch>
            <a:fillRect/>
          </a:stretch>
        </p:blipFill>
        <p:spPr>
          <a:xfrm>
            <a:off x="150414" y="9119332"/>
            <a:ext cx="9648825" cy="1847850"/>
          </a:xfrm>
          <a:prstGeom prst="rect">
            <a:avLst/>
          </a:prstGeom>
        </p:spPr>
      </p:pic>
      <p:sp>
        <p:nvSpPr>
          <p:cNvPr id="26" name="Rectangle 25">
            <a:extLst>
              <a:ext uri="{FF2B5EF4-FFF2-40B4-BE49-F238E27FC236}">
                <a16:creationId xmlns:a16="http://schemas.microsoft.com/office/drawing/2014/main" id="{FA7945F7-A655-4CAA-800B-3EC97A6C3F0B}"/>
              </a:ext>
            </a:extLst>
          </p:cNvPr>
          <p:cNvSpPr/>
          <p:nvPr/>
        </p:nvSpPr>
        <p:spPr>
          <a:xfrm>
            <a:off x="217599" y="1860215"/>
            <a:ext cx="7919359" cy="1173210"/>
          </a:xfrm>
          <a:prstGeom prst="rect">
            <a:avLst/>
          </a:prstGeom>
        </p:spPr>
        <p:style>
          <a:lnRef idx="2">
            <a:schemeClr val="dk1"/>
          </a:lnRef>
          <a:fillRef idx="1">
            <a:schemeClr val="lt1"/>
          </a:fillRef>
          <a:effectRef idx="0">
            <a:schemeClr val="dk1"/>
          </a:effectRef>
          <a:fontRef idx="minor">
            <a:schemeClr val="dk1"/>
          </a:fontRef>
        </p:style>
        <p:txBody>
          <a:bodyPr wrap="none" lIns="64585" tIns="32292" rIns="64585" bIns="32292">
            <a:spAutoFit/>
          </a:bodyPr>
          <a:lstStyle/>
          <a:p>
            <a:pPr algn="ctr"/>
            <a:r>
              <a:rPr lang="en-US"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rPr>
              <a:t>Different verb forms</a:t>
            </a:r>
          </a:p>
        </p:txBody>
      </p:sp>
      <p:sp>
        <p:nvSpPr>
          <p:cNvPr id="22" name="TextBox 21">
            <a:extLst>
              <a:ext uri="{FF2B5EF4-FFF2-40B4-BE49-F238E27FC236}">
                <a16:creationId xmlns:a16="http://schemas.microsoft.com/office/drawing/2014/main" id="{EE001EE1-48AB-4F83-98DC-AD6990E10940}"/>
              </a:ext>
            </a:extLst>
          </p:cNvPr>
          <p:cNvSpPr txBox="1"/>
          <p:nvPr/>
        </p:nvSpPr>
        <p:spPr>
          <a:xfrm>
            <a:off x="459856" y="3282464"/>
            <a:ext cx="7677102" cy="1815882"/>
          </a:xfrm>
          <a:prstGeom prst="rect">
            <a:avLst/>
          </a:prstGeom>
          <a:noFill/>
        </p:spPr>
        <p:txBody>
          <a:bodyPr wrap="none" rtlCol="0">
            <a:spAutoFit/>
          </a:bodyPr>
          <a:lstStyle/>
          <a:p>
            <a:r>
              <a:rPr lang="en-SG" sz="2800" dirty="0">
                <a:latin typeface="Arial" panose="020B0604020202020204" pitchFamily="34" charset="0"/>
                <a:cs typeface="Arial" panose="020B0604020202020204" pitchFamily="34" charset="0"/>
              </a:rPr>
              <a:t>Nominative: For subjects(Who[He/She])</a:t>
            </a:r>
          </a:p>
          <a:p>
            <a:r>
              <a:rPr lang="en-SG" sz="2800" dirty="0">
                <a:latin typeface="Arial" panose="020B0604020202020204" pitchFamily="34" charset="0"/>
                <a:cs typeface="Arial" panose="020B0604020202020204" pitchFamily="34" charset="0"/>
              </a:rPr>
              <a:t>Accusative: For direct objects(Whom[Him/Her])</a:t>
            </a:r>
          </a:p>
          <a:p>
            <a:r>
              <a:rPr lang="en-SG" sz="2800" dirty="0">
                <a:latin typeface="Arial" panose="020B0604020202020204" pitchFamily="34" charset="0"/>
                <a:cs typeface="Arial" panose="020B0604020202020204" pitchFamily="34" charset="0"/>
              </a:rPr>
              <a:t>Dative: For indirect objects</a:t>
            </a:r>
          </a:p>
          <a:p>
            <a:r>
              <a:rPr lang="en-SG" sz="2800" dirty="0">
                <a:latin typeface="Arial" panose="020B0604020202020204" pitchFamily="34" charset="0"/>
                <a:cs typeface="Arial" panose="020B0604020202020204" pitchFamily="34" charset="0"/>
              </a:rPr>
              <a:t>Genitive: To indicate possession</a:t>
            </a:r>
          </a:p>
        </p:txBody>
      </p:sp>
      <p:pic>
        <p:nvPicPr>
          <p:cNvPr id="25" name="Picture 24">
            <a:extLst>
              <a:ext uri="{FF2B5EF4-FFF2-40B4-BE49-F238E27FC236}">
                <a16:creationId xmlns:a16="http://schemas.microsoft.com/office/drawing/2014/main" id="{409C9031-5652-4128-9AA6-90A099686A7F}"/>
              </a:ext>
            </a:extLst>
          </p:cNvPr>
          <p:cNvPicPr>
            <a:picLocks noChangeAspect="1"/>
          </p:cNvPicPr>
          <p:nvPr/>
        </p:nvPicPr>
        <p:blipFill>
          <a:blip r:embed="rId10"/>
          <a:stretch>
            <a:fillRect/>
          </a:stretch>
        </p:blipFill>
        <p:spPr>
          <a:xfrm>
            <a:off x="23415918" y="18814117"/>
            <a:ext cx="4781550" cy="2352675"/>
          </a:xfrm>
          <a:prstGeom prst="rect">
            <a:avLst/>
          </a:prstGeom>
        </p:spPr>
      </p:pic>
      <p:sp>
        <p:nvSpPr>
          <p:cNvPr id="27" name="TextBox 26">
            <a:extLst>
              <a:ext uri="{FF2B5EF4-FFF2-40B4-BE49-F238E27FC236}">
                <a16:creationId xmlns:a16="http://schemas.microsoft.com/office/drawing/2014/main" id="{D09E406D-E655-4080-AF7E-72BE084F0D63}"/>
              </a:ext>
            </a:extLst>
          </p:cNvPr>
          <p:cNvSpPr txBox="1"/>
          <p:nvPr/>
        </p:nvSpPr>
        <p:spPr>
          <a:xfrm>
            <a:off x="22283553" y="8517133"/>
            <a:ext cx="6876434" cy="923330"/>
          </a:xfrm>
          <a:prstGeom prst="rect">
            <a:avLst/>
          </a:prstGeom>
          <a:noFill/>
        </p:spPr>
        <p:txBody>
          <a:bodyPr wrap="none" rtlCol="0">
            <a:spAutoFit/>
          </a:bodyPr>
          <a:lstStyle/>
          <a:p>
            <a:pPr marL="285750" indent="-285750">
              <a:buFont typeface="Wingdings" panose="05000000000000000000" pitchFamily="2" charset="2"/>
              <a:buChar char="§"/>
            </a:pPr>
            <a:r>
              <a:rPr lang="en-SG" dirty="0"/>
              <a:t>Verb is always in 2</a:t>
            </a:r>
            <a:r>
              <a:rPr lang="en-SG" baseline="30000" dirty="0"/>
              <a:t>nd</a:t>
            </a:r>
            <a:r>
              <a:rPr lang="en-SG" dirty="0"/>
              <a:t> position</a:t>
            </a:r>
          </a:p>
          <a:p>
            <a:pPr marL="285750" indent="-285750">
              <a:buFont typeface="Wingdings" panose="05000000000000000000" pitchFamily="2" charset="2"/>
              <a:buChar char="§"/>
            </a:pPr>
            <a:r>
              <a:rPr lang="en-SG" dirty="0"/>
              <a:t>Subject conjugates the verb</a:t>
            </a:r>
          </a:p>
          <a:p>
            <a:pPr marL="285750" indent="-285750">
              <a:buFont typeface="Wingdings" panose="05000000000000000000" pitchFamily="2" charset="2"/>
              <a:buChar char="§"/>
            </a:pPr>
            <a:r>
              <a:rPr lang="en-SG" dirty="0"/>
              <a:t>If there are 2 verbs, one is in 2</a:t>
            </a:r>
            <a:r>
              <a:rPr lang="en-SG" baseline="30000" dirty="0"/>
              <a:t>nd</a:t>
            </a:r>
            <a:r>
              <a:rPr lang="en-SG" dirty="0"/>
              <a:t> position and the other is placed last</a:t>
            </a:r>
          </a:p>
        </p:txBody>
      </p:sp>
    </p:spTree>
    <p:extLst>
      <p:ext uri="{BB962C8B-B14F-4D97-AF65-F5344CB8AC3E}">
        <p14:creationId xmlns:p14="http://schemas.microsoft.com/office/powerpoint/2010/main" val="164977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CE94121-5C41-41B1-89A3-F58BA5F9A845}"/>
              </a:ext>
            </a:extLst>
          </p:cNvPr>
          <p:cNvSpPr/>
          <p:nvPr/>
        </p:nvSpPr>
        <p:spPr>
          <a:xfrm>
            <a:off x="11772031" y="486158"/>
            <a:ext cx="8175134" cy="1173210"/>
          </a:xfrm>
          <a:prstGeom prst="rect">
            <a:avLst/>
          </a:prstGeom>
        </p:spPr>
        <p:style>
          <a:lnRef idx="2">
            <a:schemeClr val="dk1"/>
          </a:lnRef>
          <a:fillRef idx="1">
            <a:schemeClr val="lt1"/>
          </a:fillRef>
          <a:effectRef idx="0">
            <a:schemeClr val="dk1"/>
          </a:effectRef>
          <a:fontRef idx="minor">
            <a:schemeClr val="dk1"/>
          </a:fontRef>
        </p:style>
        <p:txBody>
          <a:bodyPr wrap="none" lIns="64585" tIns="32292" rIns="64585" bIns="32292">
            <a:spAutoFit/>
          </a:bodyPr>
          <a:lstStyle/>
          <a:p>
            <a:pPr algn="ctr"/>
            <a:r>
              <a:rPr lang="en-US"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rPr>
              <a:t>Preposition + Article</a:t>
            </a:r>
          </a:p>
        </p:txBody>
      </p:sp>
      <p:sp>
        <p:nvSpPr>
          <p:cNvPr id="13" name="Rectangle 12">
            <a:extLst>
              <a:ext uri="{FF2B5EF4-FFF2-40B4-BE49-F238E27FC236}">
                <a16:creationId xmlns:a16="http://schemas.microsoft.com/office/drawing/2014/main" id="{7021474B-6DD4-4DAB-8206-ECEB230AEF0B}"/>
              </a:ext>
            </a:extLst>
          </p:cNvPr>
          <p:cNvSpPr/>
          <p:nvPr/>
        </p:nvSpPr>
        <p:spPr>
          <a:xfrm>
            <a:off x="150414" y="6581712"/>
            <a:ext cx="9648825" cy="2281206"/>
          </a:xfrm>
          <a:prstGeom prst="rect">
            <a:avLst/>
          </a:prstGeom>
        </p:spPr>
        <p:style>
          <a:lnRef idx="2">
            <a:schemeClr val="dk1"/>
          </a:lnRef>
          <a:fillRef idx="1">
            <a:schemeClr val="lt1"/>
          </a:fillRef>
          <a:effectRef idx="0">
            <a:schemeClr val="dk1"/>
          </a:effectRef>
          <a:fontRef idx="minor">
            <a:schemeClr val="dk1"/>
          </a:fontRef>
        </p:style>
        <p:txBody>
          <a:bodyPr wrap="square" lIns="64585" tIns="32292" rIns="64585" bIns="32292">
            <a:spAutoFit/>
          </a:bodyPr>
          <a:lstStyle/>
          <a:p>
            <a:pPr algn="ctr"/>
            <a:r>
              <a:rPr lang="en-US"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rPr>
              <a:t>Indefinitive Articles (</a:t>
            </a:r>
            <a:r>
              <a:rPr lang="en-US" sz="7200" b="1" u="sng" dirty="0" err="1">
                <a:ln w="9525">
                  <a:solidFill>
                    <a:schemeClr val="bg1"/>
                  </a:solidFill>
                  <a:prstDash val="solid"/>
                </a:ln>
                <a:solidFill>
                  <a:schemeClr val="tx1"/>
                </a:solidFill>
                <a:effectLst>
                  <a:outerShdw blurRad="12700" dist="38100" dir="2700000" algn="tl" rotWithShape="0">
                    <a:schemeClr val="bg1">
                      <a:lumMod val="50000"/>
                    </a:schemeClr>
                  </a:outerShdw>
                </a:effectLst>
              </a:rPr>
              <a:t>ein,eine</a:t>
            </a:r>
            <a:r>
              <a:rPr lang="en-US"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rPr>
              <a:t>)</a:t>
            </a:r>
          </a:p>
        </p:txBody>
      </p:sp>
      <p:sp>
        <p:nvSpPr>
          <p:cNvPr id="10" name="Rectangle 9">
            <a:extLst>
              <a:ext uri="{FF2B5EF4-FFF2-40B4-BE49-F238E27FC236}">
                <a16:creationId xmlns:a16="http://schemas.microsoft.com/office/drawing/2014/main" id="{34B83A2A-B691-4DF5-A9D8-F4CEADE501B2}"/>
              </a:ext>
            </a:extLst>
          </p:cNvPr>
          <p:cNvSpPr/>
          <p:nvPr/>
        </p:nvSpPr>
        <p:spPr>
          <a:xfrm>
            <a:off x="4289179" y="12722870"/>
            <a:ext cx="8925468" cy="1173210"/>
          </a:xfrm>
          <a:prstGeom prst="rect">
            <a:avLst/>
          </a:prstGeom>
        </p:spPr>
        <p:style>
          <a:lnRef idx="2">
            <a:schemeClr val="dk1"/>
          </a:lnRef>
          <a:fillRef idx="1">
            <a:schemeClr val="lt1"/>
          </a:fillRef>
          <a:effectRef idx="0">
            <a:schemeClr val="dk1"/>
          </a:effectRef>
          <a:fontRef idx="minor">
            <a:schemeClr val="dk1"/>
          </a:fontRef>
        </p:style>
        <p:txBody>
          <a:bodyPr wrap="none" lIns="64585" tIns="32292" rIns="64585" bIns="32292">
            <a:spAutoFit/>
          </a:bodyPr>
          <a:lstStyle/>
          <a:p>
            <a:pPr algn="ctr"/>
            <a:r>
              <a:rPr lang="en-US" sz="7200" b="1" u="sng" dirty="0" err="1">
                <a:ln w="9525">
                  <a:solidFill>
                    <a:schemeClr val="bg1"/>
                  </a:solidFill>
                  <a:prstDash val="solid"/>
                </a:ln>
                <a:solidFill>
                  <a:schemeClr val="tx1"/>
                </a:solidFill>
                <a:effectLst>
                  <a:outerShdw blurRad="12700" dist="38100" dir="2700000" algn="tl" rotWithShape="0">
                    <a:schemeClr val="bg1">
                      <a:lumMod val="50000"/>
                    </a:schemeClr>
                  </a:outerShdw>
                </a:effectLst>
              </a:rPr>
              <a:t>Unregelmäßige</a:t>
            </a:r>
            <a:r>
              <a:rPr lang="en-US"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7200" b="1" u="sng" dirty="0" err="1">
                <a:ln w="9525">
                  <a:solidFill>
                    <a:schemeClr val="bg1"/>
                  </a:solidFill>
                  <a:prstDash val="solid"/>
                </a:ln>
                <a:solidFill>
                  <a:schemeClr val="tx1"/>
                </a:solidFill>
                <a:effectLst>
                  <a:outerShdw blurRad="12700" dist="38100" dir="2700000" algn="tl" rotWithShape="0">
                    <a:schemeClr val="bg1">
                      <a:lumMod val="50000"/>
                    </a:schemeClr>
                  </a:outerShdw>
                </a:effectLst>
              </a:rPr>
              <a:t>Verben</a:t>
            </a:r>
            <a:endParaRPr lang="en-US"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6" name="Rectangle 15">
            <a:extLst>
              <a:ext uri="{FF2B5EF4-FFF2-40B4-BE49-F238E27FC236}">
                <a16:creationId xmlns:a16="http://schemas.microsoft.com/office/drawing/2014/main" id="{473F6E3A-CD4E-4387-B6E1-919866F9AA49}"/>
              </a:ext>
            </a:extLst>
          </p:cNvPr>
          <p:cNvSpPr/>
          <p:nvPr/>
        </p:nvSpPr>
        <p:spPr>
          <a:xfrm>
            <a:off x="11035186" y="6587143"/>
            <a:ext cx="9648825" cy="2281206"/>
          </a:xfrm>
          <a:prstGeom prst="rect">
            <a:avLst/>
          </a:prstGeom>
        </p:spPr>
        <p:style>
          <a:lnRef idx="2">
            <a:schemeClr val="dk1"/>
          </a:lnRef>
          <a:fillRef idx="1">
            <a:schemeClr val="lt1"/>
          </a:fillRef>
          <a:effectRef idx="0">
            <a:schemeClr val="dk1"/>
          </a:effectRef>
          <a:fontRef idx="minor">
            <a:schemeClr val="dk1"/>
          </a:fontRef>
        </p:style>
        <p:txBody>
          <a:bodyPr wrap="square" lIns="64585" tIns="32292" rIns="64585" bIns="32292">
            <a:spAutoFit/>
          </a:bodyPr>
          <a:lstStyle/>
          <a:p>
            <a:pPr algn="ctr"/>
            <a:r>
              <a:rPr lang="en-US"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rPr>
              <a:t>Indefinitive Articles (</a:t>
            </a:r>
            <a:r>
              <a:rPr lang="en-US" sz="7200" b="1" u="sng" dirty="0" err="1">
                <a:ln w="9525">
                  <a:solidFill>
                    <a:schemeClr val="bg1"/>
                  </a:solidFill>
                  <a:prstDash val="solid"/>
                </a:ln>
                <a:solidFill>
                  <a:schemeClr val="tx1"/>
                </a:solidFill>
                <a:effectLst>
                  <a:outerShdw blurRad="12700" dist="38100" dir="2700000" algn="tl" rotWithShape="0">
                    <a:schemeClr val="bg1">
                      <a:lumMod val="50000"/>
                    </a:schemeClr>
                  </a:outerShdw>
                </a:effectLst>
              </a:rPr>
              <a:t>kein,keine</a:t>
            </a:r>
            <a:r>
              <a:rPr lang="en-US"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rPr>
              <a:t>)</a:t>
            </a:r>
          </a:p>
        </p:txBody>
      </p:sp>
      <p:sp>
        <p:nvSpPr>
          <p:cNvPr id="15" name="Rectangle 14">
            <a:extLst>
              <a:ext uri="{FF2B5EF4-FFF2-40B4-BE49-F238E27FC236}">
                <a16:creationId xmlns:a16="http://schemas.microsoft.com/office/drawing/2014/main" id="{87B058B8-9127-41CA-BCEF-EED2827D8DAB}"/>
              </a:ext>
            </a:extLst>
          </p:cNvPr>
          <p:cNvSpPr/>
          <p:nvPr/>
        </p:nvSpPr>
        <p:spPr>
          <a:xfrm>
            <a:off x="21393043" y="5696822"/>
            <a:ext cx="8893792" cy="1173210"/>
          </a:xfrm>
          <a:prstGeom prst="rect">
            <a:avLst/>
          </a:prstGeom>
        </p:spPr>
        <p:style>
          <a:lnRef idx="2">
            <a:schemeClr val="dk1"/>
          </a:lnRef>
          <a:fillRef idx="1">
            <a:schemeClr val="lt1"/>
          </a:fillRef>
          <a:effectRef idx="0">
            <a:schemeClr val="dk1"/>
          </a:effectRef>
          <a:fontRef idx="minor">
            <a:schemeClr val="dk1"/>
          </a:fontRef>
        </p:style>
        <p:txBody>
          <a:bodyPr wrap="none" lIns="64585" tIns="32292" rIns="64585" bIns="32292">
            <a:spAutoFit/>
          </a:bodyPr>
          <a:lstStyle/>
          <a:p>
            <a:pPr algn="ctr"/>
            <a:r>
              <a:rPr lang="en-US"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7200" b="1" u="sng" dirty="0" err="1">
                <a:ln w="9525">
                  <a:solidFill>
                    <a:schemeClr val="bg1"/>
                  </a:solidFill>
                  <a:prstDash val="solid"/>
                </a:ln>
                <a:solidFill>
                  <a:schemeClr val="tx1"/>
                </a:solidFill>
                <a:effectLst>
                  <a:outerShdw blurRad="12700" dist="38100" dir="2700000" algn="tl" rotWithShape="0">
                    <a:schemeClr val="bg1">
                      <a:lumMod val="50000"/>
                    </a:schemeClr>
                  </a:outerShdw>
                </a:effectLst>
              </a:rPr>
              <a:t>Wechselpräpositionen</a:t>
            </a:r>
            <a:endParaRPr lang="en-US"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7" name="Rectangle 16">
            <a:extLst>
              <a:ext uri="{FF2B5EF4-FFF2-40B4-BE49-F238E27FC236}">
                <a16:creationId xmlns:a16="http://schemas.microsoft.com/office/drawing/2014/main" id="{F8080540-BEDE-48DF-8039-2EC1C59D8E79}"/>
              </a:ext>
            </a:extLst>
          </p:cNvPr>
          <p:cNvSpPr/>
          <p:nvPr/>
        </p:nvSpPr>
        <p:spPr>
          <a:xfrm>
            <a:off x="22881858" y="1433577"/>
            <a:ext cx="5108589" cy="1173210"/>
          </a:xfrm>
          <a:prstGeom prst="rect">
            <a:avLst/>
          </a:prstGeom>
        </p:spPr>
        <p:style>
          <a:lnRef idx="2">
            <a:schemeClr val="dk1"/>
          </a:lnRef>
          <a:fillRef idx="1">
            <a:schemeClr val="lt1"/>
          </a:fillRef>
          <a:effectRef idx="0">
            <a:schemeClr val="dk1"/>
          </a:effectRef>
          <a:fontRef idx="minor">
            <a:schemeClr val="dk1"/>
          </a:fontRef>
        </p:style>
        <p:txBody>
          <a:bodyPr wrap="none" lIns="64585" tIns="32292" rIns="64585" bIns="32292">
            <a:spAutoFit/>
          </a:bodyPr>
          <a:lstStyle/>
          <a:p>
            <a:pPr algn="ctr"/>
            <a:r>
              <a:rPr lang="en-US"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rPr>
              <a:t>Prepositions </a:t>
            </a:r>
          </a:p>
        </p:txBody>
      </p:sp>
      <p:sp>
        <p:nvSpPr>
          <p:cNvPr id="18" name="Rectangle 17">
            <a:extLst>
              <a:ext uri="{FF2B5EF4-FFF2-40B4-BE49-F238E27FC236}">
                <a16:creationId xmlns:a16="http://schemas.microsoft.com/office/drawing/2014/main" id="{F3D9C84E-FB10-494B-968E-FD6D013FA50B}"/>
              </a:ext>
            </a:extLst>
          </p:cNvPr>
          <p:cNvSpPr/>
          <p:nvPr/>
        </p:nvSpPr>
        <p:spPr>
          <a:xfrm>
            <a:off x="21817310" y="11896542"/>
            <a:ext cx="8045258" cy="1173210"/>
          </a:xfrm>
          <a:prstGeom prst="rect">
            <a:avLst/>
          </a:prstGeom>
        </p:spPr>
        <p:style>
          <a:lnRef idx="2">
            <a:schemeClr val="dk1"/>
          </a:lnRef>
          <a:fillRef idx="1">
            <a:schemeClr val="lt1"/>
          </a:fillRef>
          <a:effectRef idx="0">
            <a:schemeClr val="dk1"/>
          </a:effectRef>
          <a:fontRef idx="minor">
            <a:schemeClr val="dk1"/>
          </a:fontRef>
        </p:style>
        <p:txBody>
          <a:bodyPr wrap="square" lIns="64585" tIns="32292" rIns="64585" bIns="32292">
            <a:spAutoFit/>
          </a:bodyPr>
          <a:lstStyle/>
          <a:p>
            <a:pPr algn="ctr"/>
            <a:r>
              <a:rPr lang="en-US"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rPr>
              <a:t>Noun genders</a:t>
            </a:r>
          </a:p>
        </p:txBody>
      </p:sp>
      <p:sp>
        <p:nvSpPr>
          <p:cNvPr id="26" name="Rectangle 25">
            <a:extLst>
              <a:ext uri="{FF2B5EF4-FFF2-40B4-BE49-F238E27FC236}">
                <a16:creationId xmlns:a16="http://schemas.microsoft.com/office/drawing/2014/main" id="{FA7945F7-A655-4CAA-800B-3EC97A6C3F0B}"/>
              </a:ext>
            </a:extLst>
          </p:cNvPr>
          <p:cNvSpPr/>
          <p:nvPr/>
        </p:nvSpPr>
        <p:spPr>
          <a:xfrm>
            <a:off x="3038851" y="1777707"/>
            <a:ext cx="2276853" cy="1173210"/>
          </a:xfrm>
          <a:prstGeom prst="rect">
            <a:avLst/>
          </a:prstGeom>
        </p:spPr>
        <p:style>
          <a:lnRef idx="2">
            <a:schemeClr val="dk1"/>
          </a:lnRef>
          <a:fillRef idx="1">
            <a:schemeClr val="lt1"/>
          </a:fillRef>
          <a:effectRef idx="0">
            <a:schemeClr val="dk1"/>
          </a:effectRef>
          <a:fontRef idx="minor">
            <a:schemeClr val="dk1"/>
          </a:fontRef>
        </p:style>
        <p:txBody>
          <a:bodyPr wrap="none" lIns="64585" tIns="32292" rIns="64585" bIns="32292">
            <a:spAutoFit/>
          </a:bodyPr>
          <a:lstStyle/>
          <a:p>
            <a:pPr algn="ctr"/>
            <a:r>
              <a:rPr lang="en-US"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rPr>
              <a:t>Cases</a:t>
            </a:r>
          </a:p>
        </p:txBody>
      </p:sp>
      <p:pic>
        <p:nvPicPr>
          <p:cNvPr id="2" name="Picture 1">
            <a:extLst>
              <a:ext uri="{FF2B5EF4-FFF2-40B4-BE49-F238E27FC236}">
                <a16:creationId xmlns:a16="http://schemas.microsoft.com/office/drawing/2014/main" id="{FC758E1F-4EBE-4A32-854F-651597DCC6D3}"/>
              </a:ext>
            </a:extLst>
          </p:cNvPr>
          <p:cNvPicPr>
            <a:picLocks noChangeAspect="1"/>
          </p:cNvPicPr>
          <p:nvPr/>
        </p:nvPicPr>
        <p:blipFill>
          <a:blip r:embed="rId2"/>
          <a:stretch>
            <a:fillRect/>
          </a:stretch>
        </p:blipFill>
        <p:spPr>
          <a:xfrm>
            <a:off x="445891" y="9777412"/>
            <a:ext cx="9601200" cy="1828800"/>
          </a:xfrm>
          <a:prstGeom prst="rect">
            <a:avLst/>
          </a:prstGeom>
        </p:spPr>
      </p:pic>
      <p:pic>
        <p:nvPicPr>
          <p:cNvPr id="25" name="Picture 24">
            <a:extLst>
              <a:ext uri="{FF2B5EF4-FFF2-40B4-BE49-F238E27FC236}">
                <a16:creationId xmlns:a16="http://schemas.microsoft.com/office/drawing/2014/main" id="{332F0AFD-12F2-40A9-9FB7-E0F9F759D1A7}"/>
              </a:ext>
            </a:extLst>
          </p:cNvPr>
          <p:cNvPicPr>
            <a:picLocks noChangeAspect="1"/>
          </p:cNvPicPr>
          <p:nvPr/>
        </p:nvPicPr>
        <p:blipFill>
          <a:blip r:embed="rId3"/>
          <a:stretch>
            <a:fillRect/>
          </a:stretch>
        </p:blipFill>
        <p:spPr>
          <a:xfrm>
            <a:off x="11102654" y="9777412"/>
            <a:ext cx="9629775" cy="1743075"/>
          </a:xfrm>
          <a:prstGeom prst="rect">
            <a:avLst/>
          </a:prstGeom>
        </p:spPr>
      </p:pic>
      <p:pic>
        <p:nvPicPr>
          <p:cNvPr id="27" name="Picture 26">
            <a:extLst>
              <a:ext uri="{FF2B5EF4-FFF2-40B4-BE49-F238E27FC236}">
                <a16:creationId xmlns:a16="http://schemas.microsoft.com/office/drawing/2014/main" id="{219F4880-69F9-4D2B-912B-E699C8547990}"/>
              </a:ext>
            </a:extLst>
          </p:cNvPr>
          <p:cNvPicPr>
            <a:picLocks noChangeAspect="1"/>
          </p:cNvPicPr>
          <p:nvPr/>
        </p:nvPicPr>
        <p:blipFill>
          <a:blip r:embed="rId4"/>
          <a:stretch>
            <a:fillRect/>
          </a:stretch>
        </p:blipFill>
        <p:spPr>
          <a:xfrm>
            <a:off x="1710303" y="3278806"/>
            <a:ext cx="4933950" cy="3057525"/>
          </a:xfrm>
          <a:prstGeom prst="rect">
            <a:avLst/>
          </a:prstGeom>
        </p:spPr>
      </p:pic>
      <p:pic>
        <p:nvPicPr>
          <p:cNvPr id="28" name="Picture 27">
            <a:extLst>
              <a:ext uri="{FF2B5EF4-FFF2-40B4-BE49-F238E27FC236}">
                <a16:creationId xmlns:a16="http://schemas.microsoft.com/office/drawing/2014/main" id="{28DEB39D-E0E1-413F-BEFE-92C94E908C4E}"/>
              </a:ext>
            </a:extLst>
          </p:cNvPr>
          <p:cNvPicPr>
            <a:picLocks noChangeAspect="1"/>
          </p:cNvPicPr>
          <p:nvPr/>
        </p:nvPicPr>
        <p:blipFill>
          <a:blip r:embed="rId5"/>
          <a:stretch>
            <a:fillRect/>
          </a:stretch>
        </p:blipFill>
        <p:spPr>
          <a:xfrm>
            <a:off x="187814" y="14068537"/>
            <a:ext cx="6934200" cy="3143250"/>
          </a:xfrm>
          <a:prstGeom prst="rect">
            <a:avLst/>
          </a:prstGeom>
        </p:spPr>
      </p:pic>
      <p:pic>
        <p:nvPicPr>
          <p:cNvPr id="29" name="Picture 28">
            <a:extLst>
              <a:ext uri="{FF2B5EF4-FFF2-40B4-BE49-F238E27FC236}">
                <a16:creationId xmlns:a16="http://schemas.microsoft.com/office/drawing/2014/main" id="{366CAAFF-75C4-4737-A269-A1D605078BEC}"/>
              </a:ext>
            </a:extLst>
          </p:cNvPr>
          <p:cNvPicPr>
            <a:picLocks noChangeAspect="1"/>
          </p:cNvPicPr>
          <p:nvPr/>
        </p:nvPicPr>
        <p:blipFill>
          <a:blip r:embed="rId6"/>
          <a:stretch>
            <a:fillRect/>
          </a:stretch>
        </p:blipFill>
        <p:spPr>
          <a:xfrm>
            <a:off x="9428655" y="14067713"/>
            <a:ext cx="7218998" cy="3143250"/>
          </a:xfrm>
          <a:prstGeom prst="rect">
            <a:avLst/>
          </a:prstGeom>
        </p:spPr>
      </p:pic>
      <p:pic>
        <p:nvPicPr>
          <p:cNvPr id="30" name="Picture 29">
            <a:extLst>
              <a:ext uri="{FF2B5EF4-FFF2-40B4-BE49-F238E27FC236}">
                <a16:creationId xmlns:a16="http://schemas.microsoft.com/office/drawing/2014/main" id="{D98B2FE6-8A1A-4880-A2E2-D31EB2BD0617}"/>
              </a:ext>
            </a:extLst>
          </p:cNvPr>
          <p:cNvPicPr>
            <a:picLocks noChangeAspect="1"/>
          </p:cNvPicPr>
          <p:nvPr/>
        </p:nvPicPr>
        <p:blipFill>
          <a:blip r:embed="rId7"/>
          <a:stretch>
            <a:fillRect/>
          </a:stretch>
        </p:blipFill>
        <p:spPr>
          <a:xfrm>
            <a:off x="5126831" y="17276762"/>
            <a:ext cx="6896100" cy="3305175"/>
          </a:xfrm>
          <a:prstGeom prst="rect">
            <a:avLst/>
          </a:prstGeom>
        </p:spPr>
      </p:pic>
      <p:pic>
        <p:nvPicPr>
          <p:cNvPr id="31" name="Picture 30">
            <a:extLst>
              <a:ext uri="{FF2B5EF4-FFF2-40B4-BE49-F238E27FC236}">
                <a16:creationId xmlns:a16="http://schemas.microsoft.com/office/drawing/2014/main" id="{7A26779F-F318-41BE-829C-4E9A7FA92299}"/>
              </a:ext>
            </a:extLst>
          </p:cNvPr>
          <p:cNvPicPr>
            <a:picLocks noChangeAspect="1"/>
          </p:cNvPicPr>
          <p:nvPr/>
        </p:nvPicPr>
        <p:blipFill>
          <a:blip r:embed="rId8"/>
          <a:stretch>
            <a:fillRect/>
          </a:stretch>
        </p:blipFill>
        <p:spPr>
          <a:xfrm>
            <a:off x="21817310" y="13639631"/>
            <a:ext cx="8045258" cy="5210343"/>
          </a:xfrm>
          <a:prstGeom prst="rect">
            <a:avLst/>
          </a:prstGeom>
        </p:spPr>
      </p:pic>
      <p:pic>
        <p:nvPicPr>
          <p:cNvPr id="1024" name="Picture 1023">
            <a:extLst>
              <a:ext uri="{FF2B5EF4-FFF2-40B4-BE49-F238E27FC236}">
                <a16:creationId xmlns:a16="http://schemas.microsoft.com/office/drawing/2014/main" id="{D0980E46-1E60-4762-B6D0-2F31E63A5723}"/>
              </a:ext>
            </a:extLst>
          </p:cNvPr>
          <p:cNvPicPr>
            <a:picLocks noChangeAspect="1"/>
          </p:cNvPicPr>
          <p:nvPr/>
        </p:nvPicPr>
        <p:blipFill>
          <a:blip r:embed="rId9"/>
          <a:stretch>
            <a:fillRect/>
          </a:stretch>
        </p:blipFill>
        <p:spPr>
          <a:xfrm>
            <a:off x="11109301" y="2562691"/>
            <a:ext cx="9629775" cy="2047875"/>
          </a:xfrm>
          <a:prstGeom prst="rect">
            <a:avLst/>
          </a:prstGeom>
        </p:spPr>
      </p:pic>
      <p:sp>
        <p:nvSpPr>
          <p:cNvPr id="1027" name="TextBox 1026">
            <a:extLst>
              <a:ext uri="{FF2B5EF4-FFF2-40B4-BE49-F238E27FC236}">
                <a16:creationId xmlns:a16="http://schemas.microsoft.com/office/drawing/2014/main" id="{1486D4DD-C37A-4656-8FDF-5A3FEB01D3EB}"/>
              </a:ext>
            </a:extLst>
          </p:cNvPr>
          <p:cNvSpPr txBox="1"/>
          <p:nvPr/>
        </p:nvSpPr>
        <p:spPr>
          <a:xfrm>
            <a:off x="23137030" y="4437061"/>
            <a:ext cx="4598246" cy="1200329"/>
          </a:xfrm>
          <a:prstGeom prst="rect">
            <a:avLst/>
          </a:prstGeom>
          <a:noFill/>
        </p:spPr>
        <p:txBody>
          <a:bodyPr wrap="none" rtlCol="0">
            <a:spAutoFit/>
          </a:bodyPr>
          <a:lstStyle/>
          <a:p>
            <a:r>
              <a:rPr lang="en-SG" b="1" dirty="0"/>
              <a:t>The following prepositions need an accusative</a:t>
            </a:r>
          </a:p>
          <a:p>
            <a:r>
              <a:rPr lang="en-SG" b="1" dirty="0" err="1"/>
              <a:t>für</a:t>
            </a:r>
            <a:r>
              <a:rPr lang="en-SG" b="1" dirty="0"/>
              <a:t> / </a:t>
            </a:r>
            <a:r>
              <a:rPr lang="en-SG" b="1" dirty="0" err="1"/>
              <a:t>gegen</a:t>
            </a:r>
            <a:r>
              <a:rPr lang="en-SG" b="1" dirty="0"/>
              <a:t> / </a:t>
            </a:r>
            <a:r>
              <a:rPr lang="en-SG" b="1" dirty="0" err="1"/>
              <a:t>ohne</a:t>
            </a:r>
            <a:r>
              <a:rPr lang="en-SG" b="1" dirty="0"/>
              <a:t> / um / </a:t>
            </a:r>
            <a:r>
              <a:rPr lang="en-SG" b="1" dirty="0" err="1"/>
              <a:t>durch</a:t>
            </a:r>
            <a:endParaRPr lang="en-SG" b="1" dirty="0"/>
          </a:p>
          <a:p>
            <a:r>
              <a:rPr lang="en-SG" b="1" dirty="0"/>
              <a:t>For / against / without / around / at / through</a:t>
            </a:r>
          </a:p>
          <a:p>
            <a:endParaRPr lang="en-SG" dirty="0"/>
          </a:p>
        </p:txBody>
      </p:sp>
      <p:sp>
        <p:nvSpPr>
          <p:cNvPr id="1029" name="TextBox 1028">
            <a:extLst>
              <a:ext uri="{FF2B5EF4-FFF2-40B4-BE49-F238E27FC236}">
                <a16:creationId xmlns:a16="http://schemas.microsoft.com/office/drawing/2014/main" id="{7D7711B7-C49D-4DD5-AB94-BABA54E86370}"/>
              </a:ext>
            </a:extLst>
          </p:cNvPr>
          <p:cNvSpPr txBox="1"/>
          <p:nvPr/>
        </p:nvSpPr>
        <p:spPr>
          <a:xfrm>
            <a:off x="25839939" y="3033425"/>
            <a:ext cx="4126964" cy="1200329"/>
          </a:xfrm>
          <a:prstGeom prst="rect">
            <a:avLst/>
          </a:prstGeom>
          <a:noFill/>
        </p:spPr>
        <p:txBody>
          <a:bodyPr wrap="none" rtlCol="0">
            <a:spAutoFit/>
          </a:bodyPr>
          <a:lstStyle/>
          <a:p>
            <a:r>
              <a:rPr lang="en-SG" b="1" dirty="0"/>
              <a:t>The following prepositions need a dative:</a:t>
            </a:r>
          </a:p>
          <a:p>
            <a:r>
              <a:rPr lang="en-SG" b="1" dirty="0" err="1"/>
              <a:t>aus</a:t>
            </a:r>
            <a:r>
              <a:rPr lang="en-SG" b="1" dirty="0"/>
              <a:t> / </a:t>
            </a:r>
            <a:r>
              <a:rPr lang="en-SG" b="1" dirty="0" err="1"/>
              <a:t>bei</a:t>
            </a:r>
            <a:r>
              <a:rPr lang="en-SG" b="1" dirty="0"/>
              <a:t> / </a:t>
            </a:r>
            <a:r>
              <a:rPr lang="en-SG" b="1" dirty="0" err="1"/>
              <a:t>mit</a:t>
            </a:r>
            <a:r>
              <a:rPr lang="en-SG" b="1" dirty="0"/>
              <a:t> / von / </a:t>
            </a:r>
            <a:r>
              <a:rPr lang="en-SG" b="1" dirty="0" err="1"/>
              <a:t>zu</a:t>
            </a:r>
            <a:r>
              <a:rPr lang="en-SG" b="1" dirty="0"/>
              <a:t> / </a:t>
            </a:r>
            <a:r>
              <a:rPr lang="en-SG" b="1" dirty="0" err="1"/>
              <a:t>seit</a:t>
            </a:r>
            <a:r>
              <a:rPr lang="en-SG" b="1" dirty="0"/>
              <a:t> / </a:t>
            </a:r>
            <a:r>
              <a:rPr lang="en-SG" b="1" dirty="0" err="1"/>
              <a:t>nach</a:t>
            </a:r>
            <a:endParaRPr lang="en-SG" b="1" dirty="0"/>
          </a:p>
          <a:p>
            <a:r>
              <a:rPr lang="en-SG" b="1" dirty="0"/>
              <a:t>from / next to / with / of / to / since</a:t>
            </a:r>
          </a:p>
          <a:p>
            <a:endParaRPr lang="en-SG" dirty="0"/>
          </a:p>
        </p:txBody>
      </p:sp>
      <p:sp>
        <p:nvSpPr>
          <p:cNvPr id="1030" name="TextBox 1029">
            <a:extLst>
              <a:ext uri="{FF2B5EF4-FFF2-40B4-BE49-F238E27FC236}">
                <a16:creationId xmlns:a16="http://schemas.microsoft.com/office/drawing/2014/main" id="{A7608BF5-72ED-47AC-A1B8-276F1A63C672}"/>
              </a:ext>
            </a:extLst>
          </p:cNvPr>
          <p:cNvSpPr txBox="1"/>
          <p:nvPr/>
        </p:nvSpPr>
        <p:spPr>
          <a:xfrm>
            <a:off x="21157807" y="3145957"/>
            <a:ext cx="4293291" cy="1200329"/>
          </a:xfrm>
          <a:prstGeom prst="rect">
            <a:avLst/>
          </a:prstGeom>
          <a:noFill/>
        </p:spPr>
        <p:txBody>
          <a:bodyPr wrap="none" rtlCol="0">
            <a:spAutoFit/>
          </a:bodyPr>
          <a:lstStyle/>
          <a:p>
            <a:r>
              <a:rPr lang="en-SG" b="1" dirty="0"/>
              <a:t>The following prepositions need a genitive:</a:t>
            </a:r>
          </a:p>
          <a:p>
            <a:r>
              <a:rPr lang="en-SG" b="1" dirty="0" err="1"/>
              <a:t>während</a:t>
            </a:r>
            <a:r>
              <a:rPr lang="en-SG" b="1" dirty="0"/>
              <a:t> / </a:t>
            </a:r>
            <a:r>
              <a:rPr lang="en-SG" b="1" dirty="0" err="1"/>
              <a:t>wegen</a:t>
            </a:r>
            <a:r>
              <a:rPr lang="en-SG" b="1" dirty="0"/>
              <a:t> / </a:t>
            </a:r>
            <a:r>
              <a:rPr lang="en-SG" b="1" dirty="0" err="1"/>
              <a:t>trotz</a:t>
            </a:r>
            <a:r>
              <a:rPr lang="en-SG" b="1" dirty="0"/>
              <a:t> / (an-)</a:t>
            </a:r>
            <a:r>
              <a:rPr lang="en-SG" b="1" dirty="0" err="1"/>
              <a:t>statt</a:t>
            </a:r>
            <a:endParaRPr lang="en-SG" b="1" dirty="0"/>
          </a:p>
          <a:p>
            <a:r>
              <a:rPr lang="en-SG" b="1" dirty="0"/>
              <a:t>during / because of / despite / instead of</a:t>
            </a:r>
          </a:p>
          <a:p>
            <a:endParaRPr lang="en-SG" dirty="0"/>
          </a:p>
        </p:txBody>
      </p:sp>
      <p:pic>
        <p:nvPicPr>
          <p:cNvPr id="1031" name="Picture 1030">
            <a:extLst>
              <a:ext uri="{FF2B5EF4-FFF2-40B4-BE49-F238E27FC236}">
                <a16:creationId xmlns:a16="http://schemas.microsoft.com/office/drawing/2014/main" id="{AD0D277A-6674-414C-9709-5196C44A9996}"/>
              </a:ext>
            </a:extLst>
          </p:cNvPr>
          <p:cNvPicPr>
            <a:picLocks noChangeAspect="1"/>
          </p:cNvPicPr>
          <p:nvPr/>
        </p:nvPicPr>
        <p:blipFill>
          <a:blip r:embed="rId10"/>
          <a:stretch>
            <a:fillRect/>
          </a:stretch>
        </p:blipFill>
        <p:spPr>
          <a:xfrm>
            <a:off x="20902613" y="7100458"/>
            <a:ext cx="9372600" cy="3190875"/>
          </a:xfrm>
          <a:prstGeom prst="rect">
            <a:avLst/>
          </a:prstGeom>
        </p:spPr>
      </p:pic>
      <p:sp>
        <p:nvSpPr>
          <p:cNvPr id="1032" name="TextBox 1031">
            <a:extLst>
              <a:ext uri="{FF2B5EF4-FFF2-40B4-BE49-F238E27FC236}">
                <a16:creationId xmlns:a16="http://schemas.microsoft.com/office/drawing/2014/main" id="{C39AABF5-DA28-49EE-AEAE-DF2C1D7DDE0D}"/>
              </a:ext>
            </a:extLst>
          </p:cNvPr>
          <p:cNvSpPr txBox="1"/>
          <p:nvPr/>
        </p:nvSpPr>
        <p:spPr>
          <a:xfrm>
            <a:off x="24215358" y="10411273"/>
            <a:ext cx="2958081" cy="1200329"/>
          </a:xfrm>
          <a:prstGeom prst="rect">
            <a:avLst/>
          </a:prstGeom>
          <a:noFill/>
        </p:spPr>
        <p:txBody>
          <a:bodyPr wrap="square" rtlCol="0">
            <a:spAutoFit/>
          </a:bodyPr>
          <a:lstStyle/>
          <a:p>
            <a:r>
              <a:rPr lang="de-DE"/>
              <a:t>Wenn man wo? fragen kann  Dativ</a:t>
            </a:r>
          </a:p>
          <a:p>
            <a:r>
              <a:rPr lang="de-DE"/>
              <a:t>Wenn man wohin? fragen kann  Akkusativ</a:t>
            </a:r>
            <a:endParaRPr lang="en-SG" dirty="0"/>
          </a:p>
        </p:txBody>
      </p:sp>
    </p:spTree>
    <p:extLst>
      <p:ext uri="{BB962C8B-B14F-4D97-AF65-F5344CB8AC3E}">
        <p14:creationId xmlns:p14="http://schemas.microsoft.com/office/powerpoint/2010/main" val="2816707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021474B-6DD4-4DAB-8206-ECEB230AEF0B}"/>
              </a:ext>
            </a:extLst>
          </p:cNvPr>
          <p:cNvSpPr/>
          <p:nvPr/>
        </p:nvSpPr>
        <p:spPr>
          <a:xfrm>
            <a:off x="201214" y="9147112"/>
            <a:ext cx="9648825" cy="2281206"/>
          </a:xfrm>
          <a:prstGeom prst="rect">
            <a:avLst/>
          </a:prstGeom>
        </p:spPr>
        <p:style>
          <a:lnRef idx="2">
            <a:schemeClr val="dk1"/>
          </a:lnRef>
          <a:fillRef idx="1">
            <a:schemeClr val="lt1"/>
          </a:fillRef>
          <a:effectRef idx="0">
            <a:schemeClr val="dk1"/>
          </a:effectRef>
          <a:fontRef idx="minor">
            <a:schemeClr val="dk1"/>
          </a:fontRef>
        </p:style>
        <p:txBody>
          <a:bodyPr wrap="square" lIns="64585" tIns="32292" rIns="64585" bIns="32292">
            <a:spAutoFit/>
          </a:bodyPr>
          <a:lstStyle/>
          <a:p>
            <a:pPr algn="ctr"/>
            <a:r>
              <a:rPr lang="en-US" sz="7200" b="1" u="sng" dirty="0" err="1">
                <a:ln w="9525">
                  <a:solidFill>
                    <a:schemeClr val="bg1"/>
                  </a:solidFill>
                  <a:prstDash val="solid"/>
                </a:ln>
                <a:solidFill>
                  <a:schemeClr val="tx1"/>
                </a:solidFill>
                <a:effectLst>
                  <a:outerShdw blurRad="12700" dist="38100" dir="2700000" algn="tl" rotWithShape="0">
                    <a:schemeClr val="bg1">
                      <a:lumMod val="50000"/>
                    </a:schemeClr>
                  </a:outerShdw>
                </a:effectLst>
              </a:rPr>
              <a:t>Präpositionen</a:t>
            </a:r>
            <a:r>
              <a:rPr lang="en-US"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rPr>
              <a:t> am – </a:t>
            </a:r>
            <a:r>
              <a:rPr lang="en-US" sz="7200" b="1" u="sng" dirty="0" err="1">
                <a:ln w="9525">
                  <a:solidFill>
                    <a:schemeClr val="bg1"/>
                  </a:solidFill>
                  <a:prstDash val="solid"/>
                </a:ln>
                <a:solidFill>
                  <a:schemeClr val="tx1"/>
                </a:solidFill>
                <a:effectLst>
                  <a:outerShdw blurRad="12700" dist="38100" dir="2700000" algn="tl" rotWithShape="0">
                    <a:schemeClr val="bg1">
                      <a:lumMod val="50000"/>
                    </a:schemeClr>
                  </a:outerShdw>
                </a:effectLst>
              </a:rPr>
              <a:t>im</a:t>
            </a:r>
            <a:r>
              <a:rPr lang="en-US"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rPr>
              <a:t> – um </a:t>
            </a:r>
          </a:p>
        </p:txBody>
      </p:sp>
      <p:sp>
        <p:nvSpPr>
          <p:cNvPr id="16" name="Rectangle 15">
            <a:extLst>
              <a:ext uri="{FF2B5EF4-FFF2-40B4-BE49-F238E27FC236}">
                <a16:creationId xmlns:a16="http://schemas.microsoft.com/office/drawing/2014/main" id="{473F6E3A-CD4E-4387-B6E1-919866F9AA49}"/>
              </a:ext>
            </a:extLst>
          </p:cNvPr>
          <p:cNvSpPr/>
          <p:nvPr/>
        </p:nvSpPr>
        <p:spPr>
          <a:xfrm>
            <a:off x="11085986" y="9152543"/>
            <a:ext cx="9648825" cy="1173210"/>
          </a:xfrm>
          <a:prstGeom prst="rect">
            <a:avLst/>
          </a:prstGeom>
        </p:spPr>
        <p:style>
          <a:lnRef idx="2">
            <a:schemeClr val="dk1"/>
          </a:lnRef>
          <a:fillRef idx="1">
            <a:schemeClr val="lt1"/>
          </a:fillRef>
          <a:effectRef idx="0">
            <a:schemeClr val="dk1"/>
          </a:effectRef>
          <a:fontRef idx="minor">
            <a:schemeClr val="dk1"/>
          </a:fontRef>
        </p:style>
        <p:txBody>
          <a:bodyPr wrap="square" lIns="64585" tIns="32292" rIns="64585" bIns="32292">
            <a:spAutoFit/>
          </a:bodyPr>
          <a:lstStyle/>
          <a:p>
            <a:pPr algn="ctr"/>
            <a:r>
              <a:rPr lang="en-US"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rPr>
              <a:t>Temporale </a:t>
            </a:r>
            <a:r>
              <a:rPr lang="en-US" sz="7200" b="1" u="sng" dirty="0" err="1">
                <a:ln w="9525">
                  <a:solidFill>
                    <a:schemeClr val="bg1"/>
                  </a:solidFill>
                  <a:prstDash val="solid"/>
                </a:ln>
                <a:solidFill>
                  <a:schemeClr val="tx1"/>
                </a:solidFill>
                <a:effectLst>
                  <a:outerShdw blurRad="12700" dist="38100" dir="2700000" algn="tl" rotWithShape="0">
                    <a:schemeClr val="bg1">
                      <a:lumMod val="50000"/>
                    </a:schemeClr>
                  </a:outerShdw>
                </a:effectLst>
              </a:rPr>
              <a:t>Präpositionen</a:t>
            </a:r>
            <a:endParaRPr lang="en-US"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7" name="Rectangle 16">
            <a:extLst>
              <a:ext uri="{FF2B5EF4-FFF2-40B4-BE49-F238E27FC236}">
                <a16:creationId xmlns:a16="http://schemas.microsoft.com/office/drawing/2014/main" id="{F8080540-BEDE-48DF-8039-2EC1C59D8E79}"/>
              </a:ext>
            </a:extLst>
          </p:cNvPr>
          <p:cNvSpPr/>
          <p:nvPr/>
        </p:nvSpPr>
        <p:spPr>
          <a:xfrm>
            <a:off x="23365612" y="1433577"/>
            <a:ext cx="4141080" cy="1173210"/>
          </a:xfrm>
          <a:prstGeom prst="rect">
            <a:avLst/>
          </a:prstGeom>
        </p:spPr>
        <p:style>
          <a:lnRef idx="2">
            <a:schemeClr val="dk1"/>
          </a:lnRef>
          <a:fillRef idx="1">
            <a:schemeClr val="lt1"/>
          </a:fillRef>
          <a:effectRef idx="0">
            <a:schemeClr val="dk1"/>
          </a:effectRef>
          <a:fontRef idx="minor">
            <a:schemeClr val="dk1"/>
          </a:fontRef>
        </p:style>
        <p:txBody>
          <a:bodyPr wrap="none" lIns="64585" tIns="32292" rIns="64585" bIns="32292">
            <a:spAutoFit/>
          </a:bodyPr>
          <a:lstStyle/>
          <a:p>
            <a:pPr algn="ctr"/>
            <a:r>
              <a:rPr lang="en-US" sz="7200" b="1" u="sng" dirty="0" err="1">
                <a:ln w="9525">
                  <a:solidFill>
                    <a:schemeClr val="bg1"/>
                  </a:solidFill>
                  <a:prstDash val="solid"/>
                </a:ln>
                <a:solidFill>
                  <a:schemeClr val="tx1"/>
                </a:solidFill>
                <a:effectLst>
                  <a:outerShdw blurRad="12700" dist="38100" dir="2700000" algn="tl" rotWithShape="0">
                    <a:schemeClr val="bg1">
                      <a:lumMod val="50000"/>
                    </a:schemeClr>
                  </a:outerShdw>
                </a:effectLst>
              </a:rPr>
              <a:t>Pronomen</a:t>
            </a:r>
            <a:endParaRPr lang="en-US"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6" name="Rectangle 25">
            <a:extLst>
              <a:ext uri="{FF2B5EF4-FFF2-40B4-BE49-F238E27FC236}">
                <a16:creationId xmlns:a16="http://schemas.microsoft.com/office/drawing/2014/main" id="{FA7945F7-A655-4CAA-800B-3EC97A6C3F0B}"/>
              </a:ext>
            </a:extLst>
          </p:cNvPr>
          <p:cNvSpPr/>
          <p:nvPr/>
        </p:nvSpPr>
        <p:spPr>
          <a:xfrm>
            <a:off x="6783585" y="1073321"/>
            <a:ext cx="6132908" cy="1173210"/>
          </a:xfrm>
          <a:prstGeom prst="rect">
            <a:avLst/>
          </a:prstGeom>
        </p:spPr>
        <p:style>
          <a:lnRef idx="2">
            <a:schemeClr val="dk1"/>
          </a:lnRef>
          <a:fillRef idx="1">
            <a:schemeClr val="lt1"/>
          </a:fillRef>
          <a:effectRef idx="0">
            <a:schemeClr val="dk1"/>
          </a:effectRef>
          <a:fontRef idx="minor">
            <a:schemeClr val="dk1"/>
          </a:fontRef>
        </p:style>
        <p:txBody>
          <a:bodyPr wrap="none" lIns="64585" tIns="32292" rIns="64585" bIns="32292">
            <a:spAutoFit/>
          </a:bodyPr>
          <a:lstStyle/>
          <a:p>
            <a:pPr algn="ctr"/>
            <a:r>
              <a:rPr lang="en-US" sz="7200" b="1" u="sng" dirty="0" err="1">
                <a:ln w="9525">
                  <a:solidFill>
                    <a:schemeClr val="bg1"/>
                  </a:solidFill>
                  <a:prstDash val="solid"/>
                </a:ln>
                <a:solidFill>
                  <a:schemeClr val="tx1"/>
                </a:solidFill>
                <a:effectLst>
                  <a:outerShdw blurRad="12700" dist="38100" dir="2700000" algn="tl" rotWithShape="0">
                    <a:schemeClr val="bg1">
                      <a:lumMod val="50000"/>
                    </a:schemeClr>
                  </a:outerShdw>
                </a:effectLst>
              </a:rPr>
              <a:t>Possessivartikel</a:t>
            </a:r>
            <a:endParaRPr lang="en-US"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4" name="Picture 3">
            <a:extLst>
              <a:ext uri="{FF2B5EF4-FFF2-40B4-BE49-F238E27FC236}">
                <a16:creationId xmlns:a16="http://schemas.microsoft.com/office/drawing/2014/main" id="{10C3729A-8403-47F7-B480-CEF2D992FB11}"/>
              </a:ext>
            </a:extLst>
          </p:cNvPr>
          <p:cNvPicPr>
            <a:picLocks noChangeAspect="1"/>
          </p:cNvPicPr>
          <p:nvPr/>
        </p:nvPicPr>
        <p:blipFill>
          <a:blip r:embed="rId2"/>
          <a:stretch>
            <a:fillRect/>
          </a:stretch>
        </p:blipFill>
        <p:spPr>
          <a:xfrm>
            <a:off x="322288" y="3367959"/>
            <a:ext cx="8429625" cy="4657725"/>
          </a:xfrm>
          <a:prstGeom prst="rect">
            <a:avLst/>
          </a:prstGeom>
        </p:spPr>
      </p:pic>
      <p:pic>
        <p:nvPicPr>
          <p:cNvPr id="5" name="Picture 4">
            <a:extLst>
              <a:ext uri="{FF2B5EF4-FFF2-40B4-BE49-F238E27FC236}">
                <a16:creationId xmlns:a16="http://schemas.microsoft.com/office/drawing/2014/main" id="{EEED183F-C511-472E-A6B3-268BD07CD3CA}"/>
              </a:ext>
            </a:extLst>
          </p:cNvPr>
          <p:cNvPicPr>
            <a:picLocks noChangeAspect="1"/>
          </p:cNvPicPr>
          <p:nvPr/>
        </p:nvPicPr>
        <p:blipFill>
          <a:blip r:embed="rId3"/>
          <a:stretch>
            <a:fillRect/>
          </a:stretch>
        </p:blipFill>
        <p:spPr>
          <a:xfrm>
            <a:off x="10584656" y="3282234"/>
            <a:ext cx="8496300" cy="4743450"/>
          </a:xfrm>
          <a:prstGeom prst="rect">
            <a:avLst/>
          </a:prstGeom>
        </p:spPr>
      </p:pic>
      <p:pic>
        <p:nvPicPr>
          <p:cNvPr id="6" name="Picture 5">
            <a:extLst>
              <a:ext uri="{FF2B5EF4-FFF2-40B4-BE49-F238E27FC236}">
                <a16:creationId xmlns:a16="http://schemas.microsoft.com/office/drawing/2014/main" id="{7615B17A-FFAB-48EC-9452-A6A7BABD4233}"/>
              </a:ext>
            </a:extLst>
          </p:cNvPr>
          <p:cNvPicPr>
            <a:picLocks noChangeAspect="1"/>
          </p:cNvPicPr>
          <p:nvPr/>
        </p:nvPicPr>
        <p:blipFill>
          <a:blip r:embed="rId4"/>
          <a:stretch>
            <a:fillRect/>
          </a:stretch>
        </p:blipFill>
        <p:spPr>
          <a:xfrm>
            <a:off x="23365612" y="3367959"/>
            <a:ext cx="4343400" cy="4210050"/>
          </a:xfrm>
          <a:prstGeom prst="rect">
            <a:avLst/>
          </a:prstGeom>
        </p:spPr>
      </p:pic>
      <p:pic>
        <p:nvPicPr>
          <p:cNvPr id="7" name="Picture 6">
            <a:extLst>
              <a:ext uri="{FF2B5EF4-FFF2-40B4-BE49-F238E27FC236}">
                <a16:creationId xmlns:a16="http://schemas.microsoft.com/office/drawing/2014/main" id="{E96C4E0F-3CC3-4E74-98EF-54010C9928A3}"/>
              </a:ext>
            </a:extLst>
          </p:cNvPr>
          <p:cNvPicPr>
            <a:picLocks noChangeAspect="1"/>
          </p:cNvPicPr>
          <p:nvPr/>
        </p:nvPicPr>
        <p:blipFill>
          <a:blip r:embed="rId5"/>
          <a:stretch>
            <a:fillRect/>
          </a:stretch>
        </p:blipFill>
        <p:spPr>
          <a:xfrm>
            <a:off x="887014" y="12271204"/>
            <a:ext cx="8963025" cy="8039100"/>
          </a:xfrm>
          <a:prstGeom prst="rect">
            <a:avLst/>
          </a:prstGeom>
        </p:spPr>
      </p:pic>
      <p:pic>
        <p:nvPicPr>
          <p:cNvPr id="8" name="Picture 7">
            <a:extLst>
              <a:ext uri="{FF2B5EF4-FFF2-40B4-BE49-F238E27FC236}">
                <a16:creationId xmlns:a16="http://schemas.microsoft.com/office/drawing/2014/main" id="{F4F7B073-6E78-416D-AABE-000ED5ECE648}"/>
              </a:ext>
            </a:extLst>
          </p:cNvPr>
          <p:cNvPicPr>
            <a:picLocks noChangeAspect="1"/>
          </p:cNvPicPr>
          <p:nvPr/>
        </p:nvPicPr>
        <p:blipFill>
          <a:blip r:embed="rId6"/>
          <a:stretch>
            <a:fillRect/>
          </a:stretch>
        </p:blipFill>
        <p:spPr>
          <a:xfrm>
            <a:off x="13431243" y="13159816"/>
            <a:ext cx="6753225" cy="6124575"/>
          </a:xfrm>
          <a:prstGeom prst="rect">
            <a:avLst/>
          </a:prstGeom>
        </p:spPr>
      </p:pic>
      <p:pic>
        <p:nvPicPr>
          <p:cNvPr id="9" name="Picture 8">
            <a:extLst>
              <a:ext uri="{FF2B5EF4-FFF2-40B4-BE49-F238E27FC236}">
                <a16:creationId xmlns:a16="http://schemas.microsoft.com/office/drawing/2014/main" id="{4552CE1E-3FC2-479E-8576-371D1C6F1485}"/>
              </a:ext>
            </a:extLst>
          </p:cNvPr>
          <p:cNvPicPr>
            <a:picLocks noChangeAspect="1"/>
          </p:cNvPicPr>
          <p:nvPr/>
        </p:nvPicPr>
        <p:blipFill>
          <a:blip r:embed="rId7"/>
          <a:stretch>
            <a:fillRect/>
          </a:stretch>
        </p:blipFill>
        <p:spPr>
          <a:xfrm>
            <a:off x="11445280" y="10928397"/>
            <a:ext cx="9505950" cy="1628775"/>
          </a:xfrm>
          <a:prstGeom prst="rect">
            <a:avLst/>
          </a:prstGeom>
        </p:spPr>
      </p:pic>
      <p:sp>
        <p:nvSpPr>
          <p:cNvPr id="32" name="Rectangle 31">
            <a:extLst>
              <a:ext uri="{FF2B5EF4-FFF2-40B4-BE49-F238E27FC236}">
                <a16:creationId xmlns:a16="http://schemas.microsoft.com/office/drawing/2014/main" id="{6B819AC3-FD93-4902-AAA7-F00F9C199B45}"/>
              </a:ext>
            </a:extLst>
          </p:cNvPr>
          <p:cNvSpPr/>
          <p:nvPr/>
        </p:nvSpPr>
        <p:spPr>
          <a:xfrm>
            <a:off x="24615649" y="9184244"/>
            <a:ext cx="2891043" cy="1173210"/>
          </a:xfrm>
          <a:prstGeom prst="rect">
            <a:avLst/>
          </a:prstGeom>
        </p:spPr>
        <p:style>
          <a:lnRef idx="2">
            <a:schemeClr val="dk1"/>
          </a:lnRef>
          <a:fillRef idx="1">
            <a:schemeClr val="lt1"/>
          </a:fillRef>
          <a:effectRef idx="0">
            <a:schemeClr val="dk1"/>
          </a:effectRef>
          <a:fontRef idx="minor">
            <a:schemeClr val="dk1"/>
          </a:fontRef>
        </p:style>
        <p:txBody>
          <a:bodyPr wrap="square" lIns="64585" tIns="32292" rIns="64585" bIns="32292">
            <a:spAutoFit/>
          </a:bodyPr>
          <a:lstStyle/>
          <a:p>
            <a:pPr algn="ctr"/>
            <a:r>
              <a:rPr lang="en-US"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rPr>
              <a:t>Tenses</a:t>
            </a:r>
          </a:p>
        </p:txBody>
      </p:sp>
      <p:pic>
        <p:nvPicPr>
          <p:cNvPr id="11" name="Picture 10">
            <a:extLst>
              <a:ext uri="{FF2B5EF4-FFF2-40B4-BE49-F238E27FC236}">
                <a16:creationId xmlns:a16="http://schemas.microsoft.com/office/drawing/2014/main" id="{A492E0B5-3B4B-40D8-966B-C3DB36A01785}"/>
              </a:ext>
            </a:extLst>
          </p:cNvPr>
          <p:cNvPicPr>
            <a:picLocks noChangeAspect="1"/>
          </p:cNvPicPr>
          <p:nvPr/>
        </p:nvPicPr>
        <p:blipFill>
          <a:blip r:embed="rId8"/>
          <a:stretch>
            <a:fillRect/>
          </a:stretch>
        </p:blipFill>
        <p:spPr>
          <a:xfrm>
            <a:off x="22120624" y="11963689"/>
            <a:ext cx="7267575" cy="3105150"/>
          </a:xfrm>
          <a:prstGeom prst="rect">
            <a:avLst/>
          </a:prstGeom>
        </p:spPr>
      </p:pic>
      <p:sp>
        <p:nvSpPr>
          <p:cNvPr id="14" name="TextBox 13">
            <a:extLst>
              <a:ext uri="{FF2B5EF4-FFF2-40B4-BE49-F238E27FC236}">
                <a16:creationId xmlns:a16="http://schemas.microsoft.com/office/drawing/2014/main" id="{0078DCE7-C6ED-4442-9AD9-59216264A057}"/>
              </a:ext>
            </a:extLst>
          </p:cNvPr>
          <p:cNvSpPr txBox="1"/>
          <p:nvPr/>
        </p:nvSpPr>
        <p:spPr>
          <a:xfrm>
            <a:off x="21907332" y="16934911"/>
            <a:ext cx="8116261" cy="3693319"/>
          </a:xfrm>
          <a:prstGeom prst="rect">
            <a:avLst/>
          </a:prstGeom>
          <a:noFill/>
        </p:spPr>
        <p:txBody>
          <a:bodyPr wrap="none" rtlCol="0">
            <a:spAutoFit/>
          </a:bodyPr>
          <a:lstStyle/>
          <a:p>
            <a:r>
              <a:rPr lang="en-SG" b="1" dirty="0" err="1"/>
              <a:t>Vor</a:t>
            </a:r>
            <a:r>
              <a:rPr lang="en-SG" b="1" dirty="0"/>
              <a:t>: </a:t>
            </a:r>
          </a:p>
          <a:p>
            <a:pPr marL="285750" indent="-285750">
              <a:buFont typeface="Wingdings" panose="05000000000000000000" pitchFamily="2" charset="2"/>
              <a:buChar char="Ø"/>
            </a:pPr>
            <a:r>
              <a:rPr lang="en-SG" dirty="0"/>
              <a:t>Measure of time between now and the past</a:t>
            </a:r>
          </a:p>
          <a:p>
            <a:pPr marL="285750" indent="-285750">
              <a:buFont typeface="Wingdings" panose="05000000000000000000" pitchFamily="2" charset="2"/>
              <a:buChar char="Ø"/>
            </a:pPr>
            <a:r>
              <a:rPr lang="en-SG" dirty="0"/>
              <a:t>always used at the start of sentences</a:t>
            </a:r>
          </a:p>
          <a:p>
            <a:r>
              <a:rPr lang="en-SG" b="1" dirty="0"/>
              <a:t>In:</a:t>
            </a:r>
          </a:p>
          <a:p>
            <a:pPr marL="285750" indent="-285750">
              <a:buFont typeface="Wingdings" panose="05000000000000000000" pitchFamily="2" charset="2"/>
              <a:buChar char="Ø"/>
            </a:pPr>
            <a:r>
              <a:rPr lang="en-SG" dirty="0"/>
              <a:t>Counterpart of </a:t>
            </a:r>
            <a:r>
              <a:rPr lang="en-SG" dirty="0" err="1"/>
              <a:t>vor</a:t>
            </a:r>
            <a:r>
              <a:rPr lang="en-SG" dirty="0"/>
              <a:t> in the future</a:t>
            </a:r>
          </a:p>
          <a:p>
            <a:pPr marL="285750" indent="-285750">
              <a:buFont typeface="Wingdings" panose="05000000000000000000" pitchFamily="2" charset="2"/>
              <a:buChar char="Ø"/>
            </a:pPr>
            <a:r>
              <a:rPr lang="en-SG" dirty="0"/>
              <a:t>Measure of time between now and the future</a:t>
            </a:r>
          </a:p>
          <a:p>
            <a:r>
              <a:rPr lang="en-SG" b="1" dirty="0" err="1"/>
              <a:t>Seit</a:t>
            </a:r>
            <a:r>
              <a:rPr lang="en-SG" b="1" dirty="0"/>
              <a:t>:</a:t>
            </a:r>
          </a:p>
          <a:p>
            <a:pPr marL="285750" indent="-285750">
              <a:buFont typeface="Wingdings" panose="05000000000000000000" pitchFamily="2" charset="2"/>
              <a:buChar char="Ø"/>
            </a:pPr>
            <a:r>
              <a:rPr lang="en-SG" dirty="0"/>
              <a:t>Used to indicate when an unfinished action or state has started – in the PAST.</a:t>
            </a:r>
          </a:p>
          <a:p>
            <a:pPr marL="285750" indent="-285750">
              <a:buFont typeface="Wingdings" panose="05000000000000000000" pitchFamily="2" charset="2"/>
              <a:buChar char="Ø"/>
            </a:pPr>
            <a:r>
              <a:rPr lang="en-SG" dirty="0"/>
              <a:t>German word for since AND for.</a:t>
            </a:r>
          </a:p>
          <a:p>
            <a:r>
              <a:rPr lang="en-SG" b="1" dirty="0"/>
              <a:t>Ab:</a:t>
            </a:r>
          </a:p>
          <a:p>
            <a:pPr marL="285750" indent="-285750">
              <a:buFont typeface="Wingdings" panose="05000000000000000000" pitchFamily="2" charset="2"/>
              <a:buChar char="Ø"/>
            </a:pPr>
            <a:r>
              <a:rPr lang="en-SG" dirty="0"/>
              <a:t>Ab is kind of the equivalent of </a:t>
            </a:r>
            <a:r>
              <a:rPr lang="en-SG" dirty="0" err="1"/>
              <a:t>seit</a:t>
            </a:r>
            <a:r>
              <a:rPr lang="en-SG" dirty="0"/>
              <a:t> for the future</a:t>
            </a:r>
          </a:p>
          <a:p>
            <a:r>
              <a:rPr lang="en-SG" b="1" dirty="0"/>
              <a:t>Bis:</a:t>
            </a:r>
          </a:p>
          <a:p>
            <a:pPr marL="285750" indent="-285750">
              <a:buFont typeface="Wingdings" panose="05000000000000000000" pitchFamily="2" charset="2"/>
              <a:buChar char="Ø"/>
            </a:pPr>
            <a:r>
              <a:rPr lang="en-SG" dirty="0"/>
              <a:t>Bis indicates the end of an action (or state). It is used for past, present and future.</a:t>
            </a:r>
          </a:p>
        </p:txBody>
      </p:sp>
    </p:spTree>
    <p:extLst>
      <p:ext uri="{BB962C8B-B14F-4D97-AF65-F5344CB8AC3E}">
        <p14:creationId xmlns:p14="http://schemas.microsoft.com/office/powerpoint/2010/main" val="4048115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CE94121-5C41-41B1-89A3-F58BA5F9A845}"/>
              </a:ext>
            </a:extLst>
          </p:cNvPr>
          <p:cNvSpPr/>
          <p:nvPr/>
        </p:nvSpPr>
        <p:spPr>
          <a:xfrm>
            <a:off x="12068298" y="245630"/>
            <a:ext cx="6138615" cy="1173210"/>
          </a:xfrm>
          <a:prstGeom prst="rect">
            <a:avLst/>
          </a:prstGeom>
        </p:spPr>
        <p:style>
          <a:lnRef idx="2">
            <a:schemeClr val="dk1"/>
          </a:lnRef>
          <a:fillRef idx="1">
            <a:schemeClr val="lt1"/>
          </a:fillRef>
          <a:effectRef idx="0">
            <a:schemeClr val="dk1"/>
          </a:effectRef>
          <a:fontRef idx="minor">
            <a:schemeClr val="dk1"/>
          </a:fontRef>
        </p:style>
        <p:txBody>
          <a:bodyPr wrap="none" lIns="64585" tIns="32292" rIns="64585" bIns="32292">
            <a:spAutoFit/>
          </a:bodyPr>
          <a:lstStyle/>
          <a:p>
            <a:pPr algn="ctr"/>
            <a:r>
              <a:rPr lang="en-US" sz="7200" b="1" u="sng" dirty="0" err="1">
                <a:ln w="9525">
                  <a:solidFill>
                    <a:schemeClr val="bg1"/>
                  </a:solidFill>
                  <a:prstDash val="solid"/>
                </a:ln>
                <a:solidFill>
                  <a:schemeClr val="tx1"/>
                </a:solidFill>
                <a:effectLst>
                  <a:outerShdw blurRad="12700" dist="38100" dir="2700000" algn="tl" rotWithShape="0">
                    <a:schemeClr val="bg1">
                      <a:lumMod val="50000"/>
                    </a:schemeClr>
                  </a:outerShdw>
                </a:effectLst>
              </a:rPr>
              <a:t>Sich</a:t>
            </a:r>
            <a:r>
              <a:rPr lang="en-US"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7200" b="1" u="sng" dirty="0" err="1">
                <a:ln w="9525">
                  <a:solidFill>
                    <a:schemeClr val="bg1"/>
                  </a:solidFill>
                  <a:prstDash val="solid"/>
                </a:ln>
                <a:solidFill>
                  <a:schemeClr val="tx1"/>
                </a:solidFill>
                <a:effectLst>
                  <a:outerShdw blurRad="12700" dist="38100" dir="2700000" algn="tl" rotWithShape="0">
                    <a:schemeClr val="bg1">
                      <a:lumMod val="50000"/>
                    </a:schemeClr>
                  </a:outerShdw>
                </a:effectLst>
              </a:rPr>
              <a:t>vorstellung</a:t>
            </a:r>
            <a:endParaRPr lang="en-US"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3" name="Rectangle 12">
            <a:extLst>
              <a:ext uri="{FF2B5EF4-FFF2-40B4-BE49-F238E27FC236}">
                <a16:creationId xmlns:a16="http://schemas.microsoft.com/office/drawing/2014/main" id="{7021474B-6DD4-4DAB-8206-ECEB230AEF0B}"/>
              </a:ext>
            </a:extLst>
          </p:cNvPr>
          <p:cNvSpPr/>
          <p:nvPr/>
        </p:nvSpPr>
        <p:spPr>
          <a:xfrm>
            <a:off x="4267965" y="6563331"/>
            <a:ext cx="2409903" cy="1173210"/>
          </a:xfrm>
          <a:prstGeom prst="rect">
            <a:avLst/>
          </a:prstGeom>
        </p:spPr>
        <p:style>
          <a:lnRef idx="2">
            <a:schemeClr val="dk1"/>
          </a:lnRef>
          <a:fillRef idx="1">
            <a:schemeClr val="lt1"/>
          </a:fillRef>
          <a:effectRef idx="0">
            <a:schemeClr val="dk1"/>
          </a:effectRef>
          <a:fontRef idx="minor">
            <a:schemeClr val="dk1"/>
          </a:fontRef>
        </p:style>
        <p:txBody>
          <a:bodyPr wrap="none" lIns="64585" tIns="32292" rIns="64585" bIns="32292">
            <a:spAutoFit/>
          </a:bodyPr>
          <a:lstStyle/>
          <a:p>
            <a:pPr algn="ctr"/>
            <a:r>
              <a:rPr lang="en-US"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rPr>
              <a:t>Name</a:t>
            </a:r>
          </a:p>
        </p:txBody>
      </p:sp>
      <p:sp>
        <p:nvSpPr>
          <p:cNvPr id="10" name="Rectangle 9">
            <a:extLst>
              <a:ext uri="{FF2B5EF4-FFF2-40B4-BE49-F238E27FC236}">
                <a16:creationId xmlns:a16="http://schemas.microsoft.com/office/drawing/2014/main" id="{34B83A2A-B691-4DF5-A9D8-F4CEADE501B2}"/>
              </a:ext>
            </a:extLst>
          </p:cNvPr>
          <p:cNvSpPr/>
          <p:nvPr/>
        </p:nvSpPr>
        <p:spPr>
          <a:xfrm>
            <a:off x="3690501" y="10691812"/>
            <a:ext cx="3564833" cy="1173210"/>
          </a:xfrm>
          <a:prstGeom prst="rect">
            <a:avLst/>
          </a:prstGeom>
        </p:spPr>
        <p:style>
          <a:lnRef idx="2">
            <a:schemeClr val="dk1"/>
          </a:lnRef>
          <a:fillRef idx="1">
            <a:schemeClr val="lt1"/>
          </a:fillRef>
          <a:effectRef idx="0">
            <a:schemeClr val="dk1"/>
          </a:effectRef>
          <a:fontRef idx="minor">
            <a:schemeClr val="dk1"/>
          </a:fontRef>
        </p:style>
        <p:txBody>
          <a:bodyPr wrap="none" lIns="64585" tIns="32292" rIns="64585" bIns="32292">
            <a:spAutoFit/>
          </a:bodyPr>
          <a:lstStyle/>
          <a:p>
            <a:pPr algn="ctr"/>
            <a:r>
              <a:rPr lang="en-US" sz="7200" b="1" u="sng" dirty="0" err="1">
                <a:ln w="9525">
                  <a:solidFill>
                    <a:schemeClr val="bg1"/>
                  </a:solidFill>
                  <a:prstDash val="solid"/>
                </a:ln>
                <a:solidFill>
                  <a:schemeClr val="tx1"/>
                </a:solidFill>
                <a:effectLst>
                  <a:outerShdw blurRad="12700" dist="38100" dir="2700000" algn="tl" rotWithShape="0">
                    <a:schemeClr val="bg1">
                      <a:lumMod val="50000"/>
                    </a:schemeClr>
                  </a:outerShdw>
                </a:effectLst>
              </a:rPr>
              <a:t>Wohnort</a:t>
            </a:r>
            <a:endParaRPr lang="en-US"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5" name="Rectangle 4">
            <a:extLst>
              <a:ext uri="{FF2B5EF4-FFF2-40B4-BE49-F238E27FC236}">
                <a16:creationId xmlns:a16="http://schemas.microsoft.com/office/drawing/2014/main" id="{C93E0833-796D-492A-8105-1BF903AFF5ED}"/>
              </a:ext>
            </a:extLst>
          </p:cNvPr>
          <p:cNvSpPr/>
          <p:nvPr/>
        </p:nvSpPr>
        <p:spPr>
          <a:xfrm>
            <a:off x="4267965" y="8290846"/>
            <a:ext cx="2409903" cy="923330"/>
          </a:xfrm>
          <a:prstGeom prst="rect">
            <a:avLst/>
          </a:prstGeom>
        </p:spPr>
        <p:txBody>
          <a:bodyPr wrap="square">
            <a:spAutoFit/>
          </a:bodyPr>
          <a:lstStyle/>
          <a:p>
            <a:pPr algn="ctr"/>
            <a:r>
              <a:rPr lang="en-SG" dirty="0"/>
              <a:t>Ich bin __</a:t>
            </a:r>
          </a:p>
          <a:p>
            <a:pPr algn="ctr"/>
            <a:r>
              <a:rPr lang="en-SG" dirty="0"/>
              <a:t>Mein Name </a:t>
            </a:r>
            <a:r>
              <a:rPr lang="en-SG" dirty="0" err="1"/>
              <a:t>ist</a:t>
            </a:r>
            <a:r>
              <a:rPr lang="en-SG" dirty="0"/>
              <a:t> __</a:t>
            </a:r>
          </a:p>
          <a:p>
            <a:pPr algn="ctr"/>
            <a:r>
              <a:rPr lang="en-SG" dirty="0"/>
              <a:t>ich </a:t>
            </a:r>
            <a:r>
              <a:rPr lang="en-SG" dirty="0" err="1"/>
              <a:t>heiße</a:t>
            </a:r>
            <a:r>
              <a:rPr lang="en-SG" dirty="0"/>
              <a:t> __</a:t>
            </a:r>
          </a:p>
        </p:txBody>
      </p:sp>
      <p:sp>
        <p:nvSpPr>
          <p:cNvPr id="16" name="Rectangle 15">
            <a:extLst>
              <a:ext uri="{FF2B5EF4-FFF2-40B4-BE49-F238E27FC236}">
                <a16:creationId xmlns:a16="http://schemas.microsoft.com/office/drawing/2014/main" id="{473F6E3A-CD4E-4387-B6E1-919866F9AA49}"/>
              </a:ext>
            </a:extLst>
          </p:cNvPr>
          <p:cNvSpPr/>
          <p:nvPr/>
        </p:nvSpPr>
        <p:spPr>
          <a:xfrm>
            <a:off x="13776850" y="6563331"/>
            <a:ext cx="2018705" cy="1173210"/>
          </a:xfrm>
          <a:prstGeom prst="rect">
            <a:avLst/>
          </a:prstGeom>
        </p:spPr>
        <p:style>
          <a:lnRef idx="2">
            <a:schemeClr val="dk1"/>
          </a:lnRef>
          <a:fillRef idx="1">
            <a:schemeClr val="lt1"/>
          </a:fillRef>
          <a:effectRef idx="0">
            <a:schemeClr val="dk1"/>
          </a:effectRef>
          <a:fontRef idx="minor">
            <a:schemeClr val="dk1"/>
          </a:fontRef>
        </p:style>
        <p:txBody>
          <a:bodyPr wrap="none" lIns="64585" tIns="32292" rIns="64585" bIns="32292">
            <a:spAutoFit/>
          </a:bodyPr>
          <a:lstStyle/>
          <a:p>
            <a:pPr algn="ctr"/>
            <a:r>
              <a:rPr lang="en-US"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rPr>
              <a:t>Alter</a:t>
            </a:r>
          </a:p>
        </p:txBody>
      </p:sp>
      <p:sp>
        <p:nvSpPr>
          <p:cNvPr id="15" name="Rectangle 14">
            <a:extLst>
              <a:ext uri="{FF2B5EF4-FFF2-40B4-BE49-F238E27FC236}">
                <a16:creationId xmlns:a16="http://schemas.microsoft.com/office/drawing/2014/main" id="{87B058B8-9127-41CA-BCEF-EED2827D8DAB}"/>
              </a:ext>
            </a:extLst>
          </p:cNvPr>
          <p:cNvSpPr/>
          <p:nvPr/>
        </p:nvSpPr>
        <p:spPr>
          <a:xfrm>
            <a:off x="22905039" y="6715731"/>
            <a:ext cx="3535018" cy="1173210"/>
          </a:xfrm>
          <a:prstGeom prst="rect">
            <a:avLst/>
          </a:prstGeom>
        </p:spPr>
        <p:style>
          <a:lnRef idx="2">
            <a:schemeClr val="dk1"/>
          </a:lnRef>
          <a:fillRef idx="1">
            <a:schemeClr val="lt1"/>
          </a:fillRef>
          <a:effectRef idx="0">
            <a:schemeClr val="dk1"/>
          </a:effectRef>
          <a:fontRef idx="minor">
            <a:schemeClr val="dk1"/>
          </a:fontRef>
        </p:style>
        <p:txBody>
          <a:bodyPr wrap="none" lIns="64585" tIns="32292" rIns="64585" bIns="32292">
            <a:spAutoFit/>
          </a:bodyPr>
          <a:lstStyle/>
          <a:p>
            <a:pPr algn="ctr"/>
            <a:r>
              <a:rPr lang="en-US" sz="7200" b="1" u="sng" dirty="0" err="1">
                <a:ln w="9525">
                  <a:solidFill>
                    <a:schemeClr val="bg1"/>
                  </a:solidFill>
                  <a:prstDash val="solid"/>
                </a:ln>
                <a:solidFill>
                  <a:schemeClr val="tx1"/>
                </a:solidFill>
                <a:effectLst>
                  <a:outerShdw blurRad="12700" dist="38100" dir="2700000" algn="tl" rotWithShape="0">
                    <a:schemeClr val="bg1">
                      <a:lumMod val="50000"/>
                    </a:schemeClr>
                  </a:outerShdw>
                </a:effectLst>
              </a:rPr>
              <a:t>Herkunft</a:t>
            </a:r>
            <a:endParaRPr lang="en-US"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8" name="Rectangle 17">
            <a:extLst>
              <a:ext uri="{FF2B5EF4-FFF2-40B4-BE49-F238E27FC236}">
                <a16:creationId xmlns:a16="http://schemas.microsoft.com/office/drawing/2014/main" id="{F3D9C84E-FB10-494B-968E-FD6D013FA50B}"/>
              </a:ext>
            </a:extLst>
          </p:cNvPr>
          <p:cNvSpPr/>
          <p:nvPr/>
        </p:nvSpPr>
        <p:spPr>
          <a:xfrm>
            <a:off x="23186315" y="10691812"/>
            <a:ext cx="2972458" cy="1173210"/>
          </a:xfrm>
          <a:prstGeom prst="rect">
            <a:avLst/>
          </a:prstGeom>
        </p:spPr>
        <p:style>
          <a:lnRef idx="2">
            <a:schemeClr val="dk1"/>
          </a:lnRef>
          <a:fillRef idx="1">
            <a:schemeClr val="lt1"/>
          </a:fillRef>
          <a:effectRef idx="0">
            <a:schemeClr val="dk1"/>
          </a:effectRef>
          <a:fontRef idx="minor">
            <a:schemeClr val="dk1"/>
          </a:fontRef>
        </p:style>
        <p:txBody>
          <a:bodyPr wrap="square" lIns="64585" tIns="32292" rIns="64585" bIns="32292">
            <a:spAutoFit/>
          </a:bodyPr>
          <a:lstStyle/>
          <a:p>
            <a:r>
              <a:rPr lang="en-US" sz="7200" b="1" u="sng" dirty="0" err="1">
                <a:ln w="9525">
                  <a:solidFill>
                    <a:schemeClr val="bg1"/>
                  </a:solidFill>
                  <a:prstDash val="solid"/>
                </a:ln>
                <a:solidFill>
                  <a:schemeClr val="tx1"/>
                </a:solidFill>
                <a:effectLst>
                  <a:outerShdw blurRad="12700" dist="38100" dir="2700000" algn="tl" rotWithShape="0">
                    <a:schemeClr val="bg1">
                      <a:lumMod val="50000"/>
                    </a:schemeClr>
                  </a:outerShdw>
                </a:effectLst>
              </a:rPr>
              <a:t>Hobbys</a:t>
            </a:r>
            <a:endParaRPr lang="en-US"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9" name="Rectangle 18">
            <a:extLst>
              <a:ext uri="{FF2B5EF4-FFF2-40B4-BE49-F238E27FC236}">
                <a16:creationId xmlns:a16="http://schemas.microsoft.com/office/drawing/2014/main" id="{596ABF47-46E5-442C-AA9D-C3FF18C9D2B0}"/>
              </a:ext>
            </a:extLst>
          </p:cNvPr>
          <p:cNvSpPr/>
          <p:nvPr/>
        </p:nvSpPr>
        <p:spPr>
          <a:xfrm>
            <a:off x="12952585" y="10691812"/>
            <a:ext cx="3667233" cy="1173210"/>
          </a:xfrm>
          <a:prstGeom prst="rect">
            <a:avLst/>
          </a:prstGeom>
        </p:spPr>
        <p:style>
          <a:lnRef idx="2">
            <a:schemeClr val="dk1"/>
          </a:lnRef>
          <a:fillRef idx="1">
            <a:schemeClr val="lt1"/>
          </a:fillRef>
          <a:effectRef idx="0">
            <a:schemeClr val="dk1"/>
          </a:effectRef>
          <a:fontRef idx="minor">
            <a:schemeClr val="dk1"/>
          </a:fontRef>
        </p:style>
        <p:txBody>
          <a:bodyPr wrap="square" lIns="64585" tIns="32292" rIns="64585" bIns="32292">
            <a:spAutoFit/>
          </a:bodyPr>
          <a:lstStyle/>
          <a:p>
            <a:pPr algn="ctr"/>
            <a:r>
              <a:rPr lang="en-US" sz="7200" b="1" u="sng" dirty="0" err="1">
                <a:ln w="9525">
                  <a:solidFill>
                    <a:schemeClr val="bg1"/>
                  </a:solidFill>
                  <a:prstDash val="solid"/>
                </a:ln>
                <a:solidFill>
                  <a:schemeClr val="tx1"/>
                </a:solidFill>
                <a:effectLst>
                  <a:outerShdw blurRad="12700" dist="38100" dir="2700000" algn="tl" rotWithShape="0">
                    <a:schemeClr val="bg1">
                      <a:lumMod val="50000"/>
                    </a:schemeClr>
                  </a:outerShdw>
                </a:effectLst>
              </a:rPr>
              <a:t>Sprachen</a:t>
            </a:r>
            <a:endParaRPr lang="en-US"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0" name="Rectangle 19">
            <a:extLst>
              <a:ext uri="{FF2B5EF4-FFF2-40B4-BE49-F238E27FC236}">
                <a16:creationId xmlns:a16="http://schemas.microsoft.com/office/drawing/2014/main" id="{918D951F-5E1F-483D-8484-C1C04DCF2914}"/>
              </a:ext>
            </a:extLst>
          </p:cNvPr>
          <p:cNvSpPr/>
          <p:nvPr/>
        </p:nvSpPr>
        <p:spPr>
          <a:xfrm>
            <a:off x="23467593" y="8290846"/>
            <a:ext cx="2409903" cy="1200329"/>
          </a:xfrm>
          <a:prstGeom prst="rect">
            <a:avLst/>
          </a:prstGeom>
        </p:spPr>
        <p:txBody>
          <a:bodyPr wrap="square">
            <a:spAutoFit/>
          </a:bodyPr>
          <a:lstStyle/>
          <a:p>
            <a:pPr algn="ctr"/>
            <a:r>
              <a:rPr lang="en-SG" dirty="0"/>
              <a:t>Ich </a:t>
            </a:r>
            <a:r>
              <a:rPr lang="en-SG" dirty="0" err="1"/>
              <a:t>komme</a:t>
            </a:r>
            <a:r>
              <a:rPr lang="en-SG" dirty="0"/>
              <a:t> </a:t>
            </a:r>
            <a:r>
              <a:rPr lang="en-SG" dirty="0" err="1"/>
              <a:t>aus</a:t>
            </a:r>
            <a:r>
              <a:rPr lang="en-SG" dirty="0"/>
              <a:t> __</a:t>
            </a:r>
          </a:p>
          <a:p>
            <a:pPr algn="ctr"/>
            <a:r>
              <a:rPr lang="en-SG" dirty="0"/>
              <a:t>Ich bin in __ </a:t>
            </a:r>
            <a:r>
              <a:rPr lang="en-SG" dirty="0" err="1"/>
              <a:t>geboren</a:t>
            </a:r>
            <a:r>
              <a:rPr lang="en-SG" dirty="0"/>
              <a:t> und </a:t>
            </a:r>
            <a:r>
              <a:rPr lang="en-SG" dirty="0" err="1"/>
              <a:t>jetzt</a:t>
            </a:r>
            <a:r>
              <a:rPr lang="en-SG" dirty="0"/>
              <a:t> </a:t>
            </a:r>
            <a:r>
              <a:rPr lang="en-SG" dirty="0" err="1"/>
              <a:t>wohne</a:t>
            </a:r>
            <a:r>
              <a:rPr lang="en-SG" dirty="0"/>
              <a:t> ich in __, in der __</a:t>
            </a:r>
          </a:p>
        </p:txBody>
      </p:sp>
      <p:sp>
        <p:nvSpPr>
          <p:cNvPr id="21" name="Rectangle 20">
            <a:extLst>
              <a:ext uri="{FF2B5EF4-FFF2-40B4-BE49-F238E27FC236}">
                <a16:creationId xmlns:a16="http://schemas.microsoft.com/office/drawing/2014/main" id="{F2D9DE25-B59A-458F-B34D-5F50E991F625}"/>
              </a:ext>
            </a:extLst>
          </p:cNvPr>
          <p:cNvSpPr/>
          <p:nvPr/>
        </p:nvSpPr>
        <p:spPr>
          <a:xfrm>
            <a:off x="13581249" y="8290845"/>
            <a:ext cx="2409903" cy="369332"/>
          </a:xfrm>
          <a:prstGeom prst="rect">
            <a:avLst/>
          </a:prstGeom>
        </p:spPr>
        <p:txBody>
          <a:bodyPr wrap="square">
            <a:spAutoFit/>
          </a:bodyPr>
          <a:lstStyle/>
          <a:p>
            <a:pPr algn="ctr"/>
            <a:r>
              <a:rPr lang="en-SG" dirty="0"/>
              <a:t>Ich bin __ Jahre alt</a:t>
            </a:r>
          </a:p>
        </p:txBody>
      </p:sp>
      <p:sp>
        <p:nvSpPr>
          <p:cNvPr id="22" name="Rectangle 21">
            <a:extLst>
              <a:ext uri="{FF2B5EF4-FFF2-40B4-BE49-F238E27FC236}">
                <a16:creationId xmlns:a16="http://schemas.microsoft.com/office/drawing/2014/main" id="{308C57EA-F551-4AF3-88A2-A9B15F9CD8C4}"/>
              </a:ext>
            </a:extLst>
          </p:cNvPr>
          <p:cNvSpPr/>
          <p:nvPr/>
        </p:nvSpPr>
        <p:spPr>
          <a:xfrm>
            <a:off x="2358038" y="12052668"/>
            <a:ext cx="6229753" cy="3139321"/>
          </a:xfrm>
          <a:prstGeom prst="rect">
            <a:avLst/>
          </a:prstGeom>
        </p:spPr>
        <p:txBody>
          <a:bodyPr wrap="square">
            <a:spAutoFit/>
          </a:bodyPr>
          <a:lstStyle/>
          <a:p>
            <a:pPr algn="ctr"/>
            <a:r>
              <a:rPr lang="en-SG" dirty="0"/>
              <a:t>Ich </a:t>
            </a:r>
            <a:r>
              <a:rPr lang="en-SG" dirty="0" err="1"/>
              <a:t>wohne</a:t>
            </a:r>
            <a:r>
              <a:rPr lang="en-SG" dirty="0"/>
              <a:t> in __</a:t>
            </a:r>
          </a:p>
          <a:p>
            <a:pPr algn="ctr"/>
            <a:r>
              <a:rPr lang="en-SG" dirty="0"/>
              <a:t>Ich </a:t>
            </a:r>
            <a:r>
              <a:rPr lang="en-SG" dirty="0" err="1"/>
              <a:t>lebe</a:t>
            </a:r>
            <a:r>
              <a:rPr lang="en-SG" dirty="0"/>
              <a:t> in __</a:t>
            </a:r>
          </a:p>
          <a:p>
            <a:pPr algn="ctr"/>
            <a:r>
              <a:rPr lang="en-SG" dirty="0"/>
              <a:t>Bonus:</a:t>
            </a:r>
          </a:p>
          <a:p>
            <a:pPr marL="285750" indent="-285750" algn="ctr">
              <a:buFontTx/>
              <a:buChar char="-"/>
            </a:pPr>
            <a:r>
              <a:rPr lang="en-SG" dirty="0"/>
              <a:t>Ich bin </a:t>
            </a:r>
            <a:r>
              <a:rPr lang="en-SG" dirty="0" err="1"/>
              <a:t>seit</a:t>
            </a:r>
            <a:r>
              <a:rPr lang="en-SG" dirty="0"/>
              <a:t> </a:t>
            </a:r>
            <a:r>
              <a:rPr lang="en-SG" dirty="0" err="1"/>
              <a:t>einem</a:t>
            </a:r>
            <a:r>
              <a:rPr lang="en-SG" dirty="0"/>
              <a:t> </a:t>
            </a:r>
            <a:r>
              <a:rPr lang="en-SG" dirty="0" err="1"/>
              <a:t>jahr</a:t>
            </a:r>
            <a:r>
              <a:rPr lang="en-SG" dirty="0"/>
              <a:t> in __</a:t>
            </a:r>
          </a:p>
          <a:p>
            <a:pPr marL="285750" indent="-285750" algn="ctr">
              <a:buFontTx/>
              <a:buChar char="-"/>
            </a:pPr>
            <a:r>
              <a:rPr lang="en-SG" dirty="0"/>
              <a:t>Ich bin </a:t>
            </a:r>
            <a:r>
              <a:rPr lang="en-SG" dirty="0" err="1"/>
              <a:t>hier</a:t>
            </a:r>
            <a:r>
              <a:rPr lang="en-SG" dirty="0"/>
              <a:t> </a:t>
            </a:r>
            <a:r>
              <a:rPr lang="en-SG" dirty="0" err="1"/>
              <a:t>seit</a:t>
            </a:r>
            <a:r>
              <a:rPr lang="en-SG" dirty="0"/>
              <a:t> </a:t>
            </a:r>
            <a:r>
              <a:rPr lang="en-SG" dirty="0" err="1"/>
              <a:t>vier</a:t>
            </a:r>
            <a:r>
              <a:rPr lang="en-SG" dirty="0"/>
              <a:t> </a:t>
            </a:r>
            <a:r>
              <a:rPr lang="en-SG" dirty="0" err="1"/>
              <a:t>Monaten</a:t>
            </a:r>
            <a:endParaRPr lang="en-SG" dirty="0"/>
          </a:p>
          <a:p>
            <a:pPr marL="285750" indent="-285750" algn="ctr">
              <a:buFontTx/>
              <a:buChar char="-"/>
            </a:pPr>
            <a:r>
              <a:rPr lang="de-DE" dirty="0"/>
              <a:t>ich bin vor 16 jahren nach Deutschland gekommen</a:t>
            </a:r>
            <a:endParaRPr lang="en-SG" dirty="0"/>
          </a:p>
          <a:p>
            <a:pPr algn="ctr"/>
            <a:r>
              <a:rPr lang="en-SG" dirty="0"/>
              <a:t>Bonus: </a:t>
            </a:r>
          </a:p>
          <a:p>
            <a:pPr marL="285750" indent="-285750" algn="ctr">
              <a:buFontTx/>
              <a:buChar char="-"/>
            </a:pPr>
            <a:r>
              <a:rPr lang="en-SG" dirty="0"/>
              <a:t>berlin </a:t>
            </a:r>
            <a:r>
              <a:rPr lang="en-SG" dirty="0" err="1"/>
              <a:t>gefällt</a:t>
            </a:r>
            <a:r>
              <a:rPr lang="en-SG" dirty="0"/>
              <a:t> </a:t>
            </a:r>
            <a:r>
              <a:rPr lang="en-SG" dirty="0" err="1"/>
              <a:t>mir</a:t>
            </a:r>
            <a:endParaRPr lang="en-SG" dirty="0"/>
          </a:p>
          <a:p>
            <a:pPr marL="285750" indent="-285750" algn="ctr">
              <a:buFontTx/>
              <a:buChar char="-"/>
            </a:pPr>
            <a:r>
              <a:rPr lang="de-DE" dirty="0"/>
              <a:t>berlin ist ein schöne stadt</a:t>
            </a:r>
          </a:p>
          <a:p>
            <a:pPr marL="285750" indent="-285750" algn="ctr">
              <a:buFontTx/>
              <a:buChar char="-"/>
            </a:pPr>
            <a:r>
              <a:rPr lang="en-SG" dirty="0" err="1"/>
              <a:t>ganz</a:t>
            </a:r>
            <a:r>
              <a:rPr lang="en-SG" dirty="0"/>
              <a:t> </a:t>
            </a:r>
            <a:r>
              <a:rPr lang="en-SG" dirty="0" err="1"/>
              <a:t>deutschland</a:t>
            </a:r>
            <a:r>
              <a:rPr lang="en-SG" dirty="0"/>
              <a:t> </a:t>
            </a:r>
            <a:r>
              <a:rPr lang="en-SG" dirty="0" err="1"/>
              <a:t>gefällt</a:t>
            </a:r>
            <a:r>
              <a:rPr lang="en-SG" dirty="0"/>
              <a:t> </a:t>
            </a:r>
            <a:r>
              <a:rPr lang="en-SG" dirty="0" err="1"/>
              <a:t>mir</a:t>
            </a:r>
            <a:endParaRPr lang="en-SG" dirty="0"/>
          </a:p>
          <a:p>
            <a:pPr marL="285750" indent="-285750" algn="ctr">
              <a:buFontTx/>
              <a:buChar char="-"/>
            </a:pPr>
            <a:r>
              <a:rPr lang="en-SG" dirty="0"/>
              <a:t>Die Leute in Deutschland </a:t>
            </a:r>
            <a:r>
              <a:rPr lang="en-SG" dirty="0" err="1"/>
              <a:t>sind</a:t>
            </a:r>
            <a:r>
              <a:rPr lang="en-SG" dirty="0"/>
              <a:t> </a:t>
            </a:r>
            <a:r>
              <a:rPr lang="en-SG" dirty="0" err="1"/>
              <a:t>sehr</a:t>
            </a:r>
            <a:r>
              <a:rPr lang="en-SG" dirty="0"/>
              <a:t> Freundlich und </a:t>
            </a:r>
            <a:r>
              <a:rPr lang="en-SG" dirty="0" err="1"/>
              <a:t>sehr</a:t>
            </a:r>
            <a:r>
              <a:rPr lang="en-SG" dirty="0"/>
              <a:t> nett </a:t>
            </a:r>
          </a:p>
        </p:txBody>
      </p:sp>
      <p:sp>
        <p:nvSpPr>
          <p:cNvPr id="23" name="Rectangle 22">
            <a:extLst>
              <a:ext uri="{FF2B5EF4-FFF2-40B4-BE49-F238E27FC236}">
                <a16:creationId xmlns:a16="http://schemas.microsoft.com/office/drawing/2014/main" id="{932538A3-C9B5-4908-B987-CB37487FD2BC}"/>
              </a:ext>
            </a:extLst>
          </p:cNvPr>
          <p:cNvSpPr/>
          <p:nvPr/>
        </p:nvSpPr>
        <p:spPr>
          <a:xfrm>
            <a:off x="13581248" y="12419328"/>
            <a:ext cx="2409903" cy="2585323"/>
          </a:xfrm>
          <a:prstGeom prst="rect">
            <a:avLst/>
          </a:prstGeom>
        </p:spPr>
        <p:txBody>
          <a:bodyPr wrap="square">
            <a:spAutoFit/>
          </a:bodyPr>
          <a:lstStyle/>
          <a:p>
            <a:pPr algn="ctr"/>
            <a:r>
              <a:rPr lang="en-SG" dirty="0"/>
              <a:t>Ich </a:t>
            </a:r>
            <a:r>
              <a:rPr lang="en-SG" dirty="0" err="1"/>
              <a:t>spreche</a:t>
            </a:r>
            <a:r>
              <a:rPr lang="en-SG" dirty="0"/>
              <a:t> __</a:t>
            </a:r>
          </a:p>
          <a:p>
            <a:pPr marL="342900" indent="-342900" algn="ctr">
              <a:buAutoNum type="arabicPeriod"/>
            </a:pPr>
            <a:r>
              <a:rPr lang="en-SG" dirty="0"/>
              <a:t>Deutsch</a:t>
            </a:r>
          </a:p>
          <a:p>
            <a:pPr marL="342900" indent="-342900" algn="ctr">
              <a:buAutoNum type="arabicPeriod"/>
            </a:pPr>
            <a:r>
              <a:rPr lang="en-SG" dirty="0" err="1"/>
              <a:t>Englisch</a:t>
            </a:r>
            <a:endParaRPr lang="en-SG" dirty="0"/>
          </a:p>
          <a:p>
            <a:pPr marL="342900" indent="-342900" algn="ctr">
              <a:buAutoNum type="arabicPeriod"/>
            </a:pPr>
            <a:r>
              <a:rPr lang="en-SG" dirty="0" err="1"/>
              <a:t>Franzosisch</a:t>
            </a:r>
            <a:endParaRPr lang="en-SG" dirty="0"/>
          </a:p>
          <a:p>
            <a:pPr marL="342900" indent="-342900" algn="ctr">
              <a:buAutoNum type="arabicPeriod"/>
            </a:pPr>
            <a:r>
              <a:rPr lang="en-SG" dirty="0" err="1"/>
              <a:t>Russisch</a:t>
            </a:r>
            <a:endParaRPr lang="en-SG" dirty="0"/>
          </a:p>
          <a:p>
            <a:pPr algn="ctr"/>
            <a:r>
              <a:rPr lang="en-SG" dirty="0"/>
              <a:t>(</a:t>
            </a:r>
            <a:r>
              <a:rPr lang="en-SG" dirty="0" err="1"/>
              <a:t>ein</a:t>
            </a:r>
            <a:r>
              <a:rPr lang="en-SG" dirty="0"/>
              <a:t> </a:t>
            </a:r>
            <a:r>
              <a:rPr lang="en-SG" dirty="0" err="1"/>
              <a:t>bisschen</a:t>
            </a:r>
            <a:r>
              <a:rPr lang="en-SG" dirty="0"/>
              <a:t>, </a:t>
            </a:r>
            <a:r>
              <a:rPr lang="en-SG" dirty="0" err="1"/>
              <a:t>Meine</a:t>
            </a:r>
            <a:r>
              <a:rPr lang="en-SG" dirty="0"/>
              <a:t> </a:t>
            </a:r>
            <a:r>
              <a:rPr lang="en-SG" dirty="0" err="1"/>
              <a:t>Muttersprache</a:t>
            </a:r>
            <a:r>
              <a:rPr lang="en-SG" dirty="0"/>
              <a:t>, </a:t>
            </a:r>
            <a:r>
              <a:rPr lang="en-SG" dirty="0" err="1"/>
              <a:t>fließend</a:t>
            </a:r>
            <a:r>
              <a:rPr lang="en-SG" dirty="0"/>
              <a:t>/</a:t>
            </a:r>
            <a:r>
              <a:rPr lang="en-SG" dirty="0" err="1"/>
              <a:t>sehr</a:t>
            </a:r>
            <a:r>
              <a:rPr lang="en-SG" dirty="0"/>
              <a:t> gut, </a:t>
            </a:r>
            <a:r>
              <a:rPr lang="en-SG" dirty="0" err="1"/>
              <a:t>lerne</a:t>
            </a:r>
            <a:r>
              <a:rPr lang="en-SG" dirty="0"/>
              <a:t> </a:t>
            </a:r>
            <a:r>
              <a:rPr lang="en-SG" dirty="0" err="1"/>
              <a:t>gerade</a:t>
            </a:r>
            <a:r>
              <a:rPr lang="en-SG" dirty="0"/>
              <a:t>)</a:t>
            </a:r>
          </a:p>
        </p:txBody>
      </p:sp>
      <p:sp>
        <p:nvSpPr>
          <p:cNvPr id="24" name="Rectangle 23">
            <a:extLst>
              <a:ext uri="{FF2B5EF4-FFF2-40B4-BE49-F238E27FC236}">
                <a16:creationId xmlns:a16="http://schemas.microsoft.com/office/drawing/2014/main" id="{EB610244-FF60-42ED-95DA-D712B0090A47}"/>
              </a:ext>
            </a:extLst>
          </p:cNvPr>
          <p:cNvSpPr/>
          <p:nvPr/>
        </p:nvSpPr>
        <p:spPr>
          <a:xfrm>
            <a:off x="23467593" y="12419328"/>
            <a:ext cx="2409903" cy="3970318"/>
          </a:xfrm>
          <a:prstGeom prst="rect">
            <a:avLst/>
          </a:prstGeom>
        </p:spPr>
        <p:txBody>
          <a:bodyPr wrap="square">
            <a:spAutoFit/>
          </a:bodyPr>
          <a:lstStyle/>
          <a:p>
            <a:pPr algn="ctr"/>
            <a:r>
              <a:rPr lang="en-SG" dirty="0" err="1"/>
              <a:t>Meine</a:t>
            </a:r>
            <a:r>
              <a:rPr lang="en-SG" dirty="0"/>
              <a:t> </a:t>
            </a:r>
            <a:r>
              <a:rPr lang="en-SG" dirty="0" err="1"/>
              <a:t>Hobbys</a:t>
            </a:r>
            <a:r>
              <a:rPr lang="en-SG" dirty="0"/>
              <a:t> </a:t>
            </a:r>
            <a:r>
              <a:rPr lang="en-SG" dirty="0" err="1"/>
              <a:t>sind</a:t>
            </a:r>
            <a:r>
              <a:rPr lang="en-SG" dirty="0"/>
              <a:t>:</a:t>
            </a:r>
          </a:p>
          <a:p>
            <a:pPr marL="342900" indent="-342900" algn="ctr">
              <a:buAutoNum type="arabicPeriod"/>
            </a:pPr>
            <a:r>
              <a:rPr lang="en-SG" dirty="0"/>
              <a:t>Sport </a:t>
            </a:r>
            <a:r>
              <a:rPr lang="en-SG" dirty="0" err="1"/>
              <a:t>machen</a:t>
            </a:r>
            <a:endParaRPr lang="en-SG" dirty="0"/>
          </a:p>
          <a:p>
            <a:pPr marL="342900" indent="-342900" algn="ctr">
              <a:buAutoNum type="arabicPeriod"/>
            </a:pPr>
            <a:r>
              <a:rPr lang="en-SG" dirty="0" err="1"/>
              <a:t>schwimmen</a:t>
            </a:r>
            <a:endParaRPr lang="en-SG" dirty="0"/>
          </a:p>
          <a:p>
            <a:pPr marL="342900" indent="-342900" algn="ctr">
              <a:buAutoNum type="arabicPeriod"/>
            </a:pPr>
            <a:r>
              <a:rPr lang="en-SG" dirty="0" err="1"/>
              <a:t>lesen</a:t>
            </a:r>
            <a:endParaRPr lang="en-SG" dirty="0"/>
          </a:p>
          <a:p>
            <a:pPr marL="342900" indent="-342900" algn="ctr">
              <a:buAutoNum type="arabicPeriod"/>
            </a:pPr>
            <a:r>
              <a:rPr lang="en-SG" dirty="0" err="1"/>
              <a:t>neue</a:t>
            </a:r>
            <a:r>
              <a:rPr lang="en-SG" dirty="0"/>
              <a:t> </a:t>
            </a:r>
            <a:r>
              <a:rPr lang="en-SG" dirty="0" err="1"/>
              <a:t>Sprachen</a:t>
            </a:r>
            <a:r>
              <a:rPr lang="en-SG" dirty="0"/>
              <a:t> </a:t>
            </a:r>
            <a:r>
              <a:rPr lang="en-SG" dirty="0" err="1"/>
              <a:t>lernen</a:t>
            </a:r>
            <a:endParaRPr lang="en-SG" dirty="0"/>
          </a:p>
          <a:p>
            <a:pPr marL="342900" indent="-342900" algn="ctr">
              <a:buAutoNum type="arabicPeriod"/>
            </a:pPr>
            <a:r>
              <a:rPr lang="en-SG" dirty="0" err="1"/>
              <a:t>tanzen</a:t>
            </a:r>
            <a:endParaRPr lang="en-SG" dirty="0"/>
          </a:p>
          <a:p>
            <a:pPr marL="342900" indent="-342900" algn="ctr">
              <a:buAutoNum type="arabicPeriod"/>
            </a:pPr>
            <a:r>
              <a:rPr lang="en-SG" dirty="0" err="1"/>
              <a:t>reisen</a:t>
            </a:r>
            <a:endParaRPr lang="en-SG" dirty="0"/>
          </a:p>
          <a:p>
            <a:pPr marL="342900" indent="-342900" algn="ctr">
              <a:buAutoNum type="arabicPeriod"/>
            </a:pPr>
            <a:r>
              <a:rPr lang="en-SG" dirty="0" err="1"/>
              <a:t>Fahrrad</a:t>
            </a:r>
            <a:r>
              <a:rPr lang="en-SG" dirty="0"/>
              <a:t> </a:t>
            </a:r>
            <a:r>
              <a:rPr lang="en-SG" dirty="0" err="1"/>
              <a:t>fahren</a:t>
            </a:r>
            <a:endParaRPr lang="en-SG" dirty="0"/>
          </a:p>
          <a:p>
            <a:pPr marL="342900" indent="-342900" algn="ctr">
              <a:buAutoNum type="arabicPeriod"/>
            </a:pPr>
            <a:r>
              <a:rPr lang="en-SG" dirty="0" err="1"/>
              <a:t>Tischtennis</a:t>
            </a:r>
            <a:endParaRPr lang="en-SG" dirty="0"/>
          </a:p>
          <a:p>
            <a:pPr marL="342900" indent="-342900" algn="ctr">
              <a:buAutoNum type="arabicPeriod"/>
            </a:pPr>
            <a:r>
              <a:rPr lang="en-SG" dirty="0" err="1"/>
              <a:t>musik</a:t>
            </a:r>
            <a:r>
              <a:rPr lang="en-SG" dirty="0"/>
              <a:t> </a:t>
            </a:r>
            <a:r>
              <a:rPr lang="en-SG" dirty="0" err="1"/>
              <a:t>hören</a:t>
            </a:r>
            <a:endParaRPr lang="en-SG" dirty="0"/>
          </a:p>
          <a:p>
            <a:pPr marL="342900" indent="-342900" algn="ctr">
              <a:buAutoNum type="arabicPeriod"/>
            </a:pPr>
            <a:r>
              <a:rPr lang="en-SG" dirty="0" err="1"/>
              <a:t>Im</a:t>
            </a:r>
            <a:r>
              <a:rPr lang="en-SG" dirty="0"/>
              <a:t> Internet </a:t>
            </a:r>
            <a:r>
              <a:rPr lang="en-SG" dirty="0" err="1"/>
              <a:t>surfen</a:t>
            </a:r>
            <a:endParaRPr lang="en-SG" dirty="0"/>
          </a:p>
          <a:p>
            <a:pPr marL="342900" indent="-342900" algn="ctr">
              <a:buAutoNum type="arabicPeriod"/>
            </a:pPr>
            <a:r>
              <a:rPr lang="en-SG" dirty="0" err="1"/>
              <a:t>spazieren</a:t>
            </a:r>
            <a:endParaRPr lang="en-SG" dirty="0"/>
          </a:p>
          <a:p>
            <a:pPr algn="ctr"/>
            <a:r>
              <a:rPr lang="en-SG" dirty="0"/>
              <a:t>Und so </a:t>
            </a:r>
            <a:r>
              <a:rPr lang="en-SG" dirty="0" err="1"/>
              <a:t>weiter</a:t>
            </a:r>
            <a:r>
              <a:rPr lang="en-SG" dirty="0"/>
              <a:t>…</a:t>
            </a:r>
          </a:p>
        </p:txBody>
      </p:sp>
      <p:sp>
        <p:nvSpPr>
          <p:cNvPr id="25" name="Rectangle 24">
            <a:extLst>
              <a:ext uri="{FF2B5EF4-FFF2-40B4-BE49-F238E27FC236}">
                <a16:creationId xmlns:a16="http://schemas.microsoft.com/office/drawing/2014/main" id="{634FDF6F-A30A-44F3-8076-D3A26F1CA180}"/>
              </a:ext>
            </a:extLst>
          </p:cNvPr>
          <p:cNvSpPr/>
          <p:nvPr/>
        </p:nvSpPr>
        <p:spPr>
          <a:xfrm>
            <a:off x="2728187" y="15379636"/>
            <a:ext cx="5489464" cy="1173210"/>
          </a:xfrm>
          <a:prstGeom prst="rect">
            <a:avLst/>
          </a:prstGeom>
        </p:spPr>
        <p:style>
          <a:lnRef idx="2">
            <a:schemeClr val="dk1"/>
          </a:lnRef>
          <a:fillRef idx="1">
            <a:schemeClr val="lt1"/>
          </a:fillRef>
          <a:effectRef idx="0">
            <a:schemeClr val="dk1"/>
          </a:effectRef>
          <a:fontRef idx="minor">
            <a:schemeClr val="dk1"/>
          </a:fontRef>
        </p:style>
        <p:txBody>
          <a:bodyPr wrap="none" lIns="64585" tIns="32292" rIns="64585" bIns="32292">
            <a:spAutoFit/>
          </a:bodyPr>
          <a:lstStyle/>
          <a:p>
            <a:pPr algn="ctr"/>
            <a:r>
              <a:rPr lang="en-US" sz="7200" b="1" u="sng" dirty="0" err="1">
                <a:ln w="9525">
                  <a:solidFill>
                    <a:schemeClr val="bg1"/>
                  </a:solidFill>
                  <a:prstDash val="solid"/>
                </a:ln>
                <a:solidFill>
                  <a:schemeClr val="tx1"/>
                </a:solidFill>
                <a:effectLst>
                  <a:outerShdw blurRad="12700" dist="38100" dir="2700000" algn="tl" rotWithShape="0">
                    <a:schemeClr val="bg1">
                      <a:lumMod val="50000"/>
                    </a:schemeClr>
                  </a:outerShdw>
                </a:effectLst>
              </a:rPr>
              <a:t>Familienstand</a:t>
            </a:r>
            <a:endParaRPr lang="en-US"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6" name="Rectangle 25">
            <a:extLst>
              <a:ext uri="{FF2B5EF4-FFF2-40B4-BE49-F238E27FC236}">
                <a16:creationId xmlns:a16="http://schemas.microsoft.com/office/drawing/2014/main" id="{C3DCF4BB-C4D8-434F-B580-9A2A9B7EFA3F}"/>
              </a:ext>
            </a:extLst>
          </p:cNvPr>
          <p:cNvSpPr/>
          <p:nvPr/>
        </p:nvSpPr>
        <p:spPr>
          <a:xfrm>
            <a:off x="4267964" y="17226166"/>
            <a:ext cx="2409903" cy="3970318"/>
          </a:xfrm>
          <a:prstGeom prst="rect">
            <a:avLst/>
          </a:prstGeom>
        </p:spPr>
        <p:txBody>
          <a:bodyPr wrap="square">
            <a:spAutoFit/>
          </a:bodyPr>
          <a:lstStyle/>
          <a:p>
            <a:pPr algn="ctr"/>
            <a:r>
              <a:rPr lang="en-SG" dirty="0"/>
              <a:t>Ich bin single</a:t>
            </a:r>
          </a:p>
          <a:p>
            <a:pPr algn="ctr"/>
            <a:r>
              <a:rPr lang="en-SG" dirty="0"/>
              <a:t>(</a:t>
            </a:r>
            <a:r>
              <a:rPr lang="en-SG" dirty="0" err="1"/>
              <a:t>bedeutet</a:t>
            </a:r>
            <a:r>
              <a:rPr lang="en-SG" dirty="0"/>
              <a:t>: ich </a:t>
            </a:r>
            <a:r>
              <a:rPr lang="en-SG" dirty="0" err="1"/>
              <a:t>habe</a:t>
            </a:r>
            <a:r>
              <a:rPr lang="en-SG" dirty="0"/>
              <a:t> </a:t>
            </a:r>
            <a:r>
              <a:rPr lang="en-SG" dirty="0" err="1"/>
              <a:t>keinen</a:t>
            </a:r>
            <a:r>
              <a:rPr lang="en-SG" dirty="0"/>
              <a:t> Freund </a:t>
            </a:r>
            <a:r>
              <a:rPr lang="en-SG" dirty="0" err="1"/>
              <a:t>oder</a:t>
            </a:r>
            <a:r>
              <a:rPr lang="en-SG" dirty="0"/>
              <a:t> </a:t>
            </a:r>
            <a:r>
              <a:rPr lang="en-SG" dirty="0" err="1"/>
              <a:t>kiene</a:t>
            </a:r>
            <a:r>
              <a:rPr lang="en-SG" dirty="0"/>
              <a:t> </a:t>
            </a:r>
            <a:r>
              <a:rPr lang="en-SG" dirty="0" err="1"/>
              <a:t>Freundin</a:t>
            </a:r>
            <a:r>
              <a:rPr lang="en-SG" dirty="0"/>
              <a:t>)</a:t>
            </a:r>
          </a:p>
          <a:p>
            <a:pPr algn="ctr"/>
            <a:r>
              <a:rPr lang="en-SG" dirty="0"/>
              <a:t>Ich bin </a:t>
            </a:r>
            <a:r>
              <a:rPr lang="en-SG" dirty="0" err="1"/>
              <a:t>ledig</a:t>
            </a:r>
            <a:endParaRPr lang="en-SG" dirty="0"/>
          </a:p>
          <a:p>
            <a:pPr algn="ctr"/>
            <a:r>
              <a:rPr lang="en-SG" dirty="0"/>
              <a:t>(</a:t>
            </a:r>
            <a:r>
              <a:rPr lang="en-SG" dirty="0" err="1"/>
              <a:t>bedeutet</a:t>
            </a:r>
            <a:r>
              <a:rPr lang="en-SG" dirty="0"/>
              <a:t>: </a:t>
            </a:r>
            <a:r>
              <a:rPr lang="en-SG" dirty="0" err="1"/>
              <a:t>viellecht</a:t>
            </a:r>
            <a:r>
              <a:rPr lang="en-SG" dirty="0"/>
              <a:t> </a:t>
            </a:r>
            <a:r>
              <a:rPr lang="en-SG" dirty="0" err="1"/>
              <a:t>einen</a:t>
            </a:r>
            <a:r>
              <a:rPr lang="en-SG" dirty="0"/>
              <a:t> Freund </a:t>
            </a:r>
            <a:r>
              <a:rPr lang="en-SG" dirty="0" err="1"/>
              <a:t>oder</a:t>
            </a:r>
            <a:r>
              <a:rPr lang="en-SG" dirty="0"/>
              <a:t> </a:t>
            </a:r>
            <a:r>
              <a:rPr lang="en-SG" dirty="0" err="1"/>
              <a:t>eine</a:t>
            </a:r>
            <a:r>
              <a:rPr lang="en-SG" dirty="0"/>
              <a:t> </a:t>
            </a:r>
            <a:r>
              <a:rPr lang="en-SG" dirty="0" err="1"/>
              <a:t>Freundin</a:t>
            </a:r>
            <a:r>
              <a:rPr lang="en-SG" dirty="0"/>
              <a:t> </a:t>
            </a:r>
            <a:r>
              <a:rPr lang="en-SG" dirty="0" err="1"/>
              <a:t>aber</a:t>
            </a:r>
            <a:r>
              <a:rPr lang="en-SG" dirty="0"/>
              <a:t> ich bin </a:t>
            </a:r>
            <a:r>
              <a:rPr lang="en-SG" dirty="0" err="1"/>
              <a:t>nicht</a:t>
            </a:r>
            <a:r>
              <a:rPr lang="en-SG" dirty="0"/>
              <a:t> </a:t>
            </a:r>
            <a:r>
              <a:rPr lang="en-SG" dirty="0" err="1"/>
              <a:t>verheiratet</a:t>
            </a:r>
            <a:r>
              <a:rPr lang="en-SG" dirty="0"/>
              <a:t> </a:t>
            </a:r>
          </a:p>
          <a:p>
            <a:pPr algn="ctr"/>
            <a:r>
              <a:rPr lang="en-SG" dirty="0"/>
              <a:t>Ich bin </a:t>
            </a:r>
            <a:r>
              <a:rPr lang="en-SG" dirty="0" err="1"/>
              <a:t>verlobt</a:t>
            </a:r>
            <a:endParaRPr lang="en-SG" dirty="0"/>
          </a:p>
          <a:p>
            <a:pPr algn="ctr"/>
            <a:r>
              <a:rPr lang="en-SG" dirty="0"/>
              <a:t>Ich bin </a:t>
            </a:r>
            <a:r>
              <a:rPr lang="en-SG" dirty="0" err="1"/>
              <a:t>verheiratet</a:t>
            </a:r>
            <a:endParaRPr lang="en-SG" dirty="0"/>
          </a:p>
          <a:p>
            <a:pPr algn="ctr"/>
            <a:r>
              <a:rPr lang="en-SG" dirty="0"/>
              <a:t>Ich bin </a:t>
            </a:r>
            <a:r>
              <a:rPr lang="en-SG" dirty="0" err="1"/>
              <a:t>getrennt</a:t>
            </a:r>
            <a:endParaRPr lang="en-SG" dirty="0"/>
          </a:p>
          <a:p>
            <a:pPr algn="ctr"/>
            <a:r>
              <a:rPr lang="en-SG" dirty="0"/>
              <a:t>Ich bin </a:t>
            </a:r>
            <a:r>
              <a:rPr lang="en-SG" dirty="0" err="1"/>
              <a:t>geschieden</a:t>
            </a:r>
            <a:endParaRPr lang="en-SG" dirty="0"/>
          </a:p>
          <a:p>
            <a:pPr algn="ctr"/>
            <a:r>
              <a:rPr lang="en-SG" dirty="0"/>
              <a:t>Ich bin </a:t>
            </a:r>
            <a:r>
              <a:rPr lang="en-SG" dirty="0" err="1"/>
              <a:t>verwitwet</a:t>
            </a:r>
            <a:endParaRPr lang="en-SG" dirty="0"/>
          </a:p>
        </p:txBody>
      </p:sp>
      <p:sp>
        <p:nvSpPr>
          <p:cNvPr id="27" name="Rectangle 26">
            <a:extLst>
              <a:ext uri="{FF2B5EF4-FFF2-40B4-BE49-F238E27FC236}">
                <a16:creationId xmlns:a16="http://schemas.microsoft.com/office/drawing/2014/main" id="{5B57EEF3-CEBD-46FB-8830-A12A41F49343}"/>
              </a:ext>
            </a:extLst>
          </p:cNvPr>
          <p:cNvSpPr/>
          <p:nvPr/>
        </p:nvSpPr>
        <p:spPr>
          <a:xfrm>
            <a:off x="12952585" y="15379636"/>
            <a:ext cx="3667233" cy="1173210"/>
          </a:xfrm>
          <a:prstGeom prst="rect">
            <a:avLst/>
          </a:prstGeom>
        </p:spPr>
        <p:style>
          <a:lnRef idx="2">
            <a:schemeClr val="dk1"/>
          </a:lnRef>
          <a:fillRef idx="1">
            <a:schemeClr val="lt1"/>
          </a:fillRef>
          <a:effectRef idx="0">
            <a:schemeClr val="dk1"/>
          </a:effectRef>
          <a:fontRef idx="minor">
            <a:schemeClr val="dk1"/>
          </a:fontRef>
        </p:style>
        <p:txBody>
          <a:bodyPr wrap="square" lIns="64585" tIns="32292" rIns="64585" bIns="32292">
            <a:spAutoFit/>
          </a:bodyPr>
          <a:lstStyle/>
          <a:p>
            <a:pPr algn="ctr"/>
            <a:r>
              <a:rPr lang="en-US" sz="7200" b="1" u="sng" dirty="0" err="1">
                <a:ln w="9525">
                  <a:solidFill>
                    <a:schemeClr val="bg1"/>
                  </a:solidFill>
                  <a:prstDash val="solid"/>
                </a:ln>
                <a:solidFill>
                  <a:schemeClr val="tx1"/>
                </a:solidFill>
                <a:effectLst>
                  <a:outerShdw blurRad="12700" dist="38100" dir="2700000" algn="tl" rotWithShape="0">
                    <a:schemeClr val="bg1">
                      <a:lumMod val="50000"/>
                    </a:schemeClr>
                  </a:outerShdw>
                </a:effectLst>
              </a:rPr>
              <a:t>Beruf</a:t>
            </a:r>
            <a:endParaRPr lang="en-US"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8" name="Rectangle 27">
            <a:extLst>
              <a:ext uri="{FF2B5EF4-FFF2-40B4-BE49-F238E27FC236}">
                <a16:creationId xmlns:a16="http://schemas.microsoft.com/office/drawing/2014/main" id="{F46A2392-CE53-4C45-82A8-5FCD85121A05}"/>
              </a:ext>
            </a:extLst>
          </p:cNvPr>
          <p:cNvSpPr/>
          <p:nvPr/>
        </p:nvSpPr>
        <p:spPr>
          <a:xfrm>
            <a:off x="13581248" y="17226166"/>
            <a:ext cx="2409903" cy="923330"/>
          </a:xfrm>
          <a:prstGeom prst="rect">
            <a:avLst/>
          </a:prstGeom>
        </p:spPr>
        <p:txBody>
          <a:bodyPr wrap="square">
            <a:spAutoFit/>
          </a:bodyPr>
          <a:lstStyle/>
          <a:p>
            <a:pPr algn="ctr"/>
            <a:r>
              <a:rPr lang="en-SG" dirty="0"/>
              <a:t>Ich </a:t>
            </a:r>
            <a:r>
              <a:rPr lang="en-SG" dirty="0" err="1"/>
              <a:t>arbeite</a:t>
            </a:r>
            <a:r>
              <a:rPr lang="en-SG" dirty="0"/>
              <a:t> </a:t>
            </a:r>
            <a:r>
              <a:rPr lang="en-SG" dirty="0" err="1"/>
              <a:t>als</a:t>
            </a:r>
            <a:r>
              <a:rPr lang="en-SG" dirty="0"/>
              <a:t> __(occupation) </a:t>
            </a:r>
            <a:r>
              <a:rPr lang="en-SG" dirty="0" err="1"/>
              <a:t>im</a:t>
            </a:r>
            <a:r>
              <a:rPr lang="en-SG" dirty="0"/>
              <a:t> __(location)</a:t>
            </a:r>
          </a:p>
        </p:txBody>
      </p:sp>
      <p:sp>
        <p:nvSpPr>
          <p:cNvPr id="2" name="Rectangle 1">
            <a:extLst>
              <a:ext uri="{FF2B5EF4-FFF2-40B4-BE49-F238E27FC236}">
                <a16:creationId xmlns:a16="http://schemas.microsoft.com/office/drawing/2014/main" id="{F69DF338-4D79-4FDA-A8EE-324B987939FA}"/>
              </a:ext>
            </a:extLst>
          </p:cNvPr>
          <p:cNvSpPr/>
          <p:nvPr/>
        </p:nvSpPr>
        <p:spPr>
          <a:xfrm>
            <a:off x="8897932" y="2635306"/>
            <a:ext cx="3170366" cy="646331"/>
          </a:xfrm>
          <a:prstGeom prst="rect">
            <a:avLst/>
          </a:prstGeom>
        </p:spPr>
        <p:txBody>
          <a:bodyPr wrap="square">
            <a:spAutoFit/>
          </a:bodyPr>
          <a:lstStyle/>
          <a:p>
            <a:r>
              <a:rPr lang="en-SG" dirty="0" err="1"/>
              <a:t>Ungefähr</a:t>
            </a:r>
            <a:r>
              <a:rPr lang="en-SG" dirty="0"/>
              <a:t>(approximately)</a:t>
            </a:r>
          </a:p>
          <a:p>
            <a:r>
              <a:rPr lang="en-SG" dirty="0" err="1"/>
              <a:t>ein</a:t>
            </a:r>
            <a:r>
              <a:rPr lang="en-SG" dirty="0"/>
              <a:t> </a:t>
            </a:r>
            <a:r>
              <a:rPr lang="en-SG" dirty="0" err="1"/>
              <a:t>paar</a:t>
            </a:r>
            <a:r>
              <a:rPr lang="en-SG" dirty="0"/>
              <a:t> </a:t>
            </a:r>
            <a:r>
              <a:rPr lang="en-SG" dirty="0" err="1"/>
              <a:t>wörter</a:t>
            </a:r>
            <a:r>
              <a:rPr lang="en-SG" dirty="0"/>
              <a:t>(a few words)</a:t>
            </a:r>
          </a:p>
        </p:txBody>
      </p:sp>
    </p:spTree>
    <p:extLst>
      <p:ext uri="{BB962C8B-B14F-4D97-AF65-F5344CB8AC3E}">
        <p14:creationId xmlns:p14="http://schemas.microsoft.com/office/powerpoint/2010/main" val="1775591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C1F70-9098-4B3D-A690-0321C4201466}"/>
              </a:ext>
            </a:extLst>
          </p:cNvPr>
          <p:cNvSpPr>
            <a:spLocks noGrp="1"/>
          </p:cNvSpPr>
          <p:nvPr>
            <p:ph type="title"/>
          </p:nvPr>
        </p:nvSpPr>
        <p:spPr>
          <a:xfrm>
            <a:off x="8624254" y="1138485"/>
            <a:ext cx="17321846" cy="1383397"/>
          </a:xfrm>
        </p:spPr>
        <p:txBody>
          <a:bodyPr>
            <a:normAutofit fontScale="90000"/>
          </a:bodyPr>
          <a:lstStyle/>
          <a:p>
            <a:pPr algn="ctr"/>
            <a:r>
              <a:rPr lang="en-SG" dirty="0"/>
              <a:t>Deutsch-Sprecher: A2</a:t>
            </a:r>
          </a:p>
        </p:txBody>
      </p:sp>
      <p:sp>
        <p:nvSpPr>
          <p:cNvPr id="3" name="Content Placeholder 2">
            <a:extLst>
              <a:ext uri="{FF2B5EF4-FFF2-40B4-BE49-F238E27FC236}">
                <a16:creationId xmlns:a16="http://schemas.microsoft.com/office/drawing/2014/main" id="{FB035DC5-2ACF-4CC9-95A9-0169A25CCD30}"/>
              </a:ext>
            </a:extLst>
          </p:cNvPr>
          <p:cNvSpPr>
            <a:spLocks noGrp="1"/>
          </p:cNvSpPr>
          <p:nvPr>
            <p:ph idx="1"/>
          </p:nvPr>
        </p:nvSpPr>
        <p:spPr>
          <a:xfrm>
            <a:off x="6825496" y="6707643"/>
            <a:ext cx="13026705" cy="8699440"/>
          </a:xfrm>
        </p:spPr>
        <p:txBody>
          <a:bodyPr>
            <a:noAutofit/>
          </a:bodyPr>
          <a:lstStyle/>
          <a:p>
            <a:pPr marL="0" indent="0">
              <a:buNone/>
            </a:pPr>
            <a:r>
              <a:rPr lang="en-SG" sz="1200" dirty="0"/>
              <a:t>READING (20 minutes)</a:t>
            </a:r>
          </a:p>
          <a:p>
            <a:r>
              <a:rPr lang="en-SG" sz="1200" dirty="0"/>
              <a:t>You will be asked to read texts such as brief notes, classified advertisements, signposts and posters and complete exercises on these texts.</a:t>
            </a:r>
          </a:p>
          <a:p>
            <a:pPr marL="0" indent="0">
              <a:buNone/>
            </a:pPr>
            <a:r>
              <a:rPr lang="en-SG" sz="1200" dirty="0"/>
              <a:t>WRITING (20 minutes)</a:t>
            </a:r>
          </a:p>
          <a:p>
            <a:r>
              <a:rPr lang="en-SG" sz="1200" dirty="0"/>
              <a:t>You will be asked to reply to an email, letter, advertisement or similar piece of correspondence. Fill in simple forms and write a short text about yourself on an everyday topic.</a:t>
            </a:r>
          </a:p>
          <a:p>
            <a:pPr marL="0" indent="0">
              <a:buNone/>
            </a:pPr>
            <a:r>
              <a:rPr lang="en-SG" sz="1200" dirty="0"/>
              <a:t>LISTENING (20 minutes)</a:t>
            </a:r>
          </a:p>
          <a:p>
            <a:r>
              <a:rPr lang="en-SG" sz="1200" dirty="0"/>
              <a:t>You will be asked to listen to short everyday conversations, telephone messages or public announcements over a loudspeaker and complete exercises on what you have heard.</a:t>
            </a:r>
          </a:p>
          <a:p>
            <a:pPr marL="0" indent="0">
              <a:buNone/>
            </a:pPr>
            <a:r>
              <a:rPr lang="en-SG" sz="1200" dirty="0"/>
              <a:t>SPEAKING (15 minutes)</a:t>
            </a:r>
          </a:p>
          <a:p>
            <a:r>
              <a:rPr lang="en-SG" sz="1200" dirty="0"/>
              <a:t>You will be asked to introduce yourself, ask questions on everyday matters and answer simple questions. You will also be required to make requests and respond to your conversation partner in situations with which you are familiar.</a:t>
            </a:r>
          </a:p>
          <a:p>
            <a:pPr marL="0" indent="0">
              <a:buNone/>
            </a:pPr>
            <a:r>
              <a:rPr lang="en-SG" sz="1200" dirty="0"/>
              <a:t>READING(30 minutes)</a:t>
            </a:r>
          </a:p>
          <a:p>
            <a:r>
              <a:rPr lang="en-SG" sz="1200" dirty="0"/>
              <a:t>You will be asked to read texts such as short newspaper articles, emails, advertisements and public announcement boards and then complete exercises about what you have read.</a:t>
            </a:r>
          </a:p>
          <a:p>
            <a:pPr marL="0" indent="0">
              <a:buNone/>
            </a:pPr>
            <a:r>
              <a:rPr lang="en-SG" sz="1200" dirty="0"/>
              <a:t>WRITING(30 minutes)</a:t>
            </a:r>
          </a:p>
          <a:p>
            <a:r>
              <a:rPr lang="en-SG" sz="1200" dirty="0"/>
              <a:t>You will be asked to write messages related to your everyday environment.</a:t>
            </a:r>
          </a:p>
          <a:p>
            <a:pPr marL="0" indent="0">
              <a:buNone/>
            </a:pPr>
            <a:r>
              <a:rPr lang="en-SG" sz="1200" dirty="0"/>
              <a:t>LISTENING(: 30 minutes)</a:t>
            </a:r>
          </a:p>
          <a:p>
            <a:r>
              <a:rPr lang="en-SG" sz="1200" dirty="0"/>
              <a:t>You will be asked to listen to everyday conversations, announcements and interviews on the radio, messages on the telephone and public announcements and complete exercises about what you have heard.</a:t>
            </a:r>
          </a:p>
          <a:p>
            <a:pPr marL="0" indent="0">
              <a:buNone/>
            </a:pPr>
            <a:r>
              <a:rPr lang="en-SG" sz="1200" dirty="0"/>
              <a:t>SPEAKING(15 minutes)</a:t>
            </a:r>
          </a:p>
          <a:p>
            <a:r>
              <a:rPr lang="en-SG" sz="1200" dirty="0"/>
              <a:t>You will be asked to pose and answer questions in conversations about yourself, converse about your own life and make agreements or negotiate with your conversation partner.</a:t>
            </a:r>
          </a:p>
        </p:txBody>
      </p:sp>
      <p:sp>
        <p:nvSpPr>
          <p:cNvPr id="8" name="TextBox 7">
            <a:extLst>
              <a:ext uri="{FF2B5EF4-FFF2-40B4-BE49-F238E27FC236}">
                <a16:creationId xmlns:a16="http://schemas.microsoft.com/office/drawing/2014/main" id="{7985E377-181D-4AB1-93AA-A29E770B548C}"/>
              </a:ext>
            </a:extLst>
          </p:cNvPr>
          <p:cNvSpPr txBox="1"/>
          <p:nvPr/>
        </p:nvSpPr>
        <p:spPr>
          <a:xfrm>
            <a:off x="7585894" y="2366409"/>
            <a:ext cx="14300921" cy="4005584"/>
          </a:xfrm>
          <a:prstGeom prst="rect">
            <a:avLst/>
          </a:prstGeom>
          <a:noFill/>
        </p:spPr>
        <p:txBody>
          <a:bodyPr wrap="square" rtlCol="0">
            <a:spAutoFit/>
          </a:bodyPr>
          <a:lstStyle/>
          <a:p>
            <a:pPr marL="403650" indent="-403650">
              <a:buFont typeface="Wingdings" panose="05000000000000000000" pitchFamily="2" charset="2"/>
              <a:buChar char="q"/>
            </a:pPr>
            <a:r>
              <a:rPr lang="en-SG" sz="2543" dirty="0"/>
              <a:t>understand and use sentences and common expressions in everyday situations,</a:t>
            </a:r>
          </a:p>
          <a:p>
            <a:pPr marL="403650" indent="-403650">
              <a:buFont typeface="Wingdings" panose="05000000000000000000" pitchFamily="2" charset="2"/>
              <a:buChar char="q"/>
            </a:pPr>
            <a:r>
              <a:rPr lang="en-SG" sz="2543" dirty="0"/>
              <a:t>make yourself understood in simple, routine situations requiring an exchange of information on familiar and common topics,</a:t>
            </a:r>
          </a:p>
          <a:p>
            <a:pPr marL="403650" indent="-403650">
              <a:buFont typeface="Wingdings" panose="05000000000000000000" pitchFamily="2" charset="2"/>
              <a:buChar char="q"/>
            </a:pPr>
            <a:r>
              <a:rPr lang="en-SG" sz="2543" dirty="0"/>
              <a:t>describe your background and education, immediate surroundings and other matters associated with your immediate needs, in a simple way.</a:t>
            </a:r>
          </a:p>
          <a:p>
            <a:pPr marL="403650" indent="-403650">
              <a:buFont typeface="Wingdings" panose="05000000000000000000" pitchFamily="2" charset="2"/>
              <a:buChar char="q"/>
            </a:pPr>
            <a:r>
              <a:rPr lang="en-SG" sz="2543" dirty="0"/>
              <a:t>understand and use sentences and common expressions in everyday situations,</a:t>
            </a:r>
          </a:p>
          <a:p>
            <a:pPr marL="403650" indent="-403650">
              <a:buFont typeface="Wingdings" panose="05000000000000000000" pitchFamily="2" charset="2"/>
              <a:buChar char="q"/>
            </a:pPr>
            <a:r>
              <a:rPr lang="en-SG" sz="2543" dirty="0"/>
              <a:t>make yourself understood in simple, routine situations demanding an exchange of information on familiar and common topics,</a:t>
            </a:r>
          </a:p>
          <a:p>
            <a:pPr marL="403650" indent="-403650">
              <a:buFont typeface="Wingdings" panose="05000000000000000000" pitchFamily="2" charset="2"/>
              <a:buChar char="q"/>
            </a:pPr>
            <a:r>
              <a:rPr lang="en-SG" sz="2543" dirty="0"/>
              <a:t>describe your background and education, immediate surroundings and other matters associated with your immediate needs in a simple way.</a:t>
            </a:r>
          </a:p>
        </p:txBody>
      </p:sp>
      <p:sp>
        <p:nvSpPr>
          <p:cNvPr id="9" name="TextBox 8">
            <a:extLst>
              <a:ext uri="{FF2B5EF4-FFF2-40B4-BE49-F238E27FC236}">
                <a16:creationId xmlns:a16="http://schemas.microsoft.com/office/drawing/2014/main" id="{12D095EE-AFFC-4C02-BDB0-D2677A1074B4}"/>
              </a:ext>
            </a:extLst>
          </p:cNvPr>
          <p:cNvSpPr txBox="1"/>
          <p:nvPr/>
        </p:nvSpPr>
        <p:spPr>
          <a:xfrm>
            <a:off x="6825496" y="6313878"/>
            <a:ext cx="1894621" cy="353174"/>
          </a:xfrm>
          <a:prstGeom prst="rect">
            <a:avLst/>
          </a:prstGeom>
          <a:noFill/>
          <a:ln>
            <a:solidFill>
              <a:schemeClr val="accent1"/>
            </a:solidFill>
          </a:ln>
        </p:spPr>
        <p:txBody>
          <a:bodyPr wrap="none" rtlCol="0">
            <a:spAutoFit/>
          </a:bodyPr>
          <a:lstStyle/>
          <a:p>
            <a:r>
              <a:rPr lang="en-SG" sz="1695" dirty="0"/>
              <a:t>Exam requirements</a:t>
            </a:r>
          </a:p>
        </p:txBody>
      </p:sp>
      <p:sp>
        <p:nvSpPr>
          <p:cNvPr id="17" name="Rectangle 16">
            <a:extLst>
              <a:ext uri="{FF2B5EF4-FFF2-40B4-BE49-F238E27FC236}">
                <a16:creationId xmlns:a16="http://schemas.microsoft.com/office/drawing/2014/main" id="{04562B15-E88B-483A-B2F9-C102929703EC}"/>
              </a:ext>
            </a:extLst>
          </p:cNvPr>
          <p:cNvSpPr/>
          <p:nvPr/>
        </p:nvSpPr>
        <p:spPr>
          <a:xfrm>
            <a:off x="1316503" y="6400622"/>
            <a:ext cx="7550592" cy="7328288"/>
          </a:xfrm>
          <a:prstGeom prst="rect">
            <a:avLst/>
          </a:prstGeom>
        </p:spPr>
        <p:txBody>
          <a:bodyPr>
            <a:spAutoFit/>
          </a:bodyPr>
          <a:lstStyle/>
          <a:p>
            <a:r>
              <a:rPr lang="en-SG" sz="1271" dirty="0"/>
              <a:t>In terms of grammar:</a:t>
            </a:r>
          </a:p>
          <a:p>
            <a:endParaRPr lang="en-SG" sz="1271" dirty="0"/>
          </a:p>
          <a:p>
            <a:r>
              <a:rPr lang="en-SG" sz="1271" dirty="0"/>
              <a:t>subordinate sentences with “</a:t>
            </a:r>
            <a:r>
              <a:rPr lang="en-SG" sz="1271" dirty="0" err="1"/>
              <a:t>weil</a:t>
            </a:r>
            <a:r>
              <a:rPr lang="en-SG" sz="1271" dirty="0"/>
              <a:t>” and “</a:t>
            </a:r>
            <a:r>
              <a:rPr lang="en-SG" sz="1271" dirty="0" err="1"/>
              <a:t>daß</a:t>
            </a:r>
            <a:r>
              <a:rPr lang="en-SG" sz="1271" dirty="0"/>
              <a:t>”</a:t>
            </a:r>
          </a:p>
          <a:p>
            <a:r>
              <a:rPr lang="en-SG" sz="1271" dirty="0"/>
              <a:t>comparison</a:t>
            </a:r>
          </a:p>
          <a:p>
            <a:r>
              <a:rPr lang="en-SG" sz="1271" dirty="0"/>
              <a:t>possessive article in Dative</a:t>
            </a:r>
          </a:p>
          <a:p>
            <a:r>
              <a:rPr lang="en-SG" sz="1271" dirty="0"/>
              <a:t>Genitive s</a:t>
            </a:r>
          </a:p>
          <a:p>
            <a:r>
              <a:rPr lang="en-SG" sz="1271" dirty="0"/>
              <a:t>adjectives in dative case</a:t>
            </a:r>
          </a:p>
          <a:p>
            <a:r>
              <a:rPr lang="en-SG" sz="1271" dirty="0" err="1"/>
              <a:t>Modalverb</a:t>
            </a:r>
            <a:r>
              <a:rPr lang="en-SG" sz="1271" dirty="0"/>
              <a:t> </a:t>
            </a:r>
            <a:r>
              <a:rPr lang="en-SG" sz="1271" dirty="0" err="1"/>
              <a:t>sollen</a:t>
            </a:r>
            <a:endParaRPr lang="en-SG" sz="1271" dirty="0"/>
          </a:p>
          <a:p>
            <a:r>
              <a:rPr lang="en-SG" sz="1271" dirty="0"/>
              <a:t>expression of time: </a:t>
            </a:r>
            <a:r>
              <a:rPr lang="en-SG" sz="1271" dirty="0" err="1"/>
              <a:t>manchmal</a:t>
            </a:r>
            <a:r>
              <a:rPr lang="en-SG" sz="1271" dirty="0"/>
              <a:t>, </a:t>
            </a:r>
            <a:r>
              <a:rPr lang="en-SG" sz="1271" dirty="0" err="1"/>
              <a:t>nie</a:t>
            </a:r>
            <a:r>
              <a:rPr lang="en-SG" sz="1271" dirty="0"/>
              <a:t>, oft…</a:t>
            </a:r>
          </a:p>
          <a:p>
            <a:r>
              <a:rPr lang="en-SG" sz="1271" dirty="0"/>
              <a:t>combine sentences with </a:t>
            </a:r>
            <a:r>
              <a:rPr lang="en-SG" sz="1271" dirty="0" err="1"/>
              <a:t>aber</a:t>
            </a:r>
            <a:r>
              <a:rPr lang="en-SG" sz="1271" dirty="0"/>
              <a:t> / </a:t>
            </a:r>
            <a:r>
              <a:rPr lang="en-SG" sz="1271" dirty="0" err="1"/>
              <a:t>oder</a:t>
            </a:r>
            <a:endParaRPr lang="en-SG" sz="1271" dirty="0"/>
          </a:p>
          <a:p>
            <a:r>
              <a:rPr lang="en-SG" sz="1271" dirty="0" err="1"/>
              <a:t>indefinita</a:t>
            </a:r>
            <a:r>
              <a:rPr lang="en-SG" sz="1271" dirty="0"/>
              <a:t>: </a:t>
            </a:r>
            <a:r>
              <a:rPr lang="en-SG" sz="1271" dirty="0" err="1"/>
              <a:t>wenige</a:t>
            </a:r>
            <a:r>
              <a:rPr lang="en-SG" sz="1271" dirty="0"/>
              <a:t>, </a:t>
            </a:r>
            <a:r>
              <a:rPr lang="en-SG" sz="1271" dirty="0" err="1"/>
              <a:t>alle</a:t>
            </a:r>
            <a:r>
              <a:rPr lang="en-SG" sz="1271" dirty="0"/>
              <a:t>, </a:t>
            </a:r>
            <a:r>
              <a:rPr lang="en-SG" sz="1271" dirty="0" err="1"/>
              <a:t>niemand</a:t>
            </a:r>
            <a:r>
              <a:rPr lang="en-SG" sz="1271" dirty="0"/>
              <a:t>, </a:t>
            </a:r>
            <a:r>
              <a:rPr lang="en-SG" sz="1271" dirty="0" err="1"/>
              <a:t>viele</a:t>
            </a:r>
            <a:endParaRPr lang="en-SG" sz="1271" dirty="0"/>
          </a:p>
          <a:p>
            <a:r>
              <a:rPr lang="en-SG" sz="1271" dirty="0"/>
              <a:t>reflexive pronouns and reflexive verbs</a:t>
            </a:r>
          </a:p>
          <a:p>
            <a:r>
              <a:rPr lang="en-SG" sz="1271" dirty="0" err="1"/>
              <a:t>zuerst</a:t>
            </a:r>
            <a:r>
              <a:rPr lang="en-SG" sz="1271" dirty="0"/>
              <a:t>, </a:t>
            </a:r>
            <a:r>
              <a:rPr lang="en-SG" sz="1271" dirty="0" err="1"/>
              <a:t>dann</a:t>
            </a:r>
            <a:r>
              <a:rPr lang="en-SG" sz="1271" dirty="0"/>
              <a:t>, </a:t>
            </a:r>
            <a:r>
              <a:rPr lang="en-SG" sz="1271" dirty="0" err="1"/>
              <a:t>danach</a:t>
            </a:r>
            <a:endParaRPr lang="en-SG" sz="1271" dirty="0"/>
          </a:p>
          <a:p>
            <a:r>
              <a:rPr lang="en-SG" sz="1271" dirty="0"/>
              <a:t>indirect questions</a:t>
            </a:r>
          </a:p>
          <a:p>
            <a:r>
              <a:rPr lang="en-SG" sz="1271" dirty="0"/>
              <a:t>adjective endings without article in nominative and accusative</a:t>
            </a:r>
          </a:p>
          <a:p>
            <a:r>
              <a:rPr lang="en-SG" sz="1271" dirty="0"/>
              <a:t>modal verbs in simple past</a:t>
            </a:r>
          </a:p>
          <a:p>
            <a:r>
              <a:rPr lang="en-SG" sz="1271" dirty="0"/>
              <a:t>verbs in simple past</a:t>
            </a:r>
          </a:p>
          <a:p>
            <a:r>
              <a:rPr lang="en-SG" sz="1271" dirty="0"/>
              <a:t>understanding when to use perfect / simple past</a:t>
            </a:r>
          </a:p>
          <a:p>
            <a:r>
              <a:rPr lang="en-SG" sz="1271" dirty="0"/>
              <a:t>subordinate clauses with “</a:t>
            </a:r>
            <a:r>
              <a:rPr lang="en-SG" sz="1271" dirty="0" err="1"/>
              <a:t>als</a:t>
            </a:r>
            <a:r>
              <a:rPr lang="en-SG" sz="1271" dirty="0"/>
              <a:t>”</a:t>
            </a:r>
          </a:p>
          <a:p>
            <a:r>
              <a:rPr lang="en-SG" sz="1271" dirty="0" err="1"/>
              <a:t>denn-weil</a:t>
            </a:r>
            <a:endParaRPr lang="en-SG" sz="1271" dirty="0"/>
          </a:p>
          <a:p>
            <a:r>
              <a:rPr lang="en-SG" sz="1271" dirty="0"/>
              <a:t>how to ask politely with </a:t>
            </a:r>
            <a:r>
              <a:rPr lang="en-SG" sz="1271" dirty="0" err="1"/>
              <a:t>hätte</a:t>
            </a:r>
            <a:r>
              <a:rPr lang="en-SG" sz="1271" dirty="0"/>
              <a:t>/ </a:t>
            </a:r>
            <a:r>
              <a:rPr lang="en-SG" sz="1271" dirty="0" err="1"/>
              <a:t>könnte</a:t>
            </a:r>
            <a:endParaRPr lang="en-SG" sz="1271" dirty="0"/>
          </a:p>
          <a:p>
            <a:r>
              <a:rPr lang="en-SG" sz="1271" dirty="0"/>
              <a:t>subordinate clauses with </a:t>
            </a:r>
            <a:r>
              <a:rPr lang="en-SG" sz="1271" dirty="0" err="1"/>
              <a:t>wenn</a:t>
            </a:r>
            <a:endParaRPr lang="en-SG" sz="1271" dirty="0"/>
          </a:p>
          <a:p>
            <a:r>
              <a:rPr lang="en-SG" sz="1271" dirty="0"/>
              <a:t>verbs in dative</a:t>
            </a:r>
          </a:p>
          <a:p>
            <a:r>
              <a:rPr lang="en-SG" sz="1271" dirty="0"/>
              <a:t>relative clauses</a:t>
            </a:r>
          </a:p>
          <a:p>
            <a:r>
              <a:rPr lang="en-SG" sz="1271" dirty="0"/>
              <a:t>passive (</a:t>
            </a:r>
            <a:r>
              <a:rPr lang="en-SG" sz="1271" dirty="0" err="1"/>
              <a:t>werden</a:t>
            </a:r>
            <a:r>
              <a:rPr lang="en-SG" sz="1271" dirty="0"/>
              <a:t>/ </a:t>
            </a:r>
            <a:r>
              <a:rPr lang="en-SG" sz="1271" dirty="0" err="1"/>
              <a:t>wurden</a:t>
            </a:r>
            <a:r>
              <a:rPr lang="en-SG" sz="1271" dirty="0"/>
              <a:t>)</a:t>
            </a:r>
          </a:p>
          <a:p>
            <a:r>
              <a:rPr lang="en-SG" sz="1271" dirty="0"/>
              <a:t>topics you need to be able to talk about:</a:t>
            </a:r>
          </a:p>
          <a:p>
            <a:endParaRPr lang="en-SG" sz="1271" dirty="0"/>
          </a:p>
          <a:p>
            <a:r>
              <a:rPr lang="en-SG" sz="1271" dirty="0"/>
              <a:t>describe your family</a:t>
            </a:r>
          </a:p>
          <a:p>
            <a:r>
              <a:rPr lang="en-SG" sz="1271" dirty="0"/>
              <a:t>book tickets / travel</a:t>
            </a:r>
          </a:p>
          <a:p>
            <a:r>
              <a:rPr lang="en-SG" sz="1271" dirty="0"/>
              <a:t>sport/hobbies</a:t>
            </a:r>
          </a:p>
          <a:p>
            <a:r>
              <a:rPr lang="en-SG" sz="1271" dirty="0"/>
              <a:t>going out</a:t>
            </a:r>
          </a:p>
          <a:p>
            <a:r>
              <a:rPr lang="en-SG" sz="1271" dirty="0"/>
              <a:t>difference between country and city Life</a:t>
            </a:r>
          </a:p>
          <a:p>
            <a:r>
              <a:rPr lang="en-SG" sz="1271" dirty="0"/>
              <a:t>working, education, school CV</a:t>
            </a:r>
          </a:p>
          <a:p>
            <a:r>
              <a:rPr lang="en-SG" sz="1271" dirty="0"/>
              <a:t>describe feelings</a:t>
            </a:r>
          </a:p>
          <a:p>
            <a:r>
              <a:rPr lang="en-SG" sz="1271" dirty="0"/>
              <a:t>inventions</a:t>
            </a:r>
          </a:p>
          <a:p>
            <a:r>
              <a:rPr lang="en-SG" sz="1271" dirty="0"/>
              <a:t>give reasons</a:t>
            </a:r>
          </a:p>
          <a:p>
            <a:r>
              <a:rPr lang="en-SG" sz="1271" dirty="0"/>
              <a:t>amongst many other things. This is not a complete list.</a:t>
            </a:r>
          </a:p>
        </p:txBody>
      </p:sp>
      <p:sp>
        <p:nvSpPr>
          <p:cNvPr id="4" name="Rectangle 3">
            <a:extLst>
              <a:ext uri="{FF2B5EF4-FFF2-40B4-BE49-F238E27FC236}">
                <a16:creationId xmlns:a16="http://schemas.microsoft.com/office/drawing/2014/main" id="{5E658C90-5A47-4362-B761-3C95F9932D81}"/>
              </a:ext>
            </a:extLst>
          </p:cNvPr>
          <p:cNvSpPr/>
          <p:nvPr/>
        </p:nvSpPr>
        <p:spPr>
          <a:xfrm>
            <a:off x="11438845" y="12338015"/>
            <a:ext cx="7550592" cy="2243563"/>
          </a:xfrm>
          <a:prstGeom prst="rect">
            <a:avLst/>
          </a:prstGeom>
        </p:spPr>
        <p:txBody>
          <a:bodyPr>
            <a:spAutoFit/>
          </a:bodyPr>
          <a:lstStyle/>
          <a:p>
            <a:r>
              <a:rPr lang="en-SG" sz="1271" dirty="0"/>
              <a:t>The part of this speaking exam has 3 sections.</a:t>
            </a:r>
          </a:p>
          <a:p>
            <a:endParaRPr lang="en-SG" sz="1271" dirty="0"/>
          </a:p>
          <a:p>
            <a:r>
              <a:rPr lang="en-SG" sz="1271" dirty="0"/>
              <a:t>Section 1:- In this section, you will get 4 cards and you have to ask questions with those cards. This section is all about Questions and answers.</a:t>
            </a:r>
          </a:p>
          <a:p>
            <a:endParaRPr lang="en-SG" sz="1271" dirty="0"/>
          </a:p>
          <a:p>
            <a:r>
              <a:rPr lang="en-SG" sz="1271" dirty="0"/>
              <a:t>Section 2:- In this section, according to the given card, you have to tell something about you and your Life.</a:t>
            </a:r>
          </a:p>
          <a:p>
            <a:endParaRPr lang="en-SG" sz="1271" dirty="0"/>
          </a:p>
          <a:p>
            <a:r>
              <a:rPr lang="en-SG" sz="1271" dirty="0"/>
              <a:t>Section 3:- In this section, you have to plan something with your Partner.</a:t>
            </a:r>
          </a:p>
          <a:p>
            <a:endParaRPr lang="en-SG" sz="1271" dirty="0"/>
          </a:p>
          <a:p>
            <a:r>
              <a:rPr lang="en-SG" sz="1271" dirty="0"/>
              <a:t>for </a:t>
            </a:r>
            <a:r>
              <a:rPr lang="en-SG" sz="1271" dirty="0" err="1"/>
              <a:t>eg</a:t>
            </a:r>
            <a:r>
              <a:rPr lang="en-SG" sz="1271" dirty="0"/>
              <a:t>:- Your friend Patrick is having a birthday. You want to buy a gift for him. You have to fix time, date and place.</a:t>
            </a:r>
          </a:p>
        </p:txBody>
      </p:sp>
      <p:sp>
        <p:nvSpPr>
          <p:cNvPr id="5" name="Rectangle 4">
            <a:extLst>
              <a:ext uri="{FF2B5EF4-FFF2-40B4-BE49-F238E27FC236}">
                <a16:creationId xmlns:a16="http://schemas.microsoft.com/office/drawing/2014/main" id="{16046FC8-8D1F-448C-B515-668878FA97A6}"/>
              </a:ext>
            </a:extLst>
          </p:cNvPr>
          <p:cNvSpPr/>
          <p:nvPr/>
        </p:nvSpPr>
        <p:spPr>
          <a:xfrm>
            <a:off x="20386009" y="11398738"/>
            <a:ext cx="7550592" cy="1461297"/>
          </a:xfrm>
          <a:prstGeom prst="rect">
            <a:avLst/>
          </a:prstGeom>
        </p:spPr>
        <p:txBody>
          <a:bodyPr>
            <a:spAutoFit/>
          </a:bodyPr>
          <a:lstStyle/>
          <a:p>
            <a:r>
              <a:rPr lang="en-SG" sz="1271" dirty="0"/>
              <a:t>dialogues related to giving order in cafe, asking for clothes in store, talking to friend on a phone call / wishing them happy birthday/ meeting your friend in a cafe.</a:t>
            </a:r>
          </a:p>
          <a:p>
            <a:endParaRPr lang="en-SG" sz="1271" dirty="0"/>
          </a:p>
          <a:p>
            <a:r>
              <a:rPr lang="en-SG" sz="1271" dirty="0"/>
              <a:t>Description of topics like favourite </a:t>
            </a:r>
            <a:r>
              <a:rPr lang="en-SG" sz="1271" dirty="0" err="1"/>
              <a:t>food,actor,role</a:t>
            </a:r>
            <a:r>
              <a:rPr lang="en-SG" sz="1271" dirty="0"/>
              <a:t> model, place, friend etc.</a:t>
            </a:r>
          </a:p>
          <a:p>
            <a:endParaRPr lang="en-SG" sz="1271" dirty="0"/>
          </a:p>
          <a:p>
            <a:r>
              <a:rPr lang="en-SG" sz="1271" dirty="0"/>
              <a:t>Also, it can be few questions related to Germany . Like it's capital, language, president right now, how many main states it has, German speaking </a:t>
            </a:r>
            <a:r>
              <a:rPr lang="en-SG" sz="1271" dirty="0" err="1"/>
              <a:t>countries,etc</a:t>
            </a:r>
            <a:r>
              <a:rPr lang="en-SG" sz="1271" dirty="0"/>
              <a:t>.</a:t>
            </a:r>
          </a:p>
        </p:txBody>
      </p:sp>
      <p:sp>
        <p:nvSpPr>
          <p:cNvPr id="6" name="Rectangle 1">
            <a:extLst>
              <a:ext uri="{FF2B5EF4-FFF2-40B4-BE49-F238E27FC236}">
                <a16:creationId xmlns:a16="http://schemas.microsoft.com/office/drawing/2014/main" id="{A7878FDB-16FC-40C4-A299-C2C46E39A174}"/>
              </a:ext>
            </a:extLst>
          </p:cNvPr>
          <p:cNvSpPr>
            <a:spLocks noChangeArrowheads="1"/>
          </p:cNvSpPr>
          <p:nvPr/>
        </p:nvSpPr>
        <p:spPr bwMode="auto">
          <a:xfrm>
            <a:off x="20386009" y="7092788"/>
            <a:ext cx="9889204" cy="21289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4585" tIns="32292" rIns="64585" bIns="3229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45841"/>
            <a:r>
              <a:rPr lang="en-US" altLang="en-US" sz="706" b="1" dirty="0">
                <a:solidFill>
                  <a:srgbClr val="333333"/>
                </a:solidFill>
                <a:latin typeface="Poppins"/>
              </a:rPr>
              <a:t>German A2 exam there are 4 modules. Listening, reading, writing and speaking.</a:t>
            </a:r>
            <a:endParaRPr lang="en-US" altLang="en-US" sz="989" dirty="0"/>
          </a:p>
          <a:p>
            <a:pPr defTabSz="645841"/>
            <a:r>
              <a:rPr lang="en-US" altLang="en-US" sz="706" b="1" dirty="0">
                <a:solidFill>
                  <a:srgbClr val="333333"/>
                </a:solidFill>
                <a:latin typeface="Poppins"/>
              </a:rPr>
              <a:t>Listening Module-</a:t>
            </a:r>
            <a:r>
              <a:rPr lang="en-US" altLang="en-US" sz="706" dirty="0">
                <a:solidFill>
                  <a:srgbClr val="333333"/>
                </a:solidFill>
                <a:latin typeface="Poppins"/>
              </a:rPr>
              <a:t> In listening module there are four parts. Every part will have 4 questions 20 questions for 20 points. In Part 1 there are 5 dialogues, every dialogue will be played two times. You get enough time to select your answer a b or c.</a:t>
            </a:r>
            <a:endParaRPr lang="en-US" altLang="en-US" sz="989" dirty="0"/>
          </a:p>
          <a:p>
            <a:pPr defTabSz="645841"/>
            <a:r>
              <a:rPr lang="en-US" altLang="en-US" sz="706" dirty="0">
                <a:solidFill>
                  <a:srgbClr val="333333"/>
                </a:solidFill>
                <a:latin typeface="Poppins"/>
              </a:rPr>
              <a:t>In part 2 you listen to one dialogue and you have to answer 5 questions. In part 2 there is only one dialogue for 5 questions and you get to listen to this dialogue only once.</a:t>
            </a:r>
            <a:endParaRPr lang="en-US" altLang="en-US" sz="989" dirty="0"/>
          </a:p>
          <a:p>
            <a:pPr defTabSz="645841"/>
            <a:r>
              <a:rPr lang="en-US" altLang="en-US" sz="706" dirty="0">
                <a:solidFill>
                  <a:srgbClr val="333333"/>
                </a:solidFill>
                <a:latin typeface="Poppins"/>
              </a:rPr>
              <a:t>In part 3 you listen to 5 dialogues only once. For every dialogue, there will be 1 question. In answer, you will have a, b or c options. You have to select the correct option.</a:t>
            </a:r>
            <a:endParaRPr lang="en-US" altLang="en-US" sz="989" dirty="0"/>
          </a:p>
          <a:p>
            <a:pPr defTabSz="645841"/>
            <a:r>
              <a:rPr lang="en-US" altLang="en-US" sz="706" dirty="0">
                <a:solidFill>
                  <a:srgbClr val="333333"/>
                </a:solidFill>
                <a:latin typeface="Poppins"/>
              </a:rPr>
              <a:t>In 4th part, you listen to one dialogue and there will be 5 statements. There will be two option for every statement, yes or no. You have to select yes or no for every statement. This one dialogue you listen 2 times.</a:t>
            </a:r>
            <a:endParaRPr lang="en-US" altLang="en-US" sz="989" dirty="0"/>
          </a:p>
          <a:p>
            <a:pPr defTabSz="645841"/>
            <a:r>
              <a:rPr lang="en-US" altLang="en-US" sz="706" b="1" dirty="0">
                <a:solidFill>
                  <a:srgbClr val="333333"/>
                </a:solidFill>
                <a:latin typeface="Poppins"/>
              </a:rPr>
              <a:t>Reading Module-</a:t>
            </a:r>
            <a:r>
              <a:rPr lang="en-US" altLang="en-US" sz="706" dirty="0">
                <a:solidFill>
                  <a:srgbClr val="333333"/>
                </a:solidFill>
                <a:latin typeface="Poppins"/>
              </a:rPr>
              <a:t> in Reading Module there four parts. In part 1 you will get one text and there will be five sentences and for every sentence, there will be ABC option. Select the correct option.</a:t>
            </a:r>
            <a:endParaRPr lang="en-US" altLang="en-US" sz="989" dirty="0"/>
          </a:p>
          <a:p>
            <a:pPr defTabSz="645841"/>
            <a:r>
              <a:rPr lang="en-US" altLang="en-US" sz="706" dirty="0">
                <a:solidFill>
                  <a:srgbClr val="333333"/>
                </a:solidFill>
                <a:latin typeface="Poppins"/>
              </a:rPr>
              <a:t>Part 2 get some text information. For example information board at the shopping mall and there will be 5 questions. For every question, there will be  A, B and C option. for example in a shopping mall you are searching for the sofa and options are A) 4th floor B) 2nd floor C) 1st floor. You have to search in the text and select the correct answer.</a:t>
            </a:r>
            <a:endParaRPr lang="en-US" altLang="en-US" sz="989" dirty="0"/>
          </a:p>
          <a:p>
            <a:pPr defTabSz="645841"/>
            <a:r>
              <a:rPr lang="en-US" altLang="en-US" sz="706" dirty="0">
                <a:solidFill>
                  <a:srgbClr val="333333"/>
                </a:solidFill>
                <a:latin typeface="Poppins"/>
              </a:rPr>
              <a:t>In part 3, you get an email to read. There will be 5 statements or questions with A, B, and C option. Read the email and select the correct option.</a:t>
            </a:r>
            <a:endParaRPr lang="en-US" altLang="en-US" sz="989" dirty="0"/>
          </a:p>
          <a:p>
            <a:pPr defTabSz="645841"/>
            <a:r>
              <a:rPr lang="en-US" altLang="en-US" sz="706" dirty="0">
                <a:solidFill>
                  <a:srgbClr val="333333"/>
                </a:solidFill>
                <a:latin typeface="Poppins"/>
              </a:rPr>
              <a:t>In part 4, you get 5 sentences and 5 texts. You have to match the sentences and the texts. For One sentence There will be no text. For this sentence, you have to write ‘x’ in the answer.</a:t>
            </a:r>
            <a:endParaRPr lang="en-US" altLang="en-US" sz="989" dirty="0"/>
          </a:p>
          <a:p>
            <a:pPr defTabSz="645841"/>
            <a:r>
              <a:rPr lang="en-US" altLang="en-US" sz="706" dirty="0">
                <a:solidFill>
                  <a:srgbClr val="333333"/>
                </a:solidFill>
                <a:latin typeface="Poppins"/>
              </a:rPr>
              <a:t>  </a:t>
            </a:r>
            <a:endParaRPr lang="en-US" altLang="en-US" sz="989" dirty="0"/>
          </a:p>
          <a:p>
            <a:pPr defTabSz="645841"/>
            <a:r>
              <a:rPr lang="en-US" altLang="en-US" sz="706" b="1" dirty="0">
                <a:solidFill>
                  <a:srgbClr val="333333"/>
                </a:solidFill>
                <a:latin typeface="Poppins"/>
              </a:rPr>
              <a:t>Writing module-</a:t>
            </a:r>
            <a:r>
              <a:rPr lang="en-US" altLang="en-US" sz="706" dirty="0">
                <a:solidFill>
                  <a:srgbClr val="333333"/>
                </a:solidFill>
                <a:latin typeface="Poppins"/>
              </a:rPr>
              <a:t> In writing module there are 2 parts.</a:t>
            </a:r>
            <a:endParaRPr lang="en-US" altLang="en-US" sz="989" dirty="0"/>
          </a:p>
          <a:p>
            <a:pPr defTabSz="645841"/>
            <a:r>
              <a:rPr lang="en-US" altLang="en-US" sz="706" dirty="0">
                <a:solidFill>
                  <a:srgbClr val="333333"/>
                </a:solidFill>
                <a:latin typeface="Poppins"/>
              </a:rPr>
              <a:t>In part 1 there will be a situation given with 3 points and you have to write one short </a:t>
            </a:r>
            <a:r>
              <a:rPr lang="en-US" altLang="en-US" sz="706" dirty="0" err="1">
                <a:solidFill>
                  <a:srgbClr val="333333"/>
                </a:solidFill>
                <a:latin typeface="Poppins"/>
              </a:rPr>
              <a:t>sms</a:t>
            </a:r>
            <a:r>
              <a:rPr lang="en-US" altLang="en-US" sz="706" dirty="0">
                <a:solidFill>
                  <a:srgbClr val="333333"/>
                </a:solidFill>
                <a:latin typeface="Poppins"/>
              </a:rPr>
              <a:t> covering given 3 points.</a:t>
            </a:r>
            <a:endParaRPr lang="en-US" altLang="en-US" sz="989" dirty="0"/>
          </a:p>
          <a:p>
            <a:pPr defTabSz="645841"/>
            <a:r>
              <a:rPr lang="en-US" altLang="en-US" sz="706" dirty="0">
                <a:solidFill>
                  <a:srgbClr val="333333"/>
                </a:solidFill>
                <a:latin typeface="Poppins"/>
              </a:rPr>
              <a:t>In part 2, there will be one theme given with 3 points. You have to write a letter on the given theme and covering all three points ( 30-40 words ).</a:t>
            </a:r>
            <a:endParaRPr lang="en-US" altLang="en-US" sz="989" dirty="0"/>
          </a:p>
          <a:p>
            <a:pPr defTabSz="645841"/>
            <a:r>
              <a:rPr lang="en-US" altLang="en-US" sz="706" b="1" dirty="0">
                <a:solidFill>
                  <a:srgbClr val="333333"/>
                </a:solidFill>
                <a:latin typeface="Poppins"/>
              </a:rPr>
              <a:t>Speaking module- </a:t>
            </a:r>
            <a:r>
              <a:rPr lang="en-US" altLang="en-US" sz="706" dirty="0">
                <a:solidFill>
                  <a:srgbClr val="333333"/>
                </a:solidFill>
                <a:latin typeface="Poppins"/>
              </a:rPr>
              <a:t>There are three parts in speaking module. The exam is conducted in the group of 2 students. In part 1  you will get 4 cards. You have to frame questions and your partner has to answer. Your partner will also get for cards, frame 4 questions and you have to answer.</a:t>
            </a:r>
            <a:endParaRPr lang="en-US" altLang="en-US" sz="989" dirty="0"/>
          </a:p>
          <a:p>
            <a:pPr defTabSz="645841"/>
            <a:r>
              <a:rPr lang="en-US" altLang="en-US" sz="706" dirty="0">
                <a:solidFill>
                  <a:srgbClr val="333333"/>
                </a:solidFill>
                <a:latin typeface="Poppins"/>
              </a:rPr>
              <a:t>In part 2, you get 1 theme and 4 words. You have to talk 10 to 15 sentences about yourself on the theme and 4 wards.</a:t>
            </a:r>
            <a:endParaRPr lang="en-US" altLang="en-US" sz="989" dirty="0"/>
          </a:p>
          <a:p>
            <a:pPr defTabSz="645841"/>
            <a:r>
              <a:rPr lang="en-US" altLang="en-US" sz="706" dirty="0">
                <a:solidFill>
                  <a:srgbClr val="333333"/>
                </a:solidFill>
                <a:latin typeface="Poppins"/>
              </a:rPr>
              <a:t>In part 3 you and your partner get one common theme to play a dialogue. You both Have to speak for 3 to 4 minutes. For example, your common friend has a birthday and you have to buy one gift together.</a:t>
            </a:r>
            <a:endParaRPr lang="en-US" altLang="en-US" sz="989" dirty="0"/>
          </a:p>
          <a:p>
            <a:pPr defTabSz="645841"/>
            <a:r>
              <a:rPr lang="en-US" altLang="en-US" sz="706" b="1" i="1" dirty="0">
                <a:solidFill>
                  <a:srgbClr val="333333"/>
                </a:solidFill>
                <a:latin typeface="Poppins"/>
              </a:rPr>
              <a:t>***Please note- To pass A2 exam, you have to score in speaking module minimum 60% that means, minimum 15 points out of 25.</a:t>
            </a:r>
            <a:endParaRPr lang="en-US" altLang="en-US" sz="1271" dirty="0"/>
          </a:p>
        </p:txBody>
      </p:sp>
      <p:pic>
        <p:nvPicPr>
          <p:cNvPr id="1026" name="Picture 2">
            <a:extLst>
              <a:ext uri="{FF2B5EF4-FFF2-40B4-BE49-F238E27FC236}">
                <a16:creationId xmlns:a16="http://schemas.microsoft.com/office/drawing/2014/main" id="{C0C57228-FCFE-49DF-ABEF-FCF8F8FBCC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7263" y="2203709"/>
            <a:ext cx="5668233" cy="391358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47B65D2F-CED9-4047-A52B-76736AE114E5}"/>
              </a:ext>
            </a:extLst>
          </p:cNvPr>
          <p:cNvSpPr/>
          <p:nvPr/>
        </p:nvSpPr>
        <p:spPr>
          <a:xfrm>
            <a:off x="20386009" y="9677390"/>
            <a:ext cx="7550592" cy="1265731"/>
          </a:xfrm>
          <a:prstGeom prst="rect">
            <a:avLst/>
          </a:prstGeom>
        </p:spPr>
        <p:txBody>
          <a:bodyPr>
            <a:spAutoFit/>
          </a:bodyPr>
          <a:lstStyle/>
          <a:p>
            <a:r>
              <a:rPr lang="en-SG" sz="1271" dirty="0"/>
              <a:t>Can understand sentences and frequently used expressions related to areas of most immediate relevance (e.g. very basic personal and family information, shopping, local geography, employment).</a:t>
            </a:r>
          </a:p>
          <a:p>
            <a:r>
              <a:rPr lang="en-SG" sz="1271" dirty="0"/>
              <a:t>Can communicate in simple and routine tasks requiring a simple and direct exchange of information on familiar and routine matters.</a:t>
            </a:r>
          </a:p>
          <a:p>
            <a:r>
              <a:rPr lang="en-SG" sz="1271" dirty="0"/>
              <a:t>Can describe in simple terms aspects of his/her background, immediate environment, and matters in areas of immediate need.</a:t>
            </a:r>
          </a:p>
        </p:txBody>
      </p:sp>
      <p:sp>
        <p:nvSpPr>
          <p:cNvPr id="18" name="Rectangle 17">
            <a:extLst>
              <a:ext uri="{FF2B5EF4-FFF2-40B4-BE49-F238E27FC236}">
                <a16:creationId xmlns:a16="http://schemas.microsoft.com/office/drawing/2014/main" id="{44120C10-2CEA-4F8D-A7FB-3897FC36F9E5}"/>
              </a:ext>
            </a:extLst>
          </p:cNvPr>
          <p:cNvSpPr/>
          <p:nvPr/>
        </p:nvSpPr>
        <p:spPr>
          <a:xfrm>
            <a:off x="20386009" y="13405253"/>
            <a:ext cx="7550592" cy="4003660"/>
          </a:xfrm>
          <a:prstGeom prst="rect">
            <a:avLst/>
          </a:prstGeom>
        </p:spPr>
        <p:txBody>
          <a:bodyPr>
            <a:spAutoFit/>
          </a:bodyPr>
          <a:lstStyle/>
          <a:p>
            <a:r>
              <a:rPr lang="en-SG" sz="1271" dirty="0"/>
              <a:t> The individual* personal particulars* appearance* clothing* daily routine</a:t>
            </a:r>
          </a:p>
          <a:p>
            <a:r>
              <a:rPr lang="en-SG" sz="1271" dirty="0"/>
              <a:t> Partnership* family* relatives* acquaintances, friends* classmates/ colleagues</a:t>
            </a:r>
          </a:p>
          <a:p>
            <a:r>
              <a:rPr lang="en-SG" sz="1271" dirty="0"/>
              <a:t> Family* family members* family occasions /celebrations</a:t>
            </a:r>
          </a:p>
          <a:p>
            <a:r>
              <a:rPr lang="en-SG" sz="1271" dirty="0"/>
              <a:t> Place of living* house/flat* furnishing of the living-room /bedroom* kitchen furniture, gadgets* the street, the town* (sharing the housework)</a:t>
            </a:r>
          </a:p>
          <a:p>
            <a:r>
              <a:rPr lang="en-SG" sz="1271" dirty="0"/>
              <a:t> Traveling/transport* means of transport* timetable/information* buying tickets (bus, train, plane)* traveling documents</a:t>
            </a:r>
          </a:p>
          <a:p>
            <a:r>
              <a:rPr lang="en-SG" sz="1271" dirty="0"/>
              <a:t> Shopping/shops* shops* special shops* electronics* markets* grocery* clothes shops* departments in a shopping </a:t>
            </a:r>
            <a:r>
              <a:rPr lang="en-SG" sz="1271" dirty="0" err="1"/>
              <a:t>center</a:t>
            </a:r>
            <a:endParaRPr lang="en-SG" sz="1271" dirty="0"/>
          </a:p>
          <a:p>
            <a:r>
              <a:rPr lang="en-SG" sz="1271" dirty="0"/>
              <a:t> Communication/keeping in contact* post (letter, postcard)* telephone / fax* text messages, e-mails</a:t>
            </a:r>
          </a:p>
          <a:p>
            <a:r>
              <a:rPr lang="en-SG" sz="1271" dirty="0"/>
              <a:t> Services* restaurant (menu, ordering, paying)* hotel (booking, paying)</a:t>
            </a:r>
          </a:p>
          <a:p>
            <a:r>
              <a:rPr lang="en-SG" sz="1271" dirty="0"/>
              <a:t> Culture/entertainment–* free time activities* guests* cinemas* theatres* museums* concerts</a:t>
            </a:r>
          </a:p>
          <a:p>
            <a:r>
              <a:rPr lang="en-SG" sz="1271" dirty="0"/>
              <a:t> Time/weather* seasons* weather* rainy weather/winter weather/snowing</a:t>
            </a:r>
          </a:p>
          <a:p>
            <a:r>
              <a:rPr lang="en-SG" sz="1271" dirty="0"/>
              <a:t> Health/illnesses* at the </a:t>
            </a:r>
            <a:r>
              <a:rPr lang="en-SG" sz="1271" dirty="0" err="1"/>
              <a:t>pediatrician’s</a:t>
            </a:r>
            <a:r>
              <a:rPr lang="en-SG" sz="1271" dirty="0"/>
              <a:t>* at the doctor’s* at the dentist’s* some common illnesses(flu, cold)* medication* at the chemist’s</a:t>
            </a:r>
          </a:p>
          <a:p>
            <a:r>
              <a:rPr lang="en-SG" sz="1271" dirty="0"/>
              <a:t> Sport* popular sports* football* athletics* doing sports* sport and hobby</a:t>
            </a:r>
          </a:p>
          <a:p>
            <a:r>
              <a:rPr lang="en-SG" sz="1271" dirty="0"/>
              <a:t> Media* television* radio* newspapers* magazines</a:t>
            </a:r>
          </a:p>
          <a:p>
            <a:r>
              <a:rPr lang="en-SG" sz="1271" dirty="0"/>
              <a:t> Hobby* reading* listening to music* computer games* the candidate’s </a:t>
            </a:r>
            <a:r>
              <a:rPr lang="en-SG" sz="1271" dirty="0" err="1"/>
              <a:t>favorite</a:t>
            </a:r>
            <a:r>
              <a:rPr lang="en-SG" sz="1271" dirty="0"/>
              <a:t> pastime</a:t>
            </a:r>
          </a:p>
          <a:p>
            <a:r>
              <a:rPr lang="en-SG" sz="1271" dirty="0"/>
              <a:t> Studying/work* subjects* popular professions* workplaces* colleagues / school-friends* daily routine at home / at work</a:t>
            </a:r>
          </a:p>
        </p:txBody>
      </p:sp>
    </p:spTree>
    <p:extLst>
      <p:ext uri="{BB962C8B-B14F-4D97-AF65-F5344CB8AC3E}">
        <p14:creationId xmlns:p14="http://schemas.microsoft.com/office/powerpoint/2010/main" val="209978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F0BF5DCE-8648-4660-B610-5A6E49AFF381}"/>
              </a:ext>
            </a:extLst>
          </p:cNvPr>
          <p:cNvPicPr>
            <a:picLocks noChangeAspect="1"/>
          </p:cNvPicPr>
          <p:nvPr/>
        </p:nvPicPr>
        <p:blipFill>
          <a:blip r:embed="rId2"/>
          <a:stretch>
            <a:fillRect/>
          </a:stretch>
        </p:blipFill>
        <p:spPr>
          <a:xfrm>
            <a:off x="18932752" y="1841047"/>
            <a:ext cx="7334250" cy="5229225"/>
          </a:xfrm>
          <a:prstGeom prst="rect">
            <a:avLst/>
          </a:prstGeom>
        </p:spPr>
      </p:pic>
      <p:sp>
        <p:nvSpPr>
          <p:cNvPr id="12" name="Rectangle 11">
            <a:extLst>
              <a:ext uri="{FF2B5EF4-FFF2-40B4-BE49-F238E27FC236}">
                <a16:creationId xmlns:a16="http://schemas.microsoft.com/office/drawing/2014/main" id="{0CE94121-5C41-41B1-89A3-F58BA5F9A845}"/>
              </a:ext>
            </a:extLst>
          </p:cNvPr>
          <p:cNvSpPr/>
          <p:nvPr/>
        </p:nvSpPr>
        <p:spPr>
          <a:xfrm>
            <a:off x="3588487" y="667837"/>
            <a:ext cx="8803255" cy="1173210"/>
          </a:xfrm>
          <a:prstGeom prst="rect">
            <a:avLst/>
          </a:prstGeom>
        </p:spPr>
        <p:style>
          <a:lnRef idx="2">
            <a:schemeClr val="dk1"/>
          </a:lnRef>
          <a:fillRef idx="1">
            <a:schemeClr val="lt1"/>
          </a:fillRef>
          <a:effectRef idx="0">
            <a:schemeClr val="dk1"/>
          </a:effectRef>
          <a:fontRef idx="minor">
            <a:schemeClr val="dk1"/>
          </a:fontRef>
        </p:style>
        <p:txBody>
          <a:bodyPr wrap="none" lIns="64585" tIns="32292" rIns="64585" bIns="32292">
            <a:spAutoFit/>
          </a:bodyPr>
          <a:lstStyle/>
          <a:p>
            <a:pPr algn="ctr"/>
            <a:r>
              <a:rPr lang="en-US"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rPr>
              <a:t>German Plural Endings</a:t>
            </a:r>
          </a:p>
        </p:txBody>
      </p:sp>
      <p:sp>
        <p:nvSpPr>
          <p:cNvPr id="13" name="Rectangle 12">
            <a:extLst>
              <a:ext uri="{FF2B5EF4-FFF2-40B4-BE49-F238E27FC236}">
                <a16:creationId xmlns:a16="http://schemas.microsoft.com/office/drawing/2014/main" id="{7021474B-6DD4-4DAB-8206-ECEB230AEF0B}"/>
              </a:ext>
            </a:extLst>
          </p:cNvPr>
          <p:cNvSpPr/>
          <p:nvPr/>
        </p:nvSpPr>
        <p:spPr>
          <a:xfrm>
            <a:off x="2298326" y="6563331"/>
            <a:ext cx="6349185" cy="1173210"/>
          </a:xfrm>
          <a:prstGeom prst="rect">
            <a:avLst/>
          </a:prstGeom>
        </p:spPr>
        <p:style>
          <a:lnRef idx="2">
            <a:schemeClr val="dk1"/>
          </a:lnRef>
          <a:fillRef idx="1">
            <a:schemeClr val="lt1"/>
          </a:fillRef>
          <a:effectRef idx="0">
            <a:schemeClr val="dk1"/>
          </a:effectRef>
          <a:fontRef idx="minor">
            <a:schemeClr val="dk1"/>
          </a:fontRef>
        </p:style>
        <p:txBody>
          <a:bodyPr wrap="none" lIns="64585" tIns="32292" rIns="64585" bIns="32292">
            <a:spAutoFit/>
          </a:bodyPr>
          <a:lstStyle/>
          <a:p>
            <a:pPr algn="ctr"/>
            <a:r>
              <a:rPr lang="en-US" sz="7200" b="1" u="sng" dirty="0" err="1">
                <a:ln w="9525">
                  <a:solidFill>
                    <a:schemeClr val="bg1"/>
                  </a:solidFill>
                  <a:prstDash val="solid"/>
                </a:ln>
                <a:solidFill>
                  <a:schemeClr val="tx1"/>
                </a:solidFill>
                <a:effectLst>
                  <a:outerShdw blurRad="12700" dist="38100" dir="2700000" algn="tl" rotWithShape="0">
                    <a:schemeClr val="bg1">
                      <a:lumMod val="50000"/>
                    </a:schemeClr>
                  </a:outerShdw>
                </a:effectLst>
              </a:rPr>
              <a:t>Futur</a:t>
            </a:r>
            <a:r>
              <a:rPr lang="en-US"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rPr>
              <a:t> I (</a:t>
            </a:r>
            <a:r>
              <a:rPr lang="en-US" sz="7200" b="1" u="sng" dirty="0" err="1">
                <a:ln w="9525">
                  <a:solidFill>
                    <a:schemeClr val="bg1"/>
                  </a:solidFill>
                  <a:prstDash val="solid"/>
                </a:ln>
                <a:solidFill>
                  <a:schemeClr val="tx1"/>
                </a:solidFill>
                <a:effectLst>
                  <a:outerShdw blurRad="12700" dist="38100" dir="2700000" algn="tl" rotWithShape="0">
                    <a:schemeClr val="bg1">
                      <a:lumMod val="50000"/>
                    </a:schemeClr>
                  </a:outerShdw>
                </a:effectLst>
              </a:rPr>
              <a:t>werden</a:t>
            </a:r>
            <a:r>
              <a:rPr lang="en-US"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rPr>
              <a:t>)</a:t>
            </a:r>
          </a:p>
        </p:txBody>
      </p:sp>
      <p:sp>
        <p:nvSpPr>
          <p:cNvPr id="16" name="Rectangle 15">
            <a:extLst>
              <a:ext uri="{FF2B5EF4-FFF2-40B4-BE49-F238E27FC236}">
                <a16:creationId xmlns:a16="http://schemas.microsoft.com/office/drawing/2014/main" id="{473F6E3A-CD4E-4387-B6E1-919866F9AA49}"/>
              </a:ext>
            </a:extLst>
          </p:cNvPr>
          <p:cNvSpPr/>
          <p:nvPr/>
        </p:nvSpPr>
        <p:spPr>
          <a:xfrm>
            <a:off x="2567707" y="12879889"/>
            <a:ext cx="5160847" cy="1173210"/>
          </a:xfrm>
          <a:prstGeom prst="rect">
            <a:avLst/>
          </a:prstGeom>
        </p:spPr>
        <p:style>
          <a:lnRef idx="2">
            <a:schemeClr val="dk1"/>
          </a:lnRef>
          <a:fillRef idx="1">
            <a:schemeClr val="lt1"/>
          </a:fillRef>
          <a:effectRef idx="0">
            <a:schemeClr val="dk1"/>
          </a:effectRef>
          <a:fontRef idx="minor">
            <a:schemeClr val="dk1"/>
          </a:fontRef>
        </p:style>
        <p:txBody>
          <a:bodyPr wrap="none" lIns="64585" tIns="32292" rIns="64585" bIns="32292">
            <a:spAutoFit/>
          </a:bodyPr>
          <a:lstStyle/>
          <a:p>
            <a:pPr algn="ctr"/>
            <a:r>
              <a:rPr lang="en-US"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rPr>
              <a:t>If statements</a:t>
            </a:r>
          </a:p>
        </p:txBody>
      </p:sp>
      <p:sp>
        <p:nvSpPr>
          <p:cNvPr id="15" name="Rectangle 14">
            <a:extLst>
              <a:ext uri="{FF2B5EF4-FFF2-40B4-BE49-F238E27FC236}">
                <a16:creationId xmlns:a16="http://schemas.microsoft.com/office/drawing/2014/main" id="{87B058B8-9127-41CA-BCEF-EED2827D8DAB}"/>
              </a:ext>
            </a:extLst>
          </p:cNvPr>
          <p:cNvSpPr/>
          <p:nvPr/>
        </p:nvSpPr>
        <p:spPr>
          <a:xfrm>
            <a:off x="15946216" y="6573462"/>
            <a:ext cx="10320786" cy="1173210"/>
          </a:xfrm>
          <a:prstGeom prst="rect">
            <a:avLst/>
          </a:prstGeom>
        </p:spPr>
        <p:style>
          <a:lnRef idx="2">
            <a:schemeClr val="dk1"/>
          </a:lnRef>
          <a:fillRef idx="1">
            <a:schemeClr val="lt1"/>
          </a:fillRef>
          <a:effectRef idx="0">
            <a:schemeClr val="dk1"/>
          </a:effectRef>
          <a:fontRef idx="minor">
            <a:schemeClr val="dk1"/>
          </a:fontRef>
        </p:style>
        <p:txBody>
          <a:bodyPr wrap="none" lIns="64585" tIns="32292" rIns="64585" bIns="32292">
            <a:spAutoFit/>
          </a:bodyPr>
          <a:lstStyle/>
          <a:p>
            <a:pPr algn="ctr"/>
            <a:r>
              <a:rPr lang="en-US" sz="7200" b="1" u="sng" dirty="0" err="1">
                <a:ln w="9525">
                  <a:solidFill>
                    <a:schemeClr val="bg1"/>
                  </a:solidFill>
                  <a:prstDash val="solid"/>
                </a:ln>
                <a:solidFill>
                  <a:schemeClr val="tx1"/>
                </a:solidFill>
                <a:effectLst>
                  <a:outerShdw blurRad="12700" dist="38100" dir="2700000" algn="tl" rotWithShape="0">
                    <a:schemeClr val="bg1">
                      <a:lumMod val="50000"/>
                    </a:schemeClr>
                  </a:outerShdw>
                </a:effectLst>
              </a:rPr>
              <a:t>Futur</a:t>
            </a:r>
            <a:r>
              <a:rPr lang="en-US"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rPr>
              <a:t> II (future in the past)</a:t>
            </a:r>
          </a:p>
        </p:txBody>
      </p:sp>
      <p:sp>
        <p:nvSpPr>
          <p:cNvPr id="17" name="Rectangle 16">
            <a:extLst>
              <a:ext uri="{FF2B5EF4-FFF2-40B4-BE49-F238E27FC236}">
                <a16:creationId xmlns:a16="http://schemas.microsoft.com/office/drawing/2014/main" id="{F8080540-BEDE-48DF-8039-2EC1C59D8E79}"/>
              </a:ext>
            </a:extLst>
          </p:cNvPr>
          <p:cNvSpPr/>
          <p:nvPr/>
        </p:nvSpPr>
        <p:spPr>
          <a:xfrm>
            <a:off x="15698827" y="423937"/>
            <a:ext cx="14239038" cy="1173210"/>
          </a:xfrm>
          <a:prstGeom prst="rect">
            <a:avLst/>
          </a:prstGeom>
        </p:spPr>
        <p:style>
          <a:lnRef idx="2">
            <a:schemeClr val="dk1"/>
          </a:lnRef>
          <a:fillRef idx="1">
            <a:schemeClr val="lt1"/>
          </a:fillRef>
          <a:effectRef idx="0">
            <a:schemeClr val="dk1"/>
          </a:effectRef>
          <a:fontRef idx="minor">
            <a:schemeClr val="dk1"/>
          </a:fontRef>
        </p:style>
        <p:txBody>
          <a:bodyPr wrap="none" lIns="64585" tIns="32292" rIns="64585" bIns="32292">
            <a:spAutoFit/>
          </a:bodyPr>
          <a:lstStyle/>
          <a:p>
            <a:pPr algn="ctr"/>
            <a:r>
              <a:rPr lang="en-US"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rPr>
              <a:t>German Noun Endings / Substantive:</a:t>
            </a:r>
          </a:p>
        </p:txBody>
      </p:sp>
      <p:sp>
        <p:nvSpPr>
          <p:cNvPr id="18" name="Rectangle 17">
            <a:extLst>
              <a:ext uri="{FF2B5EF4-FFF2-40B4-BE49-F238E27FC236}">
                <a16:creationId xmlns:a16="http://schemas.microsoft.com/office/drawing/2014/main" id="{F3D9C84E-FB10-494B-968E-FD6D013FA50B}"/>
              </a:ext>
            </a:extLst>
          </p:cNvPr>
          <p:cNvSpPr/>
          <p:nvPr/>
        </p:nvSpPr>
        <p:spPr>
          <a:xfrm>
            <a:off x="18524031" y="12722987"/>
            <a:ext cx="8045258" cy="1173210"/>
          </a:xfrm>
          <a:prstGeom prst="rect">
            <a:avLst/>
          </a:prstGeom>
        </p:spPr>
        <p:style>
          <a:lnRef idx="2">
            <a:schemeClr val="dk1"/>
          </a:lnRef>
          <a:fillRef idx="1">
            <a:schemeClr val="lt1"/>
          </a:fillRef>
          <a:effectRef idx="0">
            <a:schemeClr val="dk1"/>
          </a:effectRef>
          <a:fontRef idx="minor">
            <a:schemeClr val="dk1"/>
          </a:fontRef>
        </p:style>
        <p:txBody>
          <a:bodyPr wrap="square" lIns="64585" tIns="32292" rIns="64585" bIns="32292">
            <a:spAutoFit/>
          </a:bodyPr>
          <a:lstStyle/>
          <a:p>
            <a:pPr algn="ctr"/>
            <a:r>
              <a:rPr lang="en-US" sz="7200" b="1" u="sng" dirty="0" err="1">
                <a:ln w="9525">
                  <a:solidFill>
                    <a:schemeClr val="bg1"/>
                  </a:solidFill>
                  <a:prstDash val="solid"/>
                </a:ln>
                <a:solidFill>
                  <a:schemeClr val="tx1"/>
                </a:solidFill>
                <a:effectLst>
                  <a:outerShdw blurRad="12700" dist="38100" dir="2700000" algn="tl" rotWithShape="0">
                    <a:schemeClr val="bg1">
                      <a:lumMod val="50000"/>
                    </a:schemeClr>
                  </a:outerShdw>
                </a:effectLst>
              </a:rPr>
              <a:t>Einer</a:t>
            </a:r>
            <a:r>
              <a:rPr lang="en-US" sz="7200" b="1" u="sng" dirty="0">
                <a:ln w="9525">
                  <a:solidFill>
                    <a:schemeClr val="bg1"/>
                  </a:solidFill>
                  <a:prstDash val="solid"/>
                </a:ln>
                <a:solidFill>
                  <a:schemeClr val="tx1"/>
                </a:solidFill>
                <a:effectLst>
                  <a:outerShdw blurRad="12700" dist="38100" dir="2700000" algn="tl" rotWithShape="0">
                    <a:schemeClr val="bg1">
                      <a:lumMod val="50000"/>
                    </a:schemeClr>
                  </a:outerShdw>
                </a:effectLst>
              </a:rPr>
              <a:t> der ...</a:t>
            </a:r>
          </a:p>
        </p:txBody>
      </p:sp>
      <p:pic>
        <p:nvPicPr>
          <p:cNvPr id="3" name="Picture 2">
            <a:extLst>
              <a:ext uri="{FF2B5EF4-FFF2-40B4-BE49-F238E27FC236}">
                <a16:creationId xmlns:a16="http://schemas.microsoft.com/office/drawing/2014/main" id="{5994C450-A0EE-43A5-8961-787B924E2C97}"/>
              </a:ext>
            </a:extLst>
          </p:cNvPr>
          <p:cNvPicPr>
            <a:picLocks noChangeAspect="1"/>
          </p:cNvPicPr>
          <p:nvPr/>
        </p:nvPicPr>
        <p:blipFill>
          <a:blip r:embed="rId3"/>
          <a:stretch>
            <a:fillRect/>
          </a:stretch>
        </p:blipFill>
        <p:spPr>
          <a:xfrm>
            <a:off x="614230" y="14803698"/>
            <a:ext cx="9067800" cy="2847975"/>
          </a:xfrm>
          <a:prstGeom prst="rect">
            <a:avLst/>
          </a:prstGeom>
        </p:spPr>
      </p:pic>
      <p:pic>
        <p:nvPicPr>
          <p:cNvPr id="4" name="Picture 3">
            <a:extLst>
              <a:ext uri="{FF2B5EF4-FFF2-40B4-BE49-F238E27FC236}">
                <a16:creationId xmlns:a16="http://schemas.microsoft.com/office/drawing/2014/main" id="{F7A26667-F874-49E5-A35B-C578CA461ED6}"/>
              </a:ext>
            </a:extLst>
          </p:cNvPr>
          <p:cNvPicPr>
            <a:picLocks noChangeAspect="1"/>
          </p:cNvPicPr>
          <p:nvPr/>
        </p:nvPicPr>
        <p:blipFill>
          <a:blip r:embed="rId4"/>
          <a:stretch>
            <a:fillRect/>
          </a:stretch>
        </p:blipFill>
        <p:spPr>
          <a:xfrm>
            <a:off x="648507" y="8019147"/>
            <a:ext cx="9648825" cy="3429000"/>
          </a:xfrm>
          <a:prstGeom prst="rect">
            <a:avLst/>
          </a:prstGeom>
        </p:spPr>
      </p:pic>
      <p:pic>
        <p:nvPicPr>
          <p:cNvPr id="19" name="Picture 18">
            <a:extLst>
              <a:ext uri="{FF2B5EF4-FFF2-40B4-BE49-F238E27FC236}">
                <a16:creationId xmlns:a16="http://schemas.microsoft.com/office/drawing/2014/main" id="{E24320CE-2D42-4D8A-B5D0-0E6546D578C9}"/>
              </a:ext>
            </a:extLst>
          </p:cNvPr>
          <p:cNvPicPr>
            <a:picLocks noChangeAspect="1"/>
          </p:cNvPicPr>
          <p:nvPr/>
        </p:nvPicPr>
        <p:blipFill>
          <a:blip r:embed="rId5"/>
          <a:stretch>
            <a:fillRect/>
          </a:stretch>
        </p:blipFill>
        <p:spPr>
          <a:xfrm>
            <a:off x="10572909" y="8019147"/>
            <a:ext cx="9648825" cy="3429000"/>
          </a:xfrm>
          <a:prstGeom prst="rect">
            <a:avLst/>
          </a:prstGeom>
        </p:spPr>
      </p:pic>
      <p:pic>
        <p:nvPicPr>
          <p:cNvPr id="20" name="Picture 19">
            <a:extLst>
              <a:ext uri="{FF2B5EF4-FFF2-40B4-BE49-F238E27FC236}">
                <a16:creationId xmlns:a16="http://schemas.microsoft.com/office/drawing/2014/main" id="{16C73500-141C-42F8-BEC5-A5A96F685053}"/>
              </a:ext>
            </a:extLst>
          </p:cNvPr>
          <p:cNvPicPr>
            <a:picLocks noChangeAspect="1"/>
          </p:cNvPicPr>
          <p:nvPr/>
        </p:nvPicPr>
        <p:blipFill>
          <a:blip r:embed="rId6"/>
          <a:stretch>
            <a:fillRect/>
          </a:stretch>
        </p:blipFill>
        <p:spPr>
          <a:xfrm>
            <a:off x="20497311" y="7990572"/>
            <a:ext cx="9648825" cy="3486150"/>
          </a:xfrm>
          <a:prstGeom prst="rect">
            <a:avLst/>
          </a:prstGeom>
        </p:spPr>
      </p:pic>
      <p:pic>
        <p:nvPicPr>
          <p:cNvPr id="21" name="Picture 20">
            <a:extLst>
              <a:ext uri="{FF2B5EF4-FFF2-40B4-BE49-F238E27FC236}">
                <a16:creationId xmlns:a16="http://schemas.microsoft.com/office/drawing/2014/main" id="{3AE37CB9-6CAB-4F64-96D4-CC7AA2BB8B46}"/>
              </a:ext>
            </a:extLst>
          </p:cNvPr>
          <p:cNvPicPr>
            <a:picLocks noChangeAspect="1"/>
          </p:cNvPicPr>
          <p:nvPr/>
        </p:nvPicPr>
        <p:blipFill>
          <a:blip r:embed="rId7"/>
          <a:stretch>
            <a:fillRect/>
          </a:stretch>
        </p:blipFill>
        <p:spPr>
          <a:xfrm>
            <a:off x="20594035" y="14470062"/>
            <a:ext cx="3905250" cy="4838700"/>
          </a:xfrm>
          <a:prstGeom prst="rect">
            <a:avLst/>
          </a:prstGeom>
        </p:spPr>
      </p:pic>
      <p:pic>
        <p:nvPicPr>
          <p:cNvPr id="23" name="Picture 22">
            <a:extLst>
              <a:ext uri="{FF2B5EF4-FFF2-40B4-BE49-F238E27FC236}">
                <a16:creationId xmlns:a16="http://schemas.microsoft.com/office/drawing/2014/main" id="{49AFFD56-A243-416B-B4AD-B12450FC6746}"/>
              </a:ext>
            </a:extLst>
          </p:cNvPr>
          <p:cNvPicPr>
            <a:picLocks noChangeAspect="1"/>
          </p:cNvPicPr>
          <p:nvPr/>
        </p:nvPicPr>
        <p:blipFill>
          <a:blip r:embed="rId8"/>
          <a:stretch>
            <a:fillRect/>
          </a:stretch>
        </p:blipFill>
        <p:spPr>
          <a:xfrm>
            <a:off x="5458632" y="2226572"/>
            <a:ext cx="4838700" cy="4114800"/>
          </a:xfrm>
          <a:prstGeom prst="rect">
            <a:avLst/>
          </a:prstGeom>
        </p:spPr>
      </p:pic>
    </p:spTree>
    <p:extLst>
      <p:ext uri="{BB962C8B-B14F-4D97-AF65-F5344CB8AC3E}">
        <p14:creationId xmlns:p14="http://schemas.microsoft.com/office/powerpoint/2010/main" val="33972579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1248</TotalTime>
  <Words>9548</Words>
  <Application>Microsoft Office PowerPoint</Application>
  <PresentationFormat>Custom</PresentationFormat>
  <Paragraphs>969</Paragraphs>
  <Slides>19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-apple-system</vt:lpstr>
      <vt:lpstr>Arial</vt:lpstr>
      <vt:lpstr>Arial Black</vt:lpstr>
      <vt:lpstr>Calibri</vt:lpstr>
      <vt:lpstr>Calibri Light</vt:lpstr>
      <vt:lpstr>Poppins</vt:lpstr>
      <vt:lpstr>Ubuntu</vt:lpstr>
      <vt:lpstr>Wingdings</vt:lpstr>
      <vt:lpstr>Office Theme</vt:lpstr>
      <vt:lpstr>Deutsch-Sprecher: A1</vt:lpstr>
      <vt:lpstr>PowerPoint Presentation</vt:lpstr>
      <vt:lpstr>PowerPoint Presentation</vt:lpstr>
      <vt:lpstr>PowerPoint Presentation</vt:lpstr>
      <vt:lpstr>PowerPoint Presentation</vt:lpstr>
      <vt:lpstr>PowerPoint Presentation</vt:lpstr>
      <vt:lpstr>PowerPoint Presentation</vt:lpstr>
      <vt:lpstr>Deutsch-Sprecher: A2</vt:lpstr>
      <vt:lpstr>PowerPoint Presentation</vt:lpstr>
      <vt:lpstr>PowerPoint Presentation</vt:lpstr>
      <vt:lpstr>Deutsch-Sprecher: B1</vt:lpstr>
      <vt:lpstr>PowerPoint Presentation</vt:lpstr>
      <vt:lpstr>Deutsch-Sprecher: B2</vt:lpstr>
      <vt:lpstr>Deutsch-Sprecher: B2</vt:lpstr>
      <vt:lpstr>Deutsch-Sprecher: B2</vt:lpstr>
      <vt:lpstr>PowerPoint Presentation</vt:lpstr>
      <vt:lpstr>PowerPoint Presentation</vt:lpstr>
      <vt:lpstr>Images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Liyana Muthalib</dc:creator>
  <cp:lastModifiedBy>Liyana Muthalib</cp:lastModifiedBy>
  <cp:revision>71</cp:revision>
  <dcterms:created xsi:type="dcterms:W3CDTF">2020-05-23T05:03:24Z</dcterms:created>
  <dcterms:modified xsi:type="dcterms:W3CDTF">2020-06-29T05:15:34Z</dcterms:modified>
</cp:coreProperties>
</file>