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Montserrat SemiBold"/>
      <p:regular r:id="rId57"/>
      <p:bold r:id="rId58"/>
      <p:italic r:id="rId59"/>
      <p:boldItalic r:id="rId60"/>
    </p:embeddedFont>
    <p:embeddedFont>
      <p:font typeface="Montserrat"/>
      <p:regular r:id="rId61"/>
      <p:bold r:id="rId62"/>
      <p:italic r:id="rId63"/>
      <p:boldItalic r:id="rId64"/>
    </p:embeddedFont>
    <p:embeddedFont>
      <p:font typeface="Montserrat Medium"/>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http://customooxmlschemas.google.com/">
      <go:slidesCustomData xmlns:go="http://customooxmlschemas.google.com/" r:id="rId69" roundtripDataSignature="AMtx7miDBSVch8LGm8lJV+HQ03/grDoS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DC3420-4650-4D51-93C8-35B552D76B98}">
  <a:tblStyle styleId="{1BDC3420-4650-4D51-93C8-35B552D76B9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212B69A-12DC-4792-BFA4-0E6274F1B71D}"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bold.fntdata"/><Relationship Id="rId61" Type="http://schemas.openxmlformats.org/officeDocument/2006/relationships/font" Target="fonts/Montserrat-regular.fntdata"/><Relationship Id="rId20" Type="http://schemas.openxmlformats.org/officeDocument/2006/relationships/slide" Target="slides/slide14.xml"/><Relationship Id="rId64" Type="http://schemas.openxmlformats.org/officeDocument/2006/relationships/font" Target="fonts/Montserrat-boldItalic.fntdata"/><Relationship Id="rId63" Type="http://schemas.openxmlformats.org/officeDocument/2006/relationships/font" Target="fonts/Montserrat-italic.fntdata"/><Relationship Id="rId22" Type="http://schemas.openxmlformats.org/officeDocument/2006/relationships/slide" Target="slides/slide16.xml"/><Relationship Id="rId66" Type="http://schemas.openxmlformats.org/officeDocument/2006/relationships/font" Target="fonts/MontserratMedium-bold.fntdata"/><Relationship Id="rId21" Type="http://schemas.openxmlformats.org/officeDocument/2006/relationships/slide" Target="slides/slide15.xml"/><Relationship Id="rId65" Type="http://schemas.openxmlformats.org/officeDocument/2006/relationships/font" Target="fonts/MontserratMedium-regular.fntdata"/><Relationship Id="rId24" Type="http://schemas.openxmlformats.org/officeDocument/2006/relationships/slide" Target="slides/slide18.xml"/><Relationship Id="rId68" Type="http://schemas.openxmlformats.org/officeDocument/2006/relationships/font" Target="fonts/MontserratMedium-boldItalic.fntdata"/><Relationship Id="rId23" Type="http://schemas.openxmlformats.org/officeDocument/2006/relationships/slide" Target="slides/slide17.xml"/><Relationship Id="rId67" Type="http://schemas.openxmlformats.org/officeDocument/2006/relationships/font" Target="fonts/MontserratMedium-italic.fntdata"/><Relationship Id="rId60" Type="http://schemas.openxmlformats.org/officeDocument/2006/relationships/font" Target="fonts/MontserratSemiBold-boldItalic.fntdata"/><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ontserratSemiBold-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MontserratSemiBold-italic.fntdata"/><Relationship Id="rId14" Type="http://schemas.openxmlformats.org/officeDocument/2006/relationships/slide" Target="slides/slide8.xml"/><Relationship Id="rId58" Type="http://schemas.openxmlformats.org/officeDocument/2006/relationships/font" Target="fonts/Montserrat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9"/>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9"/>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9"/>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0"/>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0"/>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25"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1"/>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1"/>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1"/>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1"/>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39"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 name="Google Shape;42;p32"/>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3" name="Google Shape;43;p3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9" name="Google Shape;49;p33"/>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3" name="Shape 53"/>
        <p:cNvGrpSpPr/>
        <p:nvPr/>
      </p:nvGrpSpPr>
      <p:grpSpPr>
        <a:xfrm>
          <a:off x="0" y="0"/>
          <a:ext cx="0" cy="0"/>
          <a:chOff x="0" y="0"/>
          <a:chExt cx="0" cy="0"/>
        </a:xfrm>
      </p:grpSpPr>
      <p:sp>
        <p:nvSpPr>
          <p:cNvPr id="54" name="Google Shape;54;p34"/>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34"/>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56" name="Google Shape;56;p34"/>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57" name="Google Shape;57;p34"/>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58" name="Google Shape;58;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9" name="Shape 59"/>
        <p:cNvGrpSpPr/>
        <p:nvPr/>
      </p:nvGrpSpPr>
      <p:grpSpPr>
        <a:xfrm>
          <a:off x="0" y="0"/>
          <a:ext cx="0" cy="0"/>
          <a:chOff x="0" y="0"/>
          <a:chExt cx="0" cy="0"/>
        </a:xfrm>
      </p:grpSpPr>
      <p:sp>
        <p:nvSpPr>
          <p:cNvPr id="60" name="Google Shape;60;p3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62" name="Google Shape;62;p35"/>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3" name="Google Shape;63;p35"/>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4" name="Google Shape;64;p35"/>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5" name="Google Shape;65;p35"/>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35"/>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67" name="Shape 67"/>
        <p:cNvGrpSpPr/>
        <p:nvPr/>
      </p:nvGrpSpPr>
      <p:grpSpPr>
        <a:xfrm>
          <a:off x="0" y="0"/>
          <a:ext cx="0" cy="0"/>
          <a:chOff x="0" y="0"/>
          <a:chExt cx="0" cy="0"/>
        </a:xfrm>
      </p:grpSpPr>
      <p:sp>
        <p:nvSpPr>
          <p:cNvPr id="68" name="Google Shape;68;p3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69" name="Google Shape;69;p3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3" name="Google Shape;73;p3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4" name="Google Shape;74;p3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5" name="Google Shape;75;p3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6" name="Google Shape;76;p36"/>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7" name="Google Shape;77;p36"/>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6"/>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82" name="Google Shape;82;p3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3" name="Google Shape;83;p36"/>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3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85" name="Shape 85"/>
        <p:cNvGrpSpPr/>
        <p:nvPr/>
      </p:nvGrpSpPr>
      <p:grpSpPr>
        <a:xfrm>
          <a:off x="0" y="0"/>
          <a:ext cx="0" cy="0"/>
          <a:chOff x="0" y="0"/>
          <a:chExt cx="0" cy="0"/>
        </a:xfrm>
      </p:grpSpPr>
      <p:sp>
        <p:nvSpPr>
          <p:cNvPr id="86" name="Google Shape;86;p37"/>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7" name="Google Shape;87;p37"/>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7"/>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7"/>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0" name="Google Shape;90;p37"/>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37"/>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2" name="Google Shape;92;p37"/>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3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5" name="Google Shape;95;p3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96" name="Google Shape;96;p37"/>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7" name="Google Shape;97;p37"/>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8" name="Google Shape;98;p3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jpg"/><Relationship Id="rId6" Type="http://schemas.openxmlformats.org/officeDocument/2006/relationships/image" Target="../media/image18.png"/><Relationship Id="rId7"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7.jp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ES"/>
              <a:t>Codo a Codo inicial</a:t>
            </a:r>
            <a:endParaRPr/>
          </a:p>
          <a:p>
            <a:pPr indent="0" lvl="0" marL="0" rtl="0" algn="l">
              <a:lnSpc>
                <a:spcPct val="100000"/>
              </a:lnSpc>
              <a:spcBef>
                <a:spcPts val="0"/>
              </a:spcBef>
              <a:spcAft>
                <a:spcPts val="0"/>
              </a:spcAft>
              <a:buSzPts val="3700"/>
              <a:buNone/>
            </a:pPr>
            <a:r>
              <a:t/>
            </a:r>
            <a:endParaRPr/>
          </a:p>
        </p:txBody>
      </p:sp>
      <p:sp>
        <p:nvSpPr>
          <p:cNvPr id="104" name="Google Shape;104;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703"/>
              <a:buNone/>
            </a:pPr>
            <a:r>
              <a:rPr lang="es-ES"/>
              <a:t>Introducción a la Algoritmia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3"/>
          <p:cNvSpPr txBox="1"/>
          <p:nvPr>
            <p:ph type="ctrTitle"/>
          </p:nvPr>
        </p:nvSpPr>
        <p:spPr>
          <a:xfrm>
            <a:off x="590569" y="0"/>
            <a:ext cx="6837835" cy="15969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000"/>
              <a:buNone/>
            </a:pPr>
            <a:r>
              <a:rPr lang="es-ES" sz="3600"/>
              <a:t>¿Qué es un dato?</a:t>
            </a:r>
            <a:endParaRPr sz="3600"/>
          </a:p>
        </p:txBody>
      </p:sp>
      <p:sp>
        <p:nvSpPr>
          <p:cNvPr id="163" name="Google Shape;163;p43"/>
          <p:cNvSpPr txBox="1"/>
          <p:nvPr>
            <p:ph idx="1" type="subTitle"/>
          </p:nvPr>
        </p:nvSpPr>
        <p:spPr>
          <a:xfrm>
            <a:off x="590569" y="1892306"/>
            <a:ext cx="8043300" cy="243853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700"/>
              <a:buNone/>
            </a:pPr>
            <a:r>
              <a:rPr lang="es-ES" sz="1600"/>
              <a:t>En sentido general, un dato es una pieza de información. </a:t>
            </a:r>
            <a:r>
              <a:rPr b="1" lang="es-ES" sz="1600"/>
              <a:t>Es la unidad mínima de información. </a:t>
            </a:r>
            <a:r>
              <a:rPr lang="es-ES" sz="1600"/>
              <a:t>En programación, un dato es esencialmente una pieza de información que vamos a almacenar en algún lado (por ejemplo, una constante o una variable). Un valor que puede ser de distintos tipos.</a:t>
            </a:r>
            <a:endParaRPr/>
          </a:p>
          <a:p>
            <a:pPr indent="0" lvl="0" marL="0" rtl="0" algn="l">
              <a:lnSpc>
                <a:spcPct val="100000"/>
              </a:lnSpc>
              <a:spcBef>
                <a:spcPts val="0"/>
              </a:spcBef>
              <a:spcAft>
                <a:spcPts val="0"/>
              </a:spcAft>
              <a:buSzPts val="1700"/>
              <a:buNone/>
            </a:pPr>
            <a:r>
              <a:t/>
            </a:r>
            <a:endParaRPr sz="1600"/>
          </a:p>
          <a:p>
            <a:pPr indent="0" lvl="0" marL="0" rtl="0" algn="l">
              <a:lnSpc>
                <a:spcPct val="100000"/>
              </a:lnSpc>
              <a:spcBef>
                <a:spcPts val="0"/>
              </a:spcBef>
              <a:spcAft>
                <a:spcPts val="0"/>
              </a:spcAft>
              <a:buSzPts val="1700"/>
              <a:buNone/>
            </a:pPr>
            <a:r>
              <a:rPr lang="es-ES" sz="1600"/>
              <a:t>Recordemos que: </a:t>
            </a:r>
            <a:r>
              <a:rPr i="1" lang="es-ES" sz="1600"/>
              <a:t>«para la computadora cualquier dato es un número binario.</a:t>
            </a:r>
            <a:r>
              <a:rPr b="1" i="1" lang="es-ES" sz="1600"/>
              <a:t> </a:t>
            </a:r>
            <a:r>
              <a:rPr i="1" lang="es-ES" sz="1600"/>
              <a:t>La diferencia es, a alto nivel, cómo el programador interactúa con estos datos». (Fuente: C. Cimino)</a:t>
            </a:r>
            <a:r>
              <a:rPr lang="es-ES" sz="1600"/>
              <a:t>.</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Tipo de dato</a:t>
            </a:r>
            <a:endParaRPr/>
          </a:p>
        </p:txBody>
      </p:sp>
      <p:sp>
        <p:nvSpPr>
          <p:cNvPr id="169" name="Google Shape;169;p44"/>
          <p:cNvSpPr txBox="1"/>
          <p:nvPr>
            <p:ph idx="1" type="body"/>
          </p:nvPr>
        </p:nvSpPr>
        <p:spPr>
          <a:xfrm>
            <a:off x="423300" y="1447855"/>
            <a:ext cx="8280000" cy="2371524"/>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s-ES"/>
              <a:t>Es el atributo que le indica al ordenador la naturaleza de los datos que se dispone a procesar.</a:t>
            </a:r>
            <a:endParaRPr/>
          </a:p>
          <a:p>
            <a:pPr indent="0" lvl="0" marL="0" rtl="0" algn="l">
              <a:lnSpc>
                <a:spcPct val="115000"/>
              </a:lnSpc>
              <a:spcBef>
                <a:spcPts val="2400"/>
              </a:spcBef>
              <a:spcAft>
                <a:spcPts val="0"/>
              </a:spcAft>
              <a:buSzPts val="1800"/>
              <a:buNone/>
            </a:pPr>
            <a:r>
              <a:rPr lang="es-ES"/>
              <a:t>Con esto se puede definir qué especie o rango de valores acepta y qué clase de operaciones se puede realizar.</a:t>
            </a:r>
            <a:endParaRPr/>
          </a:p>
          <a:p>
            <a:pPr indent="0" lvl="0" marL="0" rtl="0" algn="l">
              <a:lnSpc>
                <a:spcPct val="115000"/>
              </a:lnSpc>
              <a:spcBef>
                <a:spcPts val="24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Tipos de datos</a:t>
            </a:r>
            <a:endParaRPr/>
          </a:p>
        </p:txBody>
      </p:sp>
      <p:sp>
        <p:nvSpPr>
          <p:cNvPr id="175" name="Google Shape;175;p45"/>
          <p:cNvSpPr txBox="1"/>
          <p:nvPr>
            <p:ph idx="1" type="body"/>
          </p:nvPr>
        </p:nvSpPr>
        <p:spPr>
          <a:xfrm>
            <a:off x="423300" y="1447854"/>
            <a:ext cx="8280000" cy="2941265"/>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s-ES"/>
              <a:t>Podemos encontrar frecuentemente: </a:t>
            </a:r>
            <a:endParaRPr/>
          </a:p>
          <a:p>
            <a:pPr indent="-342900" lvl="0" marL="457200" rtl="0" algn="l">
              <a:lnSpc>
                <a:spcPct val="100000"/>
              </a:lnSpc>
              <a:spcBef>
                <a:spcPts val="1200"/>
              </a:spcBef>
              <a:spcAft>
                <a:spcPts val="0"/>
              </a:spcAft>
              <a:buClr>
                <a:srgbClr val="0C5ADB"/>
              </a:buClr>
              <a:buSzPts val="1800"/>
              <a:buFont typeface="Noto Sans Symbols"/>
              <a:buChar char="⮚"/>
            </a:pPr>
            <a:r>
              <a:rPr lang="es-ES" sz="1600"/>
              <a:t>ENTEROS (números enteros): por ejemplo, </a:t>
            </a:r>
            <a:r>
              <a:rPr lang="es-ES" sz="1400"/>
              <a:t>12, 24, 65, 1044.</a:t>
            </a:r>
            <a:endParaRPr/>
          </a:p>
          <a:p>
            <a:pPr indent="-342900" lvl="0" marL="457200" rtl="0" algn="l">
              <a:lnSpc>
                <a:spcPct val="100000"/>
              </a:lnSpc>
              <a:spcBef>
                <a:spcPts val="1200"/>
              </a:spcBef>
              <a:spcAft>
                <a:spcPts val="0"/>
              </a:spcAft>
              <a:buClr>
                <a:srgbClr val="0C5ADB"/>
              </a:buClr>
              <a:buSzPts val="1800"/>
              <a:buFont typeface="Noto Sans Symbols"/>
              <a:buChar char="⮚"/>
            </a:pPr>
            <a:r>
              <a:rPr lang="es-ES" sz="1600"/>
              <a:t>REALES (números decimales y fraccionarios ): </a:t>
            </a:r>
            <a:r>
              <a:rPr lang="es-ES" sz="1400"/>
              <a:t>1,25; ¼; 3,1415; 1,42856.</a:t>
            </a:r>
            <a:endParaRPr sz="1400"/>
          </a:p>
          <a:p>
            <a:pPr indent="-342900" lvl="0" marL="457200" rtl="0" algn="l">
              <a:lnSpc>
                <a:spcPct val="100000"/>
              </a:lnSpc>
              <a:spcBef>
                <a:spcPts val="1200"/>
              </a:spcBef>
              <a:spcAft>
                <a:spcPts val="0"/>
              </a:spcAft>
              <a:buClr>
                <a:srgbClr val="0C5ADB"/>
              </a:buClr>
              <a:buSzPts val="1800"/>
              <a:buFont typeface="Noto Sans Symbols"/>
              <a:buChar char="⮚"/>
            </a:pPr>
            <a:r>
              <a:rPr lang="es-ES" sz="1600"/>
              <a:t>CARACTERES(alfanuméricos + símbolos): </a:t>
            </a:r>
            <a:r>
              <a:rPr lang="es-ES" sz="1400"/>
              <a:t>“Hola, Mundo!”; “A4YNm832@34”.</a:t>
            </a:r>
            <a:endParaRPr/>
          </a:p>
          <a:p>
            <a:pPr indent="-342900" lvl="0" marL="457200" rtl="0" algn="l">
              <a:lnSpc>
                <a:spcPct val="100000"/>
              </a:lnSpc>
              <a:spcBef>
                <a:spcPts val="1200"/>
              </a:spcBef>
              <a:spcAft>
                <a:spcPts val="0"/>
              </a:spcAft>
              <a:buClr>
                <a:srgbClr val="0C5ADB"/>
              </a:buClr>
              <a:buSzPts val="1800"/>
              <a:buFont typeface="Noto Sans Symbols"/>
              <a:buChar char="⮚"/>
            </a:pPr>
            <a:r>
              <a:rPr lang="es-ES" sz="1600"/>
              <a:t>LÓGICOS (Verdadero o Falso / True or False): </a:t>
            </a:r>
            <a:r>
              <a:rPr lang="es-ES" sz="1400"/>
              <a:t>también llamados ‘booleanos’, pueden ser Verdadero o Falso.</a:t>
            </a:r>
            <a:endParaRPr sz="1400"/>
          </a:p>
          <a:p>
            <a:pPr indent="-228600" lvl="0" marL="457200" rtl="0" algn="l">
              <a:lnSpc>
                <a:spcPct val="100000"/>
              </a:lnSpc>
              <a:spcBef>
                <a:spcPts val="1200"/>
              </a:spcBef>
              <a:spcAft>
                <a:spcPts val="0"/>
              </a:spcAft>
              <a:buClr>
                <a:srgbClr val="0C5ADB"/>
              </a:buClr>
              <a:buSzPts val="1800"/>
              <a:buFont typeface="Noto Sans Symbols"/>
              <a:buNone/>
            </a:pPr>
            <a:r>
              <a:t/>
            </a:r>
            <a:endParaRPr/>
          </a:p>
        </p:txBody>
      </p:sp>
      <p:sp>
        <p:nvSpPr>
          <p:cNvPr id="176" name="Google Shape;176;p45"/>
          <p:cNvSpPr/>
          <p:nvPr/>
        </p:nvSpPr>
        <p:spPr>
          <a:xfrm>
            <a:off x="7500026" y="2067315"/>
            <a:ext cx="301557" cy="826851"/>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7" name="Google Shape;177;p45"/>
          <p:cNvSpPr txBox="1"/>
          <p:nvPr/>
        </p:nvSpPr>
        <p:spPr>
          <a:xfrm>
            <a:off x="7801583" y="2326851"/>
            <a:ext cx="11721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Numéricos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Numéricos</a:t>
            </a:r>
            <a:endParaRPr/>
          </a:p>
        </p:txBody>
      </p:sp>
      <p:sp>
        <p:nvSpPr>
          <p:cNvPr id="183" name="Google Shape;183;p46"/>
          <p:cNvSpPr txBox="1"/>
          <p:nvPr>
            <p:ph idx="1" type="body"/>
          </p:nvPr>
        </p:nvSpPr>
        <p:spPr>
          <a:xfrm>
            <a:off x="423300" y="1447854"/>
            <a:ext cx="8280000" cy="2941265"/>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1200"/>
              </a:spcBef>
              <a:spcAft>
                <a:spcPts val="0"/>
              </a:spcAft>
              <a:buSzPct val="108107"/>
              <a:buNone/>
            </a:pPr>
            <a:r>
              <a:rPr lang="es-ES"/>
              <a:t>Si el dato es exclusivamente un número y se pretende operar con él como tal, entonces su tipo de dato es numérico. Estos pueden ser, a su vez, positivos, negativos, decimales o enteros.</a:t>
            </a:r>
            <a:endParaRPr/>
          </a:p>
          <a:p>
            <a:pPr indent="0" lvl="0" marL="0" rtl="0" algn="l">
              <a:lnSpc>
                <a:spcPct val="115000"/>
              </a:lnSpc>
              <a:spcBef>
                <a:spcPts val="2400"/>
              </a:spcBef>
              <a:spcAft>
                <a:spcPts val="0"/>
              </a:spcAft>
              <a:buSzPct val="108107"/>
              <a:buNone/>
            </a:pPr>
            <a:r>
              <a:rPr lang="es-ES"/>
              <a:t>Luego, según qué lenguaje de programación usemos, el tipo de dato puede estar discriminado en corto o largo (para los enteros), coma flotante simple o coma flotante doble (para los decimales), información que se usará para disponer el espacio en memoria que deberá reservarse. </a:t>
            </a:r>
            <a:endParaRPr/>
          </a:p>
          <a:p>
            <a:pPr indent="0" lvl="0" marL="0" rtl="0" algn="l">
              <a:lnSpc>
                <a:spcPct val="115000"/>
              </a:lnSpc>
              <a:spcBef>
                <a:spcPts val="2400"/>
              </a:spcBef>
              <a:spcAft>
                <a:spcPts val="0"/>
              </a:spcAft>
              <a:buSzPct val="108107"/>
              <a:buNone/>
            </a:pPr>
            <a:r>
              <a:t/>
            </a:r>
            <a:endParaRPr/>
          </a:p>
          <a:p>
            <a:pPr indent="0" lvl="0" marL="0" rtl="0" algn="l">
              <a:lnSpc>
                <a:spcPct val="115000"/>
              </a:lnSpc>
              <a:spcBef>
                <a:spcPts val="2400"/>
              </a:spcBef>
              <a:spcAft>
                <a:spcPts val="1200"/>
              </a:spcAft>
              <a:buSzPct val="108107"/>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Caracteres (alfanuméricos)</a:t>
            </a:r>
            <a:endParaRPr/>
          </a:p>
        </p:txBody>
      </p:sp>
      <p:sp>
        <p:nvSpPr>
          <p:cNvPr id="189" name="Google Shape;189;p47"/>
          <p:cNvSpPr txBox="1"/>
          <p:nvPr>
            <p:ph idx="1" type="body"/>
          </p:nvPr>
        </p:nvSpPr>
        <p:spPr>
          <a:xfrm>
            <a:off x="423300" y="1447854"/>
            <a:ext cx="8280000" cy="2941265"/>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1200"/>
              </a:spcBef>
              <a:spcAft>
                <a:spcPts val="0"/>
              </a:spcAft>
              <a:buSzPct val="129031"/>
              <a:buNone/>
            </a:pPr>
            <a:r>
              <a:rPr lang="es-ES"/>
              <a:t>El caracter, que puede ser una letra, un símbolo o un número entre comillas, es un dato alfanumérico.</a:t>
            </a:r>
            <a:endParaRPr/>
          </a:p>
          <a:p>
            <a:pPr indent="0" lvl="0" marL="0" rtl="0" algn="l">
              <a:lnSpc>
                <a:spcPct val="115000"/>
              </a:lnSpc>
              <a:spcBef>
                <a:spcPts val="2400"/>
              </a:spcBef>
              <a:spcAft>
                <a:spcPts val="0"/>
              </a:spcAft>
              <a:buSzPct val="129031"/>
              <a:buNone/>
            </a:pPr>
            <a:r>
              <a:rPr lang="es-ES"/>
              <a:t>Cuando agrupamos más de un carácter se forma una cadena de texto, una cadena de caracteres.</a:t>
            </a:r>
            <a:endParaRPr/>
          </a:p>
          <a:p>
            <a:pPr indent="0" lvl="0" marL="0" rtl="0" algn="l">
              <a:lnSpc>
                <a:spcPct val="115000"/>
              </a:lnSpc>
              <a:spcBef>
                <a:spcPts val="2400"/>
              </a:spcBef>
              <a:spcAft>
                <a:spcPts val="0"/>
              </a:spcAft>
              <a:buSzPct val="129031"/>
              <a:buNone/>
            </a:pPr>
            <a:r>
              <a:rPr lang="es-ES"/>
              <a:t>“Hola”, “asd@3”, “42”, “Argentina es campeón” son todos ejemplos de tipo de dato caracter.</a:t>
            </a:r>
            <a:endParaRPr/>
          </a:p>
          <a:p>
            <a:pPr indent="0" lvl="0" marL="0" rtl="0" algn="l">
              <a:lnSpc>
                <a:spcPct val="115000"/>
              </a:lnSpc>
              <a:spcBef>
                <a:spcPts val="2400"/>
              </a:spcBef>
              <a:spcAft>
                <a:spcPts val="0"/>
              </a:spcAft>
              <a:buSzPct val="129031"/>
              <a:buNone/>
            </a:pPr>
            <a:r>
              <a:rPr lang="es-ES"/>
              <a:t>En el caso del “42”, lo que hace que esto sea de tipo caracter y no numérico es el uso de las comillas para enmarcarlo: aquí, eso no es un número, sino una cadena de caracteres que, coincidentemente, representa un número en forma de texto.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Lógicos (booleanos)</a:t>
            </a:r>
            <a:endParaRPr/>
          </a:p>
        </p:txBody>
      </p:sp>
      <p:sp>
        <p:nvSpPr>
          <p:cNvPr id="195" name="Google Shape;195;p48"/>
          <p:cNvSpPr txBox="1"/>
          <p:nvPr>
            <p:ph idx="1" type="body"/>
          </p:nvPr>
        </p:nvSpPr>
        <p:spPr>
          <a:xfrm>
            <a:off x="423300" y="1447854"/>
            <a:ext cx="8280000" cy="2941265"/>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s-ES"/>
              <a:t>Este tipo de dato puede representar sólo dos valores, como pueden ser Verdadero o Falso, 1 o 0. </a:t>
            </a:r>
            <a:endParaRPr/>
          </a:p>
          <a:p>
            <a:pPr indent="0" lvl="0" marL="0" rtl="0" algn="l">
              <a:lnSpc>
                <a:spcPct val="115000"/>
              </a:lnSpc>
              <a:spcBef>
                <a:spcPts val="2400"/>
              </a:spcBef>
              <a:spcAft>
                <a:spcPts val="0"/>
              </a:spcAft>
              <a:buSzPts val="1800"/>
              <a:buNone/>
            </a:pPr>
            <a:r>
              <a:rPr lang="es-ES"/>
              <a:t>Normalmente usados para representar las alternativas a determinadas condiciones que pueden resultar verdaderas o falsas.</a:t>
            </a:r>
            <a:endParaRPr/>
          </a:p>
          <a:p>
            <a:pPr indent="0" lvl="0" marL="0" rtl="0" algn="l">
              <a:lnSpc>
                <a:spcPct val="115000"/>
              </a:lnSpc>
              <a:spcBef>
                <a:spcPts val="2400"/>
              </a:spcBef>
              <a:spcAft>
                <a:spcPts val="0"/>
              </a:spcAft>
              <a:buSzPts val="1800"/>
              <a:buNone/>
            </a:pPr>
            <a:r>
              <a:rPr lang="es-ES" sz="1600"/>
              <a:t>Ejemplo: la expresión booleana |8 &lt; 4| daría Falso como resultado, dado que 8 no es menor que 4. </a:t>
            </a:r>
            <a:endParaRPr sz="1600"/>
          </a:p>
          <a:p>
            <a:pPr indent="0" lvl="0" marL="0" rtl="0" algn="l">
              <a:lnSpc>
                <a:spcPct val="115000"/>
              </a:lnSpc>
              <a:spcBef>
                <a:spcPts val="24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114300" rtl="0" algn="l">
              <a:lnSpc>
                <a:spcPct val="115000"/>
              </a:lnSpc>
              <a:spcBef>
                <a:spcPts val="0"/>
              </a:spcBef>
              <a:spcAft>
                <a:spcPts val="0"/>
              </a:spcAft>
              <a:buSzPct val="111111"/>
              <a:buNone/>
            </a:pPr>
            <a:r>
              <a:rPr lang="es-ES"/>
              <a:t>Tipos de lenguajes de programación</a:t>
            </a:r>
            <a:endParaRPr/>
          </a:p>
        </p:txBody>
      </p:sp>
      <p:sp>
        <p:nvSpPr>
          <p:cNvPr id="201" name="Google Shape;201;p49"/>
          <p:cNvSpPr txBox="1"/>
          <p:nvPr>
            <p:ph idx="1" type="body"/>
          </p:nvPr>
        </p:nvSpPr>
        <p:spPr>
          <a:xfrm>
            <a:off x="423300" y="1262356"/>
            <a:ext cx="8280000" cy="341597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s-ES" sz="1600"/>
              <a:t>Lenguaje de máquina: </a:t>
            </a:r>
            <a:r>
              <a:rPr lang="es-ES" sz="1600"/>
              <a:t>es el lenguaje que entiende la máquina, basado en el sistema binario (0 y 1, Falso o Verdadero).</a:t>
            </a:r>
            <a:endParaRPr/>
          </a:p>
          <a:p>
            <a:pPr indent="-342900" lvl="0" marL="457200" rtl="0" algn="l">
              <a:lnSpc>
                <a:spcPct val="115000"/>
              </a:lnSpc>
              <a:spcBef>
                <a:spcPts val="0"/>
              </a:spcBef>
              <a:spcAft>
                <a:spcPts val="0"/>
              </a:spcAft>
              <a:buSzPts val="1800"/>
              <a:buChar char="●"/>
            </a:pPr>
            <a:r>
              <a:rPr b="1" lang="es-ES" sz="1600"/>
              <a:t>Lenguajes de bajo nivel (ensamblador): </a:t>
            </a:r>
            <a:r>
              <a:rPr lang="es-ES" sz="1600"/>
              <a:t>se utilizaban palabras simples (mnemónicas) que sustituían códigos numéricos y luego eran traducidas al código máquina; están más cerca del lenguaje máquina que del humano (Ej.: Assembler).</a:t>
            </a:r>
            <a:endParaRPr/>
          </a:p>
          <a:p>
            <a:pPr indent="-342900" lvl="0" marL="457200" rtl="0" algn="l">
              <a:lnSpc>
                <a:spcPct val="115000"/>
              </a:lnSpc>
              <a:spcBef>
                <a:spcPts val="0"/>
              </a:spcBef>
              <a:spcAft>
                <a:spcPts val="0"/>
              </a:spcAft>
              <a:buSzPts val="1800"/>
              <a:buChar char="●"/>
            </a:pPr>
            <a:r>
              <a:rPr b="1" lang="es-ES" sz="1600"/>
              <a:t>Lenguaje de alto nivel: </a:t>
            </a:r>
            <a:r>
              <a:rPr lang="es-ES" sz="1600"/>
              <a:t>son más cercanos al lenguaje humano, requieren de un compilador o intérprete para traducirse a lenguaje ensamblador y luego a lenguaje de máquina (Ej.: Fortran, C++, Python, PHP, Java).</a:t>
            </a:r>
            <a:endParaRPr sz="1600"/>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Lenguaje de Máquina</a:t>
            </a:r>
            <a:endParaRPr/>
          </a:p>
        </p:txBody>
      </p:sp>
      <p:sp>
        <p:nvSpPr>
          <p:cNvPr id="207" name="Google Shape;207;p50"/>
          <p:cNvSpPr txBox="1"/>
          <p:nvPr>
            <p:ph idx="1" type="body"/>
          </p:nvPr>
        </p:nvSpPr>
        <p:spPr>
          <a:xfrm>
            <a:off x="423300" y="1262356"/>
            <a:ext cx="8280000" cy="125756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s-ES"/>
              <a:t>Es el lenguaje que los ordenadores reconocen, por lo que aún hoy todo lenguaje es convertido a este.</a:t>
            </a:r>
            <a:endParaRPr/>
          </a:p>
          <a:p>
            <a:pPr indent="0" lvl="0" marL="0" rtl="0" algn="l">
              <a:lnSpc>
                <a:spcPct val="115000"/>
              </a:lnSpc>
              <a:spcBef>
                <a:spcPts val="1200"/>
              </a:spcBef>
              <a:spcAft>
                <a:spcPts val="1200"/>
              </a:spcAft>
              <a:buSzPts val="1800"/>
              <a:buNone/>
            </a:pPr>
            <a:r>
              <a:t/>
            </a:r>
            <a:endParaRPr/>
          </a:p>
        </p:txBody>
      </p:sp>
      <p:pic>
        <p:nvPicPr>
          <p:cNvPr id="208" name="Google Shape;208;p50"/>
          <p:cNvPicPr preferRelativeResize="0"/>
          <p:nvPr/>
        </p:nvPicPr>
        <p:blipFill rotWithShape="1">
          <a:blip r:embed="rId3">
            <a:alphaModFix/>
          </a:blip>
          <a:srcRect b="0" l="0" r="0" t="0"/>
          <a:stretch/>
        </p:blipFill>
        <p:spPr>
          <a:xfrm>
            <a:off x="2385680" y="2960170"/>
            <a:ext cx="3543300" cy="128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Lenguaje ensamblador (bajo nivel)</a:t>
            </a:r>
            <a:endParaRPr/>
          </a:p>
        </p:txBody>
      </p:sp>
      <p:sp>
        <p:nvSpPr>
          <p:cNvPr id="214" name="Google Shape;214;p51"/>
          <p:cNvSpPr txBox="1"/>
          <p:nvPr>
            <p:ph idx="1" type="body"/>
          </p:nvPr>
        </p:nvSpPr>
        <p:spPr>
          <a:xfrm>
            <a:off x="423300" y="1262356"/>
            <a:ext cx="8280000" cy="125756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s-ES"/>
              <a:t>El lenguaje ensamblador fue incorporado porque resultaba más fácil de recordar y realizar por el usuario que el código máquina.</a:t>
            </a:r>
            <a:endParaRPr/>
          </a:p>
          <a:p>
            <a:pPr indent="0" lvl="0" marL="114300" rtl="0" algn="l">
              <a:lnSpc>
                <a:spcPct val="115000"/>
              </a:lnSpc>
              <a:spcBef>
                <a:spcPts val="0"/>
              </a:spcBef>
              <a:spcAft>
                <a:spcPts val="0"/>
              </a:spcAft>
              <a:buSzPts val="1800"/>
              <a:buNone/>
            </a:pPr>
            <a:r>
              <a:t/>
            </a:r>
            <a:endParaRPr/>
          </a:p>
        </p:txBody>
      </p:sp>
      <p:pic>
        <p:nvPicPr>
          <p:cNvPr id="215" name="Google Shape;215;p51"/>
          <p:cNvPicPr preferRelativeResize="0"/>
          <p:nvPr/>
        </p:nvPicPr>
        <p:blipFill rotWithShape="1">
          <a:blip r:embed="rId3">
            <a:alphaModFix/>
          </a:blip>
          <a:srcRect b="0" l="0" r="0" t="0"/>
          <a:stretch/>
        </p:blipFill>
        <p:spPr>
          <a:xfrm>
            <a:off x="1136022" y="2519916"/>
            <a:ext cx="6289448" cy="17153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Lenguaje de alto nivel </a:t>
            </a:r>
            <a:endParaRPr/>
          </a:p>
        </p:txBody>
      </p:sp>
      <p:sp>
        <p:nvSpPr>
          <p:cNvPr id="221" name="Google Shape;221;p5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s-ES"/>
              <a:t>Es un idioma artificial prediseñado formado por signos, palabras y símbolos que permite la comunicación entre el programador y el ordenador. Algunas ventajas: </a:t>
            </a:r>
            <a:endParaRPr/>
          </a:p>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s-ES"/>
              <a:t>Más cercano a un lenguaje humano</a:t>
            </a:r>
            <a:endParaRPr/>
          </a:p>
          <a:p>
            <a:pPr indent="-342900" lvl="0" marL="457200" rtl="0" algn="l">
              <a:lnSpc>
                <a:spcPct val="115000"/>
              </a:lnSpc>
              <a:spcBef>
                <a:spcPts val="0"/>
              </a:spcBef>
              <a:spcAft>
                <a:spcPts val="0"/>
              </a:spcAft>
              <a:buSzPts val="1800"/>
              <a:buChar char="●"/>
            </a:pPr>
            <a:r>
              <a:rPr lang="es-ES"/>
              <a:t>Más fácil de programar</a:t>
            </a:r>
            <a:endParaRPr/>
          </a:p>
          <a:p>
            <a:pPr indent="-342900" lvl="0" marL="457200" rtl="0" algn="l">
              <a:lnSpc>
                <a:spcPct val="115000"/>
              </a:lnSpc>
              <a:spcBef>
                <a:spcPts val="0"/>
              </a:spcBef>
              <a:spcAft>
                <a:spcPts val="0"/>
              </a:spcAft>
              <a:buSzPts val="1800"/>
              <a:buChar char="●"/>
            </a:pPr>
            <a:r>
              <a:rPr lang="es-ES"/>
              <a:t>Menos posibilidad de cometer errores</a:t>
            </a:r>
            <a:endParaRPr/>
          </a:p>
          <a:p>
            <a:pPr indent="-342900" lvl="0" marL="457200" rtl="0" algn="l">
              <a:lnSpc>
                <a:spcPct val="115000"/>
              </a:lnSpc>
              <a:spcBef>
                <a:spcPts val="0"/>
              </a:spcBef>
              <a:spcAft>
                <a:spcPts val="0"/>
              </a:spcAft>
              <a:buSzPts val="1800"/>
              <a:buChar char="●"/>
            </a:pPr>
            <a:r>
              <a:rPr lang="es-ES"/>
              <a:t>Permiten la portabilidad</a:t>
            </a:r>
            <a:endParaRPr/>
          </a:p>
          <a:p>
            <a:pPr indent="0" lvl="0" marL="11430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ES"/>
              <a:t>Les damos la bienvenida</a:t>
            </a:r>
            <a:endParaRPr/>
          </a:p>
        </p:txBody>
      </p:sp>
      <p:sp>
        <p:nvSpPr>
          <p:cNvPr id="110" name="Google Shape;11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Lenguaje de alto nivel </a:t>
            </a:r>
            <a:endParaRPr/>
          </a:p>
        </p:txBody>
      </p:sp>
      <p:sp>
        <p:nvSpPr>
          <p:cNvPr id="227" name="Google Shape;227;p5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s-ES"/>
              <a:t>Los lenguajes de programación más conocidos son: Basic (1964), C++ (1983), Python (1991), Java (1995), C# (2000), entre otros.</a:t>
            </a:r>
            <a:endParaRPr/>
          </a:p>
          <a:p>
            <a:pPr indent="0" lvl="0" marL="11430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228" name="Google Shape;228;p53"/>
          <p:cNvPicPr preferRelativeResize="0"/>
          <p:nvPr/>
        </p:nvPicPr>
        <p:blipFill rotWithShape="1">
          <a:blip r:embed="rId3">
            <a:alphaModFix/>
          </a:blip>
          <a:srcRect b="0" l="0" r="0" t="0"/>
          <a:stretch/>
        </p:blipFill>
        <p:spPr>
          <a:xfrm>
            <a:off x="204021" y="2123364"/>
            <a:ext cx="1209600" cy="1209960"/>
          </a:xfrm>
          <a:prstGeom prst="rect">
            <a:avLst/>
          </a:prstGeom>
          <a:noFill/>
          <a:ln>
            <a:noFill/>
          </a:ln>
        </p:spPr>
      </p:pic>
      <p:pic>
        <p:nvPicPr>
          <p:cNvPr id="229" name="Google Shape;229;p53"/>
          <p:cNvPicPr preferRelativeResize="0"/>
          <p:nvPr/>
        </p:nvPicPr>
        <p:blipFill rotWithShape="1">
          <a:blip r:embed="rId4">
            <a:alphaModFix/>
          </a:blip>
          <a:srcRect b="0" l="0" r="0" t="0"/>
          <a:stretch/>
        </p:blipFill>
        <p:spPr>
          <a:xfrm>
            <a:off x="1814243" y="3224311"/>
            <a:ext cx="1721160" cy="927720"/>
          </a:xfrm>
          <a:prstGeom prst="rect">
            <a:avLst/>
          </a:prstGeom>
          <a:noFill/>
          <a:ln>
            <a:noFill/>
          </a:ln>
        </p:spPr>
      </p:pic>
      <p:pic>
        <p:nvPicPr>
          <p:cNvPr id="230" name="Google Shape;230;p53"/>
          <p:cNvPicPr preferRelativeResize="0"/>
          <p:nvPr/>
        </p:nvPicPr>
        <p:blipFill rotWithShape="1">
          <a:blip r:embed="rId5">
            <a:alphaModFix/>
          </a:blip>
          <a:srcRect b="0" l="0" r="0" t="0"/>
          <a:stretch/>
        </p:blipFill>
        <p:spPr>
          <a:xfrm>
            <a:off x="3925122" y="2344320"/>
            <a:ext cx="1209600" cy="1209600"/>
          </a:xfrm>
          <a:prstGeom prst="rect">
            <a:avLst/>
          </a:prstGeom>
          <a:noFill/>
          <a:ln>
            <a:noFill/>
          </a:ln>
        </p:spPr>
      </p:pic>
      <p:pic>
        <p:nvPicPr>
          <p:cNvPr id="231" name="Google Shape;231;p53"/>
          <p:cNvPicPr preferRelativeResize="0"/>
          <p:nvPr/>
        </p:nvPicPr>
        <p:blipFill rotWithShape="1">
          <a:blip r:embed="rId6">
            <a:alphaModFix/>
          </a:blip>
          <a:srcRect b="0" l="0" r="0" t="0"/>
          <a:stretch/>
        </p:blipFill>
        <p:spPr>
          <a:xfrm>
            <a:off x="5556944" y="3553920"/>
            <a:ext cx="1721160" cy="882000"/>
          </a:xfrm>
          <a:prstGeom prst="rect">
            <a:avLst/>
          </a:prstGeom>
          <a:noFill/>
          <a:ln>
            <a:noFill/>
          </a:ln>
        </p:spPr>
      </p:pic>
      <p:pic>
        <p:nvPicPr>
          <p:cNvPr id="232" name="Google Shape;232;p53"/>
          <p:cNvPicPr preferRelativeResize="0"/>
          <p:nvPr/>
        </p:nvPicPr>
        <p:blipFill rotWithShape="1">
          <a:blip r:embed="rId7">
            <a:alphaModFix/>
          </a:blip>
          <a:srcRect b="0" l="0" r="0" t="0"/>
          <a:stretch/>
        </p:blipFill>
        <p:spPr>
          <a:xfrm>
            <a:off x="7549016" y="2344320"/>
            <a:ext cx="1374120" cy="8240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¿Qué son estos unos y ceros?</a:t>
            </a:r>
            <a:endParaRPr/>
          </a:p>
        </p:txBody>
      </p:sp>
      <p:sp>
        <p:nvSpPr>
          <p:cNvPr id="238" name="Google Shape;238;p5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SzPts val="1800"/>
              <a:buNone/>
            </a:pPr>
            <a:r>
              <a:rPr lang="es-ES" sz="1400"/>
              <a:t>En informática, cada dígito binario se llama “bit”. Un bit es cada dígito que puede tomar el valor 0 o 1. Ocho bits serían ocho dígitos que pueden tomar cada uno un valor 0 o 1.</a:t>
            </a:r>
            <a:endParaRPr/>
          </a:p>
          <a:p>
            <a:pPr indent="0" lvl="0" marL="11430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2400"/>
              </a:spcBef>
              <a:spcAft>
                <a:spcPts val="0"/>
              </a:spcAft>
              <a:buSzPts val="1800"/>
              <a:buNone/>
            </a:pPr>
            <a:r>
              <a:t/>
            </a:r>
            <a:endParaRPr/>
          </a:p>
          <a:p>
            <a:pPr indent="0" lvl="0" marL="0" rtl="0" algn="l">
              <a:lnSpc>
                <a:spcPct val="115000"/>
              </a:lnSpc>
              <a:spcBef>
                <a:spcPts val="2400"/>
              </a:spcBef>
              <a:spcAft>
                <a:spcPts val="0"/>
              </a:spcAft>
              <a:buSzPts val="1800"/>
              <a:buNone/>
            </a:pPr>
            <a:r>
              <a:rPr lang="es-ES" sz="1400"/>
              <a:t>8 bits son igual a 1 Byte:</a:t>
            </a:r>
            <a:endParaRPr/>
          </a:p>
          <a:p>
            <a:pPr indent="0" lvl="0" marL="0" rtl="0" algn="l">
              <a:lnSpc>
                <a:spcPct val="115000"/>
              </a:lnSpc>
              <a:spcBef>
                <a:spcPts val="2400"/>
              </a:spcBef>
              <a:spcAft>
                <a:spcPts val="0"/>
              </a:spcAft>
              <a:buSzPts val="1800"/>
              <a:buNone/>
            </a:pPr>
            <a:r>
              <a:rPr lang="es-ES" sz="1400"/>
              <a:t>01110001 = 8 bits de información = 1 Byte</a:t>
            </a:r>
            <a:endParaRPr/>
          </a:p>
          <a:p>
            <a:pPr indent="0" lvl="0" marL="0" rtl="0" algn="l">
              <a:lnSpc>
                <a:spcPct val="115000"/>
              </a:lnSpc>
              <a:spcBef>
                <a:spcPts val="2400"/>
              </a:spcBef>
              <a:spcAft>
                <a:spcPts val="1200"/>
              </a:spcAft>
              <a:buSzPts val="1800"/>
              <a:buNone/>
            </a:pPr>
            <a:r>
              <a:t/>
            </a:r>
            <a:endParaRPr/>
          </a:p>
        </p:txBody>
      </p:sp>
      <p:graphicFrame>
        <p:nvGraphicFramePr>
          <p:cNvPr id="239" name="Google Shape;239;p54"/>
          <p:cNvGraphicFramePr/>
          <p:nvPr/>
        </p:nvGraphicFramePr>
        <p:xfrm>
          <a:off x="642025" y="2091446"/>
          <a:ext cx="3000000" cy="3000000"/>
        </p:xfrm>
        <a:graphic>
          <a:graphicData uri="http://schemas.openxmlformats.org/drawingml/2006/table">
            <a:tbl>
              <a:tblPr>
                <a:noFill/>
                <a:tableStyleId>{1BDC3420-4650-4D51-93C8-35B552D76B98}</a:tableStyleId>
              </a:tblPr>
              <a:tblGrid>
                <a:gridCol w="2315175"/>
                <a:gridCol w="2315175"/>
              </a:tblGrid>
              <a:tr h="299125">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1 bit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9125">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1 bit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9125">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0101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4 bits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9125">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10010111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ES" sz="1400" u="none" cap="none" strike="noStrike"/>
                        <a:t>8 bits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¿Qué son estos unos y ceros?</a:t>
            </a:r>
            <a:endParaRPr/>
          </a:p>
        </p:txBody>
      </p:sp>
      <p:sp>
        <p:nvSpPr>
          <p:cNvPr id="245" name="Google Shape;245;p5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20000"/>
          </a:bodyPr>
          <a:lstStyle/>
          <a:p>
            <a:pPr indent="0" lvl="0" marL="114300" rtl="0" algn="l">
              <a:lnSpc>
                <a:spcPct val="115000"/>
              </a:lnSpc>
              <a:spcBef>
                <a:spcPts val="0"/>
              </a:spcBef>
              <a:spcAft>
                <a:spcPts val="0"/>
              </a:spcAft>
              <a:buSzPct val="162162"/>
              <a:buNone/>
            </a:pPr>
            <a:r>
              <a:rPr lang="es-ES" sz="1200"/>
              <a:t>Si bien solemos ejemplificar los 1 y 0 como llaves que conectan o desconectan, en sistemas lógicos reales (los que usan valores binarios, 1 o 0, verdadero o falso) un 1 podría ser un cable por el que pasan 5V de tensión eléctrica y un 0 podría ser aquel por el que pasa una tensión cercana a 0V sin llegar a ser una desconexión.</a:t>
            </a:r>
            <a:endParaRPr sz="1200"/>
          </a:p>
          <a:p>
            <a:pPr indent="0" lvl="0" marL="114300" rtl="0" algn="l">
              <a:lnSpc>
                <a:spcPct val="115000"/>
              </a:lnSpc>
              <a:spcBef>
                <a:spcPts val="0"/>
              </a:spcBef>
              <a:spcAft>
                <a:spcPts val="0"/>
              </a:spcAft>
              <a:buSzPct val="108107"/>
              <a:buNone/>
            </a:pPr>
            <a:r>
              <a:t/>
            </a:r>
            <a:endParaRPr/>
          </a:p>
          <a:p>
            <a:pPr indent="0" lvl="0" marL="0" rtl="0" algn="l">
              <a:lnSpc>
                <a:spcPct val="115000"/>
              </a:lnSpc>
              <a:spcBef>
                <a:spcPts val="1200"/>
              </a:spcBef>
              <a:spcAft>
                <a:spcPts val="0"/>
              </a:spcAft>
              <a:buSzPct val="162162"/>
              <a:buNone/>
            </a:pPr>
            <a:r>
              <a:t/>
            </a:r>
            <a:endParaRPr sz="1200"/>
          </a:p>
          <a:p>
            <a:pPr indent="0" lvl="0" marL="0" rtl="0" algn="l">
              <a:lnSpc>
                <a:spcPct val="115000"/>
              </a:lnSpc>
              <a:spcBef>
                <a:spcPts val="2400"/>
              </a:spcBef>
              <a:spcAft>
                <a:spcPts val="0"/>
              </a:spcAft>
              <a:buSzPct val="162162"/>
              <a:buNone/>
            </a:pPr>
            <a:r>
              <a:t/>
            </a:r>
            <a:endParaRPr sz="1200"/>
          </a:p>
          <a:p>
            <a:pPr indent="0" lvl="0" marL="0" rtl="0" algn="l">
              <a:lnSpc>
                <a:spcPct val="115000"/>
              </a:lnSpc>
              <a:spcBef>
                <a:spcPts val="2400"/>
              </a:spcBef>
              <a:spcAft>
                <a:spcPts val="0"/>
              </a:spcAft>
              <a:buSzPct val="162162"/>
              <a:buNone/>
            </a:pPr>
            <a:r>
              <a:t/>
            </a:r>
            <a:endParaRPr sz="1200"/>
          </a:p>
          <a:p>
            <a:pPr indent="0" lvl="0" marL="0" rtl="0" algn="l">
              <a:lnSpc>
                <a:spcPct val="115000"/>
              </a:lnSpc>
              <a:spcBef>
                <a:spcPts val="2400"/>
              </a:spcBef>
              <a:spcAft>
                <a:spcPts val="0"/>
              </a:spcAft>
              <a:buSzPct val="162162"/>
              <a:buNone/>
            </a:pPr>
            <a:r>
              <a:rPr lang="es-ES" sz="1200"/>
              <a:t>Ya sabemos que 1 Byte son 8 bits.</a:t>
            </a:r>
            <a:endParaRPr/>
          </a:p>
          <a:p>
            <a:pPr indent="0" lvl="0" marL="0" rtl="0" algn="l">
              <a:lnSpc>
                <a:spcPct val="115000"/>
              </a:lnSpc>
              <a:spcBef>
                <a:spcPts val="2400"/>
              </a:spcBef>
              <a:spcAft>
                <a:spcPts val="0"/>
              </a:spcAft>
              <a:buSzPct val="162162"/>
              <a:buNone/>
            </a:pPr>
            <a:r>
              <a:rPr lang="es-ES" sz="1200"/>
              <a:t>Luego, 1  KB (kilo byte) serán 1024 bytes. 1 MB son 1024 KB. Y así.</a:t>
            </a:r>
            <a:endParaRPr/>
          </a:p>
          <a:p>
            <a:pPr indent="0" lvl="0" marL="0" rtl="0" algn="l">
              <a:lnSpc>
                <a:spcPct val="115000"/>
              </a:lnSpc>
              <a:spcBef>
                <a:spcPts val="2400"/>
              </a:spcBef>
              <a:spcAft>
                <a:spcPts val="0"/>
              </a:spcAft>
              <a:buSzPct val="162162"/>
              <a:buNone/>
            </a:pPr>
            <a:r>
              <a:t/>
            </a:r>
            <a:endParaRPr sz="1200"/>
          </a:p>
          <a:p>
            <a:pPr indent="0" lvl="0" marL="0" rtl="0" algn="l">
              <a:lnSpc>
                <a:spcPct val="115000"/>
              </a:lnSpc>
              <a:spcBef>
                <a:spcPts val="2400"/>
              </a:spcBef>
              <a:spcAft>
                <a:spcPts val="1200"/>
              </a:spcAft>
              <a:buSzPct val="162162"/>
              <a:buNone/>
            </a:pPr>
            <a:r>
              <a:t/>
            </a:r>
            <a:endParaRPr sz="1200"/>
          </a:p>
        </p:txBody>
      </p:sp>
      <p:pic>
        <p:nvPicPr>
          <p:cNvPr id="246" name="Google Shape;246;p55"/>
          <p:cNvPicPr preferRelativeResize="0"/>
          <p:nvPr/>
        </p:nvPicPr>
        <p:blipFill rotWithShape="1">
          <a:blip r:embed="rId3">
            <a:alphaModFix/>
          </a:blip>
          <a:srcRect b="0" l="0" r="0" t="0"/>
          <a:stretch/>
        </p:blipFill>
        <p:spPr>
          <a:xfrm>
            <a:off x="655199" y="2261986"/>
            <a:ext cx="4266998" cy="960981"/>
          </a:xfrm>
          <a:prstGeom prst="rect">
            <a:avLst/>
          </a:prstGeom>
          <a:noFill/>
          <a:ln>
            <a:noFill/>
          </a:ln>
        </p:spPr>
      </p:pic>
      <p:graphicFrame>
        <p:nvGraphicFramePr>
          <p:cNvPr id="247" name="Google Shape;247;p55"/>
          <p:cNvGraphicFramePr/>
          <p:nvPr/>
        </p:nvGraphicFramePr>
        <p:xfrm>
          <a:off x="5800570" y="3088215"/>
          <a:ext cx="3000000" cy="3000000"/>
        </p:xfrm>
        <a:graphic>
          <a:graphicData uri="http://schemas.openxmlformats.org/drawingml/2006/table">
            <a:tbl>
              <a:tblPr bandRow="1">
                <a:noFill/>
                <a:tableStyleId>{F212B69A-12DC-4792-BFA4-0E6274F1B71D}</a:tableStyleId>
              </a:tblPr>
              <a:tblGrid>
                <a:gridCol w="1016550"/>
                <a:gridCol w="1016550"/>
              </a:tblGrid>
              <a:tr h="306925">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 B (1 Byte)</a:t>
                      </a:r>
                      <a:endParaRPr sz="1200" u="none" cap="none" strike="noStrike"/>
                    </a:p>
                  </a:txBody>
                  <a:tcPr marT="37850" marB="37850" marR="75675" marL="75675"/>
                </a:tc>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8 bit</a:t>
                      </a:r>
                      <a:endParaRPr sz="1200" u="none" cap="none" strike="noStrike"/>
                    </a:p>
                  </a:txBody>
                  <a:tcPr marT="37850" marB="37850" marR="75675" marL="75675"/>
                </a:tc>
              </a:tr>
              <a:tr h="306925">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 KB</a:t>
                      </a:r>
                      <a:endParaRPr sz="1200" u="none" cap="none" strike="noStrike"/>
                    </a:p>
                  </a:txBody>
                  <a:tcPr marT="37850" marB="37850" marR="75675" marL="75675"/>
                </a:tc>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1024 B</a:t>
                      </a:r>
                      <a:endParaRPr sz="1200" u="none" cap="none" strike="noStrike"/>
                    </a:p>
                  </a:txBody>
                  <a:tcPr marT="37850" marB="37850" marR="75675" marL="75675"/>
                </a:tc>
              </a:tr>
              <a:tr h="306925">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 MB</a:t>
                      </a:r>
                      <a:endParaRPr sz="1200" u="none" cap="none" strike="noStrike"/>
                    </a:p>
                  </a:txBody>
                  <a:tcPr marT="37850" marB="37850" marR="75675" marL="75675"/>
                </a:tc>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1024 KB</a:t>
                      </a:r>
                      <a:endParaRPr sz="1200" u="none" cap="none" strike="noStrike"/>
                    </a:p>
                  </a:txBody>
                  <a:tcPr marT="37850" marB="37850" marR="75675" marL="75675"/>
                </a:tc>
              </a:tr>
              <a:tr h="306925">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 GB</a:t>
                      </a:r>
                      <a:endParaRPr sz="1200" u="none" cap="none" strike="noStrike"/>
                    </a:p>
                  </a:txBody>
                  <a:tcPr marT="37850" marB="37850" marR="75675" marL="75675"/>
                </a:tc>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1024 MB</a:t>
                      </a:r>
                      <a:endParaRPr sz="1200" u="none" cap="none" strike="noStrike"/>
                    </a:p>
                  </a:txBody>
                  <a:tcPr marT="37850" marB="37850" marR="75675" marL="75675"/>
                </a:tc>
              </a:tr>
              <a:tr h="306925">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 TB</a:t>
                      </a:r>
                      <a:endParaRPr sz="1200" u="none" cap="none" strike="noStrike"/>
                    </a:p>
                  </a:txBody>
                  <a:tcPr marT="37850" marB="37850" marR="75675" marL="75675"/>
                </a:tc>
                <a:tc>
                  <a:txBody>
                    <a:bodyPr/>
                    <a:lstStyle/>
                    <a:p>
                      <a:pPr indent="0" lvl="0" marL="0" marR="0" rtl="0" algn="l">
                        <a:lnSpc>
                          <a:spcPct val="100000"/>
                        </a:lnSpc>
                        <a:spcBef>
                          <a:spcPts val="0"/>
                        </a:spcBef>
                        <a:spcAft>
                          <a:spcPts val="0"/>
                        </a:spcAft>
                        <a:buClr>
                          <a:srgbClr val="000000"/>
                        </a:buClr>
                        <a:buSzPts val="1200"/>
                        <a:buFont typeface="Arial"/>
                        <a:buNone/>
                      </a:pPr>
                      <a:r>
                        <a:rPr lang="es-ES" sz="1200" u="none" cap="none" strike="noStrike"/>
                        <a:t>1024 GB</a:t>
                      </a:r>
                      <a:endParaRPr sz="1200" u="none" cap="none" strike="noStrike"/>
                    </a:p>
                  </a:txBody>
                  <a:tcPr marT="37850" marB="37850" marR="75675" marL="756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¿Qué son estos unos y ceros?</a:t>
            </a:r>
            <a:endParaRPr/>
          </a:p>
        </p:txBody>
      </p:sp>
      <p:sp>
        <p:nvSpPr>
          <p:cNvPr id="253" name="Google Shape;253;p5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SzPct val="162162"/>
              <a:buNone/>
            </a:pPr>
            <a:r>
              <a:rPr lang="es-ES" sz="1200"/>
              <a:t>Si queremos representar un número decimal en 8 bits (binarios), el cálculo se haría de la siguiente manera:</a:t>
            </a:r>
            <a:endParaRPr/>
          </a:p>
          <a:p>
            <a:pPr indent="0" lvl="0" marL="0" rtl="0" algn="l">
              <a:lnSpc>
                <a:spcPct val="115000"/>
              </a:lnSpc>
              <a:spcBef>
                <a:spcPts val="2400"/>
              </a:spcBef>
              <a:spcAft>
                <a:spcPts val="0"/>
              </a:spcAft>
              <a:buSzPct val="162162"/>
              <a:buNone/>
            </a:pPr>
            <a:r>
              <a:t/>
            </a:r>
            <a:endParaRPr sz="1200"/>
          </a:p>
          <a:p>
            <a:pPr indent="0" lvl="0" marL="0" rtl="0" algn="l">
              <a:lnSpc>
                <a:spcPct val="115000"/>
              </a:lnSpc>
              <a:spcBef>
                <a:spcPts val="2400"/>
              </a:spcBef>
              <a:spcAft>
                <a:spcPts val="0"/>
              </a:spcAft>
              <a:buSzPct val="162162"/>
              <a:buNone/>
            </a:pPr>
            <a:r>
              <a:t/>
            </a:r>
            <a:endParaRPr sz="1200"/>
          </a:p>
          <a:p>
            <a:pPr indent="0" lvl="0" marL="0" rtl="0" algn="l">
              <a:lnSpc>
                <a:spcPct val="115000"/>
              </a:lnSpc>
              <a:spcBef>
                <a:spcPts val="2400"/>
              </a:spcBef>
              <a:spcAft>
                <a:spcPts val="0"/>
              </a:spcAft>
              <a:buSzPct val="162162"/>
              <a:buNone/>
            </a:pPr>
            <a:r>
              <a:t/>
            </a:r>
            <a:endParaRPr sz="1200"/>
          </a:p>
          <a:p>
            <a:pPr indent="0" lvl="0" marL="0" rtl="0" algn="l">
              <a:lnSpc>
                <a:spcPct val="115000"/>
              </a:lnSpc>
              <a:spcBef>
                <a:spcPts val="2400"/>
              </a:spcBef>
              <a:spcAft>
                <a:spcPts val="0"/>
              </a:spcAft>
              <a:buSzPct val="162162"/>
              <a:buNone/>
            </a:pPr>
            <a:r>
              <a:rPr lang="es-ES" sz="1200"/>
              <a:t>Podríamos decir que cada bit, de derecha a izquierda,  llena un cesto que tiene un valor predeterminado, que crece en potencias de 2 [el primero es 2^0 (2 elevado a la cero), que es 1; el segundo, 2^1, que es 2; el tercero, 2^2 = 4; y así sucesivamente]. Luego, para saber qué número decimal está representado en ese Byte (8 bit), sumamos el valor correspondiente a cada dígito que tenga un 1. En la imagen de arriba sería 1 + 2 + 16: el número representado es 19. El número positivo más alto que se puede representar con 8 bits es 255, lo que, contando el 0, nos da un total de 256 números decimales. Si agrego un bit más, sería el de 256. ¿Qué valor tomaría el siguiente bit (el número 10)?</a:t>
            </a:r>
            <a:endParaRPr sz="1200"/>
          </a:p>
          <a:p>
            <a:pPr indent="0" lvl="0" marL="0" rtl="0" algn="l">
              <a:lnSpc>
                <a:spcPct val="115000"/>
              </a:lnSpc>
              <a:spcBef>
                <a:spcPts val="2400"/>
              </a:spcBef>
              <a:spcAft>
                <a:spcPts val="1200"/>
              </a:spcAft>
              <a:buSzPct val="162162"/>
              <a:buNone/>
            </a:pPr>
            <a:r>
              <a:t/>
            </a:r>
            <a:endParaRPr sz="1200"/>
          </a:p>
        </p:txBody>
      </p:sp>
      <p:pic>
        <p:nvPicPr>
          <p:cNvPr id="254" name="Google Shape;254;p56"/>
          <p:cNvPicPr preferRelativeResize="0"/>
          <p:nvPr/>
        </p:nvPicPr>
        <p:blipFill rotWithShape="1">
          <a:blip r:embed="rId3">
            <a:alphaModFix/>
          </a:blip>
          <a:srcRect b="0" l="0" r="0" t="0"/>
          <a:stretch/>
        </p:blipFill>
        <p:spPr>
          <a:xfrm>
            <a:off x="3176284" y="2001850"/>
            <a:ext cx="2305050"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ES"/>
              <a:t>Algoritmos</a:t>
            </a:r>
            <a:endParaRPr/>
          </a:p>
        </p:txBody>
      </p:sp>
      <p:sp>
        <p:nvSpPr>
          <p:cNvPr id="260" name="Google Shape;260;p57"/>
          <p:cNvSpPr txBox="1"/>
          <p:nvPr>
            <p:ph idx="1" type="subTitle"/>
          </p:nvPr>
        </p:nvSpPr>
        <p:spPr>
          <a:xfrm>
            <a:off x="550375" y="2053427"/>
            <a:ext cx="8043300" cy="857939"/>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a:t>Es una secuencia lógica de pasos ordenados para resolver un problema</a:t>
            </a:r>
            <a:endParaRPr/>
          </a:p>
        </p:txBody>
      </p:sp>
      <p:sp>
        <p:nvSpPr>
          <p:cNvPr id="261" name="Google Shape;261;p57"/>
          <p:cNvSpPr txBox="1"/>
          <p:nvPr/>
        </p:nvSpPr>
        <p:spPr>
          <a:xfrm>
            <a:off x="550375" y="2847704"/>
            <a:ext cx="8043300" cy="1171904"/>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Clr>
                <a:schemeClr val="dk2"/>
              </a:buClr>
              <a:buSzPct val="108108"/>
              <a:buFont typeface="Montserrat Medium"/>
              <a:buNone/>
            </a:pPr>
            <a:r>
              <a:rPr b="0" i="0" lang="es-ES" sz="1700" u="none" cap="none" strike="noStrike">
                <a:solidFill>
                  <a:schemeClr val="dk2"/>
                </a:solidFill>
                <a:latin typeface="Montserrat Medium"/>
                <a:ea typeface="Montserrat Medium"/>
                <a:cs typeface="Montserrat Medium"/>
                <a:sym typeface="Montserrat Medium"/>
              </a:rPr>
              <a:t>Hay algoritmos de la vida cotidiana y algoritmos computacionales.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108108"/>
              <a:buFont typeface="Montserrat Medium"/>
              <a:buNone/>
            </a:pPr>
            <a:r>
              <a:t/>
            </a:r>
            <a:endParaRPr b="0" i="0" sz="17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chemeClr val="dk2"/>
              </a:buClr>
              <a:buSzPct val="108108"/>
              <a:buFont typeface="Montserrat Medium"/>
              <a:buNone/>
            </a:pPr>
            <a:r>
              <a:rPr b="0" i="0" lang="es-ES" sz="1700" u="none" cap="none" strike="noStrike">
                <a:solidFill>
                  <a:schemeClr val="dk2"/>
                </a:solidFill>
                <a:latin typeface="Montserrat Medium"/>
                <a:ea typeface="Montserrat Medium"/>
                <a:cs typeface="Montserrat Medium"/>
                <a:sym typeface="Montserrat Medium"/>
              </a:rPr>
              <a:t>Ejemplos en la vida cotidiana pueden ser: lavarse los dientes, una receta de cocina, caminar de un punto a otro,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108108"/>
              <a:buFont typeface="Montserrat Medium"/>
              <a:buNone/>
            </a:pPr>
            <a:r>
              <a:t/>
            </a:r>
            <a:endParaRPr b="0" i="0" sz="17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ct val="100000"/>
              <a:buFont typeface="Arial"/>
              <a:buNone/>
            </a:pPr>
            <a:r>
              <a:rPr b="0" i="0" lang="es-ES" sz="1700" u="none" cap="none" strike="noStrike">
                <a:solidFill>
                  <a:schemeClr val="dk2"/>
                </a:solidFill>
                <a:latin typeface="Montserrat Medium"/>
                <a:ea typeface="Montserrat Medium"/>
                <a:cs typeface="Montserrat Medium"/>
                <a:sym typeface="Montserrat Medium"/>
              </a:rPr>
              <a:t>Un algoritmo computacional, en cambio, define los procesos para dar soluciones a problemas mediante operaciones lógicas en una computadora.</a:t>
            </a:r>
            <a:endParaRPr b="0" i="0" sz="1700" u="none" cap="none" strike="noStrik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Componentes</a:t>
            </a:r>
            <a:endParaRPr/>
          </a:p>
        </p:txBody>
      </p:sp>
      <p:sp>
        <p:nvSpPr>
          <p:cNvPr id="267" name="Google Shape;267;p58"/>
          <p:cNvSpPr txBox="1"/>
          <p:nvPr/>
        </p:nvSpPr>
        <p:spPr>
          <a:xfrm>
            <a:off x="799278" y="2638097"/>
            <a:ext cx="5941955" cy="156966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s-ES" sz="1600" u="none" cap="none" strike="noStrike">
                <a:solidFill>
                  <a:schemeClr val="dk2"/>
                </a:solidFill>
                <a:latin typeface="Montserrat"/>
                <a:ea typeface="Montserrat"/>
                <a:cs typeface="Montserrat"/>
                <a:sym typeface="Montserrat"/>
              </a:rPr>
              <a:t>Entrada</a:t>
            </a:r>
            <a:r>
              <a:rPr b="0" i="0" lang="es-ES" sz="1600" u="none" cap="none" strike="noStrike">
                <a:solidFill>
                  <a:schemeClr val="dk2"/>
                </a:solidFill>
                <a:latin typeface="Montserrat"/>
                <a:ea typeface="Montserrat"/>
                <a:cs typeface="Montserrat"/>
                <a:sym typeface="Montserrat"/>
              </a:rPr>
              <a:t>: información que damos al algoritmo con la que va a trabajar para ofrecer la solución esperada.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s-ES" sz="1600" u="none" cap="none" strike="noStrike">
                <a:solidFill>
                  <a:schemeClr val="dk2"/>
                </a:solidFill>
                <a:latin typeface="Montserrat"/>
                <a:ea typeface="Montserrat"/>
                <a:cs typeface="Montserrat"/>
                <a:sym typeface="Montserrat"/>
              </a:rPr>
              <a:t>Proceso</a:t>
            </a:r>
            <a:r>
              <a:rPr b="0" i="0" lang="es-ES" sz="1600" u="none" cap="none" strike="noStrike">
                <a:solidFill>
                  <a:schemeClr val="dk2"/>
                </a:solidFill>
                <a:latin typeface="Montserrat"/>
                <a:ea typeface="Montserrat"/>
                <a:cs typeface="Montserrat"/>
                <a:sym typeface="Montserrat"/>
              </a:rPr>
              <a:t>: conjunto de pasos para que, a partir de los datos de entrada, se llegue a la solución esperada.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s-ES" sz="1600" u="none" cap="none" strike="noStrike">
                <a:solidFill>
                  <a:schemeClr val="dk2"/>
                </a:solidFill>
                <a:latin typeface="Montserrat"/>
                <a:ea typeface="Montserrat"/>
                <a:cs typeface="Montserrat"/>
                <a:sym typeface="Montserrat"/>
              </a:rPr>
              <a:t>Salida</a:t>
            </a:r>
            <a:r>
              <a:rPr b="0" i="0" lang="es-ES" sz="1600" u="none" cap="none" strike="noStrike">
                <a:solidFill>
                  <a:schemeClr val="dk2"/>
                </a:solidFill>
                <a:latin typeface="Montserrat"/>
                <a:ea typeface="Montserrat"/>
                <a:cs typeface="Montserrat"/>
                <a:sym typeface="Montserrat"/>
              </a:rPr>
              <a:t>:  resultados, a partir de la transformación de los valores de entrada durante el proceso.</a:t>
            </a:r>
            <a:endParaRPr b="0" i="0" sz="1600" u="none" cap="none" strike="noStrike">
              <a:solidFill>
                <a:schemeClr val="dk2"/>
              </a:solidFill>
              <a:latin typeface="Montserrat"/>
              <a:ea typeface="Montserrat"/>
              <a:cs typeface="Montserrat"/>
              <a:sym typeface="Montserrat"/>
            </a:endParaRPr>
          </a:p>
        </p:txBody>
      </p:sp>
      <p:pic>
        <p:nvPicPr>
          <p:cNvPr id="268" name="Google Shape;268;p58"/>
          <p:cNvPicPr preferRelativeResize="0"/>
          <p:nvPr/>
        </p:nvPicPr>
        <p:blipFill rotWithShape="1">
          <a:blip r:embed="rId3">
            <a:alphaModFix/>
          </a:blip>
          <a:srcRect b="0" l="0" r="0" t="0"/>
          <a:stretch/>
        </p:blipFill>
        <p:spPr>
          <a:xfrm>
            <a:off x="1050587" y="1179853"/>
            <a:ext cx="3831662" cy="1388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Características</a:t>
            </a:r>
            <a:endParaRPr/>
          </a:p>
        </p:txBody>
      </p:sp>
      <p:sp>
        <p:nvSpPr>
          <p:cNvPr id="274" name="Google Shape;274;p59"/>
          <p:cNvSpPr txBox="1"/>
          <p:nvPr/>
        </p:nvSpPr>
        <p:spPr>
          <a:xfrm>
            <a:off x="1062037" y="1481959"/>
            <a:ext cx="7524900" cy="230828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s-ES" sz="1600" u="none" cap="none" strike="noStrike">
                <a:solidFill>
                  <a:schemeClr val="dk2"/>
                </a:solidFill>
                <a:latin typeface="Montserrat"/>
                <a:ea typeface="Montserrat"/>
                <a:cs typeface="Montserrat"/>
                <a:sym typeface="Montserrat"/>
              </a:rPr>
              <a:t>Precisos</a:t>
            </a:r>
            <a:r>
              <a:rPr b="0" i="0" lang="es-ES" sz="1600" u="none" cap="none" strike="noStrike">
                <a:solidFill>
                  <a:schemeClr val="dk2"/>
                </a:solidFill>
                <a:latin typeface="Montserrat"/>
                <a:ea typeface="Montserrat"/>
                <a:cs typeface="Montserrat"/>
                <a:sym typeface="Montserrat"/>
              </a:rPr>
              <a:t>: sin ambigüedades.</a:t>
            </a:r>
            <a:br>
              <a:rPr b="0" i="0" lang="es-ES" sz="1600" u="none" cap="none" strike="noStrike">
                <a:solidFill>
                  <a:schemeClr val="dk2"/>
                </a:solidFill>
                <a:latin typeface="Montserrat"/>
                <a:ea typeface="Montserrat"/>
                <a:cs typeface="Montserrat"/>
                <a:sym typeface="Montserrat"/>
              </a:rPr>
            </a:br>
            <a:endParaRPr b="0" i="0" sz="16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Arial"/>
              <a:buChar char="•"/>
            </a:pPr>
            <a:r>
              <a:rPr b="1" i="0" lang="es-ES" sz="1600" u="none" cap="none" strike="noStrike">
                <a:solidFill>
                  <a:schemeClr val="dk2"/>
                </a:solidFill>
                <a:latin typeface="Montserrat"/>
                <a:ea typeface="Montserrat"/>
                <a:cs typeface="Montserrat"/>
                <a:sym typeface="Montserrat"/>
              </a:rPr>
              <a:t>Finitos</a:t>
            </a:r>
            <a:r>
              <a:rPr b="0" i="0" lang="es-ES" sz="1600" u="none" cap="none" strike="noStrike">
                <a:solidFill>
                  <a:schemeClr val="dk2"/>
                </a:solidFill>
                <a:latin typeface="Montserrat"/>
                <a:ea typeface="Montserrat"/>
                <a:cs typeface="Montserrat"/>
                <a:sym typeface="Montserrat"/>
              </a:rPr>
              <a:t>: tienen principio y un fin; un número determinado de pasos.</a:t>
            </a:r>
            <a:br>
              <a:rPr b="0" i="0" lang="es-ES" sz="1600" u="none" cap="none" strike="noStrike">
                <a:solidFill>
                  <a:schemeClr val="dk2"/>
                </a:solidFill>
                <a:latin typeface="Montserrat"/>
                <a:ea typeface="Montserrat"/>
                <a:cs typeface="Montserrat"/>
                <a:sym typeface="Montserrat"/>
              </a:rPr>
            </a:br>
            <a:endParaRPr b="0" i="0" sz="16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Arial"/>
              <a:buChar char="•"/>
            </a:pPr>
            <a:r>
              <a:rPr b="1" i="0" lang="es-ES" sz="1600" u="none" cap="none" strike="noStrike">
                <a:solidFill>
                  <a:schemeClr val="dk2"/>
                </a:solidFill>
                <a:latin typeface="Montserrat"/>
                <a:ea typeface="Montserrat"/>
                <a:cs typeface="Montserrat"/>
                <a:sym typeface="Montserrat"/>
              </a:rPr>
              <a:t>Definidos</a:t>
            </a:r>
            <a:r>
              <a:rPr b="0" i="0" lang="es-ES" sz="1600" u="none" cap="none" strike="noStrike">
                <a:solidFill>
                  <a:schemeClr val="dk2"/>
                </a:solidFill>
                <a:latin typeface="Montserrat"/>
                <a:ea typeface="Montserrat"/>
                <a:cs typeface="Montserrat"/>
                <a:sym typeface="Montserrat"/>
              </a:rPr>
              <a:t>: el algoritmo debe dar el mismo resultado siempre que reciba la misma entrada para realizar el mismo proceso.</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Arial"/>
              <a:buChar char="•"/>
            </a:pPr>
            <a:r>
              <a:rPr b="1" i="0" lang="es-ES" sz="1600" u="none" cap="none" strike="noStrike">
                <a:solidFill>
                  <a:schemeClr val="dk2"/>
                </a:solidFill>
                <a:latin typeface="Montserrat"/>
                <a:ea typeface="Montserrat"/>
                <a:cs typeface="Montserrat"/>
                <a:sym typeface="Montserrat"/>
              </a:rPr>
              <a:t>Ordenados: </a:t>
            </a:r>
            <a:r>
              <a:rPr b="0" i="0" lang="es-ES" sz="1600" u="none" cap="none" strike="noStrike">
                <a:solidFill>
                  <a:schemeClr val="dk2"/>
                </a:solidFill>
                <a:latin typeface="Montserrat"/>
                <a:ea typeface="Montserrat"/>
                <a:cs typeface="Montserrat"/>
                <a:sym typeface="Montserrat"/>
              </a:rPr>
              <a:t>presentan una secuencia de pasos para llegar a la solución.</a:t>
            </a:r>
            <a:endParaRPr b="0" i="0" sz="16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Representación</a:t>
            </a:r>
            <a:endParaRPr/>
          </a:p>
        </p:txBody>
      </p:sp>
      <p:sp>
        <p:nvSpPr>
          <p:cNvPr id="280" name="Google Shape;280;p60"/>
          <p:cNvSpPr txBox="1"/>
          <p:nvPr/>
        </p:nvSpPr>
        <p:spPr>
          <a:xfrm>
            <a:off x="527327" y="1376855"/>
            <a:ext cx="8071945" cy="30469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2"/>
                </a:solidFill>
                <a:latin typeface="Montserrat"/>
                <a:ea typeface="Montserrat"/>
                <a:cs typeface="Montserrat"/>
                <a:sym typeface="Montserrat"/>
              </a:rPr>
              <a:t> Vamos a destacar tres maneras formales de representar un algoritmo: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s-ES" sz="1600" u="none" cap="none" strike="noStrike">
                <a:solidFill>
                  <a:schemeClr val="dk2"/>
                </a:solidFill>
                <a:latin typeface="Montserrat"/>
                <a:ea typeface="Montserrat"/>
                <a:cs typeface="Montserrat"/>
                <a:sym typeface="Montserrat"/>
              </a:rPr>
              <a:t>Diagrama de flujo</a:t>
            </a:r>
            <a:r>
              <a:rPr b="0" i="0" lang="es-ES" sz="1600" u="none" cap="none" strike="noStrike">
                <a:solidFill>
                  <a:schemeClr val="dk2"/>
                </a:solidFill>
                <a:latin typeface="Montserrat"/>
                <a:ea typeface="Montserrat"/>
                <a:cs typeface="Montserrat"/>
                <a:sym typeface="Montserrat"/>
              </a:rPr>
              <a:t>: representa de manera gráfica un algoritmo, normalmente se utiliza el lenguaje UML (Lenguaje unificado de modelado).</a:t>
            </a:r>
            <a:endParaRPr b="1" i="0" sz="16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s-ES" sz="1600" u="none" cap="none" strike="noStrike">
                <a:solidFill>
                  <a:schemeClr val="dk2"/>
                </a:solidFill>
                <a:latin typeface="Montserrat"/>
                <a:ea typeface="Montserrat"/>
                <a:cs typeface="Montserrat"/>
                <a:sym typeface="Montserrat"/>
              </a:rPr>
              <a:t>Pseudocódigo: </a:t>
            </a:r>
            <a:r>
              <a:rPr b="0" i="0" lang="es-ES" sz="1600" u="none" cap="none" strike="noStrike">
                <a:solidFill>
                  <a:schemeClr val="dk2"/>
                </a:solidFill>
                <a:latin typeface="Montserrat"/>
                <a:ea typeface="Montserrat"/>
                <a:cs typeface="Montserrat"/>
                <a:sym typeface="Montserrat"/>
              </a:rPr>
              <a:t>describe un algoritmo en un lenguaje de alto nivel que luego puede traducirse a código en cualquier lenguaje de programación.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s-ES" sz="1600" u="none" cap="none" strike="noStrike">
                <a:solidFill>
                  <a:schemeClr val="dk2"/>
                </a:solidFill>
                <a:latin typeface="Montserrat"/>
                <a:ea typeface="Montserrat"/>
                <a:cs typeface="Montserrat"/>
                <a:sym typeface="Montserrat"/>
              </a:rPr>
              <a:t>Código fuente: </a:t>
            </a:r>
            <a:r>
              <a:rPr b="0" i="0" lang="es-ES" sz="1600" u="none" cap="none" strike="noStrike">
                <a:solidFill>
                  <a:schemeClr val="dk2"/>
                </a:solidFill>
                <a:latin typeface="Montserrat"/>
                <a:ea typeface="Montserrat"/>
                <a:cs typeface="Montserrat"/>
                <a:sym typeface="Montserrat"/>
              </a:rPr>
              <a:t>lo podemos definir como una serie de instrucciones secuenciales, escritas en un lenguaje de programación determinado que, a través de un compilador o intérprete, puede ser ejecutado en una máquina.</a:t>
            </a:r>
            <a:endParaRPr b="0" i="0" sz="1600" u="none" cap="none" strike="noStrike">
              <a:solidFill>
                <a:schemeClr val="dk2"/>
              </a:solidFill>
              <a:latin typeface="Montserrat"/>
              <a:ea typeface="Montserrat"/>
              <a:cs typeface="Montserrat"/>
              <a:sym typeface="Montserrat"/>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ES"/>
              <a:t>Diagramas de Flujo</a:t>
            </a:r>
            <a:endParaRPr/>
          </a:p>
        </p:txBody>
      </p:sp>
      <p:sp>
        <p:nvSpPr>
          <p:cNvPr id="286" name="Google Shape;286;p61"/>
          <p:cNvSpPr txBox="1"/>
          <p:nvPr>
            <p:ph idx="1" type="subTitle"/>
          </p:nvPr>
        </p:nvSpPr>
        <p:spPr>
          <a:xfrm>
            <a:off x="550375" y="1872444"/>
            <a:ext cx="8043300" cy="2408154"/>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a:t>Es una manera gráfica de representar un </a:t>
            </a:r>
            <a:r>
              <a:rPr b="1" lang="es-ES"/>
              <a:t>algoritmo</a:t>
            </a:r>
            <a:r>
              <a:rPr lang="es-ES"/>
              <a:t>. Se utiliza a la hora de diseñar un programa. Normalmente se usa el lenguaje UML (Lenguaje unificado de modelado). Se puede hacer en un simple papel.</a:t>
            </a:r>
            <a:endParaRPr/>
          </a:p>
          <a:p>
            <a:pPr indent="0" lvl="0" marL="0" rtl="0" algn="l">
              <a:lnSpc>
                <a:spcPct val="100000"/>
              </a:lnSpc>
              <a:spcBef>
                <a:spcPts val="0"/>
              </a:spcBef>
              <a:spcAft>
                <a:spcPts val="0"/>
              </a:spcAft>
              <a:buSzPts val="17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Símbolos comunes de los diagramas de flujo</a:t>
            </a:r>
            <a:br>
              <a:rPr lang="es-ES"/>
            </a:br>
            <a:endParaRPr/>
          </a:p>
        </p:txBody>
      </p:sp>
      <p:pic>
        <p:nvPicPr>
          <p:cNvPr id="292" name="Google Shape;292;p62"/>
          <p:cNvPicPr preferRelativeResize="0"/>
          <p:nvPr/>
        </p:nvPicPr>
        <p:blipFill rotWithShape="1">
          <a:blip r:embed="rId3">
            <a:alphaModFix/>
          </a:blip>
          <a:srcRect b="0" l="0" r="0" t="0"/>
          <a:stretch/>
        </p:blipFill>
        <p:spPr>
          <a:xfrm>
            <a:off x="311700" y="1232197"/>
            <a:ext cx="4415943" cy="3343414"/>
          </a:xfrm>
          <a:prstGeom prst="rect">
            <a:avLst/>
          </a:prstGeom>
          <a:noFill/>
          <a:ln>
            <a:noFill/>
          </a:ln>
        </p:spPr>
      </p:pic>
      <p:sp>
        <p:nvSpPr>
          <p:cNvPr id="293" name="Google Shape;293;p62"/>
          <p:cNvSpPr txBox="1"/>
          <p:nvPr/>
        </p:nvSpPr>
        <p:spPr>
          <a:xfrm>
            <a:off x="272788" y="4452500"/>
            <a:ext cx="311655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2"/>
                </a:solidFill>
                <a:latin typeface="Arial"/>
                <a:ea typeface="Arial"/>
                <a:cs typeface="Arial"/>
                <a:sym typeface="Arial"/>
              </a:rPr>
              <a:t>Fuente: </a:t>
            </a:r>
            <a:r>
              <a:rPr b="1" i="1" lang="es-ES" sz="800" u="none" cap="none" strike="noStrike">
                <a:solidFill>
                  <a:schemeClr val="dk2"/>
                </a:solidFill>
                <a:latin typeface="Arial"/>
                <a:ea typeface="Arial"/>
                <a:cs typeface="Arial"/>
                <a:sym typeface="Arial"/>
              </a:rPr>
              <a:t>“Introducción a la programación | Carlos E. Cimino”</a:t>
            </a:r>
            <a:endParaRPr b="0" i="0" sz="800" u="none" cap="none" strike="noStrike">
              <a:solidFill>
                <a:schemeClr val="dk2"/>
              </a:solidFill>
              <a:latin typeface="Arial"/>
              <a:ea typeface="Arial"/>
              <a:cs typeface="Arial"/>
              <a:sym typeface="Arial"/>
            </a:endParaRPr>
          </a:p>
        </p:txBody>
      </p:sp>
      <p:pic>
        <p:nvPicPr>
          <p:cNvPr id="294" name="Google Shape;294;p62"/>
          <p:cNvPicPr preferRelativeResize="0"/>
          <p:nvPr/>
        </p:nvPicPr>
        <p:blipFill rotWithShape="1">
          <a:blip r:embed="rId4">
            <a:alphaModFix/>
          </a:blip>
          <a:srcRect b="0" l="0" r="0" t="0"/>
          <a:stretch/>
        </p:blipFill>
        <p:spPr>
          <a:xfrm>
            <a:off x="5527951" y="1170125"/>
            <a:ext cx="2134142" cy="37249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9658"/>
              <a:buNone/>
            </a:pPr>
            <a:r>
              <a:rPr lang="es-ES" sz="1300"/>
              <a:t>Clase</a:t>
            </a:r>
            <a:r>
              <a:rPr lang="es-ES"/>
              <a:t> 03</a:t>
            </a:r>
            <a:endParaRPr/>
          </a:p>
        </p:txBody>
      </p:sp>
      <p:sp>
        <p:nvSpPr>
          <p:cNvPr id="116" name="Google Shape;116;p3"/>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9658"/>
              <a:buNone/>
            </a:pPr>
            <a:r>
              <a:rPr lang="es-ES" sz="1300"/>
              <a:t>Clase</a:t>
            </a:r>
            <a:r>
              <a:rPr lang="es-ES"/>
              <a:t> 04</a:t>
            </a:r>
            <a:endParaRPr/>
          </a:p>
        </p:txBody>
      </p:sp>
      <p:sp>
        <p:nvSpPr>
          <p:cNvPr id="117" name="Google Shape;117;p3"/>
          <p:cNvSpPr txBox="1"/>
          <p:nvPr/>
        </p:nvSpPr>
        <p:spPr>
          <a:xfrm>
            <a:off x="406945" y="2205825"/>
            <a:ext cx="2397900" cy="2075700"/>
          </a:xfrm>
          <a:prstGeom prst="rect">
            <a:avLst/>
          </a:prstGeom>
          <a:solidFill>
            <a:srgbClr val="D6D6D6"/>
          </a:solid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100"/>
              <a:buFont typeface="Montserrat"/>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1015788" y="736284"/>
            <a:ext cx="1180214" cy="1156481"/>
          </a:xfrm>
          <a:prstGeom prst="ellipse">
            <a:avLst/>
          </a:prstGeom>
          <a:solidFill>
            <a:schemeClr val="lt2"/>
          </a:solidFill>
          <a:ln cap="flat" cmpd="sng" w="9525">
            <a:solidFill>
              <a:srgbClr val="FFC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 name="Google Shape;119;p3"/>
          <p:cNvSpPr txBox="1"/>
          <p:nvPr/>
        </p:nvSpPr>
        <p:spPr>
          <a:xfrm>
            <a:off x="1150045" y="1192209"/>
            <a:ext cx="911700" cy="30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333333"/>
              </a:buClr>
              <a:buSzPts val="1400"/>
              <a:buFont typeface="Montserrat"/>
              <a:buNone/>
            </a:pPr>
            <a:r>
              <a:rPr b="1" i="0" lang="es-ES" sz="1200" u="none" cap="none" strike="noStrike">
                <a:solidFill>
                  <a:srgbClr val="333333"/>
                </a:solidFill>
                <a:latin typeface="Montserrat"/>
                <a:ea typeface="Montserrat"/>
                <a:cs typeface="Montserrat"/>
                <a:sym typeface="Montserrat"/>
              </a:rPr>
              <a:t>Clase 02</a:t>
            </a:r>
            <a:endParaRPr b="1" i="0" sz="1200" u="none" cap="none" strike="noStrike">
              <a:solidFill>
                <a:srgbClr val="333333"/>
              </a:solidFill>
              <a:latin typeface="Montserrat"/>
              <a:ea typeface="Montserrat"/>
              <a:cs typeface="Montserrat"/>
              <a:sym typeface="Montserrat"/>
            </a:endParaRPr>
          </a:p>
        </p:txBody>
      </p:sp>
      <p:sp>
        <p:nvSpPr>
          <p:cNvPr id="120" name="Google Shape;120;p3"/>
          <p:cNvSpPr txBox="1"/>
          <p:nvPr/>
        </p:nvSpPr>
        <p:spPr>
          <a:xfrm>
            <a:off x="3270647" y="2205825"/>
            <a:ext cx="2397900" cy="20757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chemeClr val="dk1"/>
              </a:buClr>
              <a:buSzPct val="110000"/>
              <a:buFont typeface="Montserrat"/>
              <a:buNone/>
            </a:pPr>
            <a:r>
              <a:rPr b="1" i="0" lang="es-ES" sz="1000" u="none" cap="none" strike="noStrike">
                <a:solidFill>
                  <a:schemeClr val="dk1"/>
                </a:solidFill>
                <a:latin typeface="Montserrat"/>
                <a:ea typeface="Montserrat"/>
                <a:cs typeface="Montserrat"/>
                <a:sym typeface="Montserrat"/>
              </a:rPr>
              <a:t>Introducción a la Algoritmia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10000"/>
              <a:buFont typeface="Arial"/>
              <a:buNone/>
            </a:pPr>
            <a:r>
              <a:t/>
            </a:r>
            <a:endParaRPr b="1" i="0" sz="1000" u="none" cap="none" strike="noStrike">
              <a:solidFill>
                <a:schemeClr val="dk1"/>
              </a:solidFill>
              <a:latin typeface="Montserrat"/>
              <a:ea typeface="Montserrat"/>
              <a:cs typeface="Montserrat"/>
              <a:sym typeface="Montserrat"/>
            </a:endParaRPr>
          </a:p>
          <a:p>
            <a:pPr indent="-287337" lvl="0" marL="457200" marR="0" rtl="0" algn="l">
              <a:lnSpc>
                <a:spcPct val="100000"/>
              </a:lnSpc>
              <a:spcBef>
                <a:spcPts val="0"/>
              </a:spcBef>
              <a:spcAft>
                <a:spcPts val="0"/>
              </a:spcAft>
              <a:buClr>
                <a:schemeClr val="dk1"/>
              </a:buClr>
              <a:buSzPct val="100000"/>
              <a:buFont typeface="Montserrat"/>
              <a:buChar char="●"/>
            </a:pPr>
            <a:r>
              <a:rPr b="0" i="0" lang="es-ES" sz="1000" u="none" cap="none" strike="noStrike">
                <a:solidFill>
                  <a:schemeClr val="dk1"/>
                </a:solidFill>
                <a:latin typeface="Montserrat"/>
                <a:ea typeface="Montserrat"/>
                <a:cs typeface="Montserrat"/>
                <a:sym typeface="Montserrat"/>
              </a:rPr>
              <a:t>Hardware y Software</a:t>
            </a:r>
            <a:endParaRPr b="0" i="0" sz="1400" u="none" cap="none" strike="noStrike">
              <a:solidFill>
                <a:srgbClr val="000000"/>
              </a:solidFill>
              <a:latin typeface="Arial"/>
              <a:ea typeface="Arial"/>
              <a:cs typeface="Arial"/>
              <a:sym typeface="Arial"/>
            </a:endParaRPr>
          </a:p>
          <a:p>
            <a:pPr indent="-287337" lvl="0" marL="457200" marR="0" rtl="0" algn="l">
              <a:lnSpc>
                <a:spcPct val="100000"/>
              </a:lnSpc>
              <a:spcBef>
                <a:spcPts val="0"/>
              </a:spcBef>
              <a:spcAft>
                <a:spcPts val="0"/>
              </a:spcAft>
              <a:buClr>
                <a:schemeClr val="dk1"/>
              </a:buClr>
              <a:buSzPct val="100000"/>
              <a:buFont typeface="Montserrat"/>
              <a:buChar char="●"/>
            </a:pPr>
            <a:r>
              <a:rPr b="0" i="0" lang="es-ES" sz="1000" u="none" cap="none" strike="noStrike">
                <a:solidFill>
                  <a:schemeClr val="dk1"/>
                </a:solidFill>
                <a:latin typeface="Montserrat"/>
                <a:ea typeface="Montserrat"/>
                <a:cs typeface="Montserrat"/>
                <a:sym typeface="Montserrat"/>
              </a:rPr>
              <a:t>¿Qué es la programación?</a:t>
            </a:r>
            <a:endParaRPr b="0" i="0" sz="1000" u="none" cap="none" strike="noStrike">
              <a:solidFill>
                <a:schemeClr val="dk1"/>
              </a:solidFill>
              <a:latin typeface="Montserrat"/>
              <a:ea typeface="Montserrat"/>
              <a:cs typeface="Montserrat"/>
              <a:sym typeface="Montserrat"/>
            </a:endParaRPr>
          </a:p>
          <a:p>
            <a:pPr indent="-287337" lvl="0" marL="457200" marR="0" rtl="0" algn="l">
              <a:lnSpc>
                <a:spcPct val="100000"/>
              </a:lnSpc>
              <a:spcBef>
                <a:spcPts val="0"/>
              </a:spcBef>
              <a:spcAft>
                <a:spcPts val="0"/>
              </a:spcAft>
              <a:buClr>
                <a:schemeClr val="dk1"/>
              </a:buClr>
              <a:buSzPct val="100000"/>
              <a:buFont typeface="Montserrat"/>
              <a:buChar char="●"/>
            </a:pPr>
            <a:r>
              <a:rPr b="0" i="0" lang="es-ES" sz="1000" u="none" cap="none" strike="noStrike">
                <a:solidFill>
                  <a:schemeClr val="dk1"/>
                </a:solidFill>
                <a:latin typeface="Montserrat"/>
                <a:ea typeface="Montserrat"/>
                <a:cs typeface="Montserrat"/>
                <a:sym typeface="Montserrat"/>
              </a:rPr>
              <a:t>Programa informático</a:t>
            </a:r>
            <a:endParaRPr b="0" i="0" sz="1400" u="none" cap="none" strike="noStrike">
              <a:solidFill>
                <a:srgbClr val="000000"/>
              </a:solidFill>
              <a:latin typeface="Arial"/>
              <a:ea typeface="Arial"/>
              <a:cs typeface="Arial"/>
              <a:sym typeface="Arial"/>
            </a:endParaRPr>
          </a:p>
          <a:p>
            <a:pPr indent="-287337" lvl="0" marL="457200" marR="0" rtl="0" algn="l">
              <a:lnSpc>
                <a:spcPct val="100000"/>
              </a:lnSpc>
              <a:spcBef>
                <a:spcPts val="0"/>
              </a:spcBef>
              <a:spcAft>
                <a:spcPts val="0"/>
              </a:spcAft>
              <a:buClr>
                <a:schemeClr val="dk1"/>
              </a:buClr>
              <a:buSzPct val="100000"/>
              <a:buFont typeface="Montserrat"/>
              <a:buChar char="●"/>
            </a:pPr>
            <a:r>
              <a:rPr b="0" i="0" lang="es-ES" sz="1000" u="none" cap="none" strike="noStrike">
                <a:solidFill>
                  <a:schemeClr val="dk1"/>
                </a:solidFill>
                <a:latin typeface="Montserrat"/>
                <a:ea typeface="Montserrat"/>
                <a:cs typeface="Montserrat"/>
                <a:sym typeface="Montserrat"/>
              </a:rPr>
              <a:t>¿Qué es un dato? / Tipos de dato</a:t>
            </a:r>
            <a:endParaRPr b="0" i="0" sz="1400" u="none" cap="none" strike="noStrike">
              <a:solidFill>
                <a:srgbClr val="000000"/>
              </a:solidFill>
              <a:latin typeface="Arial"/>
              <a:ea typeface="Arial"/>
              <a:cs typeface="Arial"/>
              <a:sym typeface="Arial"/>
            </a:endParaRPr>
          </a:p>
          <a:p>
            <a:pPr indent="-287337" lvl="0" marL="457200" marR="0" rtl="0" algn="l">
              <a:lnSpc>
                <a:spcPct val="100000"/>
              </a:lnSpc>
              <a:spcBef>
                <a:spcPts val="0"/>
              </a:spcBef>
              <a:spcAft>
                <a:spcPts val="0"/>
              </a:spcAft>
              <a:buClr>
                <a:schemeClr val="dk1"/>
              </a:buClr>
              <a:buSzPct val="100000"/>
              <a:buFont typeface="Montserrat"/>
              <a:buChar char="●"/>
            </a:pPr>
            <a:r>
              <a:rPr b="0" i="0" lang="es-ES" sz="1000" u="none" cap="none" strike="noStrike">
                <a:solidFill>
                  <a:schemeClr val="dk1"/>
                </a:solidFill>
                <a:latin typeface="Montserrat"/>
                <a:ea typeface="Montserrat"/>
                <a:cs typeface="Montserrat"/>
                <a:sym typeface="Montserrat"/>
              </a:rPr>
              <a:t>Algoritmos</a:t>
            </a:r>
            <a:endParaRPr b="0" i="0" sz="1400" u="none" cap="none" strike="noStrike">
              <a:solidFill>
                <a:srgbClr val="000000"/>
              </a:solidFill>
              <a:latin typeface="Arial"/>
              <a:ea typeface="Arial"/>
              <a:cs typeface="Arial"/>
              <a:sym typeface="Arial"/>
            </a:endParaRPr>
          </a:p>
          <a:p>
            <a:pPr indent="-287337" lvl="0" marL="457200" marR="0" rtl="0" algn="l">
              <a:lnSpc>
                <a:spcPct val="100000"/>
              </a:lnSpc>
              <a:spcBef>
                <a:spcPts val="0"/>
              </a:spcBef>
              <a:spcAft>
                <a:spcPts val="0"/>
              </a:spcAft>
              <a:buClr>
                <a:schemeClr val="dk1"/>
              </a:buClr>
              <a:buSzPct val="100000"/>
              <a:buFont typeface="Montserrat"/>
              <a:buChar char="●"/>
            </a:pPr>
            <a:r>
              <a:rPr b="0" i="0" lang="es-ES" sz="1000" u="none" cap="none" strike="noStrike">
                <a:solidFill>
                  <a:schemeClr val="dk1"/>
                </a:solidFill>
                <a:latin typeface="Montserrat"/>
                <a:ea typeface="Montserrat"/>
                <a:cs typeface="Montserrat"/>
                <a:sym typeface="Montserrat"/>
              </a:rPr>
              <a:t>Diagramas de flujo – ejercitación</a:t>
            </a:r>
            <a:endParaRPr b="0" i="0" sz="1400" u="none" cap="none" strike="noStrike">
              <a:solidFill>
                <a:srgbClr val="000000"/>
              </a:solidFill>
              <a:latin typeface="Arial"/>
              <a:ea typeface="Arial"/>
              <a:cs typeface="Arial"/>
              <a:sym typeface="Arial"/>
            </a:endParaRPr>
          </a:p>
          <a:p>
            <a:pPr indent="-287337" lvl="0" marL="457200" marR="0" rtl="0" algn="l">
              <a:lnSpc>
                <a:spcPct val="100000"/>
              </a:lnSpc>
              <a:spcBef>
                <a:spcPts val="0"/>
              </a:spcBef>
              <a:spcAft>
                <a:spcPts val="0"/>
              </a:spcAft>
              <a:buClr>
                <a:schemeClr val="dk1"/>
              </a:buClr>
              <a:buSzPct val="100000"/>
              <a:buFont typeface="Montserrat"/>
              <a:buChar char="●"/>
            </a:pPr>
            <a:r>
              <a:rPr b="0" i="0" lang="es-ES" sz="1000" u="none" cap="none" strike="noStrike">
                <a:solidFill>
                  <a:schemeClr val="dk1"/>
                </a:solidFill>
                <a:latin typeface="Montserrat"/>
                <a:ea typeface="Montserrat"/>
                <a:cs typeface="Montserrat"/>
                <a:sym typeface="Montserrat"/>
              </a:rPr>
              <a:t>Análisis y resolución de problemas con algoritmos</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ct val="71428"/>
              <a:buFont typeface="Montserra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Símbolos comunes de los diagramas de flujo</a:t>
            </a:r>
            <a:br>
              <a:rPr lang="es-ES"/>
            </a:br>
            <a:endParaRPr/>
          </a:p>
        </p:txBody>
      </p:sp>
      <p:sp>
        <p:nvSpPr>
          <p:cNvPr id="300" name="Google Shape;300;p63"/>
          <p:cNvSpPr txBox="1"/>
          <p:nvPr/>
        </p:nvSpPr>
        <p:spPr>
          <a:xfrm>
            <a:off x="1737394" y="1647324"/>
            <a:ext cx="2901921"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2"/>
                </a:solidFill>
                <a:latin typeface="Montserrat"/>
                <a:ea typeface="Montserrat"/>
                <a:cs typeface="Montserrat"/>
                <a:sym typeface="Montserrat"/>
              </a:rPr>
              <a:t>Símbolo de entrada y salida de datos en general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3"/>
          <p:cNvSpPr txBox="1"/>
          <p:nvPr/>
        </p:nvSpPr>
        <p:spPr>
          <a:xfrm>
            <a:off x="4803532" y="1624971"/>
            <a:ext cx="405028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2"/>
                </a:solidFill>
                <a:latin typeface="Montserrat"/>
                <a:ea typeface="Montserrat"/>
                <a:cs typeface="Montserrat"/>
                <a:sym typeface="Montserrat"/>
              </a:rPr>
              <a:t>Representa los datos que están disponibles como entrada o salida</a:t>
            </a:r>
            <a:endParaRPr b="0" i="0" sz="1400" u="none" cap="none" strike="noStrike">
              <a:solidFill>
                <a:srgbClr val="000000"/>
              </a:solidFill>
              <a:latin typeface="Arial"/>
              <a:ea typeface="Arial"/>
              <a:cs typeface="Arial"/>
              <a:sym typeface="Arial"/>
            </a:endParaRPr>
          </a:p>
        </p:txBody>
      </p:sp>
      <p:pic>
        <p:nvPicPr>
          <p:cNvPr id="302" name="Google Shape;302;p63"/>
          <p:cNvPicPr preferRelativeResize="0"/>
          <p:nvPr/>
        </p:nvPicPr>
        <p:blipFill rotWithShape="1">
          <a:blip r:embed="rId3">
            <a:alphaModFix/>
          </a:blip>
          <a:srcRect b="0" l="0" r="0" t="0"/>
          <a:stretch/>
        </p:blipFill>
        <p:spPr>
          <a:xfrm>
            <a:off x="395876" y="1720924"/>
            <a:ext cx="842339" cy="437040"/>
          </a:xfrm>
          <a:prstGeom prst="rect">
            <a:avLst/>
          </a:prstGeom>
          <a:noFill/>
          <a:ln>
            <a:noFill/>
          </a:ln>
        </p:spPr>
      </p:pic>
      <p:pic>
        <p:nvPicPr>
          <p:cNvPr id="303" name="Google Shape;303;p63"/>
          <p:cNvPicPr preferRelativeResize="0"/>
          <p:nvPr/>
        </p:nvPicPr>
        <p:blipFill rotWithShape="1">
          <a:blip r:embed="rId4">
            <a:alphaModFix/>
          </a:blip>
          <a:srcRect b="0" l="0" r="0" t="0"/>
          <a:stretch/>
        </p:blipFill>
        <p:spPr>
          <a:xfrm>
            <a:off x="545491" y="3372960"/>
            <a:ext cx="1114079" cy="748807"/>
          </a:xfrm>
          <a:prstGeom prst="rect">
            <a:avLst/>
          </a:prstGeom>
          <a:noFill/>
          <a:ln>
            <a:noFill/>
          </a:ln>
        </p:spPr>
      </p:pic>
      <p:pic>
        <p:nvPicPr>
          <p:cNvPr id="304" name="Google Shape;304;p63"/>
          <p:cNvPicPr preferRelativeResize="0"/>
          <p:nvPr/>
        </p:nvPicPr>
        <p:blipFill rotWithShape="1">
          <a:blip r:embed="rId5">
            <a:alphaModFix/>
          </a:blip>
          <a:srcRect b="0" l="0" r="0" t="0"/>
          <a:stretch/>
        </p:blipFill>
        <p:spPr>
          <a:xfrm>
            <a:off x="260191" y="2968590"/>
            <a:ext cx="570600" cy="761040"/>
          </a:xfrm>
          <a:prstGeom prst="rect">
            <a:avLst/>
          </a:prstGeom>
          <a:noFill/>
          <a:ln>
            <a:noFill/>
          </a:ln>
        </p:spPr>
      </p:pic>
      <p:sp>
        <p:nvSpPr>
          <p:cNvPr id="305" name="Google Shape;305;p63"/>
          <p:cNvSpPr/>
          <p:nvPr/>
        </p:nvSpPr>
        <p:spPr>
          <a:xfrm>
            <a:off x="1737394" y="3211752"/>
            <a:ext cx="2892193" cy="430887"/>
          </a:xfrm>
          <a:prstGeom prst="rect">
            <a:avLst/>
          </a:prstGeom>
          <a:noFill/>
          <a:ln>
            <a:noFill/>
          </a:ln>
        </p:spPr>
        <p:txBody>
          <a:bodyPr anchorCtr="0" anchor="t" bIns="91425" lIns="90000" spcFirstLastPara="1" rIns="90000"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2"/>
                </a:solidFill>
                <a:latin typeface="Montserrat"/>
                <a:ea typeface="Montserrat"/>
                <a:cs typeface="Montserrat"/>
                <a:sym typeface="Montserrat"/>
              </a:rPr>
              <a:t>Símbolos de comentario</a:t>
            </a:r>
            <a:endParaRPr b="0" i="0" sz="1600" u="none" cap="none" strike="noStrike">
              <a:solidFill>
                <a:schemeClr val="dk2"/>
              </a:solidFill>
              <a:latin typeface="Montserrat"/>
              <a:ea typeface="Montserrat"/>
              <a:cs typeface="Montserrat"/>
              <a:sym typeface="Montserrat"/>
            </a:endParaRPr>
          </a:p>
        </p:txBody>
      </p:sp>
      <p:sp>
        <p:nvSpPr>
          <p:cNvPr id="306" name="Google Shape;306;p63"/>
          <p:cNvSpPr/>
          <p:nvPr/>
        </p:nvSpPr>
        <p:spPr>
          <a:xfrm>
            <a:off x="4803532" y="2968590"/>
            <a:ext cx="4050280" cy="923330"/>
          </a:xfrm>
          <a:prstGeom prst="rect">
            <a:avLst/>
          </a:prstGeom>
          <a:noFill/>
          <a:ln>
            <a:noFill/>
          </a:ln>
        </p:spPr>
        <p:txBody>
          <a:bodyPr anchorCtr="0" anchor="t" bIns="91425" lIns="90000" spcFirstLastPara="1" rIns="90000"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2"/>
                </a:solidFill>
                <a:latin typeface="Montserrat"/>
                <a:ea typeface="Montserrat"/>
                <a:cs typeface="Montserrat"/>
                <a:sym typeface="Montserrat"/>
              </a:rPr>
              <a:t>Agrega una explicación o comentarios necesarios dentro de un rango específico</a:t>
            </a:r>
            <a:endParaRPr b="0" i="0" sz="1400" u="none" cap="none" strike="noStrike">
              <a:solidFill>
                <a:srgbClr val="000000"/>
              </a:solidFill>
              <a:latin typeface="Arial"/>
              <a:ea typeface="Arial"/>
              <a:cs typeface="Arial"/>
              <a:sym typeface="Arial"/>
            </a:endParaRPr>
          </a:p>
        </p:txBody>
      </p:sp>
      <p:cxnSp>
        <p:nvCxnSpPr>
          <p:cNvPr id="307" name="Google Shape;307;p63"/>
          <p:cNvCxnSpPr/>
          <p:nvPr/>
        </p:nvCxnSpPr>
        <p:spPr>
          <a:xfrm>
            <a:off x="4701258" y="1410511"/>
            <a:ext cx="1418" cy="2711256"/>
          </a:xfrm>
          <a:prstGeom prst="straightConnector1">
            <a:avLst/>
          </a:prstGeom>
          <a:noFill/>
          <a:ln cap="flat" cmpd="sng" w="9525">
            <a:solidFill>
              <a:schemeClr val="dk2"/>
            </a:solidFill>
            <a:prstDash val="solid"/>
            <a:round/>
            <a:headEnd len="sm" w="sm" type="none"/>
            <a:tailEnd len="sm" w="sm" type="none"/>
          </a:ln>
        </p:spPr>
      </p:cxnSp>
      <p:cxnSp>
        <p:nvCxnSpPr>
          <p:cNvPr id="308" name="Google Shape;308;p63"/>
          <p:cNvCxnSpPr/>
          <p:nvPr/>
        </p:nvCxnSpPr>
        <p:spPr>
          <a:xfrm>
            <a:off x="311700" y="2684833"/>
            <a:ext cx="8504933" cy="0"/>
          </a:xfrm>
          <a:prstGeom prst="straightConnector1">
            <a:avLst/>
          </a:prstGeom>
          <a:noFill/>
          <a:ln cap="flat" cmpd="sng" w="9525">
            <a:solidFill>
              <a:schemeClr val="dk2"/>
            </a:solidFill>
            <a:prstDash val="solid"/>
            <a:round/>
            <a:headEnd len="sm" w="sm" type="none"/>
            <a:tailEnd len="sm" w="sm" type="none"/>
          </a:ln>
        </p:spPr>
      </p:cxnSp>
      <p:cxnSp>
        <p:nvCxnSpPr>
          <p:cNvPr id="309" name="Google Shape;309;p63"/>
          <p:cNvCxnSpPr/>
          <p:nvPr/>
        </p:nvCxnSpPr>
        <p:spPr>
          <a:xfrm>
            <a:off x="1687336" y="1410511"/>
            <a:ext cx="1418" cy="2711256"/>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Ejemplo: Algoritmo para preparar café</a:t>
            </a:r>
            <a:br>
              <a:rPr lang="es-ES"/>
            </a:br>
            <a:endParaRPr/>
          </a:p>
        </p:txBody>
      </p:sp>
      <p:pic>
        <p:nvPicPr>
          <p:cNvPr id="315" name="Google Shape;315;p64"/>
          <p:cNvPicPr preferRelativeResize="0"/>
          <p:nvPr/>
        </p:nvPicPr>
        <p:blipFill rotWithShape="1">
          <a:blip r:embed="rId3">
            <a:alphaModFix/>
          </a:blip>
          <a:srcRect b="0" l="0" r="0" t="0"/>
          <a:stretch/>
        </p:blipFill>
        <p:spPr>
          <a:xfrm>
            <a:off x="1488039" y="1093479"/>
            <a:ext cx="5986533" cy="3573114"/>
          </a:xfrm>
          <a:prstGeom prst="rect">
            <a:avLst/>
          </a:prstGeom>
          <a:noFill/>
          <a:ln>
            <a:noFill/>
          </a:ln>
        </p:spPr>
      </p:pic>
      <p:sp>
        <p:nvSpPr>
          <p:cNvPr id="316" name="Google Shape;316;p64"/>
          <p:cNvSpPr txBox="1"/>
          <p:nvPr/>
        </p:nvSpPr>
        <p:spPr>
          <a:xfrm>
            <a:off x="147711" y="1797270"/>
            <a:ext cx="230176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chemeClr val="dk2"/>
                </a:solidFill>
                <a:latin typeface="Montserrat Medium"/>
                <a:ea typeface="Montserrat Medium"/>
                <a:cs typeface="Montserrat Medium"/>
                <a:sym typeface="Montserrat Medium"/>
              </a:rPr>
              <a:t>Fuente</a:t>
            </a:r>
            <a:r>
              <a:rPr b="0" i="0" lang="es-ES" sz="1100" u="none" cap="none" strike="noStrike">
                <a:solidFill>
                  <a:schemeClr val="dk2"/>
                </a:solidFill>
                <a:latin typeface="Montserrat Medium"/>
                <a:ea typeface="Montserrat Medium"/>
                <a:cs typeface="Montserrat Medium"/>
                <a:sym typeface="Montserrat Medium"/>
              </a:rPr>
              <a:t>: </a:t>
            </a:r>
            <a:endParaRPr b="0" i="0" sz="11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2"/>
                </a:solidFill>
                <a:latin typeface="Montserrat Medium"/>
                <a:ea typeface="Montserrat Medium"/>
                <a:cs typeface="Montserrat Medium"/>
                <a:sym typeface="Montserrat Medium"/>
              </a:rPr>
              <a:t>C. Cimino.</a:t>
            </a:r>
            <a:endParaRPr b="0" i="0" sz="1100" u="none" cap="none" strike="noStrik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Ejemplos en PSeInt</a:t>
            </a:r>
            <a:endParaRPr/>
          </a:p>
        </p:txBody>
      </p:sp>
      <p:pic>
        <p:nvPicPr>
          <p:cNvPr id="322" name="Google Shape;322;p65"/>
          <p:cNvPicPr preferRelativeResize="0"/>
          <p:nvPr/>
        </p:nvPicPr>
        <p:blipFill rotWithShape="1">
          <a:blip r:embed="rId3">
            <a:alphaModFix/>
          </a:blip>
          <a:srcRect b="0" l="0" r="0" t="0"/>
          <a:stretch/>
        </p:blipFill>
        <p:spPr>
          <a:xfrm>
            <a:off x="2296742" y="1646533"/>
            <a:ext cx="3942360" cy="2337480"/>
          </a:xfrm>
          <a:prstGeom prst="rect">
            <a:avLst/>
          </a:prstGeom>
          <a:noFill/>
          <a:ln>
            <a:noFill/>
          </a:ln>
        </p:spPr>
      </p:pic>
      <p:sp>
        <p:nvSpPr>
          <p:cNvPr id="323" name="Google Shape;323;p65"/>
          <p:cNvSpPr txBox="1"/>
          <p:nvPr/>
        </p:nvSpPr>
        <p:spPr>
          <a:xfrm>
            <a:off x="6392713" y="2016185"/>
            <a:ext cx="242218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Este algoritmo representado mediante un diagrama de flujo simplemente imprime por consola la frase “Hola Mundo”.</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Ejemplos en PSeInt</a:t>
            </a:r>
            <a:endParaRPr/>
          </a:p>
        </p:txBody>
      </p:sp>
      <p:sp>
        <p:nvSpPr>
          <p:cNvPr id="329" name="Google Shape;329;p66"/>
          <p:cNvSpPr txBox="1"/>
          <p:nvPr/>
        </p:nvSpPr>
        <p:spPr>
          <a:xfrm>
            <a:off x="6089515" y="1556426"/>
            <a:ext cx="3054485"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Este algoritmo recibe dos datos, los números A y B, de tipo entero. Luego realiza la suma y almacena el resultado en C, también de tipo entero. Finalmente muestra en pantalla el valor de C, es decir, el resultado de la suma entre A y B.</a:t>
            </a:r>
            <a:endParaRPr b="0" i="0" sz="1400" u="none" cap="none" strike="noStrike">
              <a:solidFill>
                <a:srgbClr val="000000"/>
              </a:solidFill>
              <a:latin typeface="Montserrat"/>
              <a:ea typeface="Montserrat"/>
              <a:cs typeface="Montserrat"/>
              <a:sym typeface="Montserrat"/>
            </a:endParaRPr>
          </a:p>
        </p:txBody>
      </p:sp>
      <p:pic>
        <p:nvPicPr>
          <p:cNvPr id="330" name="Google Shape;330;p66"/>
          <p:cNvPicPr preferRelativeResize="0"/>
          <p:nvPr/>
        </p:nvPicPr>
        <p:blipFill rotWithShape="1">
          <a:blip r:embed="rId3">
            <a:alphaModFix/>
          </a:blip>
          <a:srcRect b="0" l="0" r="0" t="0"/>
          <a:stretch/>
        </p:blipFill>
        <p:spPr>
          <a:xfrm>
            <a:off x="2110902" y="1170125"/>
            <a:ext cx="3448556" cy="369333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9"/>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Análisis y resolución de Problemas</a:t>
            </a:r>
            <a:endParaRPr sz="3200"/>
          </a:p>
        </p:txBody>
      </p:sp>
      <p:sp>
        <p:nvSpPr>
          <p:cNvPr id="336" name="Google Shape;336;p9"/>
          <p:cNvSpPr txBox="1"/>
          <p:nvPr>
            <p:ph idx="1" type="subTitle"/>
          </p:nvPr>
        </p:nvSpPr>
        <p:spPr>
          <a:xfrm>
            <a:off x="930203" y="2246007"/>
            <a:ext cx="7663472" cy="1304589"/>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a:t>Una metodología para la resolución de problemas nos ayuda a conseguir un algoritmo eficiente y eficaz. Siguiendo estos pasos debidamente, conseguiremos realizar el algoritmo que necesitamos.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Pasos a seguir</a:t>
            </a:r>
            <a:endParaRPr/>
          </a:p>
        </p:txBody>
      </p:sp>
      <p:sp>
        <p:nvSpPr>
          <p:cNvPr id="342" name="Google Shape;342;p10"/>
          <p:cNvSpPr txBox="1"/>
          <p:nvPr/>
        </p:nvSpPr>
        <p:spPr>
          <a:xfrm>
            <a:off x="338477" y="2651627"/>
            <a:ext cx="1586604" cy="497191"/>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Clr>
                <a:schemeClr val="dk2"/>
              </a:buClr>
              <a:buSzPct val="142857"/>
              <a:buFont typeface="Montserrat Medium"/>
              <a:buNone/>
            </a:pPr>
            <a:r>
              <a:rPr b="0" i="0" lang="es-ES" sz="1700" u="none" cap="none" strike="noStrike">
                <a:solidFill>
                  <a:schemeClr val="dk2"/>
                </a:solidFill>
                <a:latin typeface="Montserrat Medium"/>
                <a:ea typeface="Montserrat Medium"/>
                <a:cs typeface="Montserrat Medium"/>
                <a:sym typeface="Montserrat Medium"/>
              </a:rPr>
              <a:t>Análisis del problema</a:t>
            </a:r>
            <a:endParaRPr b="0" i="0" sz="1700" u="none" cap="none" strike="noStrike">
              <a:solidFill>
                <a:schemeClr val="dk2"/>
              </a:solidFill>
              <a:latin typeface="Montserrat Medium"/>
              <a:ea typeface="Montserrat Medium"/>
              <a:cs typeface="Montserrat Medium"/>
              <a:sym typeface="Montserrat Medium"/>
            </a:endParaRPr>
          </a:p>
        </p:txBody>
      </p:sp>
      <p:sp>
        <p:nvSpPr>
          <p:cNvPr id="343" name="Google Shape;343;p10"/>
          <p:cNvSpPr/>
          <p:nvPr/>
        </p:nvSpPr>
        <p:spPr>
          <a:xfrm>
            <a:off x="382324" y="2235524"/>
            <a:ext cx="1758462" cy="1631853"/>
          </a:xfrm>
          <a:prstGeom prst="ellipse">
            <a:avLst/>
          </a:prstGeom>
          <a:gradFill>
            <a:gsLst>
              <a:gs pos="0">
                <a:srgbClr val="BDD5E1"/>
              </a:gs>
              <a:gs pos="35000">
                <a:srgbClr val="D2E1E7"/>
              </a:gs>
              <a:gs pos="100000">
                <a:srgbClr val="ECF3F6"/>
              </a:gs>
            </a:gsLst>
            <a:lin ang="16200000" scaled="0"/>
          </a:gradFill>
          <a:ln cap="flat" cmpd="sng" w="9525">
            <a:solidFill>
              <a:srgbClr val="748C98"/>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4" name="Google Shape;344;p10"/>
          <p:cNvSpPr txBox="1"/>
          <p:nvPr/>
        </p:nvSpPr>
        <p:spPr>
          <a:xfrm>
            <a:off x="490877" y="2804027"/>
            <a:ext cx="1586604" cy="497191"/>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Clr>
                <a:schemeClr val="dk2"/>
              </a:buClr>
              <a:buSzPct val="142857"/>
              <a:buFont typeface="Montserrat Medium"/>
              <a:buNone/>
            </a:pPr>
            <a:r>
              <a:rPr b="0" i="0" lang="es-ES" sz="1700" u="none" cap="none" strike="noStrike">
                <a:solidFill>
                  <a:schemeClr val="dk2"/>
                </a:solidFill>
                <a:latin typeface="Montserrat Medium"/>
                <a:ea typeface="Montserrat Medium"/>
                <a:cs typeface="Montserrat Medium"/>
                <a:sym typeface="Montserrat Medium"/>
              </a:rPr>
              <a:t>Análisis del problema</a:t>
            </a:r>
            <a:endParaRPr b="0" i="0" sz="1700" u="none" cap="none" strike="noStrike">
              <a:solidFill>
                <a:schemeClr val="dk2"/>
              </a:solidFill>
              <a:latin typeface="Montserrat Medium"/>
              <a:ea typeface="Montserrat Medium"/>
              <a:cs typeface="Montserrat Medium"/>
              <a:sym typeface="Montserrat Medium"/>
            </a:endParaRPr>
          </a:p>
        </p:txBody>
      </p:sp>
      <p:sp>
        <p:nvSpPr>
          <p:cNvPr id="345" name="Google Shape;345;p10"/>
          <p:cNvSpPr txBox="1"/>
          <p:nvPr/>
        </p:nvSpPr>
        <p:spPr>
          <a:xfrm>
            <a:off x="2474421" y="2651627"/>
            <a:ext cx="1586604" cy="497191"/>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Clr>
                <a:schemeClr val="dk2"/>
              </a:buClr>
              <a:buSzPct val="142857"/>
              <a:buFont typeface="Montserrat Medium"/>
              <a:buNone/>
            </a:pPr>
            <a:r>
              <a:rPr b="0" i="0" lang="es-ES" sz="1700" u="none" cap="none" strike="noStrike">
                <a:solidFill>
                  <a:schemeClr val="dk2"/>
                </a:solidFill>
                <a:latin typeface="Montserrat Medium"/>
                <a:ea typeface="Montserrat Medium"/>
                <a:cs typeface="Montserrat Medium"/>
                <a:sym typeface="Montserrat Medium"/>
              </a:rPr>
              <a:t>Análisis del problema</a:t>
            </a:r>
            <a:endParaRPr b="0" i="0" sz="1700" u="none" cap="none" strike="noStrike">
              <a:solidFill>
                <a:schemeClr val="dk2"/>
              </a:solidFill>
              <a:latin typeface="Montserrat Medium"/>
              <a:ea typeface="Montserrat Medium"/>
              <a:cs typeface="Montserrat Medium"/>
              <a:sym typeface="Montserrat Medium"/>
            </a:endParaRPr>
          </a:p>
        </p:txBody>
      </p:sp>
      <p:sp>
        <p:nvSpPr>
          <p:cNvPr id="346" name="Google Shape;346;p10"/>
          <p:cNvSpPr/>
          <p:nvPr/>
        </p:nvSpPr>
        <p:spPr>
          <a:xfrm>
            <a:off x="2518268" y="2235524"/>
            <a:ext cx="1758462" cy="1631853"/>
          </a:xfrm>
          <a:prstGeom prst="ellipse">
            <a:avLst/>
          </a:prstGeom>
          <a:gradFill>
            <a:gsLst>
              <a:gs pos="0">
                <a:srgbClr val="BDD5E1"/>
              </a:gs>
              <a:gs pos="35000">
                <a:srgbClr val="D2E1E7"/>
              </a:gs>
              <a:gs pos="100000">
                <a:srgbClr val="ECF3F6"/>
              </a:gs>
            </a:gsLst>
            <a:lin ang="16200000" scaled="0"/>
          </a:gradFill>
          <a:ln cap="flat" cmpd="sng" w="9525">
            <a:solidFill>
              <a:srgbClr val="748C98"/>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7" name="Google Shape;347;p10"/>
          <p:cNvSpPr txBox="1"/>
          <p:nvPr/>
        </p:nvSpPr>
        <p:spPr>
          <a:xfrm>
            <a:off x="2626821" y="2804027"/>
            <a:ext cx="1586604" cy="497191"/>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Clr>
                <a:schemeClr val="dk2"/>
              </a:buClr>
              <a:buSzPct val="142857"/>
              <a:buFont typeface="Montserrat Medium"/>
              <a:buNone/>
            </a:pPr>
            <a:r>
              <a:rPr b="0" i="0" lang="es-ES" sz="1700" u="none" cap="none" strike="noStrike">
                <a:solidFill>
                  <a:schemeClr val="dk2"/>
                </a:solidFill>
                <a:latin typeface="Montserrat Medium"/>
                <a:ea typeface="Montserrat Medium"/>
                <a:cs typeface="Montserrat Medium"/>
                <a:sym typeface="Montserrat Medium"/>
              </a:rPr>
              <a:t>Diseñar el Algoritmo</a:t>
            </a:r>
            <a:endParaRPr b="0" i="0" sz="1400" u="none" cap="none" strike="noStrike">
              <a:solidFill>
                <a:srgbClr val="000000"/>
              </a:solidFill>
              <a:latin typeface="Arial"/>
              <a:ea typeface="Arial"/>
              <a:cs typeface="Arial"/>
              <a:sym typeface="Arial"/>
            </a:endParaRPr>
          </a:p>
        </p:txBody>
      </p:sp>
      <p:sp>
        <p:nvSpPr>
          <p:cNvPr id="348" name="Google Shape;348;p10"/>
          <p:cNvSpPr txBox="1"/>
          <p:nvPr/>
        </p:nvSpPr>
        <p:spPr>
          <a:xfrm>
            <a:off x="4528305" y="2651627"/>
            <a:ext cx="1586604" cy="497191"/>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Clr>
                <a:schemeClr val="dk2"/>
              </a:buClr>
              <a:buSzPct val="142857"/>
              <a:buFont typeface="Montserrat Medium"/>
              <a:buNone/>
            </a:pPr>
            <a:r>
              <a:rPr b="0" i="0" lang="es-ES" sz="1700" u="none" cap="none" strike="noStrike">
                <a:solidFill>
                  <a:schemeClr val="dk2"/>
                </a:solidFill>
                <a:latin typeface="Montserrat Medium"/>
                <a:ea typeface="Montserrat Medium"/>
                <a:cs typeface="Montserrat Medium"/>
                <a:sym typeface="Montserrat Medium"/>
              </a:rPr>
              <a:t>Análisis del problema</a:t>
            </a:r>
            <a:endParaRPr b="0" i="0" sz="1700" u="none" cap="none" strike="noStrike">
              <a:solidFill>
                <a:schemeClr val="dk2"/>
              </a:solidFill>
              <a:latin typeface="Montserrat Medium"/>
              <a:ea typeface="Montserrat Medium"/>
              <a:cs typeface="Montserrat Medium"/>
              <a:sym typeface="Montserrat Medium"/>
            </a:endParaRPr>
          </a:p>
        </p:txBody>
      </p:sp>
      <p:sp>
        <p:nvSpPr>
          <p:cNvPr id="349" name="Google Shape;349;p10"/>
          <p:cNvSpPr/>
          <p:nvPr/>
        </p:nvSpPr>
        <p:spPr>
          <a:xfrm>
            <a:off x="4572152" y="2235524"/>
            <a:ext cx="1758462" cy="1631853"/>
          </a:xfrm>
          <a:prstGeom prst="ellipse">
            <a:avLst/>
          </a:prstGeom>
          <a:gradFill>
            <a:gsLst>
              <a:gs pos="0">
                <a:srgbClr val="BDD5E1"/>
              </a:gs>
              <a:gs pos="35000">
                <a:srgbClr val="D2E1E7"/>
              </a:gs>
              <a:gs pos="100000">
                <a:srgbClr val="ECF3F6"/>
              </a:gs>
            </a:gsLst>
            <a:lin ang="16200000" scaled="0"/>
          </a:gradFill>
          <a:ln cap="flat" cmpd="sng" w="9525">
            <a:solidFill>
              <a:srgbClr val="748C98"/>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0" name="Google Shape;350;p10"/>
          <p:cNvSpPr txBox="1"/>
          <p:nvPr/>
        </p:nvSpPr>
        <p:spPr>
          <a:xfrm>
            <a:off x="4680705" y="2804027"/>
            <a:ext cx="1586604" cy="497191"/>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chemeClr val="dk2"/>
              </a:buClr>
              <a:buSzPts val="1700"/>
              <a:buFont typeface="Montserrat Medium"/>
              <a:buNone/>
            </a:pPr>
            <a:r>
              <a:rPr b="0" i="0" lang="es-ES" sz="1700" u="none" cap="none" strike="noStrike">
                <a:solidFill>
                  <a:schemeClr val="dk2"/>
                </a:solidFill>
                <a:latin typeface="Montserrat Medium"/>
                <a:ea typeface="Montserrat Medium"/>
                <a:cs typeface="Montserrat Medium"/>
                <a:sym typeface="Montserrat Medium"/>
              </a:rPr>
              <a:t>Codificar</a:t>
            </a:r>
            <a:endParaRPr b="0" i="0" sz="1400" u="none" cap="none" strike="noStrike">
              <a:solidFill>
                <a:srgbClr val="000000"/>
              </a:solidFill>
              <a:latin typeface="Arial"/>
              <a:ea typeface="Arial"/>
              <a:cs typeface="Arial"/>
              <a:sym typeface="Arial"/>
            </a:endParaRPr>
          </a:p>
        </p:txBody>
      </p:sp>
      <p:sp>
        <p:nvSpPr>
          <p:cNvPr id="351" name="Google Shape;351;p10"/>
          <p:cNvSpPr txBox="1"/>
          <p:nvPr/>
        </p:nvSpPr>
        <p:spPr>
          <a:xfrm>
            <a:off x="6562558" y="2651627"/>
            <a:ext cx="1586604" cy="497191"/>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Clr>
                <a:schemeClr val="dk2"/>
              </a:buClr>
              <a:buSzPct val="142857"/>
              <a:buFont typeface="Montserrat Medium"/>
              <a:buNone/>
            </a:pPr>
            <a:r>
              <a:rPr b="0" i="0" lang="es-ES" sz="1700" u="none" cap="none" strike="noStrike">
                <a:solidFill>
                  <a:schemeClr val="dk2"/>
                </a:solidFill>
                <a:latin typeface="Montserrat Medium"/>
                <a:ea typeface="Montserrat Medium"/>
                <a:cs typeface="Montserrat Medium"/>
                <a:sym typeface="Montserrat Medium"/>
              </a:rPr>
              <a:t>Análisis del problema</a:t>
            </a:r>
            <a:endParaRPr b="0" i="0" sz="1700" u="none" cap="none" strike="noStrike">
              <a:solidFill>
                <a:schemeClr val="dk2"/>
              </a:solidFill>
              <a:latin typeface="Montserrat Medium"/>
              <a:ea typeface="Montserrat Medium"/>
              <a:cs typeface="Montserrat Medium"/>
              <a:sym typeface="Montserrat Medium"/>
            </a:endParaRPr>
          </a:p>
        </p:txBody>
      </p:sp>
      <p:sp>
        <p:nvSpPr>
          <p:cNvPr id="352" name="Google Shape;352;p10"/>
          <p:cNvSpPr/>
          <p:nvPr/>
        </p:nvSpPr>
        <p:spPr>
          <a:xfrm>
            <a:off x="6606405" y="2235524"/>
            <a:ext cx="1758462" cy="1631853"/>
          </a:xfrm>
          <a:prstGeom prst="ellipse">
            <a:avLst/>
          </a:prstGeom>
          <a:gradFill>
            <a:gsLst>
              <a:gs pos="0">
                <a:srgbClr val="BDD5E1"/>
              </a:gs>
              <a:gs pos="35000">
                <a:srgbClr val="D2E1E7"/>
              </a:gs>
              <a:gs pos="100000">
                <a:srgbClr val="ECF3F6"/>
              </a:gs>
            </a:gsLst>
            <a:lin ang="16200000" scaled="0"/>
          </a:gradFill>
          <a:ln cap="flat" cmpd="sng" w="9525">
            <a:solidFill>
              <a:srgbClr val="748C98"/>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3" name="Google Shape;353;p10"/>
          <p:cNvSpPr txBox="1"/>
          <p:nvPr/>
        </p:nvSpPr>
        <p:spPr>
          <a:xfrm>
            <a:off x="6714958" y="2804027"/>
            <a:ext cx="1586604" cy="497191"/>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ctr">
              <a:lnSpc>
                <a:spcPct val="100000"/>
              </a:lnSpc>
              <a:spcBef>
                <a:spcPts val="0"/>
              </a:spcBef>
              <a:spcAft>
                <a:spcPts val="0"/>
              </a:spcAft>
              <a:buClr>
                <a:schemeClr val="dk2"/>
              </a:buClr>
              <a:buSzPct val="142857"/>
              <a:buFont typeface="Montserrat Medium"/>
              <a:buNone/>
            </a:pPr>
            <a:r>
              <a:rPr b="0" i="0" lang="es-ES" sz="1700" u="none" cap="none" strike="noStrike">
                <a:solidFill>
                  <a:schemeClr val="dk2"/>
                </a:solidFill>
                <a:latin typeface="Montserrat Medium"/>
                <a:ea typeface="Montserrat Medium"/>
                <a:cs typeface="Montserrat Medium"/>
                <a:sym typeface="Montserrat Medium"/>
              </a:rPr>
              <a:t>Depurar el programa</a:t>
            </a:r>
            <a:endParaRPr b="0" i="0" sz="1700" u="none" cap="none" strike="noStrike">
              <a:solidFill>
                <a:schemeClr val="dk2"/>
              </a:solidFill>
              <a:latin typeface="Montserrat Medium"/>
              <a:ea typeface="Montserrat Medium"/>
              <a:cs typeface="Montserrat Medium"/>
              <a:sym typeface="Montserrat Medium"/>
            </a:endParaRPr>
          </a:p>
        </p:txBody>
      </p:sp>
      <p:sp>
        <p:nvSpPr>
          <p:cNvPr id="354" name="Google Shape;354;p10"/>
          <p:cNvSpPr txBox="1"/>
          <p:nvPr/>
        </p:nvSpPr>
        <p:spPr>
          <a:xfrm>
            <a:off x="1106885" y="2383234"/>
            <a:ext cx="3069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sp>
        <p:nvSpPr>
          <p:cNvPr id="355" name="Google Shape;355;p10"/>
          <p:cNvSpPr txBox="1"/>
          <p:nvPr/>
        </p:nvSpPr>
        <p:spPr>
          <a:xfrm>
            <a:off x="3244040" y="2369033"/>
            <a:ext cx="3069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2</a:t>
            </a:r>
            <a:endParaRPr b="0" i="0" sz="1800" u="none" cap="none" strike="noStrike">
              <a:solidFill>
                <a:srgbClr val="000000"/>
              </a:solidFill>
              <a:latin typeface="Arial"/>
              <a:ea typeface="Arial"/>
              <a:cs typeface="Arial"/>
              <a:sym typeface="Arial"/>
            </a:endParaRPr>
          </a:p>
        </p:txBody>
      </p:sp>
      <p:sp>
        <p:nvSpPr>
          <p:cNvPr id="356" name="Google Shape;356;p10"/>
          <p:cNvSpPr txBox="1"/>
          <p:nvPr/>
        </p:nvSpPr>
        <p:spPr>
          <a:xfrm>
            <a:off x="5297924" y="2383234"/>
            <a:ext cx="3069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sp>
        <p:nvSpPr>
          <p:cNvPr id="357" name="Google Shape;357;p10"/>
          <p:cNvSpPr txBox="1"/>
          <p:nvPr/>
        </p:nvSpPr>
        <p:spPr>
          <a:xfrm>
            <a:off x="7332177" y="2383234"/>
            <a:ext cx="3069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4</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Análisis del problema</a:t>
            </a:r>
            <a:endParaRPr/>
          </a:p>
        </p:txBody>
      </p:sp>
      <p:sp>
        <p:nvSpPr>
          <p:cNvPr id="363" name="Google Shape;363;p11"/>
          <p:cNvSpPr txBox="1"/>
          <p:nvPr>
            <p:ph idx="1" type="body"/>
          </p:nvPr>
        </p:nvSpPr>
        <p:spPr>
          <a:xfrm>
            <a:off x="432025" y="1602598"/>
            <a:ext cx="8280000" cy="1470223"/>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Clr>
                <a:srgbClr val="0C5ADB"/>
              </a:buClr>
              <a:buSzPct val="108107"/>
              <a:buFont typeface="Noto Sans Symbols"/>
              <a:buChar char="⮚"/>
            </a:pPr>
            <a:r>
              <a:rPr lang="es-ES"/>
              <a:t>Definir y entender el problema.</a:t>
            </a:r>
            <a:endParaRPr/>
          </a:p>
          <a:p>
            <a:pPr indent="0" lvl="0" marL="114300" rtl="0" algn="l">
              <a:lnSpc>
                <a:spcPct val="115000"/>
              </a:lnSpc>
              <a:spcBef>
                <a:spcPts val="0"/>
              </a:spcBef>
              <a:spcAft>
                <a:spcPts val="0"/>
              </a:spcAft>
              <a:buSzPct val="108107"/>
              <a:buNone/>
            </a:pPr>
            <a:r>
              <a:t/>
            </a:r>
            <a:endParaRPr/>
          </a:p>
          <a:p>
            <a:pPr indent="-342900" lvl="0" marL="457200" rtl="0" algn="l">
              <a:lnSpc>
                <a:spcPct val="115000"/>
              </a:lnSpc>
              <a:spcBef>
                <a:spcPts val="0"/>
              </a:spcBef>
              <a:spcAft>
                <a:spcPts val="0"/>
              </a:spcAft>
              <a:buClr>
                <a:srgbClr val="0C5ADB"/>
              </a:buClr>
              <a:buSzPct val="108107"/>
              <a:buFont typeface="Noto Sans Symbols"/>
              <a:buChar char="⮚"/>
            </a:pPr>
            <a:r>
              <a:rPr lang="es-ES"/>
              <a:t>Identificar los datos de entrada.</a:t>
            </a:r>
            <a:endParaRPr/>
          </a:p>
          <a:p>
            <a:pPr indent="0" lvl="0" marL="114300" rtl="0" algn="l">
              <a:lnSpc>
                <a:spcPct val="115000"/>
              </a:lnSpc>
              <a:spcBef>
                <a:spcPts val="0"/>
              </a:spcBef>
              <a:spcAft>
                <a:spcPts val="0"/>
              </a:spcAft>
              <a:buClr>
                <a:srgbClr val="0C5ADB"/>
              </a:buClr>
              <a:buSzPct val="108107"/>
              <a:buNone/>
            </a:pPr>
            <a:r>
              <a:t/>
            </a:r>
            <a:endParaRPr/>
          </a:p>
          <a:p>
            <a:pPr indent="-342900" lvl="0" marL="457200" rtl="0" algn="l">
              <a:lnSpc>
                <a:spcPct val="115000"/>
              </a:lnSpc>
              <a:spcBef>
                <a:spcPts val="0"/>
              </a:spcBef>
              <a:spcAft>
                <a:spcPts val="0"/>
              </a:spcAft>
              <a:buClr>
                <a:srgbClr val="0C5ADB"/>
              </a:buClr>
              <a:buSzPct val="108107"/>
              <a:buFont typeface="Noto Sans Symbols"/>
              <a:buChar char="⮚"/>
            </a:pPr>
            <a:r>
              <a:rPr lang="es-ES"/>
              <a:t>Identificar los datos de salida (resultados).</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2"/>
          <p:cNvPicPr preferRelativeResize="0"/>
          <p:nvPr/>
        </p:nvPicPr>
        <p:blipFill rotWithShape="1">
          <a:blip r:embed="rId3">
            <a:alphaModFix/>
          </a:blip>
          <a:srcRect b="0" l="0" r="0" t="0"/>
          <a:stretch/>
        </p:blipFill>
        <p:spPr>
          <a:xfrm>
            <a:off x="740399" y="1000675"/>
            <a:ext cx="7663201" cy="3576176"/>
          </a:xfrm>
          <a:prstGeom prst="rect">
            <a:avLst/>
          </a:prstGeom>
          <a:noFill/>
          <a:ln>
            <a:noFill/>
          </a:ln>
        </p:spPr>
      </p:pic>
      <p:sp>
        <p:nvSpPr>
          <p:cNvPr id="369" name="Google Shape;369;p12"/>
          <p:cNvSpPr txBox="1"/>
          <p:nvPr>
            <p:ph type="title"/>
          </p:nvPr>
        </p:nvSpPr>
        <p:spPr>
          <a:xfrm>
            <a:off x="329000" y="530275"/>
            <a:ext cx="83832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700"/>
              <a:buNone/>
            </a:pPr>
            <a:r>
              <a:rPr lang="es-ES" sz="2400"/>
              <a:t>Resumido en un esquema conceptual</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Ejercicio</a:t>
            </a:r>
            <a:endParaRPr/>
          </a:p>
        </p:txBody>
      </p:sp>
      <p:sp>
        <p:nvSpPr>
          <p:cNvPr id="375" name="Google Shape;375;p13"/>
          <p:cNvSpPr txBox="1"/>
          <p:nvPr>
            <p:ph idx="1" type="body"/>
          </p:nvPr>
        </p:nvSpPr>
        <p:spPr>
          <a:xfrm>
            <a:off x="423300" y="1447855"/>
            <a:ext cx="8280000" cy="258912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82"/>
              <a:buNone/>
            </a:pPr>
            <a:r>
              <a:rPr lang="es-ES" sz="1600"/>
              <a:t>Me ofrecen realizar un trabajo como monotributista y me dicen que me van a pagar $30.000 de sueldo bruto. Sabiendo que el sueldo bruto es aquel al que no se le descontaron impuestos, aportes, etc., quiero calcular cuánto dinero realmente recibiría en la mano, es decir, mi sueldo neto.</a:t>
            </a:r>
            <a:endParaRPr/>
          </a:p>
          <a:p>
            <a:pPr indent="0" lvl="0" marL="0" rtl="0" algn="l">
              <a:lnSpc>
                <a:spcPct val="115000"/>
              </a:lnSpc>
              <a:spcBef>
                <a:spcPts val="2400"/>
              </a:spcBef>
              <a:spcAft>
                <a:spcPts val="1200"/>
              </a:spcAft>
              <a:buSzPts val="1882"/>
              <a:buNone/>
            </a:pPr>
            <a:r>
              <a:rPr lang="es-ES" sz="1600"/>
              <a:t>Sigamos a continuación los pasos previstos.</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Entendiendo el problema</a:t>
            </a:r>
            <a:endParaRPr/>
          </a:p>
        </p:txBody>
      </p:sp>
      <p:sp>
        <p:nvSpPr>
          <p:cNvPr id="381" name="Google Shape;381;p14"/>
          <p:cNvSpPr txBox="1"/>
          <p:nvPr>
            <p:ph idx="1" type="body"/>
          </p:nvPr>
        </p:nvSpPr>
        <p:spPr>
          <a:xfrm>
            <a:off x="423300" y="1447855"/>
            <a:ext cx="8280000" cy="1421956"/>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s-ES" sz="1600"/>
              <a:t>Me doy cuenta de que debo averiguar el dato de cuánto es lo que se paga de monotributo por esos conceptos, considerando mi sueldo bruto, y entonces realizar una operación aritmética para dar como resultado mi sueldo neto.</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8"/>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ES"/>
              <a:t>Hardware y Software</a:t>
            </a:r>
            <a:endParaRPr/>
          </a:p>
        </p:txBody>
      </p:sp>
      <p:sp>
        <p:nvSpPr>
          <p:cNvPr id="126" name="Google Shape;126;p38"/>
          <p:cNvSpPr txBox="1"/>
          <p:nvPr>
            <p:ph idx="1" type="subTitle"/>
          </p:nvPr>
        </p:nvSpPr>
        <p:spPr>
          <a:xfrm>
            <a:off x="550375" y="2274144"/>
            <a:ext cx="8043300" cy="119427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2000"/>
              <a:t>Veamos rápidamente las diferencias</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Identificando las entradas y salidas</a:t>
            </a:r>
            <a:endParaRPr/>
          </a:p>
        </p:txBody>
      </p:sp>
      <p:sp>
        <p:nvSpPr>
          <p:cNvPr id="387" name="Google Shape;387;p15"/>
          <p:cNvSpPr txBox="1"/>
          <p:nvPr>
            <p:ph idx="1" type="body"/>
          </p:nvPr>
        </p:nvSpPr>
        <p:spPr>
          <a:xfrm>
            <a:off x="311700" y="2144206"/>
            <a:ext cx="4078362" cy="133755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C5ADB"/>
              </a:buClr>
              <a:buSzPts val="1800"/>
              <a:buFont typeface="Noto Sans Symbols"/>
              <a:buChar char="⮚"/>
            </a:pPr>
            <a:r>
              <a:rPr lang="es-ES"/>
              <a:t>Mi sueldo bruto</a:t>
            </a:r>
            <a:endParaRPr/>
          </a:p>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0C5ADB"/>
              </a:buClr>
              <a:buSzPts val="1800"/>
              <a:buFont typeface="Noto Sans Symbols"/>
              <a:buChar char="⮚"/>
            </a:pPr>
            <a:r>
              <a:rPr lang="es-ES"/>
              <a:t>El valor del monotributo</a:t>
            </a:r>
            <a:endParaRPr/>
          </a:p>
          <a:p>
            <a:pPr indent="0" lvl="0" marL="114300" rtl="0" algn="l">
              <a:lnSpc>
                <a:spcPct val="115000"/>
              </a:lnSpc>
              <a:spcBef>
                <a:spcPts val="0"/>
              </a:spcBef>
              <a:spcAft>
                <a:spcPts val="0"/>
              </a:spcAft>
              <a:buClr>
                <a:srgbClr val="0C5ADB"/>
              </a:buClr>
              <a:buSzPts val="1800"/>
              <a:buNone/>
            </a:pPr>
            <a:r>
              <a:t/>
            </a:r>
            <a:endParaRPr/>
          </a:p>
          <a:p>
            <a:pPr indent="0" lvl="0" marL="0" rtl="0" algn="l">
              <a:lnSpc>
                <a:spcPct val="115000"/>
              </a:lnSpc>
              <a:spcBef>
                <a:spcPts val="1200"/>
              </a:spcBef>
              <a:spcAft>
                <a:spcPts val="1200"/>
              </a:spcAft>
              <a:buSzPts val="1800"/>
              <a:buNone/>
            </a:pPr>
            <a:r>
              <a:t/>
            </a:r>
            <a:endParaRPr/>
          </a:p>
        </p:txBody>
      </p:sp>
      <p:sp>
        <p:nvSpPr>
          <p:cNvPr id="388" name="Google Shape;388;p15"/>
          <p:cNvSpPr txBox="1"/>
          <p:nvPr/>
        </p:nvSpPr>
        <p:spPr>
          <a:xfrm>
            <a:off x="1573574" y="1468503"/>
            <a:ext cx="1554613" cy="572700"/>
          </a:xfrm>
          <a:prstGeom prst="rect">
            <a:avLst/>
          </a:prstGeom>
          <a:noFill/>
          <a:ln>
            <a:noFill/>
          </a:ln>
        </p:spPr>
        <p:txBody>
          <a:bodyPr anchorCtr="0" anchor="t" bIns="91425" lIns="91425" spcFirstLastPara="1" rIns="91425" wrap="square" tIns="91425">
            <a:normAutofit fontScale="97500"/>
          </a:bodyPr>
          <a:lstStyle/>
          <a:p>
            <a:pPr indent="0" lvl="0" marL="0" marR="0" rtl="0" algn="l">
              <a:lnSpc>
                <a:spcPct val="100000"/>
              </a:lnSpc>
              <a:spcBef>
                <a:spcPts val="0"/>
              </a:spcBef>
              <a:spcAft>
                <a:spcPts val="0"/>
              </a:spcAft>
              <a:buClr>
                <a:schemeClr val="dk1"/>
              </a:buClr>
              <a:buSzPct val="115382"/>
              <a:buFont typeface="Montserrat Medium"/>
              <a:buNone/>
            </a:pPr>
            <a:r>
              <a:rPr b="0" i="0" lang="es-ES" sz="2400" u="none" cap="none" strike="noStrike">
                <a:solidFill>
                  <a:schemeClr val="dk1"/>
                </a:solidFill>
                <a:latin typeface="Montserrat Medium"/>
                <a:ea typeface="Montserrat Medium"/>
                <a:cs typeface="Montserrat Medium"/>
                <a:sym typeface="Montserrat Medium"/>
              </a:rPr>
              <a:t>Entradas</a:t>
            </a:r>
            <a:endParaRPr b="0" i="0" sz="2400" u="none" cap="none" strike="noStrike">
              <a:solidFill>
                <a:schemeClr val="dk1"/>
              </a:solidFill>
              <a:latin typeface="Montserrat Medium"/>
              <a:ea typeface="Montserrat Medium"/>
              <a:cs typeface="Montserrat Medium"/>
              <a:sym typeface="Montserrat Medium"/>
            </a:endParaRPr>
          </a:p>
        </p:txBody>
      </p:sp>
      <p:sp>
        <p:nvSpPr>
          <p:cNvPr id="389" name="Google Shape;389;p15"/>
          <p:cNvSpPr txBox="1"/>
          <p:nvPr/>
        </p:nvSpPr>
        <p:spPr>
          <a:xfrm>
            <a:off x="4563300" y="2144206"/>
            <a:ext cx="4078362" cy="1126532"/>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C5ADB"/>
              </a:buClr>
              <a:buSzPts val="1800"/>
              <a:buFont typeface="Noto Sans Symbols"/>
              <a:buChar char="⮚"/>
            </a:pPr>
            <a:r>
              <a:rPr b="0" i="0" lang="es-ES" sz="1800" u="none" cap="none" strike="noStrike">
                <a:solidFill>
                  <a:schemeClr val="dk2"/>
                </a:solidFill>
                <a:latin typeface="Montserrat"/>
                <a:ea typeface="Montserrat"/>
                <a:cs typeface="Montserrat"/>
                <a:sym typeface="Montserrat"/>
              </a:rPr>
              <a:t>Mi sueldo neto</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C5ADB"/>
              </a:buClr>
              <a:buSzPts val="1800"/>
              <a:buFont typeface="Montserrat"/>
              <a:buNone/>
            </a:pPr>
            <a:r>
              <a:t/>
            </a:r>
            <a:endParaRPr b="0" i="0" sz="1800" u="none" cap="none" strike="noStrike">
              <a:solidFill>
                <a:schemeClr val="dk2"/>
              </a:solidFill>
              <a:latin typeface="Montserrat"/>
              <a:ea typeface="Montserrat"/>
              <a:cs typeface="Montserrat"/>
              <a:sym typeface="Montserrat"/>
            </a:endParaRPr>
          </a:p>
          <a:p>
            <a:pPr indent="0" lvl="0" marL="0" marR="0" rtl="0" algn="l">
              <a:lnSpc>
                <a:spcPct val="115000"/>
              </a:lnSpc>
              <a:spcBef>
                <a:spcPts val="1200"/>
              </a:spcBef>
              <a:spcAft>
                <a:spcPts val="1200"/>
              </a:spcAft>
              <a:buClr>
                <a:schemeClr val="dk2"/>
              </a:buClr>
              <a:buSzPts val="1800"/>
              <a:buFont typeface="Montserrat"/>
              <a:buNone/>
            </a:pPr>
            <a:r>
              <a:t/>
            </a:r>
            <a:endParaRPr b="0" i="0" sz="1800" u="none" cap="none" strike="noStrike">
              <a:solidFill>
                <a:schemeClr val="dk2"/>
              </a:solidFill>
              <a:latin typeface="Montserrat"/>
              <a:ea typeface="Montserrat"/>
              <a:cs typeface="Montserrat"/>
              <a:sym typeface="Montserrat"/>
            </a:endParaRPr>
          </a:p>
        </p:txBody>
      </p:sp>
      <p:sp>
        <p:nvSpPr>
          <p:cNvPr id="390" name="Google Shape;390;p15"/>
          <p:cNvSpPr txBox="1"/>
          <p:nvPr/>
        </p:nvSpPr>
        <p:spPr>
          <a:xfrm>
            <a:off x="5651936" y="1468503"/>
            <a:ext cx="1554613" cy="572700"/>
          </a:xfrm>
          <a:prstGeom prst="rect">
            <a:avLst/>
          </a:prstGeom>
          <a:noFill/>
          <a:ln>
            <a:noFill/>
          </a:ln>
        </p:spPr>
        <p:txBody>
          <a:bodyPr anchorCtr="0" anchor="t" bIns="91425" lIns="91425" spcFirstLastPara="1" rIns="91425" wrap="square" tIns="91425">
            <a:normAutofit fontScale="97500"/>
          </a:bodyPr>
          <a:lstStyle/>
          <a:p>
            <a:pPr indent="0" lvl="0" marL="0" marR="0" rtl="0" algn="l">
              <a:lnSpc>
                <a:spcPct val="100000"/>
              </a:lnSpc>
              <a:spcBef>
                <a:spcPts val="0"/>
              </a:spcBef>
              <a:spcAft>
                <a:spcPts val="0"/>
              </a:spcAft>
              <a:buClr>
                <a:schemeClr val="dk1"/>
              </a:buClr>
              <a:buSzPct val="115382"/>
              <a:buFont typeface="Montserrat Medium"/>
              <a:buNone/>
            </a:pPr>
            <a:r>
              <a:rPr b="0" i="0" lang="es-ES" sz="2400" u="none" cap="none" strike="noStrike">
                <a:solidFill>
                  <a:schemeClr val="dk1"/>
                </a:solidFill>
                <a:latin typeface="Montserrat Medium"/>
                <a:ea typeface="Montserrat Medium"/>
                <a:cs typeface="Montserrat Medium"/>
                <a:sym typeface="Montserrat Medium"/>
              </a:rPr>
              <a:t>Salidas</a:t>
            </a:r>
            <a:endParaRPr b="0" i="0" sz="2400" u="none" cap="none" strike="noStrike">
              <a:solidFill>
                <a:schemeClr val="dk1"/>
              </a:solidFill>
              <a:latin typeface="Montserrat Medium"/>
              <a:ea typeface="Montserrat Medium"/>
              <a:cs typeface="Montserrat Medium"/>
              <a:sym typeface="Montserrat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Diseñar el algoritmo</a:t>
            </a:r>
            <a:endParaRPr/>
          </a:p>
        </p:txBody>
      </p:sp>
      <p:sp>
        <p:nvSpPr>
          <p:cNvPr id="396" name="Google Shape;396;p16"/>
          <p:cNvSpPr txBox="1"/>
          <p:nvPr/>
        </p:nvSpPr>
        <p:spPr>
          <a:xfrm>
            <a:off x="5729591" y="1459149"/>
            <a:ext cx="30328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ES" sz="3200" u="none" cap="none" strike="noStrike">
                <a:solidFill>
                  <a:srgbClr val="FF0000"/>
                </a:solidFill>
                <a:latin typeface="Montserrat"/>
                <a:ea typeface="Montserrat"/>
                <a:cs typeface="Montserrat"/>
                <a:sym typeface="Montserrat"/>
              </a:rPr>
              <a:t>!</a:t>
            </a:r>
            <a:endParaRPr b="1" i="0" sz="3200" u="none" cap="none" strike="noStrike">
              <a:solidFill>
                <a:srgbClr val="FF0000"/>
              </a:solidFill>
              <a:latin typeface="Montserrat"/>
              <a:ea typeface="Montserrat"/>
              <a:cs typeface="Montserrat"/>
              <a:sym typeface="Montserrat"/>
            </a:endParaRPr>
          </a:p>
        </p:txBody>
      </p:sp>
      <p:sp>
        <p:nvSpPr>
          <p:cNvPr id="397" name="Google Shape;397;p16"/>
          <p:cNvSpPr txBox="1"/>
          <p:nvPr/>
        </p:nvSpPr>
        <p:spPr>
          <a:xfrm>
            <a:off x="5916971" y="1520704"/>
            <a:ext cx="253718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Primera versión: todavía no lo probamos. Vamos a tener que depurarlo.</a:t>
            </a:r>
            <a:endParaRPr b="0" i="0" sz="1400" u="none" cap="none" strike="noStrike">
              <a:solidFill>
                <a:srgbClr val="000000"/>
              </a:solidFill>
              <a:latin typeface="Arial"/>
              <a:ea typeface="Arial"/>
              <a:cs typeface="Arial"/>
              <a:sym typeface="Arial"/>
            </a:endParaRPr>
          </a:p>
        </p:txBody>
      </p:sp>
      <p:sp>
        <p:nvSpPr>
          <p:cNvPr id="398" name="Google Shape;398;p16"/>
          <p:cNvSpPr/>
          <p:nvPr/>
        </p:nvSpPr>
        <p:spPr>
          <a:xfrm>
            <a:off x="5535038" y="1264596"/>
            <a:ext cx="3210128" cy="1254868"/>
          </a:xfrm>
          <a:prstGeom prst="rect">
            <a:avLst/>
          </a:prstGeom>
          <a:no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99" name="Google Shape;399;p16"/>
          <p:cNvPicPr preferRelativeResize="0"/>
          <p:nvPr/>
        </p:nvPicPr>
        <p:blipFill rotWithShape="1">
          <a:blip r:embed="rId3">
            <a:alphaModFix/>
          </a:blip>
          <a:srcRect b="0" l="0" r="0" t="0"/>
          <a:stretch/>
        </p:blipFill>
        <p:spPr>
          <a:xfrm>
            <a:off x="1482333" y="1170125"/>
            <a:ext cx="3880617" cy="346996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Codificar</a:t>
            </a:r>
            <a:endParaRPr/>
          </a:p>
        </p:txBody>
      </p:sp>
      <p:pic>
        <p:nvPicPr>
          <p:cNvPr id="405" name="Google Shape;405;p17"/>
          <p:cNvPicPr preferRelativeResize="0"/>
          <p:nvPr/>
        </p:nvPicPr>
        <p:blipFill rotWithShape="1">
          <a:blip r:embed="rId3">
            <a:alphaModFix/>
          </a:blip>
          <a:srcRect b="0" l="0" r="0" t="0"/>
          <a:stretch/>
        </p:blipFill>
        <p:spPr>
          <a:xfrm>
            <a:off x="723548" y="1595336"/>
            <a:ext cx="5129290" cy="1757978"/>
          </a:xfrm>
          <a:prstGeom prst="rect">
            <a:avLst/>
          </a:prstGeom>
          <a:noFill/>
          <a:ln>
            <a:noFill/>
          </a:ln>
        </p:spPr>
      </p:pic>
      <p:sp>
        <p:nvSpPr>
          <p:cNvPr id="406" name="Google Shape;406;p17"/>
          <p:cNvSpPr txBox="1"/>
          <p:nvPr/>
        </p:nvSpPr>
        <p:spPr>
          <a:xfrm>
            <a:off x="5321029" y="1533781"/>
            <a:ext cx="30328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ES" sz="3200" u="none" cap="none" strike="noStrike">
                <a:solidFill>
                  <a:srgbClr val="FF0000"/>
                </a:solidFill>
                <a:latin typeface="Montserrat"/>
                <a:ea typeface="Montserrat"/>
                <a:cs typeface="Montserrat"/>
                <a:sym typeface="Montserrat"/>
              </a:rPr>
              <a:t>!</a:t>
            </a:r>
            <a:endParaRPr b="1" i="0" sz="3200" u="none" cap="none" strike="noStrike">
              <a:solidFill>
                <a:srgbClr val="FF0000"/>
              </a:solidFill>
              <a:latin typeface="Montserrat"/>
              <a:ea typeface="Montserrat"/>
              <a:cs typeface="Montserrat"/>
              <a:sym typeface="Montserrat"/>
            </a:endParaRPr>
          </a:p>
        </p:txBody>
      </p:sp>
      <p:sp>
        <p:nvSpPr>
          <p:cNvPr id="407" name="Google Shape;407;p17"/>
          <p:cNvSpPr txBox="1"/>
          <p:nvPr/>
        </p:nvSpPr>
        <p:spPr>
          <a:xfrm>
            <a:off x="5624317" y="1595336"/>
            <a:ext cx="248455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No está listo. Vamos a tener que depurarlo</a:t>
            </a:r>
            <a:endParaRPr b="0" i="0" sz="1400" u="none" cap="none" strike="noStrike">
              <a:solidFill>
                <a:srgbClr val="000000"/>
              </a:solidFill>
              <a:latin typeface="Arial"/>
              <a:ea typeface="Arial"/>
              <a:cs typeface="Arial"/>
              <a:sym typeface="Arial"/>
            </a:endParaRPr>
          </a:p>
        </p:txBody>
      </p:sp>
      <p:sp>
        <p:nvSpPr>
          <p:cNvPr id="408" name="Google Shape;408;p17"/>
          <p:cNvSpPr/>
          <p:nvPr/>
        </p:nvSpPr>
        <p:spPr>
          <a:xfrm>
            <a:off x="5116749" y="1371600"/>
            <a:ext cx="3307404" cy="1011677"/>
          </a:xfrm>
          <a:prstGeom prst="rect">
            <a:avLst/>
          </a:prstGeom>
          <a:no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Depurar</a:t>
            </a:r>
            <a:endParaRPr/>
          </a:p>
        </p:txBody>
      </p:sp>
      <p:sp>
        <p:nvSpPr>
          <p:cNvPr id="414" name="Google Shape;414;p18"/>
          <p:cNvSpPr txBox="1"/>
          <p:nvPr/>
        </p:nvSpPr>
        <p:spPr>
          <a:xfrm>
            <a:off x="356294" y="2925752"/>
            <a:ext cx="841401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Montserrat"/>
                <a:ea typeface="Montserrat"/>
                <a:cs typeface="Montserrat"/>
                <a:sym typeface="Montserrat"/>
              </a:rPr>
              <a:t>Al ejecutar el programa, se detiene y lanza un error. Este es un ejemplo de un error provocado por un problema con los tipos de dato.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Montserrat"/>
                <a:ea typeface="Montserrat"/>
                <a:cs typeface="Montserrat"/>
                <a:sym typeface="Montserrat"/>
              </a:rPr>
              <a:t>El programa </a:t>
            </a:r>
            <a:r>
              <a:rPr b="0" i="0" lang="es-ES" sz="1200" u="sng" cap="none" strike="noStrike">
                <a:solidFill>
                  <a:srgbClr val="000000"/>
                </a:solidFill>
                <a:latin typeface="Montserrat"/>
                <a:ea typeface="Montserrat"/>
                <a:cs typeface="Montserrat"/>
                <a:sym typeface="Montserrat"/>
              </a:rPr>
              <a:t>no sabe qué tipo de dato recibe</a:t>
            </a:r>
            <a:r>
              <a:rPr b="0" i="0" lang="es-ES" sz="1200" u="none" cap="none" strike="noStrike">
                <a:solidFill>
                  <a:srgbClr val="000000"/>
                </a:solidFill>
                <a:latin typeface="Montserrat"/>
                <a:ea typeface="Montserrat"/>
                <a:cs typeface="Montserrat"/>
                <a:sym typeface="Montserrat"/>
              </a:rPr>
              <a:t> </a:t>
            </a:r>
            <a:r>
              <a:rPr b="0" i="1" lang="es-ES" sz="1200" u="none" cap="none" strike="noStrike">
                <a:solidFill>
                  <a:srgbClr val="000000"/>
                </a:solidFill>
                <a:latin typeface="Montserrat"/>
                <a:ea typeface="Montserrat"/>
                <a:cs typeface="Montserrat"/>
                <a:sym typeface="Montserrat"/>
              </a:rPr>
              <a:t>monotributo</a:t>
            </a:r>
            <a:r>
              <a:rPr b="0" i="0" lang="es-ES" sz="1200" u="none" cap="none" strike="noStrike">
                <a:solidFill>
                  <a:srgbClr val="000000"/>
                </a:solidFill>
                <a:latin typeface="Montserrat"/>
                <a:ea typeface="Montserrat"/>
                <a:cs typeface="Montserrat"/>
                <a:sym typeface="Montserrat"/>
              </a:rPr>
              <a:t>, porque no está declarado. Por lo tanto, se detiene y lanza un 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Montserrat"/>
                <a:ea typeface="Montserrat"/>
                <a:cs typeface="Montserrat"/>
                <a:sym typeface="Montserrat"/>
              </a:rPr>
              <a:t>A la hora de depurar, puedo </a:t>
            </a:r>
            <a:r>
              <a:rPr b="0" i="0" lang="es-ES" sz="1200" u="sng" cap="none" strike="noStrike">
                <a:solidFill>
                  <a:srgbClr val="000000"/>
                </a:solidFill>
                <a:latin typeface="Montserrat"/>
                <a:ea typeface="Montserrat"/>
                <a:cs typeface="Montserrat"/>
                <a:sym typeface="Montserrat"/>
              </a:rPr>
              <a:t>prever este problema</a:t>
            </a:r>
            <a:r>
              <a:rPr b="0" i="0" lang="es-ES" sz="1200" u="none" cap="none" strike="noStrike">
                <a:solidFill>
                  <a:srgbClr val="000000"/>
                </a:solidFill>
                <a:latin typeface="Montserrat"/>
                <a:ea typeface="Montserrat"/>
                <a:cs typeface="Montserrat"/>
                <a:sym typeface="Montserrat"/>
              </a:rPr>
              <a:t> en mi algoritmo </a:t>
            </a:r>
            <a:r>
              <a:rPr b="0" i="0" lang="es-ES" sz="1200" u="sng" cap="none" strike="noStrike">
                <a:solidFill>
                  <a:srgbClr val="000000"/>
                </a:solidFill>
                <a:latin typeface="Montserrat"/>
                <a:ea typeface="Montserrat"/>
                <a:cs typeface="Montserrat"/>
                <a:sym typeface="Montserrat"/>
              </a:rPr>
              <a:t>declarando el tipo de dato que tendrá </a:t>
            </a:r>
            <a:r>
              <a:rPr b="0" i="1" lang="es-ES" sz="1200" u="sng" cap="none" strike="noStrike">
                <a:solidFill>
                  <a:srgbClr val="000000"/>
                </a:solidFill>
                <a:latin typeface="Montserrat"/>
                <a:ea typeface="Montserrat"/>
                <a:cs typeface="Montserrat"/>
                <a:sym typeface="Montserrat"/>
              </a:rPr>
              <a:t>monotributo</a:t>
            </a:r>
            <a:r>
              <a:rPr b="0" i="1" lang="es-ES" sz="1200" u="none" cap="none" strike="noStrike">
                <a:solidFill>
                  <a:srgbClr val="000000"/>
                </a:solidFill>
                <a:latin typeface="Montserrat"/>
                <a:ea typeface="Montserrat"/>
                <a:cs typeface="Montserrat"/>
                <a:sym typeface="Montserrat"/>
              </a:rPr>
              <a:t>. </a:t>
            </a:r>
            <a:r>
              <a:rPr b="0" i="0" lang="es-ES" sz="1200" u="none" cap="none" strike="noStrike">
                <a:solidFill>
                  <a:srgbClr val="000000"/>
                </a:solidFill>
                <a:latin typeface="Montserrat"/>
                <a:ea typeface="Montserrat"/>
                <a:cs typeface="Montserrat"/>
                <a:sym typeface="Montserrat"/>
              </a:rPr>
              <a:t>Además, más adelante aprenderemos a evitar que se detenga la ejecución del programa en caso de que nos ingresen un tipo de dato erróneo en la consola.</a:t>
            </a:r>
            <a:endParaRPr b="0" i="0" sz="1200" u="none" cap="none" strike="noStrike">
              <a:solidFill>
                <a:srgbClr val="000000"/>
              </a:solidFill>
              <a:latin typeface="Montserrat"/>
              <a:ea typeface="Montserrat"/>
              <a:cs typeface="Montserrat"/>
              <a:sym typeface="Montserrat"/>
            </a:endParaRPr>
          </a:p>
        </p:txBody>
      </p:sp>
      <p:pic>
        <p:nvPicPr>
          <p:cNvPr id="415" name="Google Shape;415;p18"/>
          <p:cNvPicPr preferRelativeResize="0"/>
          <p:nvPr/>
        </p:nvPicPr>
        <p:blipFill rotWithShape="1">
          <a:blip r:embed="rId3">
            <a:alphaModFix/>
          </a:blip>
          <a:srcRect b="0" l="0" r="0" t="0"/>
          <a:stretch/>
        </p:blipFill>
        <p:spPr>
          <a:xfrm>
            <a:off x="181799" y="1232536"/>
            <a:ext cx="8763000" cy="1533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Algoritmo depurado</a:t>
            </a:r>
            <a:endParaRPr/>
          </a:p>
        </p:txBody>
      </p:sp>
      <p:pic>
        <p:nvPicPr>
          <p:cNvPr id="421" name="Google Shape;421;p67"/>
          <p:cNvPicPr preferRelativeResize="0"/>
          <p:nvPr/>
        </p:nvPicPr>
        <p:blipFill rotWithShape="1">
          <a:blip r:embed="rId3">
            <a:alphaModFix/>
          </a:blip>
          <a:srcRect b="0" l="0" r="0" t="0"/>
          <a:stretch/>
        </p:blipFill>
        <p:spPr>
          <a:xfrm>
            <a:off x="1310512" y="1281112"/>
            <a:ext cx="6505575" cy="2581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Sigo depurando</a:t>
            </a:r>
            <a:endParaRPr/>
          </a:p>
        </p:txBody>
      </p:sp>
      <p:sp>
        <p:nvSpPr>
          <p:cNvPr id="427" name="Google Shape;427;p68"/>
          <p:cNvSpPr txBox="1"/>
          <p:nvPr/>
        </p:nvSpPr>
        <p:spPr>
          <a:xfrm>
            <a:off x="356295" y="1350729"/>
            <a:ext cx="686699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Montserrat"/>
                <a:ea typeface="Montserrat"/>
                <a:cs typeface="Montserrat"/>
                <a:sym typeface="Montserrat"/>
              </a:rPr>
              <a:t>Me doy cuenta entonces de que podría guardar el resultado de </a:t>
            </a:r>
            <a:r>
              <a:rPr b="0" i="1" lang="es-ES" sz="1200" u="none" cap="none" strike="noStrike">
                <a:solidFill>
                  <a:srgbClr val="000000"/>
                </a:solidFill>
                <a:latin typeface="Montserrat"/>
                <a:ea typeface="Montserrat"/>
                <a:cs typeface="Montserrat"/>
                <a:sym typeface="Montserrat"/>
              </a:rPr>
              <a:t>sueldoBruto – monotributo </a:t>
            </a:r>
            <a:r>
              <a:rPr b="0" i="0" lang="es-ES" sz="1200" u="none" cap="none" strike="noStrike">
                <a:solidFill>
                  <a:srgbClr val="000000"/>
                </a:solidFill>
                <a:latin typeface="Montserrat"/>
                <a:ea typeface="Montserrat"/>
                <a:cs typeface="Montserrat"/>
                <a:sym typeface="Montserrat"/>
              </a:rPr>
              <a:t>en una variable llamada </a:t>
            </a:r>
            <a:r>
              <a:rPr b="0" i="1" lang="es-ES" sz="1200" u="none" cap="none" strike="noStrike">
                <a:solidFill>
                  <a:srgbClr val="000000"/>
                </a:solidFill>
                <a:latin typeface="Montserrat"/>
                <a:ea typeface="Montserrat"/>
                <a:cs typeface="Montserrat"/>
                <a:sym typeface="Montserrat"/>
              </a:rPr>
              <a:t>sueldoNeto</a:t>
            </a:r>
            <a:r>
              <a:rPr b="0" i="0" lang="es-ES" sz="1200" u="none" cap="none" strike="noStrike">
                <a:solidFill>
                  <a:srgbClr val="000000"/>
                </a:solidFill>
                <a:latin typeface="Montserrat"/>
                <a:ea typeface="Montserrat"/>
                <a:cs typeface="Montserrat"/>
                <a:sym typeface="Montserrat"/>
              </a:rPr>
              <a:t>, lo cual sería más prolijo, por lo que modifico mi algoritmo para cumplir ese objetivo:</a:t>
            </a:r>
            <a:endParaRPr b="0" i="0" sz="1200" u="none" cap="none" strike="noStrike">
              <a:solidFill>
                <a:srgbClr val="000000"/>
              </a:solidFill>
              <a:latin typeface="Montserrat"/>
              <a:ea typeface="Montserrat"/>
              <a:cs typeface="Montserrat"/>
              <a:sym typeface="Montserrat"/>
            </a:endParaRPr>
          </a:p>
        </p:txBody>
      </p:sp>
      <p:pic>
        <p:nvPicPr>
          <p:cNvPr id="428" name="Google Shape;428;p68"/>
          <p:cNvPicPr preferRelativeResize="0"/>
          <p:nvPr/>
        </p:nvPicPr>
        <p:blipFill rotWithShape="1">
          <a:blip r:embed="rId3">
            <a:alphaModFix/>
          </a:blip>
          <a:srcRect b="0" l="0" r="0" t="0"/>
          <a:stretch/>
        </p:blipFill>
        <p:spPr>
          <a:xfrm>
            <a:off x="870118" y="2122561"/>
            <a:ext cx="6353175" cy="2124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Diagrama de flujo final</a:t>
            </a:r>
            <a:endParaRPr/>
          </a:p>
        </p:txBody>
      </p:sp>
      <p:pic>
        <p:nvPicPr>
          <p:cNvPr id="434" name="Google Shape;434;p69"/>
          <p:cNvPicPr preferRelativeResize="0"/>
          <p:nvPr/>
        </p:nvPicPr>
        <p:blipFill rotWithShape="1">
          <a:blip r:embed="rId3">
            <a:alphaModFix/>
          </a:blip>
          <a:srcRect b="0" l="0" r="0" t="0"/>
          <a:stretch/>
        </p:blipFill>
        <p:spPr>
          <a:xfrm>
            <a:off x="3309617" y="1170125"/>
            <a:ext cx="2507366" cy="3615885"/>
          </a:xfrm>
          <a:prstGeom prst="rect">
            <a:avLst/>
          </a:prstGeom>
          <a:noFill/>
          <a:ln>
            <a:noFill/>
          </a:ln>
        </p:spPr>
      </p:pic>
      <p:sp>
        <p:nvSpPr>
          <p:cNvPr id="435" name="Google Shape;435;p69"/>
          <p:cNvSpPr txBox="1"/>
          <p:nvPr/>
        </p:nvSpPr>
        <p:spPr>
          <a:xfrm>
            <a:off x="1653702" y="2454847"/>
            <a:ext cx="257031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Arial"/>
                <a:ea typeface="Arial"/>
                <a:cs typeface="Arial"/>
                <a:sym typeface="Arial"/>
              </a:rPr>
              <a:t>Diagrama de flujo del algoritmo depurado</a:t>
            </a:r>
            <a:endParaRPr b="0" i="0" sz="1400" u="none" cap="none" strike="noStrike">
              <a:solidFill>
                <a:schemeClr val="dk2"/>
              </a:solidFill>
              <a:latin typeface="Arial"/>
              <a:ea typeface="Arial"/>
              <a:cs typeface="Arial"/>
              <a:sym typeface="Arial"/>
            </a:endParaRPr>
          </a:p>
        </p:txBody>
      </p:sp>
      <p:sp>
        <p:nvSpPr>
          <p:cNvPr id="436" name="Google Shape;436;p69"/>
          <p:cNvSpPr/>
          <p:nvPr/>
        </p:nvSpPr>
        <p:spPr>
          <a:xfrm>
            <a:off x="6167336" y="1439694"/>
            <a:ext cx="379379" cy="101515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7" name="Google Shape;437;p69"/>
          <p:cNvSpPr/>
          <p:nvPr/>
        </p:nvSpPr>
        <p:spPr>
          <a:xfrm>
            <a:off x="6167336" y="2454847"/>
            <a:ext cx="379379" cy="1562676"/>
          </a:xfrm>
          <a:prstGeom prst="rightBrace">
            <a:avLst>
              <a:gd fmla="val 8333" name="adj1"/>
              <a:gd fmla="val 50000" name="adj2"/>
            </a:avLst>
          </a:prstGeom>
          <a:noFill/>
          <a:ln cap="flat" cmpd="sng" w="9525">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8" name="Google Shape;438;p69"/>
          <p:cNvSpPr/>
          <p:nvPr/>
        </p:nvSpPr>
        <p:spPr>
          <a:xfrm>
            <a:off x="6167336" y="4017523"/>
            <a:ext cx="379379" cy="408562"/>
          </a:xfrm>
          <a:prstGeom prst="rightBrace">
            <a:avLst>
              <a:gd fmla="val 8333" name="adj1"/>
              <a:gd fmla="val 50000" name="adj2"/>
            </a:avLst>
          </a:prstGeom>
          <a:noFill/>
          <a:ln cap="flat" cmpd="sng" w="95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9" name="Google Shape;439;p69"/>
          <p:cNvSpPr txBox="1"/>
          <p:nvPr/>
        </p:nvSpPr>
        <p:spPr>
          <a:xfrm>
            <a:off x="6794003" y="1793381"/>
            <a:ext cx="10887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ENTRADA</a:t>
            </a:r>
            <a:endParaRPr b="0" i="0" sz="1400" u="none" cap="none" strike="noStrike">
              <a:solidFill>
                <a:srgbClr val="000000"/>
              </a:solidFill>
              <a:latin typeface="Montserrat"/>
              <a:ea typeface="Montserrat"/>
              <a:cs typeface="Montserrat"/>
              <a:sym typeface="Montserrat"/>
            </a:endParaRPr>
          </a:p>
        </p:txBody>
      </p:sp>
      <p:sp>
        <p:nvSpPr>
          <p:cNvPr id="440" name="Google Shape;440;p69"/>
          <p:cNvSpPr txBox="1"/>
          <p:nvPr/>
        </p:nvSpPr>
        <p:spPr>
          <a:xfrm>
            <a:off x="6798812" y="3082296"/>
            <a:ext cx="11047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PROCESO</a:t>
            </a:r>
            <a:endParaRPr b="0" i="0" sz="1400" u="none" cap="none" strike="noStrike">
              <a:solidFill>
                <a:srgbClr val="000000"/>
              </a:solidFill>
              <a:latin typeface="Montserrat"/>
              <a:ea typeface="Montserrat"/>
              <a:cs typeface="Montserrat"/>
              <a:sym typeface="Montserrat"/>
            </a:endParaRPr>
          </a:p>
        </p:txBody>
      </p:sp>
      <p:sp>
        <p:nvSpPr>
          <p:cNvPr id="441" name="Google Shape;441;p69"/>
          <p:cNvSpPr txBox="1"/>
          <p:nvPr/>
        </p:nvSpPr>
        <p:spPr>
          <a:xfrm>
            <a:off x="6794003" y="4063434"/>
            <a:ext cx="8611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SALIDA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¡Un recordatorio final!</a:t>
            </a:r>
            <a:endParaRPr/>
          </a:p>
        </p:txBody>
      </p:sp>
      <p:pic>
        <p:nvPicPr>
          <p:cNvPr id="447" name="Google Shape;447;p70"/>
          <p:cNvPicPr preferRelativeResize="0"/>
          <p:nvPr/>
        </p:nvPicPr>
        <p:blipFill rotWithShape="1">
          <a:blip r:embed="rId3">
            <a:alphaModFix/>
          </a:blip>
          <a:srcRect b="0" l="0" r="0" t="0"/>
          <a:stretch/>
        </p:blipFill>
        <p:spPr>
          <a:xfrm>
            <a:off x="1391306" y="1296067"/>
            <a:ext cx="5833459" cy="327972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¡Un recordatorio final!</a:t>
            </a:r>
            <a:endParaRPr/>
          </a:p>
        </p:txBody>
      </p:sp>
      <p:pic>
        <p:nvPicPr>
          <p:cNvPr id="453" name="Google Shape;453;p71"/>
          <p:cNvPicPr preferRelativeResize="0"/>
          <p:nvPr/>
        </p:nvPicPr>
        <p:blipFill rotWithShape="1">
          <a:blip r:embed="rId3">
            <a:alphaModFix/>
          </a:blip>
          <a:srcRect b="0" l="0" r="0" t="0"/>
          <a:stretch/>
        </p:blipFill>
        <p:spPr>
          <a:xfrm>
            <a:off x="1383971" y="1300749"/>
            <a:ext cx="5836162" cy="328123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t>No te olvides de dar el presente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Diferencias entre Hardware y Software</a:t>
            </a:r>
            <a:endParaRPr/>
          </a:p>
        </p:txBody>
      </p:sp>
      <p:sp>
        <p:nvSpPr>
          <p:cNvPr id="132" name="Google Shape;132;p39"/>
          <p:cNvSpPr txBox="1"/>
          <p:nvPr>
            <p:ph idx="1" type="body"/>
          </p:nvPr>
        </p:nvSpPr>
        <p:spPr>
          <a:xfrm>
            <a:off x="432025" y="1602598"/>
            <a:ext cx="8280000" cy="3021653"/>
          </a:xfrm>
          <a:prstGeom prst="rect">
            <a:avLst/>
          </a:prstGeom>
          <a:noFill/>
          <a:ln>
            <a:noFill/>
          </a:ln>
        </p:spPr>
        <p:txBody>
          <a:bodyPr anchorCtr="0" anchor="t" bIns="91425" lIns="91425" spcFirstLastPara="1" rIns="91425" wrap="square" tIns="91425">
            <a:normAutofit fontScale="85000" lnSpcReduction="10000"/>
          </a:bodyPr>
          <a:lstStyle/>
          <a:p>
            <a:pPr indent="0" lvl="0" marL="114300" rtl="0" algn="l">
              <a:lnSpc>
                <a:spcPct val="115000"/>
              </a:lnSpc>
              <a:spcBef>
                <a:spcPts val="0"/>
              </a:spcBef>
              <a:spcAft>
                <a:spcPts val="0"/>
              </a:spcAft>
              <a:buSzPct val="108107"/>
              <a:buNone/>
            </a:pPr>
            <a:r>
              <a:rPr b="1" lang="es-ES"/>
              <a:t>Hardware: </a:t>
            </a:r>
            <a:r>
              <a:rPr lang="es-ES"/>
              <a:t>son los componentes materiales y físicos de una computadora. Es la parte física, tangible </a:t>
            </a:r>
            <a:r>
              <a:rPr i="1" lang="es-ES"/>
              <a:t>(que se puede tocar), </a:t>
            </a:r>
            <a:r>
              <a:rPr lang="es-ES"/>
              <a:t>de la computadora.</a:t>
            </a:r>
            <a:endParaRPr/>
          </a:p>
          <a:p>
            <a:pPr indent="-285750" lvl="1" marL="857250" rtl="0" algn="l">
              <a:lnSpc>
                <a:spcPct val="115000"/>
              </a:lnSpc>
              <a:spcBef>
                <a:spcPts val="0"/>
              </a:spcBef>
              <a:spcAft>
                <a:spcPts val="0"/>
              </a:spcAft>
              <a:buSzPct val="108108"/>
              <a:buChar char="○"/>
            </a:pPr>
            <a:r>
              <a:rPr lang="es-ES"/>
              <a:t>Interno.</a:t>
            </a:r>
            <a:endParaRPr/>
          </a:p>
          <a:p>
            <a:pPr indent="-285750" lvl="1" marL="857250" rtl="0" algn="l">
              <a:lnSpc>
                <a:spcPct val="115000"/>
              </a:lnSpc>
              <a:spcBef>
                <a:spcPts val="0"/>
              </a:spcBef>
              <a:spcAft>
                <a:spcPts val="0"/>
              </a:spcAft>
              <a:buSzPct val="108108"/>
              <a:buChar char="○"/>
            </a:pPr>
            <a:r>
              <a:rPr lang="es-ES"/>
              <a:t>Periférico: de entrada y/o de salida.</a:t>
            </a:r>
            <a:endParaRPr/>
          </a:p>
          <a:p>
            <a:pPr indent="-204057" lvl="1" marL="857250" rtl="0" algn="l">
              <a:lnSpc>
                <a:spcPct val="115000"/>
              </a:lnSpc>
              <a:spcBef>
                <a:spcPts val="0"/>
              </a:spcBef>
              <a:spcAft>
                <a:spcPts val="0"/>
              </a:spcAft>
              <a:buSzPct val="108108"/>
              <a:buNone/>
            </a:pPr>
            <a:r>
              <a:t/>
            </a:r>
            <a:endParaRPr/>
          </a:p>
          <a:p>
            <a:pPr indent="0" lvl="0" marL="114300" rtl="0" algn="l">
              <a:lnSpc>
                <a:spcPct val="115000"/>
              </a:lnSpc>
              <a:spcBef>
                <a:spcPts val="0"/>
              </a:spcBef>
              <a:spcAft>
                <a:spcPts val="0"/>
              </a:spcAft>
              <a:buSzPct val="108107"/>
              <a:buNone/>
            </a:pPr>
            <a:r>
              <a:rPr b="1" lang="es-ES"/>
              <a:t>Software: </a:t>
            </a:r>
            <a:r>
              <a:rPr lang="es-ES"/>
              <a:t>es un conjunto de programas de cómputo, procedimientos, reglas, documentación y datos asociados, que forman parte de las operaciones de un sistema de computación. Es la parte lógica, intangible </a:t>
            </a:r>
            <a:r>
              <a:rPr i="1" lang="es-ES"/>
              <a:t>(que NO se puede tocar),</a:t>
            </a:r>
            <a:r>
              <a:rPr lang="es-ES"/>
              <a:t> de la computadora.</a:t>
            </a:r>
            <a:endParaRPr/>
          </a:p>
          <a:p>
            <a:pPr indent="-285750" lvl="1" marL="857250" rtl="0" algn="l">
              <a:lnSpc>
                <a:spcPct val="115000"/>
              </a:lnSpc>
              <a:spcBef>
                <a:spcPts val="0"/>
              </a:spcBef>
              <a:spcAft>
                <a:spcPts val="0"/>
              </a:spcAft>
              <a:buSzPct val="108108"/>
              <a:buChar char="○"/>
            </a:pPr>
            <a:r>
              <a:rPr lang="es-ES"/>
              <a:t>De sistema (ej.: sistemas operativos).</a:t>
            </a:r>
            <a:endParaRPr/>
          </a:p>
          <a:p>
            <a:pPr indent="-285750" lvl="1" marL="857250" rtl="0" algn="l">
              <a:lnSpc>
                <a:spcPct val="115000"/>
              </a:lnSpc>
              <a:spcBef>
                <a:spcPts val="0"/>
              </a:spcBef>
              <a:spcAft>
                <a:spcPts val="0"/>
              </a:spcAft>
              <a:buSzPct val="108108"/>
              <a:buChar char="○"/>
            </a:pPr>
            <a:r>
              <a:rPr lang="es-ES"/>
              <a:t>De aplicación (ej.: utilitarios, como el procesador de texto Word).</a:t>
            </a:r>
            <a:endParaRPr/>
          </a:p>
          <a:p>
            <a:pPr indent="-285750" lvl="1" marL="857250" rtl="0" algn="l">
              <a:lnSpc>
                <a:spcPct val="115000"/>
              </a:lnSpc>
              <a:spcBef>
                <a:spcPts val="0"/>
              </a:spcBef>
              <a:spcAft>
                <a:spcPts val="0"/>
              </a:spcAft>
              <a:buSzPct val="108108"/>
              <a:buChar char="○"/>
            </a:pPr>
            <a:r>
              <a:rPr lang="es-ES"/>
              <a:t>De programación (IDE’s).</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t>Recordá: </a:t>
            </a:r>
            <a:endParaRPr/>
          </a:p>
          <a:p>
            <a:pPr indent="-431800" lvl="0" marL="457200" rtl="0" algn="l">
              <a:lnSpc>
                <a:spcPct val="100000"/>
              </a:lnSpc>
              <a:spcBef>
                <a:spcPts val="0"/>
              </a:spcBef>
              <a:spcAft>
                <a:spcPts val="0"/>
              </a:spcAft>
              <a:buSzPts val="3200"/>
              <a:buFont typeface="Montserrat SemiBold"/>
              <a:buChar char="●"/>
            </a:pPr>
            <a:r>
              <a:rPr b="0" lang="es-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ES" sz="3200"/>
              <a:t>Todo en el Aula Virtual.</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0"/>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ES"/>
              <a:t>¿Qué es la programación ?</a:t>
            </a:r>
            <a:endParaRPr/>
          </a:p>
        </p:txBody>
      </p:sp>
      <p:sp>
        <p:nvSpPr>
          <p:cNvPr id="138" name="Google Shape;138;p40"/>
          <p:cNvSpPr txBox="1"/>
          <p:nvPr>
            <p:ph idx="1" type="subTitle"/>
          </p:nvPr>
        </p:nvSpPr>
        <p:spPr>
          <a:xfrm>
            <a:off x="550375" y="2274144"/>
            <a:ext cx="8043300" cy="119427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a:t>La </a:t>
            </a:r>
            <a:r>
              <a:rPr b="1" lang="es-ES"/>
              <a:t>programación</a:t>
            </a:r>
            <a:r>
              <a:rPr lang="es-ES"/>
              <a:t> trata la creación, diseño, codificación, mantenimiento y depuración de un programa o aplicación informática, a través de un código fuente.</a:t>
            </a:r>
            <a:endParaRPr/>
          </a:p>
        </p:txBody>
      </p:sp>
      <p:sp>
        <p:nvSpPr>
          <p:cNvPr id="139" name="Google Shape;139;p40"/>
          <p:cNvSpPr txBox="1"/>
          <p:nvPr/>
        </p:nvSpPr>
        <p:spPr>
          <a:xfrm>
            <a:off x="830319" y="3689132"/>
            <a:ext cx="230176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2"/>
                </a:solidFill>
                <a:latin typeface="Montserrat Medium"/>
                <a:ea typeface="Montserrat Medium"/>
                <a:cs typeface="Montserrat Medium"/>
                <a:sym typeface="Montserrat Medium"/>
              </a:rPr>
              <a:t>Fuente: Carlos Cimino.</a:t>
            </a:r>
            <a:endParaRPr b="0" i="0" sz="1100" u="none" cap="none" strike="noStrik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Objetivo</a:t>
            </a:r>
            <a:endParaRPr/>
          </a:p>
        </p:txBody>
      </p:sp>
      <p:sp>
        <p:nvSpPr>
          <p:cNvPr id="145" name="Google Shape;145;p41"/>
          <p:cNvSpPr txBox="1"/>
          <p:nvPr>
            <p:ph idx="1" type="body"/>
          </p:nvPr>
        </p:nvSpPr>
        <p:spPr>
          <a:xfrm>
            <a:off x="432025" y="1602598"/>
            <a:ext cx="8280000" cy="1470223"/>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7"/>
              <a:buChar char="●"/>
            </a:pPr>
            <a:r>
              <a:rPr lang="es-ES"/>
              <a:t>Definir instrucciones para que un ordenador pueda ejecutar sistemas, programas y aplicaciones que sean eficaces, accesibles y amigables para el usuario.</a:t>
            </a:r>
            <a:endParaRPr/>
          </a:p>
          <a:p>
            <a:pPr indent="0" lvl="0" marL="114300" rtl="0" algn="l">
              <a:lnSpc>
                <a:spcPct val="115000"/>
              </a:lnSpc>
              <a:spcBef>
                <a:spcPts val="0"/>
              </a:spcBef>
              <a:spcAft>
                <a:spcPts val="0"/>
              </a:spcAft>
              <a:buSzPct val="108107"/>
              <a:buNone/>
            </a:pPr>
            <a:r>
              <a:t/>
            </a:r>
            <a:endParaRPr/>
          </a:p>
          <a:p>
            <a:pPr indent="-342900" lvl="0" marL="457200" rtl="0" algn="l">
              <a:lnSpc>
                <a:spcPct val="115000"/>
              </a:lnSpc>
              <a:spcBef>
                <a:spcPts val="0"/>
              </a:spcBef>
              <a:spcAft>
                <a:spcPts val="0"/>
              </a:spcAft>
              <a:buSzPct val="108107"/>
              <a:buChar char="●"/>
            </a:pPr>
            <a:r>
              <a:rPr lang="es-ES"/>
              <a:t>Para ello se usan algoritmos y lenguajes de programación.</a:t>
            </a:r>
            <a:endParaRPr/>
          </a:p>
          <a:p>
            <a:pPr indent="0" lvl="0" marL="114300" rtl="0" algn="l">
              <a:lnSpc>
                <a:spcPct val="115000"/>
              </a:lnSpc>
              <a:spcBef>
                <a:spcPts val="0"/>
              </a:spcBef>
              <a:spcAft>
                <a:spcPts val="0"/>
              </a:spcAft>
              <a:buSzPct val="108107"/>
              <a:buNone/>
            </a:pPr>
            <a:r>
              <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ES"/>
              <a:t>Programa informático</a:t>
            </a:r>
            <a:endParaRPr/>
          </a:p>
        </p:txBody>
      </p:sp>
      <p:sp>
        <p:nvSpPr>
          <p:cNvPr id="151" name="Google Shape;151;p6"/>
          <p:cNvSpPr txBox="1"/>
          <p:nvPr>
            <p:ph idx="1" type="subTitle"/>
          </p:nvPr>
        </p:nvSpPr>
        <p:spPr>
          <a:xfrm>
            <a:off x="550375" y="2274144"/>
            <a:ext cx="8043300" cy="119427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700"/>
              <a:buNone/>
            </a:pPr>
            <a:r>
              <a:rPr lang="es-ES"/>
              <a:t>Un programa informático es una secuencia de acciones (instrucciones) basadas en un lenguaje de programación que manipulan un conjunto de objetos (datos) para resolver un problema o cumplir una función determinada.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¿Cómo se compone un programa ?</a:t>
            </a:r>
            <a:endParaRPr/>
          </a:p>
        </p:txBody>
      </p:sp>
      <p:sp>
        <p:nvSpPr>
          <p:cNvPr id="157" name="Google Shape;157;p42"/>
          <p:cNvSpPr txBox="1"/>
          <p:nvPr>
            <p:ph idx="1" type="body"/>
          </p:nvPr>
        </p:nvSpPr>
        <p:spPr>
          <a:xfrm>
            <a:off x="432025" y="1602598"/>
            <a:ext cx="8280000" cy="1470223"/>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Clr>
                <a:srgbClr val="0C5ADB"/>
              </a:buClr>
              <a:buSzPct val="108107"/>
              <a:buFont typeface="Noto Sans Symbols"/>
              <a:buChar char="⮚"/>
            </a:pPr>
            <a:r>
              <a:rPr b="1" lang="es-ES"/>
              <a:t>Bloque de declaraciones: </a:t>
            </a:r>
            <a:r>
              <a:rPr lang="es-ES"/>
              <a:t>en este se detallan todos los objetos que utiliza el programa (constantes, variables, archivos, etc).</a:t>
            </a:r>
            <a:endParaRPr/>
          </a:p>
          <a:p>
            <a:pPr indent="0" lvl="0" marL="114300" rtl="0" algn="l">
              <a:lnSpc>
                <a:spcPct val="115000"/>
              </a:lnSpc>
              <a:spcBef>
                <a:spcPts val="0"/>
              </a:spcBef>
              <a:spcAft>
                <a:spcPts val="0"/>
              </a:spcAft>
              <a:buSzPct val="108107"/>
              <a:buNone/>
            </a:pPr>
            <a:r>
              <a:t/>
            </a:r>
            <a:endParaRPr/>
          </a:p>
          <a:p>
            <a:pPr indent="-342900" lvl="0" marL="457200" rtl="0" algn="l">
              <a:lnSpc>
                <a:spcPct val="115000"/>
              </a:lnSpc>
              <a:spcBef>
                <a:spcPts val="0"/>
              </a:spcBef>
              <a:spcAft>
                <a:spcPts val="0"/>
              </a:spcAft>
              <a:buClr>
                <a:srgbClr val="0C5ADB"/>
              </a:buClr>
              <a:buSzPct val="108107"/>
              <a:buFont typeface="Noto Sans Symbols"/>
              <a:buChar char="⮚"/>
            </a:pPr>
            <a:r>
              <a:rPr b="1" lang="es-ES"/>
              <a:t>Bloque de instrucciones: </a:t>
            </a:r>
            <a:r>
              <a:rPr lang="es-ES"/>
              <a:t>conjunto de acciones u operaciones que se han de llevar a cabo para conseguir los resultados esperados.</a:t>
            </a:r>
            <a:endParaRPr/>
          </a:p>
          <a:p>
            <a:pPr indent="0" lvl="0" marL="114300" rtl="0" algn="l">
              <a:lnSpc>
                <a:spcPct val="115000"/>
              </a:lnSpc>
              <a:spcBef>
                <a:spcPts val="0"/>
              </a:spcBef>
              <a:spcAft>
                <a:spcPts val="0"/>
              </a:spcAft>
              <a:buSzPct val="108107"/>
              <a:buNone/>
            </a:pPr>
            <a:r>
              <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Gonzalo F. Rubé</dc:creator>
</cp:coreProperties>
</file>