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258" r:id="rId4"/>
    <p:sldId id="335" r:id="rId5"/>
    <p:sldId id="336" r:id="rId6"/>
    <p:sldId id="366" r:id="rId7"/>
    <p:sldId id="367" r:id="rId8"/>
    <p:sldId id="354" r:id="rId9"/>
    <p:sldId id="357" r:id="rId10"/>
    <p:sldId id="349" r:id="rId11"/>
    <p:sldId id="355" r:id="rId12"/>
    <p:sldId id="356" r:id="rId13"/>
    <p:sldId id="359" r:id="rId14"/>
    <p:sldId id="362" r:id="rId15"/>
    <p:sldId id="364" r:id="rId16"/>
    <p:sldId id="365" r:id="rId17"/>
    <p:sldId id="360" r:id="rId18"/>
    <p:sldId id="368" r:id="rId19"/>
    <p:sldId id="361" r:id="rId20"/>
    <p:sldId id="363" r:id="rId21"/>
    <p:sldId id="287" r:id="rId22"/>
    <p:sldId id="288" r:id="rId23"/>
  </p:sldIdLst>
  <p:sldSz cx="9144000" cy="5143500" type="screen16x9"/>
  <p:notesSz cx="6858000" cy="9144000"/>
  <p:embeddedFontLst>
    <p:embeddedFont>
      <p:font typeface="Montserrat Medium" panose="020B0604020202020204" charset="0"/>
      <p:regular r:id="rId25"/>
      <p:bold r:id="rId26"/>
      <p:italic r:id="rId27"/>
      <p:boldItalic r:id="rId28"/>
    </p:embeddedFont>
    <p:embeddedFont>
      <p:font typeface="Montserrat SemiBold" panose="020B0604020202020204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18" autoAdjust="0"/>
  </p:normalViewPr>
  <p:slideViewPr>
    <p:cSldViewPr snapToGrid="0">
      <p:cViewPr varScale="1">
        <p:scale>
          <a:sx n="86" d="100"/>
          <a:sy n="86" d="100"/>
        </p:scale>
        <p:origin x="58" y="427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8d3f1c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8d3f1c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512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872340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a872340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788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555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872340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a872340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406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275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945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087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518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36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86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68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fa872340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fa872340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fa872340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fa872340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a872340e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a872340e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872340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a872340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70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18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877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360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1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16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Codo a Codo inicial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</a:t>
            </a:r>
            <a:r>
              <a:rPr lang="es" dirty="0" smtClean="0"/>
              <a:t>4</a:t>
            </a:r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Operadores 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err="1" smtClean="0"/>
              <a:t>Ejemplos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86" y="1062304"/>
            <a:ext cx="3555228" cy="37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3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/>
              <a:t>Operador de concatenación</a:t>
            </a:r>
            <a:endParaRPr sz="3200"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50375" y="2013890"/>
            <a:ext cx="8043300" cy="961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s-ES" dirty="0" smtClean="0"/>
              <a:t>Para generar una salida más atractiva y brindar incluso una mejor información se usa en </a:t>
            </a:r>
            <a:r>
              <a:rPr lang="es-ES" dirty="0" err="1" smtClean="0"/>
              <a:t>PSeInt</a:t>
            </a:r>
            <a:r>
              <a:rPr lang="es-ES" dirty="0" smtClean="0"/>
              <a:t> la coma.</a:t>
            </a:r>
            <a:endParaRPr lang="es-ES" sz="2000" b="1" dirty="0"/>
          </a:p>
        </p:txBody>
      </p:sp>
      <p:sp>
        <p:nvSpPr>
          <p:cNvPr id="2" name="Rectángulo 1"/>
          <p:cNvSpPr/>
          <p:nvPr/>
        </p:nvSpPr>
        <p:spPr>
          <a:xfrm>
            <a:off x="3763055" y="2975317"/>
            <a:ext cx="730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474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err="1" smtClean="0"/>
              <a:t>Concatenando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880110" y="139446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Veamos cómo podemos mejorar la salida usando el operador de concatenación.</a:t>
            </a:r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" y="2102025"/>
            <a:ext cx="7683955" cy="24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/>
              <a:t>Operadores aritméticos</a:t>
            </a:r>
            <a:endParaRPr sz="3200"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50375" y="2013890"/>
            <a:ext cx="8043300" cy="961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s-ES" dirty="0"/>
              <a:t>Se usan para realizar operaciones de la matemática básica como la suma, resta, multiplicación, división.</a:t>
            </a:r>
            <a:endParaRPr lang="es-ES" sz="2000" b="1" dirty="0"/>
          </a:p>
        </p:txBody>
      </p:sp>
      <p:pic>
        <p:nvPicPr>
          <p:cNvPr id="4" name="Imagen 1"/>
          <p:cNvPicPr/>
          <p:nvPr/>
        </p:nvPicPr>
        <p:blipFill>
          <a:blip r:embed="rId3"/>
          <a:stretch/>
        </p:blipFill>
        <p:spPr>
          <a:xfrm>
            <a:off x="3497040" y="3006067"/>
            <a:ext cx="1799280" cy="1499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5531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aritméticos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30" y="1482057"/>
            <a:ext cx="6599140" cy="29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aritméticos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17273"/>
              </p:ext>
            </p:extLst>
          </p:nvPr>
        </p:nvGraphicFramePr>
        <p:xfrm>
          <a:off x="773723" y="1575582"/>
          <a:ext cx="1793631" cy="527538"/>
        </p:xfrm>
        <a:graphic>
          <a:graphicData uri="http://schemas.openxmlformats.org/drawingml/2006/table">
            <a:tbl>
              <a:tblPr/>
              <a:tblGrid>
                <a:gridCol w="1793631">
                  <a:extLst>
                    <a:ext uri="{9D8B030D-6E8A-4147-A177-3AD203B41FA5}">
                      <a16:colId xmlns:a16="http://schemas.microsoft.com/office/drawing/2014/main" val="678859226"/>
                    </a:ext>
                  </a:extLst>
                </a:gridCol>
              </a:tblGrid>
              <a:tr h="527538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0" u="none" strike="noStrike" cap="none" dirty="0" smtClean="0">
                          <a:solidFill>
                            <a:schemeClr val="bg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Suma</a:t>
                      </a:r>
                      <a:endParaRPr lang="en-US" sz="1600" b="0" i="0" u="none" strike="noStrike" cap="none" dirty="0">
                        <a:solidFill>
                          <a:schemeClr val="bg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15793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33372"/>
              </p:ext>
            </p:extLst>
          </p:nvPr>
        </p:nvGraphicFramePr>
        <p:xfrm>
          <a:off x="773723" y="2103120"/>
          <a:ext cx="1793631" cy="814251"/>
        </p:xfrm>
        <a:graphic>
          <a:graphicData uri="http://schemas.openxmlformats.org/drawingml/2006/table">
            <a:tbl>
              <a:tblPr/>
              <a:tblGrid>
                <a:gridCol w="1793631">
                  <a:extLst>
                    <a:ext uri="{9D8B030D-6E8A-4147-A177-3AD203B41FA5}">
                      <a16:colId xmlns:a16="http://schemas.microsoft.com/office/drawing/2014/main" val="2724563300"/>
                    </a:ext>
                  </a:extLst>
                </a:gridCol>
              </a:tblGrid>
              <a:tr h="814251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= 5+4</a:t>
                      </a:r>
                    </a:p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es 9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6600">
                        <a:alpha val="6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598689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21450"/>
              </p:ext>
            </p:extLst>
          </p:nvPr>
        </p:nvGraphicFramePr>
        <p:xfrm>
          <a:off x="3357265" y="1575582"/>
          <a:ext cx="1793631" cy="527538"/>
        </p:xfrm>
        <a:graphic>
          <a:graphicData uri="http://schemas.openxmlformats.org/drawingml/2006/table">
            <a:tbl>
              <a:tblPr/>
              <a:tblGrid>
                <a:gridCol w="1793631">
                  <a:extLst>
                    <a:ext uri="{9D8B030D-6E8A-4147-A177-3AD203B41FA5}">
                      <a16:colId xmlns:a16="http://schemas.microsoft.com/office/drawing/2014/main" val="678859226"/>
                    </a:ext>
                  </a:extLst>
                </a:gridCol>
              </a:tblGrid>
              <a:tr h="527538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0" u="none" strike="noStrike" cap="none" dirty="0" smtClean="0">
                          <a:solidFill>
                            <a:schemeClr val="bg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Resta</a:t>
                      </a:r>
                      <a:endParaRPr lang="en-US" sz="1600" b="0" i="0" u="none" strike="noStrike" cap="none" dirty="0">
                        <a:solidFill>
                          <a:schemeClr val="bg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15793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24208"/>
              </p:ext>
            </p:extLst>
          </p:nvPr>
        </p:nvGraphicFramePr>
        <p:xfrm>
          <a:off x="3357265" y="2103120"/>
          <a:ext cx="1793631" cy="814251"/>
        </p:xfrm>
        <a:graphic>
          <a:graphicData uri="http://schemas.openxmlformats.org/drawingml/2006/table">
            <a:tbl>
              <a:tblPr/>
              <a:tblGrid>
                <a:gridCol w="1793631">
                  <a:extLst>
                    <a:ext uri="{9D8B030D-6E8A-4147-A177-3AD203B41FA5}">
                      <a16:colId xmlns:a16="http://schemas.microsoft.com/office/drawing/2014/main" val="2724563300"/>
                    </a:ext>
                  </a:extLst>
                </a:gridCol>
              </a:tblGrid>
              <a:tr h="814251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= 5-4</a:t>
                      </a:r>
                    </a:p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es 1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alpha val="6313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598689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22220"/>
              </p:ext>
            </p:extLst>
          </p:nvPr>
        </p:nvGraphicFramePr>
        <p:xfrm>
          <a:off x="5901730" y="1575582"/>
          <a:ext cx="1793631" cy="527538"/>
        </p:xfrm>
        <a:graphic>
          <a:graphicData uri="http://schemas.openxmlformats.org/drawingml/2006/table">
            <a:tbl>
              <a:tblPr/>
              <a:tblGrid>
                <a:gridCol w="1793631">
                  <a:extLst>
                    <a:ext uri="{9D8B030D-6E8A-4147-A177-3AD203B41FA5}">
                      <a16:colId xmlns:a16="http://schemas.microsoft.com/office/drawing/2014/main" val="678859226"/>
                    </a:ext>
                  </a:extLst>
                </a:gridCol>
              </a:tblGrid>
              <a:tr h="527538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0" u="none" strike="noStrike" cap="none" dirty="0" smtClean="0">
                          <a:solidFill>
                            <a:schemeClr val="bg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Multiplicación</a:t>
                      </a:r>
                      <a:endParaRPr lang="en-US" sz="1600" b="0" i="0" u="none" strike="noStrike" cap="none" dirty="0">
                        <a:solidFill>
                          <a:schemeClr val="bg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15793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71192"/>
              </p:ext>
            </p:extLst>
          </p:nvPr>
        </p:nvGraphicFramePr>
        <p:xfrm>
          <a:off x="5901730" y="2103120"/>
          <a:ext cx="1793631" cy="814251"/>
        </p:xfrm>
        <a:graphic>
          <a:graphicData uri="http://schemas.openxmlformats.org/drawingml/2006/table">
            <a:tbl>
              <a:tblPr/>
              <a:tblGrid>
                <a:gridCol w="1793631">
                  <a:extLst>
                    <a:ext uri="{9D8B030D-6E8A-4147-A177-3AD203B41FA5}">
                      <a16:colId xmlns:a16="http://schemas.microsoft.com/office/drawing/2014/main" val="2724563300"/>
                    </a:ext>
                  </a:extLst>
                </a:gridCol>
              </a:tblGrid>
              <a:tr h="814251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= 3*2</a:t>
                      </a:r>
                    </a:p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</a:t>
                      </a:r>
                      <a:r>
                        <a:rPr lang="es-ES" sz="1400" b="0" i="0" u="none" strike="noStrike" cap="none" baseline="0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es 6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alpha val="6313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598689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20802"/>
              </p:ext>
            </p:extLst>
          </p:nvPr>
        </p:nvGraphicFramePr>
        <p:xfrm>
          <a:off x="2072752" y="3317297"/>
          <a:ext cx="1793631" cy="527538"/>
        </p:xfrm>
        <a:graphic>
          <a:graphicData uri="http://schemas.openxmlformats.org/drawingml/2006/table">
            <a:tbl>
              <a:tblPr/>
              <a:tblGrid>
                <a:gridCol w="1793631">
                  <a:extLst>
                    <a:ext uri="{9D8B030D-6E8A-4147-A177-3AD203B41FA5}">
                      <a16:colId xmlns:a16="http://schemas.microsoft.com/office/drawing/2014/main" val="678859226"/>
                    </a:ext>
                  </a:extLst>
                </a:gridCol>
              </a:tblGrid>
              <a:tr h="527538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0" u="none" strike="noStrike" cap="none" dirty="0" smtClean="0">
                          <a:solidFill>
                            <a:schemeClr val="bg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División</a:t>
                      </a:r>
                      <a:endParaRPr lang="en-US" sz="1600" b="0" i="0" u="none" strike="noStrike" cap="none" dirty="0">
                        <a:solidFill>
                          <a:schemeClr val="bg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15793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02235"/>
              </p:ext>
            </p:extLst>
          </p:nvPr>
        </p:nvGraphicFramePr>
        <p:xfrm>
          <a:off x="2072752" y="3844835"/>
          <a:ext cx="1793631" cy="814251"/>
        </p:xfrm>
        <a:graphic>
          <a:graphicData uri="http://schemas.openxmlformats.org/drawingml/2006/table">
            <a:tbl>
              <a:tblPr/>
              <a:tblGrid>
                <a:gridCol w="1793631">
                  <a:extLst>
                    <a:ext uri="{9D8B030D-6E8A-4147-A177-3AD203B41FA5}">
                      <a16:colId xmlns:a16="http://schemas.microsoft.com/office/drawing/2014/main" val="2724563300"/>
                    </a:ext>
                  </a:extLst>
                </a:gridCol>
              </a:tblGrid>
              <a:tr h="814251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= 15/3</a:t>
                      </a:r>
                    </a:p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es 5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>
                        <a:alpha val="6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598689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04931"/>
              </p:ext>
            </p:extLst>
          </p:nvPr>
        </p:nvGraphicFramePr>
        <p:xfrm>
          <a:off x="4932067" y="3317297"/>
          <a:ext cx="1793631" cy="527538"/>
        </p:xfrm>
        <a:graphic>
          <a:graphicData uri="http://schemas.openxmlformats.org/drawingml/2006/table">
            <a:tbl>
              <a:tblPr/>
              <a:tblGrid>
                <a:gridCol w="1793631">
                  <a:extLst>
                    <a:ext uri="{9D8B030D-6E8A-4147-A177-3AD203B41FA5}">
                      <a16:colId xmlns:a16="http://schemas.microsoft.com/office/drawing/2014/main" val="678859226"/>
                    </a:ext>
                  </a:extLst>
                </a:gridCol>
              </a:tblGrid>
              <a:tr h="527538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0" u="none" strike="noStrike" cap="none" dirty="0" smtClean="0">
                          <a:solidFill>
                            <a:schemeClr val="bg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Resto</a:t>
                      </a:r>
                      <a:endParaRPr lang="en-US" sz="1600" b="0" i="0" u="none" strike="noStrike" cap="none" dirty="0">
                        <a:solidFill>
                          <a:schemeClr val="bg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15793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67885"/>
              </p:ext>
            </p:extLst>
          </p:nvPr>
        </p:nvGraphicFramePr>
        <p:xfrm>
          <a:off x="4932067" y="3844835"/>
          <a:ext cx="1793631" cy="814251"/>
        </p:xfrm>
        <a:graphic>
          <a:graphicData uri="http://schemas.openxmlformats.org/drawingml/2006/table">
            <a:tbl>
              <a:tblPr/>
              <a:tblGrid>
                <a:gridCol w="1793631">
                  <a:extLst>
                    <a:ext uri="{9D8B030D-6E8A-4147-A177-3AD203B41FA5}">
                      <a16:colId xmlns:a16="http://schemas.microsoft.com/office/drawing/2014/main" val="2724563300"/>
                    </a:ext>
                  </a:extLst>
                </a:gridCol>
              </a:tblGrid>
              <a:tr h="814251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= 15%4</a:t>
                      </a:r>
                    </a:p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es 3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  <a:alpha val="6313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59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3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unarios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99478"/>
              </p:ext>
            </p:extLst>
          </p:nvPr>
        </p:nvGraphicFramePr>
        <p:xfrm>
          <a:off x="1571646" y="2635124"/>
          <a:ext cx="1793631" cy="527538"/>
        </p:xfrm>
        <a:graphic>
          <a:graphicData uri="http://schemas.openxmlformats.org/drawingml/2006/table">
            <a:tbl>
              <a:tblPr/>
              <a:tblGrid>
                <a:gridCol w="1793631">
                  <a:extLst>
                    <a:ext uri="{9D8B030D-6E8A-4147-A177-3AD203B41FA5}">
                      <a16:colId xmlns:a16="http://schemas.microsoft.com/office/drawing/2014/main" val="678859226"/>
                    </a:ext>
                  </a:extLst>
                </a:gridCol>
              </a:tblGrid>
              <a:tr h="527538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0" u="none" strike="noStrike" cap="none" dirty="0" smtClean="0">
                          <a:solidFill>
                            <a:schemeClr val="bg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++</a:t>
                      </a:r>
                      <a:endParaRPr lang="en-US" sz="1600" b="0" i="0" u="none" strike="noStrike" cap="none" dirty="0">
                        <a:solidFill>
                          <a:schemeClr val="bg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15793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08943"/>
              </p:ext>
            </p:extLst>
          </p:nvPr>
        </p:nvGraphicFramePr>
        <p:xfrm>
          <a:off x="1571646" y="3162662"/>
          <a:ext cx="1793631" cy="814251"/>
        </p:xfrm>
        <a:graphic>
          <a:graphicData uri="http://schemas.openxmlformats.org/drawingml/2006/table">
            <a:tbl>
              <a:tblPr/>
              <a:tblGrid>
                <a:gridCol w="1793631">
                  <a:extLst>
                    <a:ext uri="{9D8B030D-6E8A-4147-A177-3AD203B41FA5}">
                      <a16:colId xmlns:a16="http://schemas.microsoft.com/office/drawing/2014/main" val="2724563300"/>
                    </a:ext>
                  </a:extLst>
                </a:gridCol>
              </a:tblGrid>
              <a:tr h="814251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= 5+4</a:t>
                      </a:r>
                    </a:p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res++</a:t>
                      </a:r>
                    </a:p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es 10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6600">
                        <a:alpha val="6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598689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42721"/>
              </p:ext>
            </p:extLst>
          </p:nvPr>
        </p:nvGraphicFramePr>
        <p:xfrm>
          <a:off x="5412488" y="2635124"/>
          <a:ext cx="1793631" cy="527538"/>
        </p:xfrm>
        <a:graphic>
          <a:graphicData uri="http://schemas.openxmlformats.org/drawingml/2006/table">
            <a:tbl>
              <a:tblPr/>
              <a:tblGrid>
                <a:gridCol w="1793631">
                  <a:extLst>
                    <a:ext uri="{9D8B030D-6E8A-4147-A177-3AD203B41FA5}">
                      <a16:colId xmlns:a16="http://schemas.microsoft.com/office/drawing/2014/main" val="678859226"/>
                    </a:ext>
                  </a:extLst>
                </a:gridCol>
              </a:tblGrid>
              <a:tr h="527538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0" u="none" strike="noStrike" cap="none" dirty="0" smtClean="0">
                          <a:solidFill>
                            <a:schemeClr val="bg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--</a:t>
                      </a:r>
                      <a:endParaRPr lang="en-US" sz="1600" b="0" i="0" u="none" strike="noStrike" cap="none" dirty="0">
                        <a:solidFill>
                          <a:schemeClr val="bg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15793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439453"/>
              </p:ext>
            </p:extLst>
          </p:nvPr>
        </p:nvGraphicFramePr>
        <p:xfrm>
          <a:off x="5412488" y="3162662"/>
          <a:ext cx="1793631" cy="814251"/>
        </p:xfrm>
        <a:graphic>
          <a:graphicData uri="http://schemas.openxmlformats.org/drawingml/2006/table">
            <a:tbl>
              <a:tblPr/>
              <a:tblGrid>
                <a:gridCol w="1793631">
                  <a:extLst>
                    <a:ext uri="{9D8B030D-6E8A-4147-A177-3AD203B41FA5}">
                      <a16:colId xmlns:a16="http://schemas.microsoft.com/office/drawing/2014/main" val="2724563300"/>
                    </a:ext>
                  </a:extLst>
                </a:gridCol>
              </a:tblGrid>
              <a:tr h="814251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= 5-4</a:t>
                      </a:r>
                    </a:p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res--</a:t>
                      </a:r>
                    </a:p>
                    <a:p>
                      <a:pPr algn="l"/>
                      <a:r>
                        <a:rPr lang="es-ES" sz="1400" b="0" i="0" u="none" strike="noStrike" cap="none" dirty="0" smtClean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es 0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alpha val="6313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598689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713195" y="1343819"/>
            <a:ext cx="755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Los operadores 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unarios 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requieren sólo un operando; que llevan a cabo diversas operaciones, tales 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como 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incrementar/</a:t>
            </a:r>
            <a:r>
              <a:rPr lang="es-ES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decrementar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un valor de a 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uno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aritméticos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PSeInt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880110" y="139446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Veamos los operadores aritméticos que podemos usar en </a:t>
            </a:r>
            <a:r>
              <a:rPr lang="es-ES" sz="18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PSeInt</a:t>
            </a:r>
            <a:r>
              <a:rPr lang="es-E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. No usa los unarios.</a:t>
            </a:r>
            <a:endParaRPr lang="es-ES" sz="18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750" y="2480569"/>
            <a:ext cx="3467100" cy="211455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4"/>
          <a:stretch/>
        </p:blipFill>
        <p:spPr>
          <a:xfrm>
            <a:off x="7738140" y="743913"/>
            <a:ext cx="1076760" cy="10767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788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Si lo </a:t>
            </a:r>
            <a:r>
              <a:rPr lang="en-US" dirty="0" err="1" smtClean="0"/>
              <a:t>llevamos</a:t>
            </a:r>
            <a:r>
              <a:rPr lang="en-US" dirty="0" smtClean="0"/>
              <a:t> a las </a:t>
            </a:r>
            <a:r>
              <a:rPr lang="en-US" dirty="0" err="1" smtClean="0"/>
              <a:t>cajitas</a:t>
            </a:r>
            <a:r>
              <a:rPr lang="en-US" dirty="0" smtClean="0"/>
              <a:t> …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5" name="Imagen 4"/>
          <p:cNvPicPr/>
          <p:nvPr/>
        </p:nvPicPr>
        <p:blipFill>
          <a:blip r:embed="rId3"/>
          <a:stretch/>
        </p:blipFill>
        <p:spPr>
          <a:xfrm>
            <a:off x="7738140" y="743913"/>
            <a:ext cx="1076760" cy="1076760"/>
          </a:xfrm>
          <a:prstGeom prst="rect">
            <a:avLst/>
          </a:prstGeom>
          <a:ln w="0">
            <a:noFill/>
          </a:ln>
        </p:spPr>
      </p:pic>
      <p:pic>
        <p:nvPicPr>
          <p:cNvPr id="6" name="Imagen 5"/>
          <p:cNvPicPr/>
          <p:nvPr/>
        </p:nvPicPr>
        <p:blipFill>
          <a:blip r:embed="rId4"/>
          <a:srcRect t="30658" b="29923"/>
          <a:stretch/>
        </p:blipFill>
        <p:spPr>
          <a:xfrm>
            <a:off x="1515596" y="2696015"/>
            <a:ext cx="5826237" cy="1467612"/>
          </a:xfrm>
          <a:prstGeom prst="rect">
            <a:avLst/>
          </a:prstGeom>
          <a:ln w="0"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128" y="1282293"/>
            <a:ext cx="4086364" cy="13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aritméticos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PSeInt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64" y="1402086"/>
            <a:ext cx="2461260" cy="30430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741" y="1258620"/>
            <a:ext cx="3620746" cy="3399242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5"/>
          <a:stretch/>
        </p:blipFill>
        <p:spPr>
          <a:xfrm>
            <a:off x="7740360" y="702360"/>
            <a:ext cx="1076760" cy="10767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2295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aritméticos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PSeInt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6" name="CuadroTexto 5"/>
          <p:cNvSpPr txBox="1"/>
          <p:nvPr/>
        </p:nvSpPr>
        <p:spPr>
          <a:xfrm>
            <a:off x="880110" y="1394460"/>
            <a:ext cx="69151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La jerarquía de los operadores aritméticos es igual a la que se define en el álgebra y se puede alterar mediante el uso de paréntesis.</a:t>
            </a:r>
            <a:endParaRPr lang="es-ES" sz="18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45" y="2301898"/>
            <a:ext cx="4022408" cy="2555412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4"/>
          <a:stretch/>
        </p:blipFill>
        <p:spPr>
          <a:xfrm>
            <a:off x="7795260" y="2380239"/>
            <a:ext cx="1076760" cy="10767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847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1100"/>
            </a:pPr>
            <a:r>
              <a:rPr lang="es-ES" b="1" dirty="0" smtClean="0"/>
              <a:t>Operadores II</a:t>
            </a:r>
            <a:br>
              <a:rPr lang="es-ES" b="1" dirty="0" smtClean="0"/>
            </a:br>
            <a:endParaRPr b="1" dirty="0" smtClean="0"/>
          </a:p>
          <a:p>
            <a:pPr marL="457200" indent="-292100">
              <a:buFont typeface="Montserrat"/>
              <a:buChar char="●"/>
            </a:pPr>
            <a:r>
              <a:rPr lang="es-ES" dirty="0"/>
              <a:t>Operadores </a:t>
            </a:r>
            <a:r>
              <a:rPr lang="es-ES" dirty="0" smtClean="0"/>
              <a:t>relacionales</a:t>
            </a:r>
            <a:endParaRPr dirty="0" smtClean="0"/>
          </a:p>
          <a:p>
            <a:pPr marL="457200" indent="-292100">
              <a:buFont typeface="Montserrat"/>
              <a:buChar char="●"/>
            </a:pPr>
            <a:r>
              <a:rPr lang="es-ES" dirty="0"/>
              <a:t>Operadores </a:t>
            </a:r>
            <a:r>
              <a:rPr lang="es-ES" dirty="0" smtClean="0"/>
              <a:t>lógicos</a:t>
            </a:r>
            <a:br>
              <a:rPr lang="es-ES" dirty="0" smtClean="0"/>
            </a:br>
            <a:r>
              <a:rPr lang="es-ES" dirty="0" smtClean="0"/>
              <a:t>Jerarquía</a:t>
            </a:r>
            <a:br>
              <a:rPr lang="es-ES" dirty="0" smtClean="0"/>
            </a:br>
            <a:r>
              <a:rPr lang="es-ES" dirty="0"/>
              <a:t>Ejemplos</a:t>
            </a:r>
            <a:endParaRPr dirty="0" smtClean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Clase</a:t>
            </a:r>
            <a:r>
              <a:rPr lang="es" dirty="0"/>
              <a:t> </a:t>
            </a:r>
            <a:r>
              <a:rPr lang="es" dirty="0" smtClean="0"/>
              <a:t>04</a:t>
            </a:r>
            <a:endParaRPr dirty="0"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Clase</a:t>
            </a:r>
            <a:r>
              <a:rPr lang="es" dirty="0"/>
              <a:t> </a:t>
            </a:r>
            <a:r>
              <a:rPr lang="es" dirty="0" smtClean="0"/>
              <a:t>05</a:t>
            </a:r>
            <a:endParaRPr dirty="0"/>
          </a:p>
        </p:txBody>
      </p:sp>
      <p:sp>
        <p:nvSpPr>
          <p:cNvPr id="8" name="Google Shape;156;p18"/>
          <p:cNvSpPr txBox="1">
            <a:spLocks/>
          </p:cNvSpPr>
          <p:nvPr/>
        </p:nvSpPr>
        <p:spPr>
          <a:xfrm>
            <a:off x="406945" y="2205825"/>
            <a:ext cx="2397900" cy="20757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s-ES" b="1" dirty="0"/>
              <a:t>Variables</a:t>
            </a:r>
            <a:endParaRPr lang="es" b="1" dirty="0" smtClean="0"/>
          </a:p>
          <a:p>
            <a:pPr>
              <a:buSzPts val="1100"/>
            </a:pPr>
            <a:endParaRPr lang="es-ES" b="1" dirty="0" smtClean="0"/>
          </a:p>
          <a:p>
            <a:pPr marL="457200" lvl="0" indent="-292100">
              <a:buChar char="●"/>
            </a:pPr>
            <a:r>
              <a:rPr lang="es-ES" dirty="0"/>
              <a:t>Instalación de </a:t>
            </a:r>
            <a:r>
              <a:rPr lang="es-ES" dirty="0" err="1"/>
              <a:t>PSeInt</a:t>
            </a:r>
            <a:r>
              <a:rPr lang="es-ES" dirty="0"/>
              <a:t>.</a:t>
            </a:r>
          </a:p>
          <a:p>
            <a:pPr marL="457200" indent="-292100">
              <a:buFont typeface="Montserrat"/>
              <a:buChar char="●"/>
            </a:pPr>
            <a:r>
              <a:rPr lang="es-ES" dirty="0"/>
              <a:t>Tipos de variables</a:t>
            </a:r>
          </a:p>
          <a:p>
            <a:pPr marL="457200" lvl="0" indent="-292100">
              <a:buChar char="●"/>
            </a:pPr>
            <a:r>
              <a:rPr lang="es-ES" dirty="0"/>
              <a:t>Ejemplos en pseudocódigo</a:t>
            </a:r>
          </a:p>
        </p:txBody>
      </p:sp>
      <p:sp>
        <p:nvSpPr>
          <p:cNvPr id="3" name="Elipse 2"/>
          <p:cNvSpPr/>
          <p:nvPr/>
        </p:nvSpPr>
        <p:spPr>
          <a:xfrm>
            <a:off x="1015788" y="736284"/>
            <a:ext cx="1180214" cy="1156481"/>
          </a:xfrm>
          <a:prstGeom prst="ellipse">
            <a:avLst/>
          </a:prstGeom>
          <a:solidFill>
            <a:schemeClr val="tx2"/>
          </a:solidFill>
          <a:ln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Google Shape;158;p18"/>
          <p:cNvSpPr txBox="1">
            <a:spLocks/>
          </p:cNvSpPr>
          <p:nvPr/>
        </p:nvSpPr>
        <p:spPr>
          <a:xfrm>
            <a:off x="1150045" y="1192209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dirty="0" err="1" smtClean="0"/>
              <a:t>Clase</a:t>
            </a:r>
            <a:r>
              <a:rPr lang="en-GB" sz="1200" dirty="0" smtClean="0"/>
              <a:t> 03</a:t>
            </a:r>
            <a:endParaRPr lang="en-GB" sz="1200" dirty="0"/>
          </a:p>
        </p:txBody>
      </p:sp>
      <p:sp>
        <p:nvSpPr>
          <p:cNvPr id="12" name="Google Shape;156;p18"/>
          <p:cNvSpPr txBox="1">
            <a:spLocks/>
          </p:cNvSpPr>
          <p:nvPr/>
        </p:nvSpPr>
        <p:spPr>
          <a:xfrm>
            <a:off x="3270647" y="220582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s-ES" b="1" dirty="0" smtClean="0"/>
              <a:t>Operadores I</a:t>
            </a:r>
          </a:p>
          <a:p>
            <a:pPr>
              <a:buSzPts val="1100"/>
            </a:pPr>
            <a:endParaRPr lang="es-ES" b="1" dirty="0" smtClean="0"/>
          </a:p>
          <a:p>
            <a:pPr marL="457200" lvl="0" indent="-292100">
              <a:buChar char="●"/>
            </a:pPr>
            <a:r>
              <a:rPr lang="es-ES" dirty="0"/>
              <a:t>Operadores de asignación</a:t>
            </a:r>
          </a:p>
          <a:p>
            <a:pPr marL="457200" lvl="0" indent="-292100">
              <a:buChar char="●"/>
            </a:pPr>
            <a:r>
              <a:rPr lang="es-ES" dirty="0" smtClean="0"/>
              <a:t>Operador de concatenación</a:t>
            </a:r>
          </a:p>
          <a:p>
            <a:pPr marL="457200" indent="-292100">
              <a:buFont typeface="Montserrat"/>
              <a:buChar char="●"/>
            </a:pPr>
            <a:r>
              <a:rPr lang="es-ES" dirty="0"/>
              <a:t>Operadores aritméticos</a:t>
            </a:r>
          </a:p>
          <a:p>
            <a:pPr marL="457200" lvl="0" indent="-292100">
              <a:buChar char="●"/>
            </a:pPr>
            <a:r>
              <a:rPr lang="es-ES" dirty="0" smtClean="0"/>
              <a:t>Operadores unarios</a:t>
            </a:r>
            <a:endParaRPr lang="es-ES" dirty="0"/>
          </a:p>
          <a:p>
            <a:pPr marL="457200" lvl="0" indent="-292100">
              <a:buChar char="●"/>
            </a:pPr>
            <a:r>
              <a:rPr lang="es-ES" dirty="0" smtClean="0"/>
              <a:t>Ejercicios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/>
              <a:t>Operador de asignación</a:t>
            </a:r>
            <a:endParaRPr sz="3200"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50375" y="2013890"/>
            <a:ext cx="8043300" cy="961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s-ES" dirty="0"/>
              <a:t>Un operador de asignación asigna un valor a </a:t>
            </a:r>
            <a:r>
              <a:rPr lang="es-ES" dirty="0" smtClean="0"/>
              <a:t>la variable ubicada a su izquierda </a:t>
            </a:r>
            <a:r>
              <a:rPr lang="es-ES" dirty="0"/>
              <a:t>basándose en el valor de </a:t>
            </a:r>
            <a:r>
              <a:rPr lang="es-ES" dirty="0" smtClean="0"/>
              <a:t>la expresión a su derecha.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8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Asignación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880110" y="139446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Cuando le asignamos un valor a una variable estamos reemplazando su valor anterior o inicial por uno nuevo.</a:t>
            </a:r>
            <a:endParaRPr lang="es-ES" sz="18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84213" y="2819546"/>
            <a:ext cx="193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v</a:t>
            </a:r>
            <a:r>
              <a:rPr lang="es-ES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ariable = “valor”</a:t>
            </a:r>
            <a:endParaRPr lang="en-U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184213" y="3397952"/>
            <a:ext cx="235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v</a:t>
            </a:r>
            <a:r>
              <a:rPr lang="es-ES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ariable = “otro valor”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17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s-ES" sz="2400" spc="-1" dirty="0">
                <a:solidFill>
                  <a:srgbClr val="000000"/>
                </a:solidFill>
              </a:rPr>
              <a:t>Inicializar una variable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09593" y="1239316"/>
            <a:ext cx="6915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Una vez que reservamos la “cajita” en la memoria </a:t>
            </a:r>
            <a:r>
              <a:rPr lang="es-ES" sz="18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ram</a:t>
            </a:r>
            <a:r>
              <a:rPr lang="es-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, que indicamos el nombre y el tipo de dato que vamos a guardar allí, podemos proceder a guardar un dato siempre que sea del tipo que hemos indicado anteriormente. Todo esto gracias al operador de asignación “=”</a:t>
            </a:r>
          </a:p>
          <a:p>
            <a:r>
              <a:rPr lang="es-E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ES" sz="18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endParaRPr lang="en-US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/>
        </p:blipFill>
        <p:spPr>
          <a:xfrm>
            <a:off x="6169533" y="2362701"/>
            <a:ext cx="1918024" cy="2100689"/>
          </a:xfrm>
          <a:prstGeom prst="rect">
            <a:avLst/>
          </a:prstGeom>
          <a:ln w="0"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584" y="3319800"/>
            <a:ext cx="3240996" cy="1091527"/>
          </a:xfrm>
          <a:prstGeom prst="rect">
            <a:avLst/>
          </a:prstGeom>
        </p:spPr>
      </p:pic>
      <p:sp>
        <p:nvSpPr>
          <p:cNvPr id="3" name="Cerrar llave 2"/>
          <p:cNvSpPr/>
          <p:nvPr/>
        </p:nvSpPr>
        <p:spPr>
          <a:xfrm>
            <a:off x="3098307" y="3865563"/>
            <a:ext cx="213064" cy="5457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3533089" y="4020980"/>
            <a:ext cx="2414726" cy="2349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Clr>
                <a:srgbClr val="00A933"/>
              </a:buClr>
              <a:buSzPct val="75000"/>
            </a:pPr>
            <a:r>
              <a:rPr lang="es-AR" sz="900" b="1" dirty="0" smtClean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Inicializando variables</a:t>
            </a:r>
            <a:endParaRPr lang="es-AR" sz="900" b="1" dirty="0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Imagen 9"/>
          <p:cNvPicPr/>
          <p:nvPr/>
        </p:nvPicPr>
        <p:blipFill>
          <a:blip r:embed="rId5"/>
          <a:stretch/>
        </p:blipFill>
        <p:spPr>
          <a:xfrm>
            <a:off x="480848" y="3410326"/>
            <a:ext cx="1076760" cy="10767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8882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it-IT" sz="2400" spc="-1" dirty="0">
                <a:solidFill>
                  <a:srgbClr val="000000"/>
                </a:solidFill>
              </a:rPr>
              <a:t>Reasignar un dato a una variable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9593" y="1239317"/>
            <a:ext cx="8290524" cy="1983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El operador de asignación, siempre examinará lo que hay en la derecha y lo asociará al objeto que tendrá a la izquierda. Las variables son “cajitas simples”(hay otras mas complejas), que admiten un dato a la vez. Cuando utilicemos éste operador para guardar un dato en una variable a la que ya le hemos guardado un dato con anterioridad, estaremos “actualizando” el dato asociado.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288" y="3041945"/>
            <a:ext cx="2813672" cy="1645464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4"/>
          <a:stretch/>
        </p:blipFill>
        <p:spPr>
          <a:xfrm>
            <a:off x="7163312" y="3222595"/>
            <a:ext cx="1076760" cy="10767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0930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Ejemplificando …</a:t>
            </a:r>
            <a:endParaRPr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" y="1392079"/>
            <a:ext cx="74771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80110" y="139446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OJO, no confundir el nombre de una variable con una cadena de texto, veamos la siguiente situación: </a:t>
            </a:r>
            <a:endParaRPr lang="es-ES" sz="18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139" y="2357834"/>
            <a:ext cx="3099103" cy="223075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13084" y="3165434"/>
            <a:ext cx="3236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</a:rPr>
              <a:t>Que vamos a ver por pantalla 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507</Words>
  <Application>Microsoft Office PowerPoint</Application>
  <PresentationFormat>Presentación en pantalla (16:9)</PresentationFormat>
  <Paragraphs>85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Montserrat Medium</vt:lpstr>
      <vt:lpstr>Arial</vt:lpstr>
      <vt:lpstr>Montserrat SemiBold</vt:lpstr>
      <vt:lpstr>Montserrat</vt:lpstr>
      <vt:lpstr>Simple Light</vt:lpstr>
      <vt:lpstr>Codo a Codo inicial Clase 4</vt:lpstr>
      <vt:lpstr>Les damos la bienvenida</vt:lpstr>
      <vt:lpstr>Operadores II  Operadores relacionales Operadores lógicos Jerarquía Ejemplos</vt:lpstr>
      <vt:lpstr>Operador de asignación</vt:lpstr>
      <vt:lpstr>Asignación</vt:lpstr>
      <vt:lpstr>Inicializar una variable</vt:lpstr>
      <vt:lpstr>Reasignar un dato a una variable</vt:lpstr>
      <vt:lpstr>Ejemplificando …</vt:lpstr>
      <vt:lpstr>Presentación de PowerPoint</vt:lpstr>
      <vt:lpstr>Ejemplos </vt:lpstr>
      <vt:lpstr>Operador de concatenación</vt:lpstr>
      <vt:lpstr>Concatenando </vt:lpstr>
      <vt:lpstr>Operadores aritméticos</vt:lpstr>
      <vt:lpstr>Operadores aritméticos </vt:lpstr>
      <vt:lpstr>Operadores aritméticos </vt:lpstr>
      <vt:lpstr>Operadores unarios </vt:lpstr>
      <vt:lpstr>Operadores aritméticos en PSeInt </vt:lpstr>
      <vt:lpstr>Si lo llevamos a las cajitas … </vt:lpstr>
      <vt:lpstr>Operadores aritméticos en PSeInt </vt:lpstr>
      <vt:lpstr>Operadores aritméticos en PSeInt </vt:lpstr>
      <vt:lpstr>No te olvides de dar el presente</vt:lpstr>
      <vt:lpstr>Recordá:  Revisar la Cartelera de Novedades. Hacer tus consultas en el Foro.  Todo en el Aula Virtual.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Codo a Codo inicial Clase 0</dc:title>
  <cp:lastModifiedBy>Quilmes Zarate</cp:lastModifiedBy>
  <cp:revision>82</cp:revision>
  <dcterms:modified xsi:type="dcterms:W3CDTF">2023-03-01T05:33:34Z</dcterms:modified>
</cp:coreProperties>
</file>