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Montserrat SemiBold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Montserrat Medium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givJZ3rfJvVdiBYm4TfZ1zWlw8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1B8667-89EB-42B3-888F-A67D2822471A}">
  <a:tblStyle styleId="{341B8667-89EB-42B3-888F-A67D2822471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MontserratSemiBold-bold.fntdata"/><Relationship Id="rId45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SemiBold-boldItalic.fntdata"/><Relationship Id="rId47" Type="http://schemas.openxmlformats.org/officeDocument/2006/relationships/font" Target="fonts/MontserratSemiBold-italic.fntdata"/><Relationship Id="rId49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MontserratMedium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Medium-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Medium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MontserratMedium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6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36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8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8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8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8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8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38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3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9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39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3" name="Google Shape;4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9" name="Google Shape;4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0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" name="Google Shape;6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2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42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3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3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3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43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43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43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3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4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4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4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44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4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4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Codo a Codo inicial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Operadores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Cuáles son estos operadores ?</a:t>
            </a:r>
            <a:endParaRPr b="1" i="1">
              <a:solidFill>
                <a:srgbClr val="7030A0"/>
              </a:solidFill>
            </a:endParaRPr>
          </a:p>
        </p:txBody>
      </p:sp>
      <p:graphicFrame>
        <p:nvGraphicFramePr>
          <p:cNvPr id="173" name="Google Shape;173;p10"/>
          <p:cNvGraphicFramePr/>
          <p:nvPr/>
        </p:nvGraphicFramePr>
        <p:xfrm>
          <a:off x="773723" y="1575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&lt;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10"/>
          <p:cNvGraphicFramePr/>
          <p:nvPr/>
        </p:nvGraphicFramePr>
        <p:xfrm>
          <a:off x="773723" y="2103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81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= 5&lt;7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es Verdadero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p10"/>
          <p:cNvGraphicFramePr/>
          <p:nvPr/>
        </p:nvGraphicFramePr>
        <p:xfrm>
          <a:off x="3357265" y="1575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&lt;=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10"/>
          <p:cNvGraphicFramePr/>
          <p:nvPr/>
        </p:nvGraphicFramePr>
        <p:xfrm>
          <a:off x="3357265" y="2103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81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= 5 &lt;= 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es Falso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10"/>
          <p:cNvGraphicFramePr/>
          <p:nvPr/>
        </p:nvGraphicFramePr>
        <p:xfrm>
          <a:off x="5901730" y="1575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&gt;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10"/>
          <p:cNvGraphicFramePr/>
          <p:nvPr/>
        </p:nvGraphicFramePr>
        <p:xfrm>
          <a:off x="5901730" y="2103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81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= 3 &gt; 4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es Falso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Google Shape;179;p10"/>
          <p:cNvGraphicFramePr/>
          <p:nvPr/>
        </p:nvGraphicFramePr>
        <p:xfrm>
          <a:off x="773723" y="3181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&gt;=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Google Shape;180;p10"/>
          <p:cNvGraphicFramePr/>
          <p:nvPr/>
        </p:nvGraphicFramePr>
        <p:xfrm>
          <a:off x="773723" y="3708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81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= 13 &gt;= 13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es Verdadero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Google Shape;181;p10"/>
          <p:cNvGraphicFramePr/>
          <p:nvPr/>
        </p:nvGraphicFramePr>
        <p:xfrm>
          <a:off x="3357265" y="3181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==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10"/>
          <p:cNvGraphicFramePr/>
          <p:nvPr/>
        </p:nvGraphicFramePr>
        <p:xfrm>
          <a:off x="3357265" y="3708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81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= 10 == 10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es Verdadero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10"/>
          <p:cNvGraphicFramePr/>
          <p:nvPr/>
        </p:nvGraphicFramePr>
        <p:xfrm>
          <a:off x="5901730" y="3181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!=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8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10"/>
          <p:cNvGraphicFramePr/>
          <p:nvPr/>
        </p:nvGraphicFramePr>
        <p:xfrm>
          <a:off x="5901730" y="3708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81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= 15 != 15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 es Falso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8B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Ejemplos</a:t>
            </a:r>
            <a:endParaRPr b="1" i="1">
              <a:solidFill>
                <a:srgbClr val="7030A0"/>
              </a:solidFill>
            </a:endParaRPr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65" y="1636395"/>
            <a:ext cx="3061335" cy="16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0148" y="1558010"/>
            <a:ext cx="3308078" cy="1746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6032" y="3422332"/>
            <a:ext cx="25431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Ejemplos</a:t>
            </a:r>
            <a:endParaRPr b="1" i="1">
              <a:solidFill>
                <a:srgbClr val="7030A0"/>
              </a:solidFill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17" y="1695450"/>
            <a:ext cx="1982153" cy="13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2393" y="1393508"/>
            <a:ext cx="4340452" cy="238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Qué muestra en pantalla ?</a:t>
            </a:r>
            <a:endParaRPr b="1" i="1">
              <a:solidFill>
                <a:srgbClr val="7030A0"/>
              </a:solidFill>
            </a:endParaRPr>
          </a:p>
        </p:txBody>
      </p:sp>
      <p:pic>
        <p:nvPicPr>
          <p:cNvPr id="205" name="Google Shape;2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005" y="2093097"/>
            <a:ext cx="20383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3300" y="1935935"/>
            <a:ext cx="27051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Operadores aritméticos y relacionales</a:t>
            </a:r>
            <a:endParaRPr b="1" i="1">
              <a:solidFill>
                <a:srgbClr val="7030A0"/>
              </a:solidFill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880110" y="1394460"/>
            <a:ext cx="69151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Como se analiza esta expresión.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110" y="1979235"/>
            <a:ext cx="27051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800100" y="2971680"/>
            <a:ext cx="691515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Los operadores relacionales tienen menor prioridad que los aritméticos, así que primero se evalúa 2 + 3 que es 5 y luego se evalúa 5 &gt; 4 que es Verdadero.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ctrTitle"/>
          </p:nvPr>
        </p:nvSpPr>
        <p:spPr>
          <a:xfrm>
            <a:off x="550375" y="401933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/>
              <a:t>Operadores lógicos</a:t>
            </a:r>
            <a:endParaRPr sz="3200"/>
          </a:p>
        </p:txBody>
      </p:sp>
      <p:sp>
        <p:nvSpPr>
          <p:cNvPr id="220" name="Google Shape;220;p15"/>
          <p:cNvSpPr txBox="1"/>
          <p:nvPr>
            <p:ph idx="1" type="subTitle"/>
          </p:nvPr>
        </p:nvSpPr>
        <p:spPr>
          <a:xfrm>
            <a:off x="615665" y="1028077"/>
            <a:ext cx="8043300" cy="9614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/>
              <a:t>Nos permiten operar con expresiones booleanas y como resultado obtendremos un valor lógico (Verdadero o Falso)</a:t>
            </a:r>
            <a:endParaRPr b="1" sz="2000"/>
          </a:p>
        </p:txBody>
      </p:sp>
      <p:pic>
        <p:nvPicPr>
          <p:cNvPr id="221" name="Google Shape;2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103381">
            <a:off x="2701926" y="2161326"/>
            <a:ext cx="2516861" cy="1514370"/>
          </a:xfrm>
          <a:prstGeom prst="rect">
            <a:avLst/>
          </a:prstGeom>
          <a:noFill/>
          <a:ln cap="flat" cmpd="sng" w="9525">
            <a:solidFill>
              <a:srgbClr val="D2B7F5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0" dist="0" endA="300" endPos="35000" kx="0" rotWithShape="0" algn="bl" stA="52000" stPos="0" sy="-100000" ky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Operadores Lógicos</a:t>
            </a:r>
            <a:endParaRPr b="1" i="1">
              <a:solidFill>
                <a:srgbClr val="7030A0"/>
              </a:solidFill>
            </a:endParaRPr>
          </a:p>
        </p:txBody>
      </p:sp>
      <p:graphicFrame>
        <p:nvGraphicFramePr>
          <p:cNvPr id="227" name="Google Shape;227;p16"/>
          <p:cNvGraphicFramePr/>
          <p:nvPr/>
        </p:nvGraphicFramePr>
        <p:xfrm>
          <a:off x="853733" y="277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&amp;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16"/>
          <p:cNvGraphicFramePr/>
          <p:nvPr/>
        </p:nvGraphicFramePr>
        <p:xfrm>
          <a:off x="853733" y="3303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81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AND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Google Shape;229;p16"/>
          <p:cNvGraphicFramePr/>
          <p:nvPr/>
        </p:nvGraphicFramePr>
        <p:xfrm>
          <a:off x="3437275" y="277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|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Google Shape;230;p16"/>
          <p:cNvGraphicFramePr/>
          <p:nvPr/>
        </p:nvGraphicFramePr>
        <p:xfrm>
          <a:off x="3437275" y="3303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81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OR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Google Shape;231;p16"/>
          <p:cNvGraphicFramePr/>
          <p:nvPr/>
        </p:nvGraphicFramePr>
        <p:xfrm>
          <a:off x="5981740" y="277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!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Google Shape;232;p16"/>
          <p:cNvGraphicFramePr/>
          <p:nvPr/>
        </p:nvGraphicFramePr>
        <p:xfrm>
          <a:off x="5981740" y="3303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81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NOT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16"/>
          <p:cNvSpPr txBox="1"/>
          <p:nvPr/>
        </p:nvSpPr>
        <p:spPr>
          <a:xfrm>
            <a:off x="876515" y="1405275"/>
            <a:ext cx="691515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poder entender cómo funcionan, cada operador tiene su tabla de verdad, en ella se representan todas las combinaciones posibles.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Operador NOT</a:t>
            </a:r>
            <a:endParaRPr b="1" i="1">
              <a:solidFill>
                <a:srgbClr val="7030A0"/>
              </a:solidFill>
            </a:endParaRPr>
          </a:p>
        </p:txBody>
      </p:sp>
      <p:graphicFrame>
        <p:nvGraphicFramePr>
          <p:cNvPr id="239" name="Google Shape;239;p17"/>
          <p:cNvGraphicFramePr/>
          <p:nvPr/>
        </p:nvGraphicFramePr>
        <p:xfrm>
          <a:off x="876515" y="2779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!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p17"/>
          <p:cNvGraphicFramePr/>
          <p:nvPr/>
        </p:nvGraphicFramePr>
        <p:xfrm>
          <a:off x="876515" y="3306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81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NOT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17"/>
          <p:cNvSpPr txBox="1"/>
          <p:nvPr/>
        </p:nvSpPr>
        <p:spPr>
          <a:xfrm>
            <a:off x="876515" y="1405275"/>
            <a:ext cx="691515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Este operador conocido también como NO o negación lógica, trabaja con un solo operando (Le invierte su estado lógico.)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1412" y="3016960"/>
            <a:ext cx="33813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Operador NOT su tabla de verdad</a:t>
            </a:r>
            <a:endParaRPr b="1" i="1">
              <a:solidFill>
                <a:srgbClr val="7030A0"/>
              </a:solidFill>
            </a:endParaRPr>
          </a:p>
        </p:txBody>
      </p:sp>
      <p:graphicFrame>
        <p:nvGraphicFramePr>
          <p:cNvPr id="248" name="Google Shape;248;p18"/>
          <p:cNvGraphicFramePr/>
          <p:nvPr/>
        </p:nvGraphicFramePr>
        <p:xfrm>
          <a:off x="876515" y="23791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Expresión booleana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" name="Google Shape;249;p18"/>
          <p:cNvGraphicFramePr/>
          <p:nvPr/>
        </p:nvGraphicFramePr>
        <p:xfrm>
          <a:off x="876515" y="2906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!VERDADERO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18"/>
          <p:cNvSpPr txBox="1"/>
          <p:nvPr/>
        </p:nvSpPr>
        <p:spPr>
          <a:xfrm>
            <a:off x="876515" y="1405275"/>
            <a:ext cx="691515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tabla de verdad de este operador es sencilla, invierte el valor.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8"/>
          <p:cNvGraphicFramePr/>
          <p:nvPr/>
        </p:nvGraphicFramePr>
        <p:xfrm>
          <a:off x="4617720" y="23791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Resultado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Google Shape;252;p18"/>
          <p:cNvGraphicFramePr/>
          <p:nvPr/>
        </p:nvGraphicFramePr>
        <p:xfrm>
          <a:off x="4617720" y="29066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FALSO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Google Shape;253;p18"/>
          <p:cNvGraphicFramePr/>
          <p:nvPr/>
        </p:nvGraphicFramePr>
        <p:xfrm>
          <a:off x="876515" y="34342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!FALSO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54;p18"/>
          <p:cNvGraphicFramePr/>
          <p:nvPr/>
        </p:nvGraphicFramePr>
        <p:xfrm>
          <a:off x="4617720" y="34342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VERDADERO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Operador AND</a:t>
            </a:r>
            <a:endParaRPr b="1" i="1">
              <a:solidFill>
                <a:srgbClr val="7030A0"/>
              </a:solidFill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876515" y="1405275"/>
            <a:ext cx="691515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Este operador conocido también como Y o conjunción lógica, trabaja con dos operandos, si ambos son Verdaderos devuelve Verdadero, sino Falso.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19"/>
          <p:cNvGraphicFramePr/>
          <p:nvPr/>
        </p:nvGraphicFramePr>
        <p:xfrm>
          <a:off x="853733" y="277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&amp;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19"/>
          <p:cNvGraphicFramePr/>
          <p:nvPr/>
        </p:nvGraphicFramePr>
        <p:xfrm>
          <a:off x="853733" y="3303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81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AND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63" name="Google Shape;2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5617" y="3011799"/>
            <a:ext cx="53816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Les damos la bienvenida</a:t>
            </a:r>
            <a:endParaRPr/>
          </a:p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Operador AND su tabla de verdad</a:t>
            </a:r>
            <a:endParaRPr b="1" i="1">
              <a:solidFill>
                <a:srgbClr val="7030A0"/>
              </a:solidFill>
            </a:endParaRPr>
          </a:p>
        </p:txBody>
      </p:sp>
      <p:graphicFrame>
        <p:nvGraphicFramePr>
          <p:cNvPr id="269" name="Google Shape;269;p20"/>
          <p:cNvGraphicFramePr/>
          <p:nvPr/>
        </p:nvGraphicFramePr>
        <p:xfrm>
          <a:off x="739355" y="144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Expresión booleana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Google Shape;270;p20"/>
          <p:cNvGraphicFramePr/>
          <p:nvPr/>
        </p:nvGraphicFramePr>
        <p:xfrm>
          <a:off x="739355" y="19694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VERDADERO &amp; VERDADERO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Google Shape;271;p20"/>
          <p:cNvGraphicFramePr/>
          <p:nvPr/>
        </p:nvGraphicFramePr>
        <p:xfrm>
          <a:off x="4480560" y="144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Resultado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Google Shape;272;p20"/>
          <p:cNvGraphicFramePr/>
          <p:nvPr/>
        </p:nvGraphicFramePr>
        <p:xfrm>
          <a:off x="4480560" y="196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VERDADERO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Google Shape;273;p20"/>
          <p:cNvGraphicFramePr/>
          <p:nvPr/>
        </p:nvGraphicFramePr>
        <p:xfrm>
          <a:off x="739355" y="24969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VERDADERO &amp; FALSO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" name="Google Shape;274;p20"/>
          <p:cNvGraphicFramePr/>
          <p:nvPr/>
        </p:nvGraphicFramePr>
        <p:xfrm>
          <a:off x="4480560" y="2496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FALSO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5" name="Google Shape;275;p20"/>
          <p:cNvGraphicFramePr/>
          <p:nvPr/>
        </p:nvGraphicFramePr>
        <p:xfrm>
          <a:off x="739355" y="302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FALSO &amp; VERDADERO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" name="Google Shape;276;p20"/>
          <p:cNvGraphicFramePr/>
          <p:nvPr/>
        </p:nvGraphicFramePr>
        <p:xfrm>
          <a:off x="4480560" y="30244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FALSO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Google Shape;277;p20"/>
          <p:cNvGraphicFramePr/>
          <p:nvPr/>
        </p:nvGraphicFramePr>
        <p:xfrm>
          <a:off x="739355" y="3552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FALSO &amp; FALSO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Google Shape;278;p20"/>
          <p:cNvGraphicFramePr/>
          <p:nvPr/>
        </p:nvGraphicFramePr>
        <p:xfrm>
          <a:off x="4480560" y="35520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FALSO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Operador OR</a:t>
            </a:r>
            <a:endParaRPr b="1" i="1">
              <a:solidFill>
                <a:srgbClr val="7030A0"/>
              </a:solidFill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876515" y="1405275"/>
            <a:ext cx="691515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Este operador conocido también como O o disyunción lógica, trabaja con dos operandos, si al menos un operando es Verdadero devuelve Verdadero, sino Falso.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21"/>
          <p:cNvGraphicFramePr/>
          <p:nvPr/>
        </p:nvGraphicFramePr>
        <p:xfrm>
          <a:off x="876515" y="28671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|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Google Shape;286;p21"/>
          <p:cNvGraphicFramePr/>
          <p:nvPr/>
        </p:nvGraphicFramePr>
        <p:xfrm>
          <a:off x="876515" y="3394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1793625"/>
              </a:tblGrid>
              <a:tr h="81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OR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87" name="Google Shape;2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0872" y="3073093"/>
            <a:ext cx="52482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Operador OR su tabla de verdad</a:t>
            </a:r>
            <a:endParaRPr b="1" i="1">
              <a:solidFill>
                <a:srgbClr val="7030A0"/>
              </a:solidFill>
            </a:endParaRPr>
          </a:p>
        </p:txBody>
      </p:sp>
      <p:graphicFrame>
        <p:nvGraphicFramePr>
          <p:cNvPr id="293" name="Google Shape;293;p22"/>
          <p:cNvGraphicFramePr/>
          <p:nvPr/>
        </p:nvGraphicFramePr>
        <p:xfrm>
          <a:off x="739355" y="144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Expresión booleana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Google Shape;294;p22"/>
          <p:cNvGraphicFramePr/>
          <p:nvPr/>
        </p:nvGraphicFramePr>
        <p:xfrm>
          <a:off x="739355" y="19694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VERDADERO | VERDADERO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Google Shape;295;p22"/>
          <p:cNvGraphicFramePr/>
          <p:nvPr/>
        </p:nvGraphicFramePr>
        <p:xfrm>
          <a:off x="4480560" y="144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Resultado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Google Shape;296;p22"/>
          <p:cNvGraphicFramePr/>
          <p:nvPr/>
        </p:nvGraphicFramePr>
        <p:xfrm>
          <a:off x="4480560" y="196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VERDADERO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" name="Google Shape;297;p22"/>
          <p:cNvGraphicFramePr/>
          <p:nvPr/>
        </p:nvGraphicFramePr>
        <p:xfrm>
          <a:off x="739355" y="24969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VERDADERO | FALSO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8" name="Google Shape;298;p22"/>
          <p:cNvGraphicFramePr/>
          <p:nvPr/>
        </p:nvGraphicFramePr>
        <p:xfrm>
          <a:off x="4480560" y="2496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VERDADERO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9" name="Google Shape;299;p22"/>
          <p:cNvGraphicFramePr/>
          <p:nvPr/>
        </p:nvGraphicFramePr>
        <p:xfrm>
          <a:off x="739355" y="302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FALSO | VERDADERO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Google Shape;300;p22"/>
          <p:cNvGraphicFramePr/>
          <p:nvPr/>
        </p:nvGraphicFramePr>
        <p:xfrm>
          <a:off x="4480560" y="30244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VERDADERO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Google Shape;301;p22"/>
          <p:cNvGraphicFramePr/>
          <p:nvPr/>
        </p:nvGraphicFramePr>
        <p:xfrm>
          <a:off x="739355" y="3552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FALSO | FALSO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Google Shape;302;p22"/>
          <p:cNvGraphicFramePr/>
          <p:nvPr/>
        </p:nvGraphicFramePr>
        <p:xfrm>
          <a:off x="4480560" y="35520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FALSO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Ejemplos</a:t>
            </a:r>
            <a:endParaRPr b="1" i="1">
              <a:solidFill>
                <a:srgbClr val="7030A0"/>
              </a:solidFill>
            </a:endParaRPr>
          </a:p>
        </p:txBody>
      </p:sp>
      <p:sp>
        <p:nvSpPr>
          <p:cNvPr id="308" name="Google Shape;308;p23"/>
          <p:cNvSpPr txBox="1"/>
          <p:nvPr/>
        </p:nvSpPr>
        <p:spPr>
          <a:xfrm>
            <a:off x="876515" y="1215230"/>
            <a:ext cx="69151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PSeInt podemos usar el ! O No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515" y="1990050"/>
            <a:ext cx="64960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Ejemplos</a:t>
            </a:r>
            <a:endParaRPr b="1" i="1">
              <a:solidFill>
                <a:srgbClr val="7030A0"/>
              </a:solidFill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876515" y="1215230"/>
            <a:ext cx="69151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Asignándole el valor a la misma variable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515" y="1984057"/>
            <a:ext cx="67532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Ejemplos</a:t>
            </a:r>
            <a:endParaRPr b="1" i="1">
              <a:solidFill>
                <a:srgbClr val="7030A0"/>
              </a:solidFill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876515" y="1215230"/>
            <a:ext cx="69151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el caso del OR podemos usar el </a:t>
            </a: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|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la </a:t>
            </a: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endParaRPr b="1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603" y="1800005"/>
            <a:ext cx="4765358" cy="271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Ejemplos</a:t>
            </a:r>
            <a:endParaRPr b="1" i="1">
              <a:solidFill>
                <a:srgbClr val="7030A0"/>
              </a:solidFill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876515" y="1215230"/>
            <a:ext cx="69151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si le aplicamos un NOT ?</a:t>
            </a:r>
            <a:endParaRPr b="1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355" y="1702748"/>
            <a:ext cx="5415915" cy="281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Ejemplos</a:t>
            </a:r>
            <a:endParaRPr b="1" i="1">
              <a:solidFill>
                <a:srgbClr val="7030A0"/>
              </a:solidFill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876515" y="1215230"/>
            <a:ext cx="69151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el caso del AND podemos usar el </a:t>
            </a: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&amp;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la </a:t>
            </a: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315" y="1641378"/>
            <a:ext cx="4341495" cy="288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/>
              <a:t>Jerarquía de operadores</a:t>
            </a:r>
            <a:endParaRPr sz="3200"/>
          </a:p>
        </p:txBody>
      </p:sp>
      <p:sp>
        <p:nvSpPr>
          <p:cNvPr id="343" name="Google Shape;343;p28"/>
          <p:cNvSpPr txBox="1"/>
          <p:nvPr>
            <p:ph idx="1" type="subTitle"/>
          </p:nvPr>
        </p:nvSpPr>
        <p:spPr>
          <a:xfrm>
            <a:off x="550375" y="2013890"/>
            <a:ext cx="8043300" cy="9614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/>
              <a:t>Es muy importante conocer el orden en que el intérprete evalúa y realiza las operaciones.</a:t>
            </a:r>
            <a:endParaRPr b="1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Jerarquía</a:t>
            </a:r>
            <a:endParaRPr b="1" i="1">
              <a:solidFill>
                <a:srgbClr val="7030A0"/>
              </a:solidFill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876515" y="1215230"/>
            <a:ext cx="691515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orden a seguir es resolver primero los operadores aritméticos, luego los relacionales y por último los lógicos.</a:t>
            </a:r>
            <a:endParaRPr b="1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2132017" y="2624930"/>
            <a:ext cx="4314503" cy="155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s-ES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Operadores aritméticos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s-ES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Operadores relacionales</a:t>
            </a:r>
            <a:endParaRPr b="0" i="0" sz="2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s-ES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endParaRPr b="0" i="0" sz="2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8"/>
              <a:buNone/>
            </a:pPr>
            <a:r>
              <a:rPr lang="es-ES" sz="1300"/>
              <a:t>Clase</a:t>
            </a:r>
            <a:r>
              <a:rPr lang="es-ES"/>
              <a:t> --</a:t>
            </a:r>
            <a:endParaRPr/>
          </a:p>
        </p:txBody>
      </p:sp>
      <p:sp>
        <p:nvSpPr>
          <p:cNvPr id="116" name="Google Shape;116;p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8"/>
              <a:buNone/>
            </a:pPr>
            <a:r>
              <a:rPr lang="es-ES" sz="1300"/>
              <a:t>Clase</a:t>
            </a:r>
            <a:r>
              <a:rPr lang="es-ES"/>
              <a:t> --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406945" y="2205825"/>
            <a:ext cx="2397900" cy="2075700"/>
          </a:xfrm>
          <a:prstGeom prst="rect">
            <a:avLst/>
          </a:prstGeom>
          <a:solidFill>
            <a:srgbClr val="D2B7F5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 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 de asignación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 de concatenación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 aritméticos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 unarios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1015788" y="736284"/>
            <a:ext cx="1180214" cy="1156481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150045" y="1192209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</a:pPr>
            <a:r>
              <a:rPr b="1" i="0" lang="es-ES" sz="12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Clase --</a:t>
            </a:r>
            <a:endParaRPr b="1" i="0" sz="12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325075" y="2165101"/>
            <a:ext cx="2397900" cy="2075700"/>
          </a:xfrm>
          <a:prstGeom prst="rect">
            <a:avLst/>
          </a:prstGeom>
          <a:solidFill>
            <a:srgbClr val="FFCC8B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 II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 relacionales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Jerarquía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Ejemplos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6134350" y="2165101"/>
            <a:ext cx="2397900" cy="2075700"/>
          </a:xfrm>
          <a:prstGeom prst="rect">
            <a:avLst/>
          </a:prstGeom>
          <a:solidFill>
            <a:srgbClr val="D2B7F5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Control 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Concepto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Flujo de selección simple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Flujo de selección doble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Anidamiento de estructuras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Flujo de selección múltiple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Jerarquía</a:t>
            </a:r>
            <a:endParaRPr b="1" i="1">
              <a:solidFill>
                <a:srgbClr val="7030A0"/>
              </a:solidFill>
            </a:endParaRPr>
          </a:p>
        </p:txBody>
      </p:sp>
      <p:graphicFrame>
        <p:nvGraphicFramePr>
          <p:cNvPr id="356" name="Google Shape;356;p30"/>
          <p:cNvGraphicFramePr/>
          <p:nvPr/>
        </p:nvGraphicFramePr>
        <p:xfrm>
          <a:off x="2499575" y="15808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34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()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7" name="Google Shape;357;p30"/>
          <p:cNvGraphicFramePr/>
          <p:nvPr/>
        </p:nvGraphicFramePr>
        <p:xfrm>
          <a:off x="2499575" y="3015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34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&lt; &lt;= &gt; &gt;= == != 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Google Shape;358;p30"/>
          <p:cNvGraphicFramePr/>
          <p:nvPr/>
        </p:nvGraphicFramePr>
        <p:xfrm>
          <a:off x="2499575" y="19395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34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^ %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Google Shape;359;p30"/>
          <p:cNvGraphicFramePr/>
          <p:nvPr/>
        </p:nvGraphicFramePr>
        <p:xfrm>
          <a:off x="2499575" y="3374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34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!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0" name="Google Shape;360;p30"/>
          <p:cNvGraphicFramePr/>
          <p:nvPr/>
        </p:nvGraphicFramePr>
        <p:xfrm>
          <a:off x="2499575" y="2298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34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* /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1" name="Google Shape;361;p30"/>
          <p:cNvGraphicFramePr/>
          <p:nvPr/>
        </p:nvGraphicFramePr>
        <p:xfrm>
          <a:off x="2499575" y="3733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34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&amp;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" name="Google Shape;362;p30"/>
          <p:cNvGraphicFramePr/>
          <p:nvPr/>
        </p:nvGraphicFramePr>
        <p:xfrm>
          <a:off x="2499575" y="265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34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+ -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" name="Google Shape;363;p30"/>
          <p:cNvGraphicFramePr/>
          <p:nvPr/>
        </p:nvGraphicFramePr>
        <p:xfrm>
          <a:off x="2499575" y="4092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{341B8667-89EB-42B3-888F-A67D2822471A}</a:tableStyleId>
              </a:tblPr>
              <a:tblGrid>
                <a:gridCol w="3741200"/>
              </a:tblGrid>
              <a:tr h="34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|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2745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Ejemplos</a:t>
            </a:r>
            <a:endParaRPr b="1" i="1">
              <a:solidFill>
                <a:srgbClr val="7030A0"/>
              </a:solidFill>
            </a:endParaRPr>
          </a:p>
        </p:txBody>
      </p:sp>
      <p:pic>
        <p:nvPicPr>
          <p:cNvPr id="369" name="Google Shape;3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570" y="1399340"/>
            <a:ext cx="6252210" cy="2696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Ejemplos</a:t>
            </a:r>
            <a:endParaRPr b="1" i="1">
              <a:solidFill>
                <a:srgbClr val="7030A0"/>
              </a:solidFill>
            </a:endParaRPr>
          </a:p>
        </p:txBody>
      </p:sp>
      <p:pic>
        <p:nvPicPr>
          <p:cNvPr id="375" name="Google Shape;3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05" y="1571625"/>
            <a:ext cx="75628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-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-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ctrTitle"/>
          </p:nvPr>
        </p:nvSpPr>
        <p:spPr>
          <a:xfrm>
            <a:off x="474173" y="597876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/>
              <a:t>Operadores relacionales</a:t>
            </a:r>
            <a:endParaRPr sz="3200"/>
          </a:p>
        </p:txBody>
      </p:sp>
      <p:sp>
        <p:nvSpPr>
          <p:cNvPr id="127" name="Google Shape;127;p4"/>
          <p:cNvSpPr txBox="1"/>
          <p:nvPr>
            <p:ph idx="1" type="subTitle"/>
          </p:nvPr>
        </p:nvSpPr>
        <p:spPr>
          <a:xfrm>
            <a:off x="463289" y="1295433"/>
            <a:ext cx="8043300" cy="9614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/>
              <a:t>Los operadores relacionales sirven para realizar comparaciones de igualdad, desigualdad y relación de menor o mayor en una expresión y como resultado nos dará un valor lógico de verdadero o falso.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4334" y="2579925"/>
            <a:ext cx="2955177" cy="17532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0" dist="0" endA="300" endPos="35000" kx="0" rotWithShape="0" algn="bl" stA="52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ctrTitle"/>
          </p:nvPr>
        </p:nvSpPr>
        <p:spPr>
          <a:xfrm>
            <a:off x="550375" y="597877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/>
              <a:t>Operador de concatenación</a:t>
            </a:r>
            <a:endParaRPr sz="3200"/>
          </a:p>
        </p:txBody>
      </p:sp>
      <p:sp>
        <p:nvSpPr>
          <p:cNvPr id="134" name="Google Shape;134;p5"/>
          <p:cNvSpPr txBox="1"/>
          <p:nvPr>
            <p:ph idx="1" type="subTitle"/>
          </p:nvPr>
        </p:nvSpPr>
        <p:spPr>
          <a:xfrm>
            <a:off x="550375" y="2013891"/>
            <a:ext cx="8043300" cy="9614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/>
              <a:t>Para generar una salida mas atractiva y brindar incluso una mejor información se usa en PSeInt la coma (,).</a:t>
            </a:r>
            <a:endParaRPr b="1" sz="2000"/>
          </a:p>
        </p:txBody>
      </p:sp>
      <p:sp>
        <p:nvSpPr>
          <p:cNvPr id="135" name="Google Shape;135;p5"/>
          <p:cNvSpPr/>
          <p:nvPr/>
        </p:nvSpPr>
        <p:spPr>
          <a:xfrm>
            <a:off x="3763057" y="2975317"/>
            <a:ext cx="730121" cy="15696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300" endPos="35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279043" y="51624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Concatenando</a:t>
            </a:r>
            <a:br>
              <a:rPr lang="es-ES"/>
            </a:b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888687" y="990969"/>
            <a:ext cx="691515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Veamos como podemos mejorar la salida usando el operador de concatenación.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29" y="1639570"/>
            <a:ext cx="8338457" cy="304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1" i="1" lang="es-ES" sz="3000" strike="noStrike">
                <a:solidFill>
                  <a:srgbClr val="7030A0"/>
                </a:solidFill>
                <a:latin typeface="Raleway"/>
                <a:ea typeface="Raleway"/>
                <a:cs typeface="Raleway"/>
                <a:sym typeface="Raleway"/>
              </a:rPr>
              <a:t>Operadores</a:t>
            </a:r>
            <a:br>
              <a:rPr lang="es-ES" sz="3000"/>
            </a:b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corte de pantalla"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364" y="1239480"/>
            <a:ext cx="1710000" cy="256032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3701" y="839760"/>
            <a:ext cx="1799280" cy="149940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46" y="2524222"/>
            <a:ext cx="2791080" cy="215928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</p:pic>
      <p:sp>
        <p:nvSpPr>
          <p:cNvPr id="151" name="Google Shape;151;p7"/>
          <p:cNvSpPr/>
          <p:nvPr/>
        </p:nvSpPr>
        <p:spPr>
          <a:xfrm>
            <a:off x="540000" y="1800000"/>
            <a:ext cx="8212114" cy="14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80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Aritméticos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000" lvl="0" marL="288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Relacionales</a:t>
            </a:r>
            <a:b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0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1415143" y="1239480"/>
            <a:ext cx="1698171" cy="56052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2B7F5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 flipH="1">
            <a:off x="7096363" y="1585800"/>
            <a:ext cx="1394493" cy="515143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2B7F5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 flipH="1" rot="10800000">
            <a:off x="1023257" y="3130422"/>
            <a:ext cx="544286" cy="89729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2B7F5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Operadores relacionales en PSeInt</a:t>
            </a:r>
            <a:br>
              <a:rPr lang="es-ES"/>
            </a:b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880110" y="1394460"/>
            <a:ext cx="691515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Veamos los operadores relacionales que podemos usar en PSeInt.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260" y="2256234"/>
            <a:ext cx="45148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s-ES">
                <a:solidFill>
                  <a:srgbClr val="7030A0"/>
                </a:solidFill>
              </a:rPr>
              <a:t>Concepto</a:t>
            </a:r>
            <a:endParaRPr b="1" i="1">
              <a:solidFill>
                <a:srgbClr val="7030A0"/>
              </a:solidFill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1017270" y="1428750"/>
            <a:ext cx="691515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Noto Sans Symbols"/>
              <a:buChar char="⮚"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programación es frecuente que debamos evaluar expresiones.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Noto Sans Symbols"/>
              <a:buChar char="⮚"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Una expresión booleana nos va a retornar siempre verdadero o falso.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Noto Sans Symbols"/>
              <a:buChar char="⮚"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Debemos relacionar expresiones con operadores relacionales y lógicos para obtener una expresión booleana.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