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6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9" r:id="rId13"/>
    <p:sldId id="270" r:id="rId14"/>
    <p:sldId id="271" r:id="rId15"/>
    <p:sldId id="272" r:id="rId16"/>
    <p:sldId id="263" r:id="rId17"/>
    <p:sldId id="264" r:id="rId18"/>
    <p:sldId id="265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BF2F8-F141-49AA-96F4-2BA586967B73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FD587-6802-4309-B5DF-5766C6474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FD587-6802-4309-B5DF-5766C6474B9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2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8364" y="2021037"/>
            <a:ext cx="717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Book Antiqua" panose="02040602050305030304" pitchFamily="18" charset="0"/>
              </a:rPr>
              <a:t>Контрольная работа. Вариант 12.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16" y="493763"/>
            <a:ext cx="6068580" cy="636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042118"/>
            <a:ext cx="4367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Выполнили студенты: </a:t>
            </a:r>
            <a:b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  <a:t>Содиков Фарход Фирдавсович,</a:t>
            </a:r>
            <a:b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  <a:t>Касьянов Максим Евгеньевич</a:t>
            </a:r>
            <a:b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  <a:t>Группа: ПИ19-4</a:t>
            </a:r>
            <a:b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  <a:t>Курс: 2</a:t>
            </a:r>
            <a:b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Book Antiqua" panose="02040602050305030304" pitchFamily="18" charset="0"/>
              </a:rPr>
              <a:t>Факультет: Информационные технологии и анализ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6864" y="577334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Выполнение спец. операций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E6B8E-83A7-4839-A16F-4670772302E1}"/>
              </a:ext>
            </a:extLst>
          </p:cNvPr>
          <p:cNvSpPr txBox="1"/>
          <p:nvPr/>
        </p:nvSpPr>
        <p:spPr>
          <a:xfrm>
            <a:off x="190500" y="1232391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Платёжное поручение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3CE9F91-89A5-4223-ADD5-C8333594FC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" y="1886267"/>
            <a:ext cx="7169088" cy="35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1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6864" y="577334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Выполнение спец. операций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E6B8E-83A7-4839-A16F-4670772302E1}"/>
              </a:ext>
            </a:extLst>
          </p:cNvPr>
          <p:cNvSpPr txBox="1"/>
          <p:nvPr/>
        </p:nvSpPr>
        <p:spPr>
          <a:xfrm>
            <a:off x="190500" y="1232391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Списание с расчётного счёта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DC9D29-7084-432E-A601-40666300E2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" y="1795022"/>
            <a:ext cx="7143750" cy="41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6864" y="577334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Выполнение спец. операций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E6B8E-83A7-4839-A16F-4670772302E1}"/>
              </a:ext>
            </a:extLst>
          </p:cNvPr>
          <p:cNvSpPr txBox="1"/>
          <p:nvPr/>
        </p:nvSpPr>
        <p:spPr>
          <a:xfrm>
            <a:off x="190500" y="1232391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Перемещение товаров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B004FC-C8F0-4D81-8CC2-1C981818E0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" y="2164356"/>
            <a:ext cx="8741885" cy="22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3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895" y="577334"/>
            <a:ext cx="4916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Формирование оборотно-сальдовой ведомости</a:t>
            </a:r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F8C093F-4325-4223-B349-70084BB9EB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894" y="1916296"/>
            <a:ext cx="8475509" cy="3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8111"/>
            <a:ext cx="5319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>
                <a:solidFill>
                  <a:schemeClr val="bg1"/>
                </a:solidFill>
                <a:latin typeface="Book Antiqua" panose="02040602050305030304" pitchFamily="18" charset="0"/>
              </a:rPr>
              <a:t>Формирование оборотно-сальдовой ведомости по 10 счёту</a:t>
            </a:r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A47177D-D9F7-4BFF-876B-B72143FEB9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8625" y="2114550"/>
            <a:ext cx="8253736" cy="35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5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798" y="577334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Формирование отчета анализа субконто</a:t>
            </a:r>
          </a:p>
        </p:txBody>
      </p:sp>
      <p:pic>
        <p:nvPicPr>
          <p:cNvPr id="7" name="Рисунок 6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19D789E3-5C03-476E-81BB-619E65640E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6447" y="1810407"/>
            <a:ext cx="8605937" cy="34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6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2282" y="577334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Конец!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E6B8E-83A7-4839-A16F-4670772302E1}"/>
              </a:ext>
            </a:extLst>
          </p:cNvPr>
          <p:cNvSpPr txBox="1"/>
          <p:nvPr/>
        </p:nvSpPr>
        <p:spPr>
          <a:xfrm>
            <a:off x="2280804" y="3105834"/>
            <a:ext cx="458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9651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1232" y="57733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72B2C-62CC-4DFC-8A64-B9CBFCFA1F9C}"/>
              </a:ext>
            </a:extLst>
          </p:cNvPr>
          <p:cNvSpPr txBox="1"/>
          <p:nvPr/>
        </p:nvSpPr>
        <p:spPr>
          <a:xfrm>
            <a:off x="1" y="1131516"/>
            <a:ext cx="9143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Введение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организации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контрагента и договора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Внесение товаров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Внесение остатков по расчётному счёту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Выполнение спец.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оборотно-сальдовой ведомости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оборотно-сальдовой ведомости по 10 счёту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отчета анализа субконто</a:t>
            </a:r>
          </a:p>
        </p:txBody>
      </p:sp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1757" y="57733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E6B8E-83A7-4839-A16F-4670772302E1}"/>
              </a:ext>
            </a:extLst>
          </p:cNvPr>
          <p:cNvSpPr txBox="1"/>
          <p:nvPr/>
        </p:nvSpPr>
        <p:spPr>
          <a:xfrm>
            <a:off x="268469" y="4954873"/>
            <a:ext cx="8329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•	Организация «Контрольная работа»</a:t>
            </a:r>
          </a:p>
          <a:p>
            <a:r>
              <a:rPr lang="ru-RU" sz="1600" dirty="0"/>
              <a:t>•	Контрагент ООО «Вольный ветер»</a:t>
            </a:r>
          </a:p>
          <a:p>
            <a:r>
              <a:rPr lang="ru-RU" sz="1600" dirty="0"/>
              <a:t>•	Номенклатура Ткань (в рулонах)</a:t>
            </a:r>
          </a:p>
          <a:p>
            <a:r>
              <a:rPr lang="ru-RU" sz="1600" dirty="0"/>
              <a:t>•	Договор №6 с контрагентом ООО «Вольный ветер» от 12.04.2021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C11E744-8C90-4CA7-84C2-EEAFD7F23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97012"/>
              </p:ext>
            </p:extLst>
          </p:nvPr>
        </p:nvGraphicFramePr>
        <p:xfrm>
          <a:off x="268469" y="1131516"/>
          <a:ext cx="5990288" cy="3537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410">
                  <a:extLst>
                    <a:ext uri="{9D8B030D-6E8A-4147-A177-3AD203B41FA5}">
                      <a16:colId xmlns:a16="http://schemas.microsoft.com/office/drawing/2014/main" val="3838444043"/>
                    </a:ext>
                  </a:extLst>
                </a:gridCol>
                <a:gridCol w="1398089">
                  <a:extLst>
                    <a:ext uri="{9D8B030D-6E8A-4147-A177-3AD203B41FA5}">
                      <a16:colId xmlns:a16="http://schemas.microsoft.com/office/drawing/2014/main" val="1971560669"/>
                    </a:ext>
                  </a:extLst>
                </a:gridCol>
                <a:gridCol w="566289">
                  <a:extLst>
                    <a:ext uri="{9D8B030D-6E8A-4147-A177-3AD203B41FA5}">
                      <a16:colId xmlns:a16="http://schemas.microsoft.com/office/drawing/2014/main" val="1109239168"/>
                    </a:ext>
                  </a:extLst>
                </a:gridCol>
                <a:gridCol w="566289">
                  <a:extLst>
                    <a:ext uri="{9D8B030D-6E8A-4147-A177-3AD203B41FA5}">
                      <a16:colId xmlns:a16="http://schemas.microsoft.com/office/drawing/2014/main" val="450057718"/>
                    </a:ext>
                  </a:extLst>
                </a:gridCol>
                <a:gridCol w="669432">
                  <a:extLst>
                    <a:ext uri="{9D8B030D-6E8A-4147-A177-3AD203B41FA5}">
                      <a16:colId xmlns:a16="http://schemas.microsoft.com/office/drawing/2014/main" val="2182808904"/>
                    </a:ext>
                  </a:extLst>
                </a:gridCol>
                <a:gridCol w="1927779">
                  <a:extLst>
                    <a:ext uri="{9D8B030D-6E8A-4147-A177-3AD203B41FA5}">
                      <a16:colId xmlns:a16="http://schemas.microsoft.com/office/drawing/2014/main" val="3460852832"/>
                    </a:ext>
                  </a:extLst>
                </a:gridCol>
              </a:tblGrid>
              <a:tr h="161671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Дата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Операция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Проводка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Сумма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Документы 1С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5163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Дт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Кт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190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Учет поступления товаров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9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13.04.2021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Поступление товаров от поставщика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41.01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60.01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75000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Поступление (акт, накладная)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00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13.04.2021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Учтен входной НДС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19.03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60.01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15000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0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13.04.2021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НДС принят к вычету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68.02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19.03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15000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Счет-фактура полученный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862037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Перечисление оплаты поставщику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7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14.04.21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Оплата поставщику за товары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60.01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75000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Платежное поручение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Списание с расчетного счета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15896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Изменение цели назначения приобретенных товаров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16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16.04.2021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Изменение цели назначения приобретенных товаров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10.01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41.01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45000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Перемещение товаров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6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8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6387" y="5773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Создание организации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258C6CE-1D3D-4B7C-A334-6A43B256AD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4333" y="1457325"/>
            <a:ext cx="7057117" cy="45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0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240" y="577334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Создание контрагента и договора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043087-332C-4327-9567-222A3B422C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2525" y="2148473"/>
            <a:ext cx="6265183" cy="28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8809" y="57733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Внесение товаров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FC9352-CAC5-4F2C-AB70-8CCDE10BC5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1787" y="1663382"/>
            <a:ext cx="5940425" cy="4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1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406" y="577334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Внесение остатков по расчётному счёту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D99735-7BF8-41F4-98BF-8DD29207F1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654" y="2409825"/>
            <a:ext cx="8588692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6864" y="577334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Выполнение спец. операций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E6B8E-83A7-4839-A16F-4670772302E1}"/>
              </a:ext>
            </a:extLst>
          </p:cNvPr>
          <p:cNvSpPr txBox="1"/>
          <p:nvPr/>
        </p:nvSpPr>
        <p:spPr>
          <a:xfrm>
            <a:off x="211613" y="1293349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Поступление товаров. Накладная.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6DED00D-3511-41BA-AE71-64D65CAFFB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613" y="1772037"/>
            <a:ext cx="8248806" cy="43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6864" y="577334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Выполнение спец. операций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E6B8E-83A7-4839-A16F-4670772302E1}"/>
              </a:ext>
            </a:extLst>
          </p:cNvPr>
          <p:cNvSpPr txBox="1"/>
          <p:nvPr/>
        </p:nvSpPr>
        <p:spPr>
          <a:xfrm>
            <a:off x="190500" y="1232391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Счёт-фактура от 13.04.2021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017316-0C19-485D-94A7-4071A29AD1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00" y="1810407"/>
            <a:ext cx="7364397" cy="36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249</Words>
  <Application>Microsoft Office PowerPoint</Application>
  <PresentationFormat>Экран (4:3)</PresentationFormat>
  <Paragraphs>86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Содиков Фарход Фирдавсович</cp:lastModifiedBy>
  <cp:revision>19</cp:revision>
  <dcterms:created xsi:type="dcterms:W3CDTF">2016-09-22T16:49:19Z</dcterms:created>
  <dcterms:modified xsi:type="dcterms:W3CDTF">2021-05-27T16:40:01Z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