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83" r:id="rId4"/>
    <p:sldId id="273" r:id="rId5"/>
    <p:sldId id="276" r:id="rId6"/>
    <p:sldId id="274" r:id="rId7"/>
    <p:sldId id="281" r:id="rId8"/>
    <p:sldId id="285" r:id="rId9"/>
    <p:sldId id="284" r:id="rId10"/>
    <p:sldId id="282" r:id="rId11"/>
    <p:sldId id="275" r:id="rId12"/>
    <p:sldId id="277" r:id="rId13"/>
    <p:sldId id="304" r:id="rId14"/>
    <p:sldId id="305" r:id="rId15"/>
    <p:sldId id="306" r:id="rId16"/>
    <p:sldId id="307" r:id="rId17"/>
    <p:sldId id="278" r:id="rId18"/>
    <p:sldId id="279" r:id="rId19"/>
    <p:sldId id="286" r:id="rId20"/>
    <p:sldId id="287" r:id="rId21"/>
    <p:sldId id="288" r:id="rId22"/>
    <p:sldId id="289" r:id="rId23"/>
    <p:sldId id="280" r:id="rId24"/>
    <p:sldId id="290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2" r:id="rId35"/>
    <p:sldId id="299" r:id="rId36"/>
    <p:sldId id="303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9EFCC4-CACF-4A8E-8FC9-2A3976DB3D99}">
          <p14:sldIdLst>
            <p14:sldId id="256"/>
            <p14:sldId id="272"/>
            <p14:sldId id="283"/>
            <p14:sldId id="273"/>
            <p14:sldId id="276"/>
            <p14:sldId id="274"/>
            <p14:sldId id="281"/>
            <p14:sldId id="285"/>
            <p14:sldId id="284"/>
            <p14:sldId id="282"/>
            <p14:sldId id="275"/>
            <p14:sldId id="277"/>
            <p14:sldId id="304"/>
            <p14:sldId id="305"/>
            <p14:sldId id="306"/>
            <p14:sldId id="307"/>
            <p14:sldId id="278"/>
            <p14:sldId id="279"/>
            <p14:sldId id="286"/>
            <p14:sldId id="287"/>
            <p14:sldId id="288"/>
            <p14:sldId id="289"/>
            <p14:sldId id="280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2"/>
            <p14:sldId id="299"/>
            <p14:sldId id="303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28484C-112D-4E77-9E68-5482D6DD36CA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DB0A76-7012-4209-BF77-89A4EEBF80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</a:t>
            </a:r>
            <a:r>
              <a:rPr lang="ru-RU" smtClean="0"/>
              <a:t>2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93A299">
                    <a:lumMod val="75000"/>
                  </a:srgbClr>
                </a:solidFill>
              </a:rPr>
              <a:t>Система счетов и двойная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счетов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 fontScale="92500" lnSpcReduction="10000"/>
          </a:bodyPr>
          <a:lstStyle/>
          <a:p>
            <a:pPr marL="114300" lvl="0" indent="0">
              <a:buClr>
                <a:srgbClr val="93A299"/>
              </a:buClr>
              <a:buNone/>
            </a:pPr>
            <a:r>
              <a:rPr lang="ru-RU" b="1" dirty="0" smtClean="0">
                <a:solidFill>
                  <a:srgbClr val="564B3C"/>
                </a:solidFill>
              </a:rPr>
              <a:t>Активно-пассивные счета</a:t>
            </a:r>
            <a:endParaRPr lang="ru-RU" b="1" dirty="0">
              <a:solidFill>
                <a:srgbClr val="564B3C"/>
              </a:solidFill>
            </a:endParaRPr>
          </a:p>
          <a:p>
            <a:pPr marL="114300" indent="0">
              <a:buNone/>
            </a:pPr>
            <a:r>
              <a:rPr lang="ru-RU" dirty="0" smtClean="0"/>
              <a:t> - счета расчетов, которые могут отражать как дебиторскую, так и кредиторскую задолженность и, следовательно, отражаться либо в активе, либо в пассиве баланса.</a:t>
            </a:r>
          </a:p>
          <a:p>
            <a:pPr marL="114300" indent="0">
              <a:buNone/>
            </a:pPr>
            <a:r>
              <a:rPr lang="ru-RU" dirty="0" smtClean="0"/>
              <a:t>К ним относятся счета  расчетов, на которых может вестись и учет активов (</a:t>
            </a:r>
            <a:r>
              <a:rPr lang="ru-RU" dirty="0" smtClean="0">
                <a:solidFill>
                  <a:srgbClr val="564B3C"/>
                </a:solidFill>
              </a:rPr>
              <a:t>дебиторская задолженность), и обязательств (кредиторская задолженность).</a:t>
            </a:r>
          </a:p>
          <a:p>
            <a:pPr marL="114300" indent="0">
              <a:buNone/>
            </a:pPr>
            <a:r>
              <a:rPr lang="ru-RU" dirty="0">
                <a:solidFill>
                  <a:srgbClr val="564B3C"/>
                </a:solidFill>
              </a:rPr>
              <a:t>60 - </a:t>
            </a:r>
            <a:r>
              <a:rPr lang="ru-RU" dirty="0" smtClean="0">
                <a:solidFill>
                  <a:srgbClr val="564B3C"/>
                </a:solidFill>
              </a:rPr>
              <a:t>расчеты </a:t>
            </a:r>
            <a:r>
              <a:rPr lang="ru-RU" dirty="0">
                <a:solidFill>
                  <a:srgbClr val="564B3C"/>
                </a:solidFill>
              </a:rPr>
              <a:t>с поставщиками и </a:t>
            </a:r>
            <a:r>
              <a:rPr lang="ru-RU" dirty="0" smtClean="0">
                <a:solidFill>
                  <a:srgbClr val="564B3C"/>
                </a:solidFill>
              </a:rPr>
              <a:t>подрядчиками</a:t>
            </a:r>
          </a:p>
          <a:p>
            <a:pPr marL="114300" indent="0">
              <a:buNone/>
            </a:pPr>
            <a:r>
              <a:rPr lang="ru-RU" dirty="0">
                <a:solidFill>
                  <a:srgbClr val="564B3C"/>
                </a:solidFill>
              </a:rPr>
              <a:t>62 - </a:t>
            </a:r>
            <a:r>
              <a:rPr lang="ru-RU" dirty="0" smtClean="0">
                <a:solidFill>
                  <a:srgbClr val="564B3C"/>
                </a:solidFill>
              </a:rPr>
              <a:t>расчеты </a:t>
            </a:r>
            <a:r>
              <a:rPr lang="ru-RU" dirty="0">
                <a:solidFill>
                  <a:srgbClr val="564B3C"/>
                </a:solidFill>
              </a:rPr>
              <a:t>с покупателями и </a:t>
            </a:r>
            <a:r>
              <a:rPr lang="ru-RU" dirty="0" smtClean="0">
                <a:solidFill>
                  <a:srgbClr val="564B3C"/>
                </a:solidFill>
              </a:rPr>
              <a:t>заказчиками</a:t>
            </a:r>
          </a:p>
          <a:p>
            <a:pPr marL="114300" indent="0">
              <a:buNone/>
            </a:pPr>
            <a:r>
              <a:rPr lang="ru-RU" dirty="0" smtClean="0">
                <a:solidFill>
                  <a:srgbClr val="564B3C"/>
                </a:solidFill>
              </a:rPr>
              <a:t>66 </a:t>
            </a:r>
            <a:r>
              <a:rPr lang="ru-RU" dirty="0">
                <a:solidFill>
                  <a:srgbClr val="564B3C"/>
                </a:solidFill>
              </a:rPr>
              <a:t> </a:t>
            </a:r>
            <a:r>
              <a:rPr lang="ru-RU" dirty="0" smtClean="0">
                <a:solidFill>
                  <a:srgbClr val="564B3C"/>
                </a:solidFill>
              </a:rPr>
              <a:t>- расчеты </a:t>
            </a:r>
            <a:r>
              <a:rPr lang="ru-RU" dirty="0">
                <a:solidFill>
                  <a:srgbClr val="564B3C"/>
                </a:solidFill>
              </a:rPr>
              <a:t>по краткосрочным кредитам и </a:t>
            </a:r>
            <a:r>
              <a:rPr lang="ru-RU" dirty="0" smtClean="0">
                <a:solidFill>
                  <a:srgbClr val="564B3C"/>
                </a:solidFill>
              </a:rPr>
              <a:t>займам</a:t>
            </a:r>
          </a:p>
          <a:p>
            <a:pPr marL="114300" indent="0">
              <a:buNone/>
            </a:pPr>
            <a:r>
              <a:rPr lang="ru-RU" dirty="0">
                <a:solidFill>
                  <a:srgbClr val="564B3C"/>
                </a:solidFill>
              </a:rPr>
              <a:t>71 - </a:t>
            </a:r>
            <a:r>
              <a:rPr lang="ru-RU" dirty="0" smtClean="0">
                <a:solidFill>
                  <a:srgbClr val="564B3C"/>
                </a:solidFill>
              </a:rPr>
              <a:t>расчеты </a:t>
            </a:r>
            <a:r>
              <a:rPr lang="ru-RU" dirty="0">
                <a:solidFill>
                  <a:srgbClr val="564B3C"/>
                </a:solidFill>
              </a:rPr>
              <a:t>с подотчетными </a:t>
            </a:r>
            <a:r>
              <a:rPr lang="ru-RU" dirty="0" smtClean="0">
                <a:solidFill>
                  <a:srgbClr val="564B3C"/>
                </a:solidFill>
              </a:rPr>
              <a:t>лицами</a:t>
            </a:r>
          </a:p>
          <a:p>
            <a:pPr marL="114300" indent="0">
              <a:buNone/>
            </a:pPr>
            <a:r>
              <a:rPr lang="ru-RU" dirty="0" smtClean="0">
                <a:solidFill>
                  <a:srgbClr val="564B3C"/>
                </a:solidFill>
              </a:rPr>
              <a:t>75 </a:t>
            </a:r>
            <a:r>
              <a:rPr lang="ru-RU" dirty="0">
                <a:solidFill>
                  <a:srgbClr val="564B3C"/>
                </a:solidFill>
              </a:rPr>
              <a:t>- </a:t>
            </a:r>
            <a:r>
              <a:rPr lang="ru-RU" dirty="0" smtClean="0">
                <a:solidFill>
                  <a:srgbClr val="564B3C"/>
                </a:solidFill>
              </a:rPr>
              <a:t>расчеты </a:t>
            </a:r>
            <a:r>
              <a:rPr lang="ru-RU" dirty="0">
                <a:solidFill>
                  <a:srgbClr val="564B3C"/>
                </a:solidFill>
              </a:rPr>
              <a:t>с </a:t>
            </a:r>
            <a:r>
              <a:rPr lang="ru-RU" dirty="0" smtClean="0">
                <a:solidFill>
                  <a:srgbClr val="564B3C"/>
                </a:solidFill>
              </a:rPr>
              <a:t>учредителями</a:t>
            </a:r>
          </a:p>
          <a:p>
            <a:pPr marL="114300" indent="0">
              <a:buNone/>
            </a:pPr>
            <a:r>
              <a:rPr lang="ru-RU" dirty="0">
                <a:solidFill>
                  <a:srgbClr val="564B3C"/>
                </a:solidFill>
              </a:rPr>
              <a:t>76 - </a:t>
            </a:r>
            <a:r>
              <a:rPr lang="ru-RU" dirty="0" smtClean="0">
                <a:solidFill>
                  <a:srgbClr val="564B3C"/>
                </a:solidFill>
              </a:rPr>
              <a:t>расчеты </a:t>
            </a:r>
            <a:r>
              <a:rPr lang="ru-RU" dirty="0">
                <a:solidFill>
                  <a:srgbClr val="564B3C"/>
                </a:solidFill>
              </a:rPr>
              <a:t>с разными дебиторами и </a:t>
            </a:r>
            <a:r>
              <a:rPr lang="ru-RU" dirty="0" smtClean="0">
                <a:solidFill>
                  <a:srgbClr val="564B3C"/>
                </a:solidFill>
              </a:rPr>
              <a:t>кредиторами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8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Если счет активный, то увеличение по счету записывается в дебет, а уменьшение – в кредит, а в пассивные счетах, наоборот, увеличение записывается в кредит, а уменьшение – в дебет.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5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Сальдо конечное в активном счете определяется по формуле:</a:t>
            </a:r>
          </a:p>
          <a:p>
            <a:pPr marL="114300" indent="0">
              <a:buNone/>
            </a:pPr>
            <a:r>
              <a:rPr lang="ru-RU" dirty="0" smtClean="0"/>
              <a:t>Ск = Сн + Обд – Обк</a:t>
            </a:r>
          </a:p>
          <a:p>
            <a:pPr marL="114300" indent="0">
              <a:buNone/>
            </a:pPr>
            <a:r>
              <a:rPr lang="ru-RU" dirty="0"/>
              <a:t>Сальдо конечное в </a:t>
            </a:r>
            <a:r>
              <a:rPr lang="ru-RU" dirty="0" smtClean="0"/>
              <a:t>пассивном счете </a:t>
            </a:r>
            <a:r>
              <a:rPr lang="ru-RU" dirty="0"/>
              <a:t>определяется по формуле:</a:t>
            </a:r>
          </a:p>
          <a:p>
            <a:pPr marL="114300" indent="0">
              <a:buNone/>
            </a:pPr>
            <a:r>
              <a:rPr lang="ru-RU" dirty="0" smtClean="0"/>
              <a:t>Ск = Сн + Обк – Обд</a:t>
            </a:r>
          </a:p>
          <a:p>
            <a:pPr marL="114300" indent="0">
              <a:buNone/>
            </a:pPr>
            <a:r>
              <a:rPr lang="ru-RU" dirty="0" smtClean="0"/>
              <a:t>Сальдо активно-пассивных счетов может быть:</a:t>
            </a:r>
          </a:p>
          <a:p>
            <a:r>
              <a:rPr lang="ru-RU" dirty="0"/>
              <a:t>т</a:t>
            </a:r>
            <a:r>
              <a:rPr lang="ru-RU" dirty="0" smtClean="0"/>
              <a:t>олько дебетовым или только кредитовым</a:t>
            </a:r>
          </a:p>
          <a:p>
            <a:r>
              <a:rPr lang="ru-RU" dirty="0"/>
              <a:t>о</a:t>
            </a:r>
            <a:r>
              <a:rPr lang="ru-RU" dirty="0" smtClean="0"/>
              <a:t>дновременно и дебетовым, и кредитовым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Забалансовые счета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67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В бухгалтерском учете кроме балансовых счетов применяются также забалансовые счета, остатки по которым не включаются в баланс, так как на них отражаются средства (активы), временно находящиеся у субъекта хозяйствования и не принадлежащие ему. 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Забалансовые счета – это счета, предназначенные для обобщения информации о наличии и движении ценностей, не принадлежащих </a:t>
            </a:r>
            <a:r>
              <a:rPr lang="ru-RU" dirty="0" smtClean="0"/>
              <a:t>организации - </a:t>
            </a:r>
            <a:r>
              <a:rPr lang="ru-RU" dirty="0"/>
              <a:t>хозяйствующему субъекту, но временно находящихся в его пользовании или распоряжении.</a:t>
            </a:r>
          </a:p>
        </p:txBody>
      </p:sp>
    </p:spTree>
    <p:extLst>
      <p:ext uri="{BB962C8B-B14F-4D97-AF65-F5344CB8AC3E}">
        <p14:creationId xmlns:p14="http://schemas.microsoft.com/office/powerpoint/2010/main" val="194017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3A299">
                    <a:lumMod val="75000"/>
                  </a:srgbClr>
                </a:solidFill>
              </a:rPr>
              <a:t>Забалансовые счета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92500"/>
          </a:bodyPr>
          <a:lstStyle/>
          <a:p>
            <a:pPr marL="114300" indent="0" algn="just">
              <a:buNone/>
            </a:pPr>
            <a:r>
              <a:rPr lang="ru-RU" dirty="0"/>
              <a:t>Необходимость обособленного учета ценностей, не принадлежащих данному субъекту </a:t>
            </a:r>
            <a:r>
              <a:rPr lang="ru-RU" dirty="0" smtClean="0"/>
              <a:t>хозяйствования (предприятию), </a:t>
            </a:r>
            <a:r>
              <a:rPr lang="ru-RU" dirty="0"/>
              <a:t>на забалансовых счетах обосновывается тем, что в балансе должны отражаться только принадлежащие ему средства и источники, которые их формируют. Отражение на забалансовых счетах не собственных средств производится для того, чтобы не преувеличить размер средств, находящихся в собственности субъекта хозяйствования. В противном случае такие средства были бы отражены в балансе два раза: один раз у собственника и второй - у субъекта хозяйствования, где они находятся во временном пользовании и которому они не принадлежат. </a:t>
            </a:r>
          </a:p>
        </p:txBody>
      </p:sp>
    </p:spTree>
    <p:extLst>
      <p:ext uri="{BB962C8B-B14F-4D97-AF65-F5344CB8AC3E}">
        <p14:creationId xmlns:p14="http://schemas.microsoft.com/office/powerpoint/2010/main" val="23806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Учет на забалансовых счетах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07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Забалансовые счета также, как и обычные счета бухгалтерского учета, представляют собой двухстороннюю таблицу: дебет и кредит. </a:t>
            </a:r>
          </a:p>
          <a:p>
            <a:pPr marL="114300" indent="0">
              <a:buNone/>
            </a:pPr>
            <a:r>
              <a:rPr lang="ru-RU" dirty="0" smtClean="0"/>
              <a:t>Учет </a:t>
            </a:r>
            <a:r>
              <a:rPr lang="ru-RU" dirty="0"/>
              <a:t>на забалансовых счетах ведется по простой системе.</a:t>
            </a:r>
          </a:p>
          <a:p>
            <a:pPr marL="114300" indent="0">
              <a:buNone/>
            </a:pPr>
            <a:r>
              <a:rPr lang="ru-RU" dirty="0" smtClean="0"/>
              <a:t>Двойная </a:t>
            </a:r>
            <a:r>
              <a:rPr lang="ru-RU" dirty="0"/>
              <a:t>запись на забалансовых счетах не используется,  то есть при составлении проводок на забалансовых счетах не нужно отражать одну и ту же сумму по дебету одного счета и кредиту другого счета.</a:t>
            </a:r>
          </a:p>
        </p:txBody>
      </p:sp>
    </p:spTree>
    <p:extLst>
      <p:ext uri="{BB962C8B-B14F-4D97-AF65-F5344CB8AC3E}">
        <p14:creationId xmlns:p14="http://schemas.microsoft.com/office/powerpoint/2010/main" val="214528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забалансовых счетов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01" y="1844824"/>
            <a:ext cx="5343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Двойная запись и проводка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Каждая хозяйственная операция отражается одновременно в равной сумме по дебету и кредиту взаимосвязанных счетов.</a:t>
            </a:r>
          </a:p>
          <a:p>
            <a:pPr marL="114300" indent="0">
              <a:buNone/>
            </a:pPr>
            <a:r>
              <a:rPr lang="ru-RU" dirty="0" smtClean="0"/>
              <a:t>Взаимосвязь между счетами, возникающая при отражении хозяйственных операций, называется корреспонденцией счетов, а счета – корреспондирующими.</a:t>
            </a:r>
          </a:p>
          <a:p>
            <a:pPr marL="114300" indent="0">
              <a:buNone/>
            </a:pPr>
            <a:r>
              <a:rPr lang="ru-RU" dirty="0" smtClean="0"/>
              <a:t>Указание дебетуемого и кредитуемого счетов и суммы хозяйственной операции в них называется бухгалтерской проводкой.</a:t>
            </a:r>
          </a:p>
          <a:p>
            <a:pPr marL="114300" indent="0">
              <a:buNone/>
            </a:pPr>
            <a:r>
              <a:rPr lang="ru-RU" dirty="0" smtClean="0"/>
              <a:t>Все записи операций в бухгалтерском учете ведут на основании проводок.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6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 отражении хозяйственных операций используется не менее двух счетов;</a:t>
            </a:r>
          </a:p>
          <a:p>
            <a:r>
              <a:rPr lang="ru-RU" dirty="0"/>
              <a:t>о</a:t>
            </a:r>
            <a:r>
              <a:rPr lang="ru-RU" dirty="0" smtClean="0"/>
              <a:t>дин из счетов дебетуется, другой кредитуется;</a:t>
            </a:r>
          </a:p>
          <a:p>
            <a:r>
              <a:rPr lang="ru-RU" dirty="0"/>
              <a:t>в</a:t>
            </a:r>
            <a:r>
              <a:rPr lang="ru-RU" dirty="0" smtClean="0"/>
              <a:t> дебет и кредит каждого счета записываются одинаковые суммы.</a:t>
            </a:r>
          </a:p>
          <a:p>
            <a:endParaRPr lang="ru-RU" dirty="0"/>
          </a:p>
          <a:p>
            <a:pPr marL="114300" indent="0">
              <a:buNone/>
            </a:pPr>
            <a:r>
              <a:rPr lang="ru-RU" dirty="0" smtClean="0"/>
              <a:t>Счета и двойная запись – важнейшие элементы метода бухгалтерского учета.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3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проводки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 smtClean="0"/>
              <a:t>Хозяйственная операция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Приобретены материалы у поставщика на сумму 100 000 руб.</a:t>
            </a:r>
          </a:p>
          <a:p>
            <a:pPr marL="114300" indent="0">
              <a:buNone/>
            </a:pPr>
            <a:r>
              <a:rPr lang="ru-RU" b="1" dirty="0" smtClean="0"/>
              <a:t>Действие 1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Исходя из содержания операции определить, какие объекты учета в ней участвуют и какие счета затрагиваются</a:t>
            </a:r>
          </a:p>
          <a:p>
            <a:pPr marL="114300" indent="0">
              <a:buNone/>
            </a:pPr>
            <a:r>
              <a:rPr lang="ru-RU" dirty="0" smtClean="0"/>
              <a:t>- Материалы, Расчеты с поставщиками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Для систематического наблюдения за движением каждого </a:t>
            </a:r>
            <a:r>
              <a:rPr lang="ru-RU" dirty="0" smtClean="0"/>
              <a:t>отдельного </a:t>
            </a:r>
            <a:r>
              <a:rPr lang="ru-RU" dirty="0"/>
              <a:t>вида средств и каждого их источника, для обеспечения </a:t>
            </a:r>
            <a:r>
              <a:rPr lang="ru-RU" dirty="0" smtClean="0"/>
              <a:t>непрерывности </a:t>
            </a:r>
            <a:r>
              <a:rPr lang="ru-RU" dirty="0"/>
              <a:t>и полноты отражения операций в бухгалтерском учете </a:t>
            </a:r>
            <a:r>
              <a:rPr lang="ru-RU" dirty="0" smtClean="0"/>
              <a:t>применяется </a:t>
            </a:r>
            <a:r>
              <a:rPr lang="ru-RU" b="1" dirty="0"/>
              <a:t>система счетов бухгалтерского учета</a:t>
            </a:r>
            <a:r>
              <a:rPr lang="ru-RU" dirty="0"/>
              <a:t>, при помощи которой реализуется проблема двойственного отражения, </a:t>
            </a:r>
            <a:r>
              <a:rPr lang="ru-RU" dirty="0" smtClean="0"/>
              <a:t>накапливания </a:t>
            </a:r>
            <a:r>
              <a:rPr lang="ru-RU" dirty="0"/>
              <a:t>и </a:t>
            </a:r>
            <a:r>
              <a:rPr lang="ru-RU" dirty="0" smtClean="0"/>
              <a:t>обобщения </a:t>
            </a:r>
            <a:r>
              <a:rPr lang="ru-RU" dirty="0"/>
              <a:t>информации. 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проводки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676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b="1" dirty="0" smtClean="0"/>
              <a:t>Действие 2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Установим, как эти объекты учета связаны с балансом предприятия (т.е. что они характеризуют: имущество (актив баланса) или источники его формирования (пассив баланса))</a:t>
            </a:r>
          </a:p>
          <a:p>
            <a:pPr>
              <a:buFontTx/>
              <a:buChar char="-"/>
            </a:pPr>
            <a:r>
              <a:rPr lang="ru-RU" dirty="0" smtClean="0"/>
              <a:t>Остатки по счету материалы показываются в активе баланса, т.к. материалы – часть имущества предприятия. Следовательно счет Материалы – активный</a:t>
            </a:r>
          </a:p>
          <a:p>
            <a:pPr>
              <a:buFontTx/>
              <a:buChar char="-"/>
            </a:pPr>
            <a:r>
              <a:rPr lang="ru-RU" dirty="0" smtClean="0"/>
              <a:t>Остатки по счету Расчеты с поставщиками отражаются в пассиве, т.к. кредиторская задолженность перед поставщиками является источником образования имущества (обязательство). Значит счет пассивный.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26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проводки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67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 smtClean="0"/>
              <a:t>Действие 3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Определим, как данная операция повлияла на валюту баланса – об этом свидетельствует тип хозяйственной операции.</a:t>
            </a:r>
          </a:p>
          <a:p>
            <a:pPr>
              <a:buFontTx/>
              <a:buChar char="-"/>
            </a:pPr>
            <a:r>
              <a:rPr lang="ru-RU" dirty="0" smtClean="0"/>
              <a:t>Задействованы один счет в активе, второй в пассиве, оба увеличились, это операция третьего типа, валюта баланса также увеличивается.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46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проводки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67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 smtClean="0"/>
              <a:t>Действие </a:t>
            </a:r>
            <a:r>
              <a:rPr lang="en-US" b="1" dirty="0" smtClean="0"/>
              <a:t>4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Исходя из схем записей на активном и пассивном счетах необходимо установить, какой из двух счетов по данной операции дебетуется, а какой кредитуется.</a:t>
            </a:r>
          </a:p>
          <a:p>
            <a:pPr>
              <a:buFontTx/>
              <a:buChar char="-"/>
            </a:pPr>
            <a:r>
              <a:rPr lang="ru-RU" dirty="0" smtClean="0"/>
              <a:t>Увеличение у активного счета отражается по дебету, у пассивного – по кредиту.</a:t>
            </a:r>
          </a:p>
          <a:p>
            <a:pPr marL="114300" indent="0">
              <a:buNone/>
            </a:pPr>
            <a:r>
              <a:rPr lang="ru-RU" dirty="0" smtClean="0"/>
              <a:t>Получается проводка:</a:t>
            </a:r>
          </a:p>
          <a:p>
            <a:pPr marL="114300" indent="0">
              <a:buNone/>
            </a:pPr>
            <a:r>
              <a:rPr lang="ru-RU" dirty="0" err="1" smtClean="0"/>
              <a:t>Дт</a:t>
            </a:r>
            <a:r>
              <a:rPr lang="ru-RU" dirty="0" smtClean="0"/>
              <a:t> Материалы (10) </a:t>
            </a:r>
            <a:r>
              <a:rPr lang="ru-RU" dirty="0" err="1" smtClean="0"/>
              <a:t>Кт</a:t>
            </a:r>
            <a:r>
              <a:rPr lang="ru-RU" dirty="0" smtClean="0"/>
              <a:t> Расчеты с поставщиками (60) на сумму 100 000 руб.</a:t>
            </a: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93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Хронологические и систематические записи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Записи фактов хозяйственной жизни на счетах бухгалтерского учета производятся только на основании первичных документов. Правильно оформленных.</a:t>
            </a:r>
          </a:p>
          <a:p>
            <a:pPr marL="114300" indent="0">
              <a:buNone/>
            </a:pPr>
            <a:r>
              <a:rPr lang="ru-RU" dirty="0" smtClean="0"/>
              <a:t>Записи, производимые в порядке их совершения, называются хронологическими. Пример – журнал регистрации хозяйственных операций с указанием номера, даты, содержания операции, суммы бухгалтерской проводки.</a:t>
            </a:r>
          </a:p>
          <a:p>
            <a:pPr marL="114300" indent="0">
              <a:buNone/>
            </a:pPr>
            <a:r>
              <a:rPr lang="ru-RU" dirty="0" smtClean="0"/>
              <a:t>Записи, систематизирующие данные по экономически однородным объектам, называются систематическими. (использование счетов)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Синтетические и аналитические </a:t>
            </a:r>
            <a:r>
              <a:rPr lang="ru-RU" sz="3600" dirty="0">
                <a:solidFill>
                  <a:srgbClr val="93A299">
                    <a:lumMod val="75000"/>
                  </a:srgbClr>
                </a:solidFill>
              </a:rPr>
              <a:t>Счета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Для получения различных по степени детализации данных в бухгалтерском учете используются две группы счетов:</a:t>
            </a:r>
          </a:p>
          <a:p>
            <a:pPr>
              <a:buFontTx/>
              <a:buChar char="-"/>
            </a:pPr>
            <a:r>
              <a:rPr lang="ru-RU" b="1" dirty="0"/>
              <a:t>с</a:t>
            </a:r>
            <a:r>
              <a:rPr lang="ru-RU" b="1" dirty="0" smtClean="0"/>
              <a:t>интетические счета </a:t>
            </a:r>
            <a:r>
              <a:rPr lang="ru-RU" dirty="0" smtClean="0"/>
              <a:t>служат для укрупненной группировки и учета однородных объектов;</a:t>
            </a:r>
          </a:p>
          <a:p>
            <a:pPr>
              <a:buFontTx/>
              <a:buChar char="-"/>
            </a:pPr>
            <a:r>
              <a:rPr lang="ru-RU" b="1" dirty="0"/>
              <a:t>а</a:t>
            </a:r>
            <a:r>
              <a:rPr lang="ru-RU" b="1" dirty="0" smtClean="0"/>
              <a:t>налитические счета </a:t>
            </a:r>
            <a:r>
              <a:rPr lang="ru-RU" dirty="0" smtClean="0"/>
              <a:t>используются для подробной характеристики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41403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Синтетические и аналитические </a:t>
            </a:r>
            <a:r>
              <a:rPr lang="ru-RU" sz="3600" dirty="0">
                <a:solidFill>
                  <a:srgbClr val="93A299">
                    <a:lumMod val="75000"/>
                  </a:srgbClr>
                </a:solidFill>
              </a:rPr>
              <a:t>Счета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Счета, предназначенный для обобщенного отражения  отдельных экономически однородных видов имущества и источников их формирования в денежном выражении, называют синтетическими (синтез – соединение)</a:t>
            </a:r>
          </a:p>
          <a:p>
            <a:pPr marL="114300" indent="0">
              <a:buNone/>
            </a:pPr>
            <a:r>
              <a:rPr lang="ru-RU" dirty="0" smtClean="0"/>
              <a:t>Аналитические счета (анализ – расчленение) детализируют показатели синтетических счетов.</a:t>
            </a:r>
          </a:p>
          <a:p>
            <a:pPr marL="114300" indent="0">
              <a:buNone/>
            </a:pPr>
            <a:r>
              <a:rPr lang="ru-RU" dirty="0" smtClean="0"/>
              <a:t>В аналитических счетах применяются не только денежные, но и натуральные измерители.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54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Синтетический и аналитический учет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Отражение </a:t>
            </a:r>
            <a:r>
              <a:rPr lang="ru-RU" dirty="0"/>
              <a:t>хозяйственных средств и процессов на синтетических счетах называется синтетическим учетом, а на аналитических счетах – аналитическим учетом.</a:t>
            </a:r>
          </a:p>
          <a:p>
            <a:pPr marL="114300" indent="0">
              <a:buNone/>
            </a:pPr>
            <a:r>
              <a:rPr lang="ru-RU" dirty="0" smtClean="0"/>
              <a:t>Синтетический учет – учет обобщенных данных бухгалтерского учета о видах имущества, обязательств и хозяйственных операций по определенным экономическим признакам, который ведется на синтетических счетах бухгалтерского учета.</a:t>
            </a:r>
          </a:p>
          <a:p>
            <a:pPr marL="114300" indent="0">
              <a:buNone/>
            </a:pPr>
            <a:r>
              <a:rPr lang="ru-RU" dirty="0" smtClean="0"/>
              <a:t>Аналитический учет – учет, который ведется на аналитических счетах бухгалтерского учета, группирующих детальную информацию об имуществе, обязательствах и о хозяйственных операциях внутри каждого синтетического счета.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субсчета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Промежуточное место между синтетическими и аналитическими счетами занимают субсчета.</a:t>
            </a:r>
          </a:p>
          <a:p>
            <a:pPr marL="114300" indent="0">
              <a:buNone/>
            </a:pPr>
            <a:r>
              <a:rPr lang="ru-RU" dirty="0" err="1" smtClean="0"/>
              <a:t>Субсчет</a:t>
            </a:r>
            <a:r>
              <a:rPr lang="ru-RU" dirty="0" smtClean="0"/>
              <a:t> – это способ группировки данных аналитических счетов.</a:t>
            </a:r>
          </a:p>
          <a:p>
            <a:pPr marL="114300" indent="0">
              <a:buNone/>
            </a:pPr>
            <a:r>
              <a:rPr lang="ru-RU" dirty="0" smtClean="0"/>
              <a:t>В учетной практике синтетические счета называют счетами первого порядка.</a:t>
            </a:r>
          </a:p>
          <a:p>
            <a:pPr marL="114300" indent="0">
              <a:buNone/>
            </a:pPr>
            <a:r>
              <a:rPr lang="ru-RU" dirty="0" smtClean="0"/>
              <a:t>Счетами второго порядка называют субсчета.</a:t>
            </a:r>
          </a:p>
          <a:p>
            <a:pPr marL="114300" indent="0">
              <a:buNone/>
            </a:pPr>
            <a:r>
              <a:rPr lang="ru-RU" dirty="0" smtClean="0"/>
              <a:t>Счетами третьего порядка являются аналитические счета.</a:t>
            </a:r>
          </a:p>
        </p:txBody>
      </p:sp>
    </p:spTree>
    <p:extLst>
      <p:ext uri="{BB962C8B-B14F-4D97-AF65-F5344CB8AC3E}">
        <p14:creationId xmlns:p14="http://schemas.microsoft.com/office/powerpoint/2010/main" val="63367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57356"/>
              </p:ext>
            </p:extLst>
          </p:nvPr>
        </p:nvGraphicFramePr>
        <p:xfrm>
          <a:off x="457200" y="1752600"/>
          <a:ext cx="8229600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920"/>
                <a:gridCol w="1645920"/>
                <a:gridCol w="1327016"/>
                <a:gridCol w="1964824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Синтетический счет</a:t>
                      </a:r>
                    </a:p>
                    <a:p>
                      <a:r>
                        <a:rPr lang="ru-RU" dirty="0" smtClean="0"/>
                        <a:t>(1-го порядка)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Материалы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Субсчета (2-го порядка)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Сырье и материалы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Топливо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Аналитические счета (3-го порядка)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Основные материалы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Строительные материалы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Аналитические счета (4-го порядка)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Черные металлы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Цветные металлы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64B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Цемент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64B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Кирпич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6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 итоговых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Оборотно-сальдовая ведомость представляет собой сводку оборотов и остатков по счетам за определенный период.</a:t>
            </a:r>
          </a:p>
          <a:p>
            <a:pPr marL="114300" indent="0">
              <a:buNone/>
            </a:pPr>
            <a:r>
              <a:rPr lang="ru-RU" dirty="0" smtClean="0"/>
              <a:t>Составляется на основании произведенных записей по счетам (подсчитываются обороты, выводятся остатки).</a:t>
            </a:r>
          </a:p>
          <a:p>
            <a:pPr marL="114300" indent="0">
              <a:buNone/>
            </a:pPr>
            <a:r>
              <a:rPr lang="ru-RU" dirty="0" smtClean="0"/>
              <a:t>Содержит равенство трех пар итогов: остатки на начало (по дебетам и кредитам счетов), обороты (по дебету и кредиту), остатки на конец периода (</a:t>
            </a:r>
            <a:r>
              <a:rPr lang="ru-RU" dirty="0">
                <a:solidFill>
                  <a:srgbClr val="564B3C"/>
                </a:solidFill>
              </a:rPr>
              <a:t>по дебету и </a:t>
            </a:r>
            <a:r>
              <a:rPr lang="ru-RU" dirty="0" smtClean="0">
                <a:solidFill>
                  <a:srgbClr val="564B3C"/>
                </a:solidFill>
              </a:rPr>
              <a:t>кредиту).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0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счетов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Приказ </a:t>
            </a:r>
            <a:r>
              <a:rPr lang="ru-RU" dirty="0"/>
              <a:t>Минфина РФ от 31.10.2000 N 94н (ред. от 08.11.2010) "Об утверждении Плана счетов бухгалтерского учета финансово-хозяйственной деятельности организаций и Инструкции по его </a:t>
            </a:r>
            <a:r>
              <a:rPr lang="ru-RU" dirty="0" smtClean="0"/>
              <a:t>применению"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пара равных итогов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Общий итог начальных остатков по дебету всех счетов равен общему итогу начальных остатков по кредиту всех счетов – это вытекает из равенства итогов актива и пассива баланса, поскольку общая сумма остатков средств предприятия, отражаемая по дебету активных счетов не может быть больше или меньше общей суммы источников их образования, отражаемых по кредиту пассивных счетов.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48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пара равных итогов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Представлена равенством общего итога оборотов по дебету всех счетов и общего итога оборотов по кредиту - обеспечивается двойной записью, т.к. сумма по каждой операции отражается по дебету одного счета и кредиту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10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пара равных итогов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Clr>
                <a:srgbClr val="93A299"/>
              </a:buClr>
              <a:buNone/>
            </a:pPr>
            <a:r>
              <a:rPr lang="ru-RU" dirty="0">
                <a:solidFill>
                  <a:srgbClr val="564B3C"/>
                </a:solidFill>
              </a:rPr>
              <a:t>Общий итог </a:t>
            </a:r>
            <a:r>
              <a:rPr lang="ru-RU" dirty="0" smtClean="0">
                <a:solidFill>
                  <a:srgbClr val="564B3C"/>
                </a:solidFill>
              </a:rPr>
              <a:t>конечных остатков </a:t>
            </a:r>
            <a:r>
              <a:rPr lang="ru-RU" dirty="0">
                <a:solidFill>
                  <a:srgbClr val="564B3C"/>
                </a:solidFill>
              </a:rPr>
              <a:t>по дебету всех счетов равен общему итогу конечных </a:t>
            </a:r>
            <a:r>
              <a:rPr lang="ru-RU" dirty="0" smtClean="0">
                <a:solidFill>
                  <a:srgbClr val="564B3C"/>
                </a:solidFill>
              </a:rPr>
              <a:t>остатков </a:t>
            </a:r>
            <a:r>
              <a:rPr lang="ru-RU" dirty="0">
                <a:solidFill>
                  <a:srgbClr val="564B3C"/>
                </a:solidFill>
              </a:rPr>
              <a:t>по кредиту всех счетов – это вытекает из </a:t>
            </a:r>
            <a:r>
              <a:rPr lang="ru-RU" dirty="0" smtClean="0">
                <a:solidFill>
                  <a:srgbClr val="564B3C"/>
                </a:solidFill>
              </a:rPr>
              <a:t>первых двух и объясняется равенством </a:t>
            </a:r>
            <a:r>
              <a:rPr lang="ru-RU" dirty="0">
                <a:solidFill>
                  <a:srgbClr val="564B3C"/>
                </a:solidFill>
              </a:rPr>
              <a:t>итогов актива и пассива </a:t>
            </a:r>
            <a:r>
              <a:rPr lang="ru-RU" dirty="0" smtClean="0">
                <a:solidFill>
                  <a:srgbClr val="564B3C"/>
                </a:solidFill>
              </a:rPr>
              <a:t>баланса на конец периода.  </a:t>
            </a:r>
            <a:endParaRPr lang="ru-RU" dirty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5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 структуру </a:t>
            </a:r>
            <a:r>
              <a:rPr lang="ru-RU" dirty="0" err="1"/>
              <a:t>оборотно</a:t>
            </a:r>
            <a:r>
              <a:rPr lang="ru-RU" dirty="0"/>
              <a:t>-сальдовой ведомости входят 7 столбцов:</a:t>
            </a:r>
          </a:p>
          <a:p>
            <a:pPr marL="114300" indent="0">
              <a:buNone/>
            </a:pPr>
            <a:r>
              <a:rPr lang="ru-RU" dirty="0" smtClean="0"/>
              <a:t>наименование </a:t>
            </a:r>
            <a:r>
              <a:rPr lang="ru-RU" dirty="0"/>
              <a:t>счета;</a:t>
            </a:r>
          </a:p>
          <a:p>
            <a:pPr marL="114300" indent="0">
              <a:buNone/>
            </a:pPr>
            <a:r>
              <a:rPr lang="ru-RU" dirty="0"/>
              <a:t>сальдо на начало периода по </a:t>
            </a:r>
            <a:r>
              <a:rPr lang="ru-RU" dirty="0" err="1"/>
              <a:t>Дт</a:t>
            </a:r>
            <a:r>
              <a:rPr lang="ru-RU" dirty="0"/>
              <a:t> и </a:t>
            </a:r>
            <a:r>
              <a:rPr lang="ru-RU" dirty="0" err="1"/>
              <a:t>Кт</a:t>
            </a:r>
            <a:r>
              <a:rPr lang="ru-RU" dirty="0"/>
              <a:t>;</a:t>
            </a:r>
          </a:p>
          <a:p>
            <a:pPr marL="114300" indent="0">
              <a:buNone/>
            </a:pPr>
            <a:r>
              <a:rPr lang="ru-RU" dirty="0"/>
              <a:t>обороты по </a:t>
            </a:r>
            <a:r>
              <a:rPr lang="ru-RU" dirty="0" err="1"/>
              <a:t>Дт</a:t>
            </a:r>
            <a:r>
              <a:rPr lang="ru-RU" dirty="0"/>
              <a:t> и </a:t>
            </a:r>
            <a:r>
              <a:rPr lang="ru-RU" dirty="0" err="1"/>
              <a:t>Кт</a:t>
            </a:r>
            <a:r>
              <a:rPr lang="ru-RU" dirty="0"/>
              <a:t>;</a:t>
            </a:r>
          </a:p>
          <a:p>
            <a:pPr marL="114300" indent="0">
              <a:buNone/>
            </a:pPr>
            <a:r>
              <a:rPr lang="ru-RU" dirty="0"/>
              <a:t>сальдо на конец периода по </a:t>
            </a:r>
            <a:r>
              <a:rPr lang="ru-RU" dirty="0" err="1"/>
              <a:t>Дт</a:t>
            </a:r>
            <a:r>
              <a:rPr lang="ru-RU" dirty="0"/>
              <a:t> и </a:t>
            </a:r>
            <a:r>
              <a:rPr lang="ru-RU" dirty="0" err="1"/>
              <a:t>Кт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53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0230"/>
              </p:ext>
            </p:extLst>
          </p:nvPr>
        </p:nvGraphicFramePr>
        <p:xfrm>
          <a:off x="1524000" y="1397000"/>
          <a:ext cx="6095999" cy="462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№ счета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Сальдо на начало периода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Обороты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Сальдо на конец периода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466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Шахматная оборотная ведомость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с</a:t>
            </a:r>
            <a:r>
              <a:rPr lang="ru-RU" dirty="0" smtClean="0"/>
              <a:t>вод оборотов по счетам, служащий для раскрытия их содержания и проверки правильности корреспонденции  счетов.</a:t>
            </a:r>
          </a:p>
          <a:p>
            <a:pPr>
              <a:buFontTx/>
              <a:buChar char="-"/>
            </a:pPr>
            <a:r>
              <a:rPr lang="ru-RU" dirty="0" smtClean="0"/>
              <a:t>в ведомости по вертикали и горизонтали указаны шифры корреспондирующих счетов.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0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9694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Правила ведения синтетических и аналитических счетов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8784976" cy="4988768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предприятии открывается столько синтетических счетов, сколько существует объектов учета, так как каждый счет контролирует свой объект. 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Счета </a:t>
            </a:r>
            <a:r>
              <a:rPr lang="ru-RU" dirty="0"/>
              <a:t>ведут (заполняют) в течение месяца: в начале месяца счет «</a:t>
            </a:r>
            <a:r>
              <a:rPr lang="ru-RU" dirty="0" smtClean="0"/>
              <a:t>открывают</a:t>
            </a:r>
            <a:r>
              <a:rPr lang="ru-RU" dirty="0"/>
              <a:t>» (дают ему наименование, выставляют остатки имеющихся в </a:t>
            </a:r>
            <a:r>
              <a:rPr lang="ru-RU" dirty="0" smtClean="0"/>
              <a:t>наличии </a:t>
            </a:r>
            <a:r>
              <a:rPr lang="ru-RU" dirty="0"/>
              <a:t>средств и источников), в течение месяца отражают все изменения, в конце месяца «закрывают» (подсчитывают обороты и остатки средств, </a:t>
            </a:r>
            <a:r>
              <a:rPr lang="ru-RU" dirty="0" smtClean="0"/>
              <a:t>фондов</a:t>
            </a:r>
            <a:r>
              <a:rPr lang="ru-RU" dirty="0"/>
              <a:t>, долгов и результаты работы предприятия за месяц). 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Счета </a:t>
            </a:r>
            <a:r>
              <a:rPr lang="ru-RU" dirty="0"/>
              <a:t>связаны с балансом – они показывают изменения, </a:t>
            </a:r>
            <a:r>
              <a:rPr lang="ru-RU" dirty="0" smtClean="0"/>
              <a:t>происходящие </a:t>
            </a:r>
            <a:r>
              <a:rPr lang="ru-RU" dirty="0"/>
              <a:t>со статьями актива и пассива баланса, а в конце учетного периода по данным остатков на счетах составляют баланс и показывают наличие средств предприятия и источников на 1 число. 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092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8640960" cy="51054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ru-RU" dirty="0" smtClean="0"/>
              <a:t>Счета </a:t>
            </a:r>
            <a:r>
              <a:rPr lang="ru-RU" dirty="0"/>
              <a:t>бывают активные, пассивные и активно-пассивные, порядок </a:t>
            </a:r>
            <a:r>
              <a:rPr lang="ru-RU" dirty="0" smtClean="0"/>
              <a:t>записи </a:t>
            </a:r>
            <a:r>
              <a:rPr lang="ru-RU" dirty="0"/>
              <a:t>зависит от вида </a:t>
            </a:r>
            <a:r>
              <a:rPr lang="ru-RU" dirty="0" smtClean="0"/>
              <a:t>счета, также забалансовые. </a:t>
            </a:r>
            <a:endParaRPr lang="ru-RU" dirty="0"/>
          </a:p>
          <a:p>
            <a:pPr marL="571500" indent="-457200">
              <a:buFont typeface="+mj-lt"/>
              <a:buAutoNum type="arabicPeriod" startAt="4"/>
            </a:pPr>
            <a:r>
              <a:rPr lang="ru-RU" dirty="0" smtClean="0"/>
              <a:t>Счета </a:t>
            </a:r>
            <a:r>
              <a:rPr lang="ru-RU" dirty="0"/>
              <a:t>заполняют по данным бухгалтерских документов, из которых берут сумму, и в зависимости от того, что изменилось и как, записывают на соответствующем счете в соответствующей части. 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ru-RU" dirty="0" smtClean="0"/>
              <a:t>Количество </a:t>
            </a:r>
            <a:r>
              <a:rPr lang="ru-RU" dirty="0"/>
              <a:t>аналитических счетов определяется нуждами </a:t>
            </a:r>
            <a:r>
              <a:rPr lang="ru-RU" dirty="0" smtClean="0"/>
              <a:t>производства</a:t>
            </a:r>
            <a:r>
              <a:rPr lang="ru-RU" dirty="0"/>
              <a:t>. Хозяйственные операции и в синтетических, и в аналитических счетах записываются на одинаковых сторонах (если синтетический счет активный, то и аналитические счета к нему активные, и наоборот). </a:t>
            </a:r>
          </a:p>
          <a:p>
            <a:pPr marL="571500" indent="-457200">
              <a:buFont typeface="+mj-lt"/>
              <a:buAutoNum type="arabicPeriod" startAt="4"/>
            </a:pPr>
            <a:r>
              <a:rPr lang="ru-RU" dirty="0" smtClean="0"/>
              <a:t>Записанная </a:t>
            </a:r>
            <a:r>
              <a:rPr lang="ru-RU" dirty="0"/>
              <a:t>в синтетическом счете операция может быть </a:t>
            </a:r>
            <a:r>
              <a:rPr lang="ru-RU" dirty="0" smtClean="0"/>
              <a:t>детализирована </a:t>
            </a:r>
            <a:r>
              <a:rPr lang="ru-RU" dirty="0"/>
              <a:t>в аналитических счетах, но общая сумма аналитических счетов </a:t>
            </a:r>
            <a:r>
              <a:rPr lang="ru-RU" dirty="0" smtClean="0"/>
              <a:t>должна </a:t>
            </a:r>
            <a:r>
              <a:rPr lang="ru-RU" dirty="0"/>
              <a:t>равняться сумме синтетического счета. 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63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8"/>
            </a:pPr>
            <a:r>
              <a:rPr lang="ru-RU" dirty="0"/>
              <a:t>Аналитический учет ведется в книгах, ведомостях или в карточках. </a:t>
            </a:r>
            <a:r>
              <a:rPr lang="ru-RU" dirty="0" smtClean="0"/>
              <a:t>Материальные </a:t>
            </a:r>
            <a:r>
              <a:rPr lang="ru-RU" dirty="0"/>
              <a:t>ценности на аналитических счетах учитываются в </a:t>
            </a:r>
            <a:r>
              <a:rPr lang="ru-RU" dirty="0" smtClean="0"/>
              <a:t>натурально-стоимостном </a:t>
            </a:r>
            <a:r>
              <a:rPr lang="ru-RU" dirty="0"/>
              <a:t>выражении, то есть ведется количественно-суммовой учет. </a:t>
            </a:r>
          </a:p>
          <a:p>
            <a:pPr marL="571500" indent="-457200">
              <a:buFont typeface="+mj-lt"/>
              <a:buAutoNum type="arabicPeriod" startAt="8"/>
            </a:pPr>
            <a:r>
              <a:rPr lang="ru-RU" dirty="0" smtClean="0"/>
              <a:t>По </a:t>
            </a:r>
            <a:r>
              <a:rPr lang="ru-RU" dirty="0"/>
              <a:t>окончании месяца производится сверка аналитических счетов с синтетическим путем составления оборотной ведомости. По </a:t>
            </a:r>
            <a:r>
              <a:rPr lang="ru-RU" dirty="0" smtClean="0"/>
              <a:t>аналитическим </a:t>
            </a:r>
            <a:r>
              <a:rPr lang="ru-RU" dirty="0"/>
              <a:t>счетам составляется столько оборотных ведомостей, сколько </a:t>
            </a:r>
            <a:r>
              <a:rPr lang="ru-RU" dirty="0" smtClean="0"/>
              <a:t>синтетических </a:t>
            </a:r>
            <a:r>
              <a:rPr lang="ru-RU" dirty="0"/>
              <a:t>счетов имеет аналитический учет. 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3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/>
              <a:t>Счет бухгалтерского учета </a:t>
            </a:r>
            <a:r>
              <a:rPr lang="ru-RU" dirty="0"/>
              <a:t>– это способ экономической </a:t>
            </a:r>
            <a:r>
              <a:rPr lang="ru-RU" dirty="0" smtClean="0"/>
              <a:t>группировки</a:t>
            </a:r>
            <a:r>
              <a:rPr lang="ru-RU" dirty="0"/>
              <a:t>, текущего отражения и оперативного контроля за хозяйственными </a:t>
            </a:r>
            <a:r>
              <a:rPr lang="ru-RU" dirty="0" smtClean="0"/>
              <a:t>средствами</a:t>
            </a:r>
            <a:r>
              <a:rPr lang="ru-RU" dirty="0"/>
              <a:t>, их источниками и хозяйственными операциями.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Счет </a:t>
            </a:r>
            <a:r>
              <a:rPr lang="ru-RU" dirty="0"/>
              <a:t>– это накопитель информации, которая затем обобщается и используется для составления различных сводных </a:t>
            </a:r>
            <a:r>
              <a:rPr lang="ru-RU" dirty="0" smtClean="0"/>
              <a:t>показателей </a:t>
            </a:r>
            <a:r>
              <a:rPr lang="ru-RU" dirty="0"/>
              <a:t>и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6098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Строение счетов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Счет графически представляет собой таблицу, состоящую из двух частей, левая часть называется дебетом (</a:t>
            </a:r>
            <a:r>
              <a:rPr lang="ru-RU" dirty="0" err="1" smtClean="0"/>
              <a:t>Дт</a:t>
            </a:r>
            <a:r>
              <a:rPr lang="ru-RU" dirty="0" smtClean="0"/>
              <a:t>), правая – кредитом (</a:t>
            </a:r>
            <a:r>
              <a:rPr lang="ru-RU" dirty="0" err="1" smtClean="0"/>
              <a:t>Кт</a:t>
            </a:r>
            <a:r>
              <a:rPr lang="ru-RU" dirty="0" smtClean="0"/>
              <a:t>).</a:t>
            </a:r>
          </a:p>
          <a:p>
            <a:pPr marL="114300" indent="0">
              <a:buNone/>
            </a:pPr>
            <a:r>
              <a:rPr lang="ru-RU" dirty="0"/>
              <a:t>Остаток средств или источников их образования на начало или конец периода </a:t>
            </a:r>
            <a:r>
              <a:rPr lang="ru-RU" dirty="0" smtClean="0"/>
              <a:t>называется сальдо.</a:t>
            </a:r>
          </a:p>
          <a:p>
            <a:pPr marL="114300" indent="0">
              <a:buNone/>
            </a:pPr>
            <a:r>
              <a:rPr lang="ru-RU" dirty="0" smtClean="0"/>
              <a:t>Сн – сальдо начальное</a:t>
            </a:r>
          </a:p>
          <a:p>
            <a:pPr marL="114300" indent="0">
              <a:buNone/>
            </a:pPr>
            <a:r>
              <a:rPr lang="ru-RU" dirty="0" smtClean="0"/>
              <a:t>Ск – сальдо конечное</a:t>
            </a:r>
          </a:p>
          <a:p>
            <a:pPr marL="114300" indent="0">
              <a:buNone/>
            </a:pPr>
            <a:r>
              <a:rPr lang="ru-RU" dirty="0"/>
              <a:t>Сумма всех операций по бухгалтерскому счету за отчетный период </a:t>
            </a:r>
            <a:r>
              <a:rPr lang="ru-RU" dirty="0" smtClean="0"/>
              <a:t>называется </a:t>
            </a:r>
            <a:r>
              <a:rPr lang="ru-RU" dirty="0"/>
              <a:t>оборотом по счету.</a:t>
            </a:r>
          </a:p>
        </p:txBody>
      </p:sp>
    </p:spTree>
    <p:extLst>
      <p:ext uri="{BB962C8B-B14F-4D97-AF65-F5344CB8AC3E}">
        <p14:creationId xmlns:p14="http://schemas.microsoft.com/office/powerpoint/2010/main" val="22759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ru-RU" u="sng" dirty="0" smtClean="0"/>
          </a:p>
          <a:p>
            <a:pPr marL="114300" indent="0" algn="ctr">
              <a:buNone/>
            </a:pPr>
            <a:r>
              <a:rPr lang="ru-RU" u="sng" dirty="0" smtClean="0"/>
              <a:t>Дебет (</a:t>
            </a:r>
            <a:r>
              <a:rPr lang="ru-RU" u="sng" dirty="0" err="1" smtClean="0"/>
              <a:t>Дт</a:t>
            </a:r>
            <a:r>
              <a:rPr lang="ru-RU" u="sng" dirty="0" smtClean="0"/>
              <a:t>)	  Счет (название)	Кредит (</a:t>
            </a:r>
            <a:r>
              <a:rPr lang="ru-RU" u="sng" dirty="0" err="1" smtClean="0"/>
              <a:t>Кт</a:t>
            </a:r>
            <a:r>
              <a:rPr lang="ru-RU" u="sng" dirty="0" smtClean="0"/>
              <a:t>)</a:t>
            </a:r>
          </a:p>
          <a:p>
            <a:pPr marL="114300" indent="0" algn="ctr">
              <a:buNone/>
            </a:pPr>
            <a:r>
              <a:rPr lang="ru-RU" dirty="0" smtClean="0"/>
              <a:t>│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ru-RU" dirty="0" smtClean="0"/>
              <a:t>│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ru-RU" dirty="0" smtClean="0"/>
              <a:t>│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ru-RU" dirty="0"/>
              <a:t>│</a:t>
            </a:r>
          </a:p>
        </p:txBody>
      </p:sp>
    </p:spTree>
    <p:extLst>
      <p:ext uri="{BB962C8B-B14F-4D97-AF65-F5344CB8AC3E}">
        <p14:creationId xmlns:p14="http://schemas.microsoft.com/office/powerpoint/2010/main" val="24822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счетов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93A299"/>
              </a:buClr>
              <a:buNone/>
            </a:pPr>
            <a:endParaRPr lang="ru-RU" dirty="0" smtClean="0">
              <a:solidFill>
                <a:srgbClr val="564B3C"/>
              </a:solidFill>
            </a:endParaRP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Счета могут классифицироваться по разным признакам, в результате чего образуются группы (классы) счетов, однородные по какому-либо признаку.</a:t>
            </a:r>
          </a:p>
          <a:p>
            <a:pPr lvl="0">
              <a:buClr>
                <a:srgbClr val="93A299"/>
              </a:buClr>
            </a:pPr>
            <a:r>
              <a:rPr lang="ru-RU" dirty="0">
                <a:solidFill>
                  <a:srgbClr val="564B3C"/>
                </a:solidFill>
              </a:rPr>
              <a:t>Активные </a:t>
            </a:r>
          </a:p>
          <a:p>
            <a:pPr lvl="0">
              <a:buClr>
                <a:srgbClr val="93A299"/>
              </a:buClr>
            </a:pPr>
            <a:r>
              <a:rPr lang="ru-RU" dirty="0">
                <a:solidFill>
                  <a:srgbClr val="564B3C"/>
                </a:solidFill>
              </a:rPr>
              <a:t>Пассивные</a:t>
            </a:r>
          </a:p>
          <a:p>
            <a:pPr lvl="0">
              <a:buClr>
                <a:srgbClr val="93A299"/>
              </a:buClr>
            </a:pPr>
            <a:r>
              <a:rPr lang="ru-RU" dirty="0">
                <a:solidFill>
                  <a:srgbClr val="564B3C"/>
                </a:solidFill>
              </a:rPr>
              <a:t>Активно-пассивные</a:t>
            </a:r>
          </a:p>
          <a:p>
            <a:pPr marL="114300" lvl="0" indent="0">
              <a:buClr>
                <a:srgbClr val="93A299"/>
              </a:buClr>
              <a:buNone/>
            </a:pPr>
            <a:endParaRPr lang="ru-RU" dirty="0" smtClean="0">
              <a:solidFill>
                <a:srgbClr val="564B3C"/>
              </a:solidFill>
            </a:endParaRPr>
          </a:p>
          <a:p>
            <a:pPr marL="114300" lvl="0" indent="0">
              <a:buClr>
                <a:srgbClr val="93A299"/>
              </a:buClr>
              <a:buNone/>
            </a:pPr>
            <a:endParaRPr lang="ru-RU" dirty="0" smtClean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93A299"/>
              </a:buClr>
              <a:buNone/>
            </a:pPr>
            <a:r>
              <a:rPr lang="ru-RU" b="1" dirty="0">
                <a:solidFill>
                  <a:srgbClr val="564B3C"/>
                </a:solidFill>
              </a:rPr>
              <a:t>Активные счета </a:t>
            </a:r>
            <a:r>
              <a:rPr lang="ru-RU" dirty="0">
                <a:solidFill>
                  <a:srgbClr val="564B3C"/>
                </a:solidFill>
              </a:rPr>
              <a:t>– счета, отражаемые в активе баланса, предназначены для учета хозяйственных средств, принадлежащих организации вне зависимости от места их нахождения.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>
                <a:solidFill>
                  <a:srgbClr val="564B3C"/>
                </a:solidFill>
              </a:rPr>
              <a:t>01 – основные средства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>
                <a:solidFill>
                  <a:srgbClr val="564B3C"/>
                </a:solidFill>
              </a:rPr>
              <a:t>07 – оборудование к установке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>
                <a:solidFill>
                  <a:srgbClr val="564B3C"/>
                </a:solidFill>
              </a:rPr>
              <a:t>10 – материалы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>
                <a:solidFill>
                  <a:srgbClr val="564B3C"/>
                </a:solidFill>
              </a:rPr>
              <a:t>41 – </a:t>
            </a:r>
            <a:r>
              <a:rPr lang="ru-RU" dirty="0" smtClean="0">
                <a:solidFill>
                  <a:srgbClr val="564B3C"/>
                </a:solidFill>
              </a:rPr>
              <a:t>товары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43 – готовая продукция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50 – касса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51 – расчетные счета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52 – валютные счета</a:t>
            </a:r>
            <a:endParaRPr lang="ru-RU" dirty="0">
              <a:solidFill>
                <a:srgbClr val="564B3C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6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счетов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6760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93A299"/>
              </a:buClr>
              <a:buNone/>
            </a:pPr>
            <a:endParaRPr lang="ru-RU" b="1" dirty="0" smtClean="0">
              <a:solidFill>
                <a:srgbClr val="564B3C"/>
              </a:solidFill>
            </a:endParaRPr>
          </a:p>
          <a:p>
            <a:pPr marL="114300" lvl="0" indent="0">
              <a:buClr>
                <a:srgbClr val="93A299"/>
              </a:buClr>
              <a:buNone/>
            </a:pPr>
            <a:r>
              <a:rPr lang="ru-RU" b="1" dirty="0" smtClean="0">
                <a:solidFill>
                  <a:srgbClr val="564B3C"/>
                </a:solidFill>
              </a:rPr>
              <a:t>Пассивные счета </a:t>
            </a:r>
            <a:r>
              <a:rPr lang="ru-RU" dirty="0" smtClean="0">
                <a:solidFill>
                  <a:srgbClr val="564B3C"/>
                </a:solidFill>
              </a:rPr>
              <a:t>– счета, отражаемые </a:t>
            </a:r>
            <a:r>
              <a:rPr lang="ru-RU" dirty="0">
                <a:solidFill>
                  <a:srgbClr val="564B3C"/>
                </a:solidFill>
              </a:rPr>
              <a:t>в </a:t>
            </a:r>
            <a:r>
              <a:rPr lang="ru-RU" dirty="0" smtClean="0">
                <a:solidFill>
                  <a:srgbClr val="564B3C"/>
                </a:solidFill>
              </a:rPr>
              <a:t>пассиве баланса</a:t>
            </a:r>
            <a:r>
              <a:rPr lang="ru-RU" dirty="0">
                <a:solidFill>
                  <a:srgbClr val="564B3C"/>
                </a:solidFill>
              </a:rPr>
              <a:t>, предназначены для учета </a:t>
            </a:r>
            <a:r>
              <a:rPr lang="ru-RU" dirty="0" smtClean="0">
                <a:solidFill>
                  <a:srgbClr val="564B3C"/>
                </a:solidFill>
              </a:rPr>
              <a:t>капитала, обязательств: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80 – уставный капитал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82 - резервный капитал</a:t>
            </a:r>
          </a:p>
          <a:p>
            <a:pPr marL="114300" lvl="0" indent="0">
              <a:buClr>
                <a:srgbClr val="93A299"/>
              </a:buClr>
              <a:buNone/>
            </a:pPr>
            <a:r>
              <a:rPr lang="ru-RU" dirty="0" smtClean="0">
                <a:solidFill>
                  <a:srgbClr val="564B3C"/>
                </a:solidFill>
              </a:rPr>
              <a:t>83 </a:t>
            </a:r>
            <a:r>
              <a:rPr lang="ru-RU" dirty="0">
                <a:solidFill>
                  <a:srgbClr val="564B3C"/>
                </a:solidFill>
              </a:rPr>
              <a:t>- </a:t>
            </a:r>
            <a:r>
              <a:rPr lang="ru-RU" dirty="0" smtClean="0">
                <a:solidFill>
                  <a:srgbClr val="564B3C"/>
                </a:solidFill>
              </a:rPr>
              <a:t>добавочный капитал</a:t>
            </a:r>
          </a:p>
        </p:txBody>
      </p:sp>
    </p:spTree>
    <p:extLst>
      <p:ext uri="{BB962C8B-B14F-4D97-AF65-F5344CB8AC3E}">
        <p14:creationId xmlns:p14="http://schemas.microsoft.com/office/powerpoint/2010/main" val="20837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1426</TotalTime>
  <Words>2001</Words>
  <Application>Microsoft Office PowerPoint</Application>
  <PresentationFormat>Экран (4:3)</PresentationFormat>
  <Paragraphs>214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Book Antiqua</vt:lpstr>
      <vt:lpstr>Century Gothic</vt:lpstr>
      <vt:lpstr>Аптека</vt:lpstr>
      <vt:lpstr>Система счетов и двойная запись</vt:lpstr>
      <vt:lpstr>Презентация PowerPoint</vt:lpstr>
      <vt:lpstr>План счетов</vt:lpstr>
      <vt:lpstr>Презентация PowerPoint</vt:lpstr>
      <vt:lpstr>Строение счетов</vt:lpstr>
      <vt:lpstr>Презентация PowerPoint</vt:lpstr>
      <vt:lpstr>Классификация счетов</vt:lpstr>
      <vt:lpstr>Презентация PowerPoint</vt:lpstr>
      <vt:lpstr>Классификация счетов</vt:lpstr>
      <vt:lpstr>Классификация счетов</vt:lpstr>
      <vt:lpstr>Правило</vt:lpstr>
      <vt:lpstr>Презентация PowerPoint</vt:lpstr>
      <vt:lpstr>Забалансовые счета</vt:lpstr>
      <vt:lpstr>Забалансовые счета</vt:lpstr>
      <vt:lpstr>Учет на забалансовых счетах</vt:lpstr>
      <vt:lpstr>Виды забалансовых счетов</vt:lpstr>
      <vt:lpstr>Двойная запись и проводка</vt:lpstr>
      <vt:lpstr>Общий вывод</vt:lpstr>
      <vt:lpstr>Составление проводки</vt:lpstr>
      <vt:lpstr>Составление проводки</vt:lpstr>
      <vt:lpstr>Составление проводки</vt:lpstr>
      <vt:lpstr>Составление проводки</vt:lpstr>
      <vt:lpstr>Хронологические и систематические записи</vt:lpstr>
      <vt:lpstr>Синтетические и аналитические Счета </vt:lpstr>
      <vt:lpstr>Синтетические и аналитические Счета </vt:lpstr>
      <vt:lpstr>Синтетический и аналитический учет</vt:lpstr>
      <vt:lpstr>субсчета</vt:lpstr>
      <vt:lpstr>Пример</vt:lpstr>
      <vt:lpstr>Обобщение итоговых данных</vt:lpstr>
      <vt:lpstr>Первая пара равных итогов</vt:lpstr>
      <vt:lpstr>Вторая пара равных итогов</vt:lpstr>
      <vt:lpstr>Третья пара равных итогов</vt:lpstr>
      <vt:lpstr>Презентация PowerPoint</vt:lpstr>
      <vt:lpstr>Презентация PowerPoint</vt:lpstr>
      <vt:lpstr>Шахматная оборотная ведомость</vt:lpstr>
      <vt:lpstr>Презентация PowerPoint</vt:lpstr>
      <vt:lpstr>Правила ведения синтетических и аналитических счетов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счетов и двойная запись</dc:title>
  <dc:creator>Olga</dc:creator>
  <cp:lastModifiedBy>Ольга</cp:lastModifiedBy>
  <cp:revision>43</cp:revision>
  <dcterms:created xsi:type="dcterms:W3CDTF">2017-03-01T13:42:03Z</dcterms:created>
  <dcterms:modified xsi:type="dcterms:W3CDTF">2021-02-19T08:18:15Z</dcterms:modified>
</cp:coreProperties>
</file>