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2" autoAdjust="0"/>
  </p:normalViewPr>
  <p:slideViewPr>
    <p:cSldViewPr snapToGrid="0">
      <p:cViewPr varScale="1">
        <p:scale>
          <a:sx n="77" d="100"/>
          <a:sy n="77" d="100"/>
        </p:scale>
        <p:origin x="91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74AE7-4D9D-4A8B-A21C-AA5EB0D5EE7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52C85-BF9F-4752-AA1D-28D5CD8A3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3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45A-11E6-490B-8F9E-AC2BB7F8F3A2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63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91-7251-4F8D-BA18-ABB88DB18437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25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8C1C-B8ED-4F18-AB40-8D0CC3213262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76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D38D9-FA4E-42D0-81A9-86336D023B7D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85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FE474-0F80-4CF2-934E-FABF33326CA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207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C5EAB-CB7A-4143-A39C-2E2CFE9993A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177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8AD8F-FD25-4CCA-AA08-D3CDEEBC8CE1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88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F4880-ABE0-4BA8-A58A-2FC299E56A2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61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7ABA8D-2DB9-45CE-B02A-7A1DB1E0D540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515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053E4-DB30-473A-840B-01455463DF8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563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9D54E9-29BE-4696-BEEA-43FE66CF94F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7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A2FF-6C7B-4104-9721-F53933471AFF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28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0197B7-B642-4EA6-B131-B9770A9E181F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455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19E02-CAC8-474F-8471-C3F76215969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161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32E5-AED9-4E52-A7DF-751016A737A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97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268B-041D-4840-8561-60E859C3A261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57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1E0-EFE6-486E-AD85-3917CAFC7520}" type="datetime1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3A02-6AC2-49FC-B013-3C4A4ABB840A}" type="datetime1">
              <a:rPr lang="ru-RU" smtClean="0"/>
              <a:t>04.11.2020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0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A67D-29FB-4C24-988D-33692DE7F7A1}" type="datetime1">
              <a:rPr lang="ru-RU" smtClean="0"/>
              <a:t>04.11.2020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01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752-EF54-4257-A17E-3264B386769D}" type="datetime1">
              <a:rPr lang="ru-RU" smtClean="0"/>
              <a:t>04.11.2020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52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9E65-7743-4CAC-95AD-7CE0651765CC}" type="datetime1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14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3539-F345-4393-B7CB-5DCFE80C29F5}" type="datetime1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7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3112-067B-4241-A89A-2556A7EA992E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9DC5-EA99-4114-AF3A-24D84BBDE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7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09EC-73EA-46A1-9D4C-693369E134B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04.11.2020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19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rablev-y-a@yandex.r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9155" y="841664"/>
            <a:ext cx="11242963" cy="1662545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Математическое и имитационное моделирование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2436" y="3054928"/>
            <a:ext cx="9144000" cy="172693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Тема 2: Потоки событий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64842" y="57150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Кораблев Юрий Александрович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Korablev-y-a@yandex.ru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Кафедра – Системный анализ в экономике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24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Потоки событий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4164"/>
                <a:ext cx="10515600" cy="5583836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Ординарный поток (события появляются по одному), в котором отсутствует последействие, называют </a:t>
                </a:r>
                <a:r>
                  <a:rPr lang="ru-RU" b="1" i="1" u="sng" dirty="0"/>
                  <a:t>пуассоновским</a:t>
                </a:r>
                <a:r>
                  <a:rPr lang="ru-RU" dirty="0"/>
                  <a:t> потоком событий.</a:t>
                </a:r>
              </a:p>
              <a:p>
                <a:pPr algn="just"/>
                <a:r>
                  <a:rPr lang="ru-RU" dirty="0"/>
                  <a:t>Поток событий называют </a:t>
                </a:r>
                <a:r>
                  <a:rPr lang="ru-RU" b="1" i="1" u="sng" dirty="0"/>
                  <a:t>стационарным</a:t>
                </a:r>
                <a:r>
                  <a:rPr lang="ru-RU" dirty="0"/>
                  <a:t>, если его характеристики не меняются со временем.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ru-RU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ru-RU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Простейший поток – ординарный, стационарный поток без последействия (т.е. стационарный пуассоновский).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4164"/>
                <a:ext cx="10515600" cy="5583836"/>
              </a:xfrm>
              <a:blipFill>
                <a:blip r:embed="rId2"/>
                <a:stretch>
                  <a:fillRect l="-1043" t="-1747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8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Потоки с ограниченным последействием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4164"/>
                <a:ext cx="10515600" cy="5583836"/>
              </a:xfrm>
            </p:spPr>
            <p:txBody>
              <a:bodyPr/>
              <a:lstStyle/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lvl="0" algn="just"/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 и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- количество событий, попадающих на непересекающиеся интервалы времени, могут быть зависимым случайными величинами.</a:t>
                </a:r>
              </a:p>
              <a:p>
                <a:pPr lvl="0" algn="just"/>
                <a:endParaRPr lang="ru-RU" sz="2600" dirty="0">
                  <a:solidFill>
                    <a:prstClr val="black"/>
                  </a:solidFill>
                </a:endParaRPr>
              </a:p>
              <a:p>
                <a:pPr lvl="0" algn="just"/>
                <a:endParaRPr lang="ru-RU" sz="2600" dirty="0">
                  <a:solidFill>
                    <a:prstClr val="black"/>
                  </a:solidFill>
                </a:endParaRPr>
              </a:p>
              <a:p>
                <a:pPr lvl="0" algn="just"/>
                <a:endParaRPr lang="ru-RU" sz="2600" dirty="0">
                  <a:solidFill>
                    <a:prstClr val="black"/>
                  </a:solidFill>
                </a:endParaRPr>
              </a:p>
              <a:p>
                <a:pPr lvl="0" algn="just"/>
                <a:r>
                  <a:rPr lang="ru-RU" sz="2600" dirty="0">
                    <a:solidFill>
                      <a:prstClr val="black"/>
                    </a:solidFill>
                  </a:rPr>
                  <a:t>Периоды времени между событиями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являются независимыми случайными величинами.</a:t>
                </a:r>
                <a:endParaRPr lang="en-US" sz="2600" dirty="0">
                  <a:solidFill>
                    <a:prstClr val="black"/>
                  </a:solidFill>
                </a:endParaRPr>
              </a:p>
              <a:p>
                <a:pPr lvl="0" algn="just"/>
                <a:endParaRPr lang="ru-RU" sz="2600" dirty="0">
                  <a:solidFill>
                    <a:prstClr val="black"/>
                  </a:solidFill>
                </a:endParaRPr>
              </a:p>
              <a:p>
                <a:pPr lvl="0" algn="just"/>
                <a:endParaRPr lang="ru-RU" sz="2600" dirty="0">
                  <a:solidFill>
                    <a:prstClr val="black"/>
                  </a:solidFill>
                </a:endParaRPr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4164"/>
                <a:ext cx="10515600" cy="5583836"/>
              </a:xfrm>
              <a:blipFill>
                <a:blip r:embed="rId2"/>
                <a:stretch>
                  <a:fillRect l="-928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3974438" y="1037724"/>
            <a:ext cx="5574819" cy="1077125"/>
            <a:chOff x="3326294" y="1449310"/>
            <a:chExt cx="5574819" cy="107712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3326294" y="1449310"/>
              <a:ext cx="5574819" cy="1077125"/>
              <a:chOff x="2990538" y="1260464"/>
              <a:chExt cx="5574819" cy="1077125"/>
            </a:xfrm>
          </p:grpSpPr>
          <p:cxnSp>
            <p:nvCxnSpPr>
              <p:cNvPr id="8" name="Прямая со стрелкой 7"/>
              <p:cNvCxnSpPr/>
              <p:nvPr/>
            </p:nvCxnSpPr>
            <p:spPr>
              <a:xfrm>
                <a:off x="2990538" y="1881266"/>
                <a:ext cx="557481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322034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455130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990538" y="1937479"/>
                    <a:ext cx="45529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0538" y="1937479"/>
                    <a:ext cx="45529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085255" y="1907980"/>
                    <a:ext cx="96176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5255" y="1907980"/>
                    <a:ext cx="961762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Овал 12"/>
              <p:cNvSpPr/>
              <p:nvPr/>
            </p:nvSpPr>
            <p:spPr>
              <a:xfrm>
                <a:off x="334678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3549430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3974167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426647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478577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5043961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549162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5316533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607070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6289936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6649782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74688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7286121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523710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706844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049246" y="1907980"/>
                    <a:ext cx="96176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9246" y="1907980"/>
                    <a:ext cx="961762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587564" y="1907980"/>
                    <a:ext cx="96176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7564" y="1907980"/>
                    <a:ext cx="961762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445181" y="1280830"/>
                    <a:ext cx="96176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5181" y="1280830"/>
                    <a:ext cx="961762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688020" y="1260464"/>
                    <a:ext cx="96176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20" y="1260464"/>
                    <a:ext cx="961762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Полилиния 5"/>
            <p:cNvSpPr/>
            <p:nvPr/>
          </p:nvSpPr>
          <p:spPr>
            <a:xfrm>
              <a:off x="3553941" y="1567477"/>
              <a:ext cx="1320357" cy="411498"/>
            </a:xfrm>
            <a:custGeom>
              <a:avLst/>
              <a:gdLst>
                <a:gd name="connsiteX0" fmla="*/ 63547 w 1409747"/>
                <a:gd name="connsiteY0" fmla="*/ 401577 h 411737"/>
                <a:gd name="connsiteX1" fmla="*/ 63547 w 1409747"/>
                <a:gd name="connsiteY1" fmla="*/ 350777 h 411737"/>
                <a:gd name="connsiteX2" fmla="*/ 723947 w 1409747"/>
                <a:gd name="connsiteY2" fmla="*/ 257 h 411737"/>
                <a:gd name="connsiteX3" fmla="*/ 1409747 w 1409747"/>
                <a:gd name="connsiteY3" fmla="*/ 411737 h 411737"/>
                <a:gd name="connsiteX0" fmla="*/ 63547 w 1409747"/>
                <a:gd name="connsiteY0" fmla="*/ 401408 h 411568"/>
                <a:gd name="connsiteX1" fmla="*/ 63547 w 1409747"/>
                <a:gd name="connsiteY1" fmla="*/ 350608 h 411568"/>
                <a:gd name="connsiteX2" fmla="*/ 723947 w 1409747"/>
                <a:gd name="connsiteY2" fmla="*/ 88 h 411568"/>
                <a:gd name="connsiteX3" fmla="*/ 1409747 w 1409747"/>
                <a:gd name="connsiteY3" fmla="*/ 411568 h 411568"/>
                <a:gd name="connsiteX0" fmla="*/ 41154 w 1387354"/>
                <a:gd name="connsiteY0" fmla="*/ 409478 h 419638"/>
                <a:gd name="connsiteX1" fmla="*/ 83716 w 1387354"/>
                <a:gd name="connsiteY1" fmla="*/ 165638 h 419638"/>
                <a:gd name="connsiteX2" fmla="*/ 701554 w 1387354"/>
                <a:gd name="connsiteY2" fmla="*/ 8158 h 419638"/>
                <a:gd name="connsiteX3" fmla="*/ 1387354 w 1387354"/>
                <a:gd name="connsiteY3" fmla="*/ 419638 h 419638"/>
                <a:gd name="connsiteX0" fmla="*/ 0 w 1346200"/>
                <a:gd name="connsiteY0" fmla="*/ 401327 h 411487"/>
                <a:gd name="connsiteX1" fmla="*/ 660400 w 1346200"/>
                <a:gd name="connsiteY1" fmla="*/ 7 h 411487"/>
                <a:gd name="connsiteX2" fmla="*/ 1346200 w 1346200"/>
                <a:gd name="connsiteY2" fmla="*/ 411487 h 411487"/>
                <a:gd name="connsiteX0" fmla="*/ 0 w 1346200"/>
                <a:gd name="connsiteY0" fmla="*/ 401332 h 411492"/>
                <a:gd name="connsiteX1" fmla="*/ 660400 w 1346200"/>
                <a:gd name="connsiteY1" fmla="*/ 12 h 411492"/>
                <a:gd name="connsiteX2" fmla="*/ 1346200 w 1346200"/>
                <a:gd name="connsiteY2" fmla="*/ 411492 h 411492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58 h 411498"/>
                <a:gd name="connsiteX1" fmla="*/ 724242 w 1410042"/>
                <a:gd name="connsiteY1" fmla="*/ 18 h 411498"/>
                <a:gd name="connsiteX2" fmla="*/ 1410042 w 1410042"/>
                <a:gd name="connsiteY2" fmla="*/ 411498 h 411498"/>
                <a:gd name="connsiteX0" fmla="*/ 2 w 1410044"/>
                <a:gd name="connsiteY0" fmla="*/ 397022 h 412262"/>
                <a:gd name="connsiteX1" fmla="*/ 724244 w 1410044"/>
                <a:gd name="connsiteY1" fmla="*/ 782 h 412262"/>
                <a:gd name="connsiteX2" fmla="*/ 1410044 w 1410044"/>
                <a:gd name="connsiteY2" fmla="*/ 412262 h 412262"/>
                <a:gd name="connsiteX0" fmla="*/ 3 w 1410045"/>
                <a:gd name="connsiteY0" fmla="*/ 396258 h 411498"/>
                <a:gd name="connsiteX1" fmla="*/ 724245 w 1410045"/>
                <a:gd name="connsiteY1" fmla="*/ 18 h 411498"/>
                <a:gd name="connsiteX2" fmla="*/ 1410045 w 1410045"/>
                <a:gd name="connsiteY2" fmla="*/ 411498 h 411498"/>
                <a:gd name="connsiteX0" fmla="*/ 2 w 1410044"/>
                <a:gd name="connsiteY0" fmla="*/ 396258 h 411498"/>
                <a:gd name="connsiteX1" fmla="*/ 724244 w 1410044"/>
                <a:gd name="connsiteY1" fmla="*/ 18 h 411498"/>
                <a:gd name="connsiteX2" fmla="*/ 1410044 w 1410044"/>
                <a:gd name="connsiteY2" fmla="*/ 411498 h 4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044" h="411498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олилиния 6"/>
            <p:cNvSpPr/>
            <p:nvPr/>
          </p:nvSpPr>
          <p:spPr>
            <a:xfrm>
              <a:off x="5572861" y="1546189"/>
              <a:ext cx="1831340" cy="411498"/>
            </a:xfrm>
            <a:custGeom>
              <a:avLst/>
              <a:gdLst>
                <a:gd name="connsiteX0" fmla="*/ 63547 w 1409747"/>
                <a:gd name="connsiteY0" fmla="*/ 401577 h 411737"/>
                <a:gd name="connsiteX1" fmla="*/ 63547 w 1409747"/>
                <a:gd name="connsiteY1" fmla="*/ 350777 h 411737"/>
                <a:gd name="connsiteX2" fmla="*/ 723947 w 1409747"/>
                <a:gd name="connsiteY2" fmla="*/ 257 h 411737"/>
                <a:gd name="connsiteX3" fmla="*/ 1409747 w 1409747"/>
                <a:gd name="connsiteY3" fmla="*/ 411737 h 411737"/>
                <a:gd name="connsiteX0" fmla="*/ 63547 w 1409747"/>
                <a:gd name="connsiteY0" fmla="*/ 401408 h 411568"/>
                <a:gd name="connsiteX1" fmla="*/ 63547 w 1409747"/>
                <a:gd name="connsiteY1" fmla="*/ 350608 h 411568"/>
                <a:gd name="connsiteX2" fmla="*/ 723947 w 1409747"/>
                <a:gd name="connsiteY2" fmla="*/ 88 h 411568"/>
                <a:gd name="connsiteX3" fmla="*/ 1409747 w 1409747"/>
                <a:gd name="connsiteY3" fmla="*/ 411568 h 411568"/>
                <a:gd name="connsiteX0" fmla="*/ 41154 w 1387354"/>
                <a:gd name="connsiteY0" fmla="*/ 409478 h 419638"/>
                <a:gd name="connsiteX1" fmla="*/ 83716 w 1387354"/>
                <a:gd name="connsiteY1" fmla="*/ 165638 h 419638"/>
                <a:gd name="connsiteX2" fmla="*/ 701554 w 1387354"/>
                <a:gd name="connsiteY2" fmla="*/ 8158 h 419638"/>
                <a:gd name="connsiteX3" fmla="*/ 1387354 w 1387354"/>
                <a:gd name="connsiteY3" fmla="*/ 419638 h 419638"/>
                <a:gd name="connsiteX0" fmla="*/ 0 w 1346200"/>
                <a:gd name="connsiteY0" fmla="*/ 401327 h 411487"/>
                <a:gd name="connsiteX1" fmla="*/ 660400 w 1346200"/>
                <a:gd name="connsiteY1" fmla="*/ 7 h 411487"/>
                <a:gd name="connsiteX2" fmla="*/ 1346200 w 1346200"/>
                <a:gd name="connsiteY2" fmla="*/ 411487 h 411487"/>
                <a:gd name="connsiteX0" fmla="*/ 0 w 1346200"/>
                <a:gd name="connsiteY0" fmla="*/ 401332 h 411492"/>
                <a:gd name="connsiteX1" fmla="*/ 660400 w 1346200"/>
                <a:gd name="connsiteY1" fmla="*/ 12 h 411492"/>
                <a:gd name="connsiteX2" fmla="*/ 1346200 w 1346200"/>
                <a:gd name="connsiteY2" fmla="*/ 411492 h 411492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58 h 411498"/>
                <a:gd name="connsiteX1" fmla="*/ 724242 w 1410042"/>
                <a:gd name="connsiteY1" fmla="*/ 18 h 411498"/>
                <a:gd name="connsiteX2" fmla="*/ 1410042 w 1410042"/>
                <a:gd name="connsiteY2" fmla="*/ 411498 h 411498"/>
                <a:gd name="connsiteX0" fmla="*/ 2 w 1410044"/>
                <a:gd name="connsiteY0" fmla="*/ 397022 h 412262"/>
                <a:gd name="connsiteX1" fmla="*/ 724244 w 1410044"/>
                <a:gd name="connsiteY1" fmla="*/ 782 h 412262"/>
                <a:gd name="connsiteX2" fmla="*/ 1410044 w 1410044"/>
                <a:gd name="connsiteY2" fmla="*/ 412262 h 412262"/>
                <a:gd name="connsiteX0" fmla="*/ 3 w 1410045"/>
                <a:gd name="connsiteY0" fmla="*/ 396258 h 411498"/>
                <a:gd name="connsiteX1" fmla="*/ 724245 w 1410045"/>
                <a:gd name="connsiteY1" fmla="*/ 18 h 411498"/>
                <a:gd name="connsiteX2" fmla="*/ 1410045 w 1410045"/>
                <a:gd name="connsiteY2" fmla="*/ 411498 h 411498"/>
                <a:gd name="connsiteX0" fmla="*/ 2 w 1410044"/>
                <a:gd name="connsiteY0" fmla="*/ 396258 h 411498"/>
                <a:gd name="connsiteX1" fmla="*/ 724244 w 1410044"/>
                <a:gd name="connsiteY1" fmla="*/ 18 h 411498"/>
                <a:gd name="connsiteX2" fmla="*/ 1410044 w 1410044"/>
                <a:gd name="connsiteY2" fmla="*/ 411498 h 4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044" h="411498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0" name="Рисунок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2913" y="3577447"/>
            <a:ext cx="5816183" cy="1089173"/>
          </a:xfrm>
          <a:prstGeom prst="rect">
            <a:avLst/>
          </a:prstGeom>
        </p:spPr>
      </p:pic>
      <p:sp>
        <p:nvSpPr>
          <p:cNvPr id="32" name="Номер слайда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05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Поток Пальма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486400"/>
          </a:xfrm>
        </p:spPr>
        <p:txBody>
          <a:bodyPr/>
          <a:lstStyle/>
          <a:p>
            <a:pPr lvl="0" algn="just"/>
            <a:endParaRPr lang="ru-RU" sz="2600" dirty="0">
              <a:solidFill>
                <a:prstClr val="black"/>
              </a:solidFill>
            </a:endParaRPr>
          </a:p>
          <a:p>
            <a:pPr lvl="0" algn="just"/>
            <a:r>
              <a:rPr lang="ru-RU" sz="2600" dirty="0">
                <a:solidFill>
                  <a:prstClr val="black"/>
                </a:solidFill>
              </a:rPr>
              <a:t>Стационарный поток с ограниченным последействием.</a:t>
            </a:r>
          </a:p>
          <a:p>
            <a:pPr lvl="0" algn="just"/>
            <a:r>
              <a:rPr lang="ru-RU" sz="2600" dirty="0">
                <a:solidFill>
                  <a:prstClr val="black"/>
                </a:solidFill>
              </a:rPr>
              <a:t>Любой поток, у которого время между событиями является независимыми случайными величинами, но при этом характеристики которого не меняются со временем. </a:t>
            </a:r>
          </a:p>
          <a:p>
            <a:pPr lvl="0" algn="just"/>
            <a:r>
              <a:rPr lang="ru-RU" sz="2600" dirty="0">
                <a:solidFill>
                  <a:prstClr val="black"/>
                </a:solidFill>
              </a:rPr>
              <a:t>Простейший поток (стационарный пуассоновский) также является потоком Пальма, так как он стационарен и интервалы времени между событиями являются независимыми случайными величинами с экспоненциальным распределением. </a:t>
            </a:r>
          </a:p>
          <a:p>
            <a:pPr lvl="0" algn="just"/>
            <a:r>
              <a:rPr lang="ru-RU" sz="2600" dirty="0">
                <a:solidFill>
                  <a:prstClr val="black"/>
                </a:solidFill>
              </a:rPr>
              <a:t>Поток Пальма, отличный от пуассоновского – поток, у которого время между событиями заданы любым другим законом распределения, кроме экспоненциального, параметры которого не меняются. </a:t>
            </a:r>
          </a:p>
          <a:p>
            <a:pPr lvl="0" algn="just"/>
            <a:endParaRPr lang="ru-RU" sz="2600" dirty="0">
              <a:solidFill>
                <a:prstClr val="black"/>
              </a:solidFill>
            </a:endParaRPr>
          </a:p>
          <a:p>
            <a:pPr lvl="0" algn="just"/>
            <a:endParaRPr lang="ru-RU" sz="2600" dirty="0">
              <a:solidFill>
                <a:prstClr val="black"/>
              </a:solidFill>
            </a:endParaRP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22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Свойства потоков Пальма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4164"/>
                <a:ext cx="10515600" cy="5583836"/>
              </a:xfrm>
            </p:spPr>
            <p:txBody>
              <a:bodyPr/>
              <a:lstStyle/>
              <a:p>
                <a:pPr lvl="0" algn="just"/>
                <a:endParaRPr lang="ru-RU" sz="2600" dirty="0">
                  <a:solidFill>
                    <a:prstClr val="black"/>
                  </a:solidFill>
                </a:endParaRPr>
              </a:p>
              <a:p>
                <a:pPr marL="514350" lvl="0" indent="-514350" algn="just">
                  <a:buFont typeface="+mj-lt"/>
                  <a:buAutoNum type="arabicPeriod"/>
                </a:pPr>
                <a:r>
                  <a:rPr lang="ru-RU" sz="2600" dirty="0">
                    <a:solidFill>
                      <a:prstClr val="black"/>
                    </a:solidFill>
                  </a:rPr>
                  <a:t>Вероятность попасть на интервал заданной ширины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514350" lvl="0" indent="-514350" algn="just">
                  <a:buFont typeface="+mj-lt"/>
                  <a:buAutoNum type="arabicPeriod"/>
                </a:pPr>
                <a:r>
                  <a:rPr lang="ru-RU" sz="2600" dirty="0">
                    <a:solidFill>
                      <a:prstClr val="black"/>
                    </a:solidFill>
                  </a:rPr>
                  <a:t>Вероятность того, что случайная точка поделила случайный интервал</a:t>
                </a:r>
                <a:r>
                  <a:rPr lang="en-US" sz="2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на две части, шириной </a:t>
                </a:r>
                <a:r>
                  <a:rPr lang="en-US" sz="2600" dirty="0">
                    <a:solidFill>
                      <a:prstClr val="black"/>
                    </a:solidFill>
                  </a:rPr>
                  <a:t>Q </a:t>
                </a:r>
                <a:r>
                  <a:rPr lang="ru-RU" sz="2600" dirty="0">
                    <a:solidFill>
                      <a:prstClr val="black"/>
                    </a:solidFill>
                  </a:rPr>
                  <a:t>и </a:t>
                </a:r>
                <a:r>
                  <a:rPr lang="en-US" sz="2600" dirty="0">
                    <a:solidFill>
                      <a:prstClr val="black"/>
                    </a:solidFill>
                  </a:rPr>
                  <a:t>R.</a:t>
                </a:r>
                <a:endParaRPr lang="ru-RU" sz="2600" dirty="0">
                  <a:solidFill>
                    <a:prstClr val="black"/>
                  </a:solidFill>
                </a:endParaRPr>
              </a:p>
              <a:p>
                <a:pPr marL="514350" lvl="0" indent="-514350" algn="just">
                  <a:buFont typeface="+mj-lt"/>
                  <a:buAutoNum type="arabicPeriod"/>
                </a:pPr>
                <a:r>
                  <a:rPr lang="ru-RU" sz="2600" dirty="0">
                    <a:solidFill>
                      <a:prstClr val="black"/>
                    </a:solidFill>
                  </a:rPr>
                  <a:t>Вероятность того, что при известном времени спустя предыдущее событие</a:t>
                </a:r>
                <a:r>
                  <a:rPr lang="en-US" sz="2600" dirty="0">
                    <a:solidFill>
                      <a:prstClr val="black"/>
                    </a:solidFill>
                  </a:rPr>
                  <a:t> Q </a:t>
                </a:r>
                <a:r>
                  <a:rPr lang="ru-RU" sz="2600" dirty="0">
                    <a:solidFill>
                      <a:prstClr val="black"/>
                    </a:solidFill>
                  </a:rPr>
                  <a:t>время до следующего события будет </a:t>
                </a:r>
                <a:r>
                  <a:rPr lang="en-US" sz="2600" dirty="0">
                    <a:solidFill>
                      <a:prstClr val="black"/>
                    </a:solidFill>
                  </a:rPr>
                  <a:t>R</a:t>
                </a:r>
                <a:r>
                  <a:rPr lang="ru-RU" sz="2600" dirty="0">
                    <a:solidFill>
                      <a:prstClr val="black"/>
                    </a:solidFill>
                  </a:rPr>
                  <a:t>.</a:t>
                </a:r>
                <a:endParaRPr lang="ru-RU" dirty="0"/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4164"/>
                <a:ext cx="10515600" cy="5583836"/>
              </a:xfrm>
              <a:blipFill>
                <a:blip r:embed="rId2"/>
                <a:stretch>
                  <a:fillRect l="-11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/>
              <a:lstStyle/>
              <a:p>
                <a:r>
                  <a:rPr lang="ru-RU" sz="36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1. Вероятность попасть на интервал заданной ширины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4164"/>
                <a:ext cx="10515600" cy="5655274"/>
              </a:xfrm>
            </p:spPr>
            <p:txBody>
              <a:bodyPr/>
              <a:lstStyle/>
              <a:p>
                <a:pPr algn="just"/>
                <a:r>
                  <a:rPr lang="ru-RU" sz="2600" dirty="0">
                    <a:solidFill>
                      <a:prstClr val="black"/>
                    </a:solidFill>
                  </a:rPr>
                  <a:t>Пример</a:t>
                </a:r>
              </a:p>
              <a:p>
                <a:pPr marL="0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Пусть случайные интервалы времени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между событиями имеют следующие длины и вероятности.</a:t>
                </a: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Интервалы шириной 1 и 9 появляются равновероятно.</a:t>
                </a:r>
              </a:p>
              <a:p>
                <a:pPr marL="0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Чему равна вероятность случайной точки попасть на интервал шириной 1 или 9? Вероятность одинакова? Нет!</a:t>
                </a:r>
              </a:p>
              <a:p>
                <a:pPr marL="0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4164"/>
                <a:ext cx="10515600" cy="5655274"/>
              </a:xfrm>
              <a:blipFill>
                <a:blip r:embed="rId3"/>
                <a:stretch>
                  <a:fillRect l="-1043" t="-1616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445882"/>
                  </p:ext>
                </p:extLst>
              </p:nvPr>
            </p:nvGraphicFramePr>
            <p:xfrm>
              <a:off x="2031998" y="2698367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1777562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8670422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559224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</a:t>
                          </a:r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551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0.5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0.5</a:t>
                          </a:r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300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445882"/>
                  </p:ext>
                </p:extLst>
              </p:nvPr>
            </p:nvGraphicFramePr>
            <p:xfrm>
              <a:off x="2031998" y="2698367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1777562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8670422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5592246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25" t="-10465" r="-200225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9</a:t>
                          </a:r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5519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25" t="-111765" r="-200225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0.5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0.5</a:t>
                          </a:r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3004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120206"/>
                  </p:ext>
                </p:extLst>
              </p:nvPr>
            </p:nvGraphicFramePr>
            <p:xfrm>
              <a:off x="2031997" y="5658925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1777562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8670422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559224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</a:t>
                          </a:r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551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0.9</a:t>
                          </a:r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300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120206"/>
                  </p:ext>
                </p:extLst>
              </p:nvPr>
            </p:nvGraphicFramePr>
            <p:xfrm>
              <a:off x="2031997" y="5658925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1777562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8670422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5592246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25" t="-10465" r="-200225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9</a:t>
                          </a:r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5519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25" t="-111765" r="-200225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0.1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0.9</a:t>
                          </a:r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3004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42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/>
              <a:lstStyle/>
              <a:p>
                <a:r>
                  <a:rPr lang="ru-RU" sz="36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1. Вероятность попасть на интервал заданной ширины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4164"/>
                <a:ext cx="10515600" cy="5655274"/>
              </a:xfrm>
            </p:spPr>
            <p:txBody>
              <a:bodyPr/>
              <a:lstStyle/>
              <a:p>
                <a:pPr algn="just"/>
                <a:r>
                  <a:rPr lang="ru-RU" sz="2600" dirty="0">
                    <a:solidFill>
                      <a:prstClr val="black"/>
                    </a:solidFill>
                  </a:rPr>
                  <a:t>Общий случай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где: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- плотность распределения случайных периодов времени между событиями,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  <m:d>
                          <m:dPr>
                            <m:ctrlP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- математическое ожидание случайных периодов времени между событиями,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</a:t>
                </a:r>
                <a:r>
                  <a:rPr lang="ru-RU" sz="2600" dirty="0">
                    <a:solidFill>
                      <a:prstClr val="black"/>
                    </a:solidFill>
                  </a:rPr>
                  <a:t>- плотность распределения участка времени, на который попало случайное событие.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ru-RU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b="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b="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где: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ru-RU" sz="2600" b="0" dirty="0">
                    <a:solidFill>
                      <a:prstClr val="black"/>
                    </a:solidFill>
                  </a:rPr>
                  <a:t> - математическое ожидание длительности интервала, на которое попала случайная точка,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600" b="0" dirty="0">
                    <a:solidFill>
                      <a:prstClr val="black"/>
                    </a:solidFill>
                  </a:rPr>
                  <a:t> - дисперсия </a:t>
                </a:r>
                <a:r>
                  <a:rPr lang="ru-RU" sz="2600" dirty="0">
                    <a:solidFill>
                      <a:prstClr val="black"/>
                    </a:solidFill>
                  </a:rPr>
                  <a:t>случайных периодов времени между событиями</a:t>
                </a:r>
                <a:endParaRPr lang="en-US" sz="2600" b="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4164"/>
                <a:ext cx="10515600" cy="5655274"/>
              </a:xfrm>
              <a:blipFill>
                <a:blip r:embed="rId3"/>
                <a:stretch>
                  <a:fillRect l="-1043" t="-1616" r="-986" b="-2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40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/>
              <a:lstStyle/>
              <a:p>
                <a:r>
                  <a:rPr lang="ru-RU" sz="36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1. Вероятность попасть на интервал заданной ширины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2248" y="1274163"/>
                <a:ext cx="11556167" cy="580119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600" dirty="0">
                    <a:solidFill>
                      <a:prstClr val="black"/>
                    </a:solidFill>
                  </a:rPr>
                  <a:t>Пример</a:t>
                </a:r>
              </a:p>
              <a:p>
                <a:pPr marL="0" indent="0" algn="just">
                  <a:buNone/>
                </a:pPr>
                <a:r>
                  <a:rPr lang="ru-RU" sz="2400" dirty="0">
                    <a:solidFill>
                      <a:prstClr val="black"/>
                    </a:solidFill>
                  </a:rPr>
                  <a:t>Известно, что некоторый боксер гарантированно побеждает нокаутом между 2 и 7 раундом, причем равновероятно. Определить распределение количества раундов поединка, который вы случайно обнаружили, переключая каналы телевизора. 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7−2</m:t>
                                  </m:r>
                                </m:den>
                              </m:f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=0.2,  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[2,7]</m:t>
                              </m:r>
                              <m:r>
                                <m:rPr>
                                  <m:nor/>
                                </m:rPr>
                                <a:rPr lang="en-US" sz="26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</m:t>
                              </m:r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∉[2,7]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4.5,  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600" b="0" dirty="0">
                  <a:solidFill>
                    <a:prstClr val="black"/>
                  </a:solidFill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ru-RU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4.5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∈[2,7]</m:t>
                      </m:r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ru-RU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  <m:sSup>
                      <m:sSup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Sup>
                      <m:sSubSup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343−8</m:t>
                            </m:r>
                          </m:e>
                        </m:d>
                      </m:num>
                      <m:den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=4.96</m:t>
                    </m:r>
                  </m:oMath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=4.5+</m:t>
                      </m:r>
                      <m:f>
                        <m:fPr>
                          <m:type m:val="lin"/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12∗4.5</m:t>
                              </m:r>
                            </m:e>
                          </m:d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4.5+0.46=4.96</m:t>
                      </m:r>
                    </m:oMath>
                  </m:oMathPara>
                </a14:m>
                <a:endParaRPr lang="ru-RU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248" y="1274163"/>
                <a:ext cx="11556167" cy="5801193"/>
              </a:xfrm>
              <a:blipFill>
                <a:blip r:embed="rId3"/>
                <a:stretch>
                  <a:fillRect l="-844" t="-1576" r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16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/>
              <a:lstStyle/>
              <a:p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lang="ru-RU" sz="36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. </a:t>
                </a:r>
                <a:r>
                  <a:rPr lang="ru-RU" sz="3600" dirty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rPr>
                  <a:t>Вероятность поделить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600" dirty="0">
                    <a:solidFill>
                      <a:prstClr val="black"/>
                    </a:solidFill>
                    <a:latin typeface="+mn-lt"/>
                  </a:rPr>
                  <a:t> на две части, шириной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+mn-lt"/>
                  </a:rPr>
                  <a:t> </a:t>
                </a:r>
                <a:r>
                  <a:rPr lang="ru-RU" sz="3600" dirty="0">
                    <a:solidFill>
                      <a:prstClr val="black"/>
                    </a:solidFill>
                    <a:latin typeface="+mn-lt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ru-RU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4164"/>
                <a:ext cx="10515600" cy="5516380"/>
              </a:xfrm>
            </p:spPr>
            <p:txBody>
              <a:bodyPr/>
              <a:lstStyle/>
              <a:p>
                <a:pPr algn="just"/>
                <a:r>
                  <a:rPr lang="ru-RU" sz="2600" dirty="0">
                    <a:solidFill>
                      <a:prstClr val="black"/>
                    </a:solidFill>
                  </a:rPr>
                  <a:t>В случайный момент застаем систему в таком состоянии, что спустя предыдущее событие прошло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единиц времени, а до следующего события будет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единиц времени.</a:t>
                </a:r>
              </a:p>
              <a:p>
                <a:pPr marL="0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4164"/>
                <a:ext cx="10515600" cy="5516380"/>
              </a:xfrm>
              <a:blipFill>
                <a:blip r:embed="rId3"/>
                <a:stretch>
                  <a:fillRect l="-928" t="-1657" r="-986" b="-9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4850988" y="2531448"/>
            <a:ext cx="2639472" cy="1027650"/>
            <a:chOff x="3326294" y="1449310"/>
            <a:chExt cx="2639472" cy="1027650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3326294" y="1449310"/>
              <a:ext cx="2639472" cy="1027650"/>
              <a:chOff x="2990538" y="1260464"/>
              <a:chExt cx="2639472" cy="1027650"/>
            </a:xfrm>
          </p:grpSpPr>
          <p:cxnSp>
            <p:nvCxnSpPr>
              <p:cNvPr id="8" name="Прямая со стрелкой 7"/>
              <p:cNvCxnSpPr/>
              <p:nvPr/>
            </p:nvCxnSpPr>
            <p:spPr>
              <a:xfrm flipV="1">
                <a:off x="2990538" y="1878091"/>
                <a:ext cx="2639472" cy="31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322034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619050" y="1870542"/>
                    <a:ext cx="43731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050" y="1870542"/>
                    <a:ext cx="43731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Овал 12"/>
              <p:cNvSpPr/>
              <p:nvPr/>
            </p:nvSpPr>
            <p:spPr>
              <a:xfrm>
                <a:off x="3178641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519900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523710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444208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4641438" y="1888004"/>
                    <a:ext cx="41989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1438" y="1888004"/>
                    <a:ext cx="419892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019326" y="1260464"/>
                    <a:ext cx="49308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9326" y="1260464"/>
                    <a:ext cx="49308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Полилиния 6"/>
            <p:cNvSpPr/>
            <p:nvPr/>
          </p:nvSpPr>
          <p:spPr>
            <a:xfrm>
              <a:off x="3556101" y="1449310"/>
              <a:ext cx="1993105" cy="508377"/>
            </a:xfrm>
            <a:custGeom>
              <a:avLst/>
              <a:gdLst>
                <a:gd name="connsiteX0" fmla="*/ 63547 w 1409747"/>
                <a:gd name="connsiteY0" fmla="*/ 401577 h 411737"/>
                <a:gd name="connsiteX1" fmla="*/ 63547 w 1409747"/>
                <a:gd name="connsiteY1" fmla="*/ 350777 h 411737"/>
                <a:gd name="connsiteX2" fmla="*/ 723947 w 1409747"/>
                <a:gd name="connsiteY2" fmla="*/ 257 h 411737"/>
                <a:gd name="connsiteX3" fmla="*/ 1409747 w 1409747"/>
                <a:gd name="connsiteY3" fmla="*/ 411737 h 411737"/>
                <a:gd name="connsiteX0" fmla="*/ 63547 w 1409747"/>
                <a:gd name="connsiteY0" fmla="*/ 401408 h 411568"/>
                <a:gd name="connsiteX1" fmla="*/ 63547 w 1409747"/>
                <a:gd name="connsiteY1" fmla="*/ 350608 h 411568"/>
                <a:gd name="connsiteX2" fmla="*/ 723947 w 1409747"/>
                <a:gd name="connsiteY2" fmla="*/ 88 h 411568"/>
                <a:gd name="connsiteX3" fmla="*/ 1409747 w 1409747"/>
                <a:gd name="connsiteY3" fmla="*/ 411568 h 411568"/>
                <a:gd name="connsiteX0" fmla="*/ 41154 w 1387354"/>
                <a:gd name="connsiteY0" fmla="*/ 409478 h 419638"/>
                <a:gd name="connsiteX1" fmla="*/ 83716 w 1387354"/>
                <a:gd name="connsiteY1" fmla="*/ 165638 h 419638"/>
                <a:gd name="connsiteX2" fmla="*/ 701554 w 1387354"/>
                <a:gd name="connsiteY2" fmla="*/ 8158 h 419638"/>
                <a:gd name="connsiteX3" fmla="*/ 1387354 w 1387354"/>
                <a:gd name="connsiteY3" fmla="*/ 419638 h 419638"/>
                <a:gd name="connsiteX0" fmla="*/ 0 w 1346200"/>
                <a:gd name="connsiteY0" fmla="*/ 401327 h 411487"/>
                <a:gd name="connsiteX1" fmla="*/ 660400 w 1346200"/>
                <a:gd name="connsiteY1" fmla="*/ 7 h 411487"/>
                <a:gd name="connsiteX2" fmla="*/ 1346200 w 1346200"/>
                <a:gd name="connsiteY2" fmla="*/ 411487 h 411487"/>
                <a:gd name="connsiteX0" fmla="*/ 0 w 1346200"/>
                <a:gd name="connsiteY0" fmla="*/ 401332 h 411492"/>
                <a:gd name="connsiteX1" fmla="*/ 660400 w 1346200"/>
                <a:gd name="connsiteY1" fmla="*/ 12 h 411492"/>
                <a:gd name="connsiteX2" fmla="*/ 1346200 w 1346200"/>
                <a:gd name="connsiteY2" fmla="*/ 411492 h 411492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58 h 411498"/>
                <a:gd name="connsiteX1" fmla="*/ 724242 w 1410042"/>
                <a:gd name="connsiteY1" fmla="*/ 18 h 411498"/>
                <a:gd name="connsiteX2" fmla="*/ 1410042 w 1410042"/>
                <a:gd name="connsiteY2" fmla="*/ 411498 h 411498"/>
                <a:gd name="connsiteX0" fmla="*/ 2 w 1410044"/>
                <a:gd name="connsiteY0" fmla="*/ 397022 h 412262"/>
                <a:gd name="connsiteX1" fmla="*/ 724244 w 1410044"/>
                <a:gd name="connsiteY1" fmla="*/ 782 h 412262"/>
                <a:gd name="connsiteX2" fmla="*/ 1410044 w 1410044"/>
                <a:gd name="connsiteY2" fmla="*/ 412262 h 412262"/>
                <a:gd name="connsiteX0" fmla="*/ 3 w 1410045"/>
                <a:gd name="connsiteY0" fmla="*/ 396258 h 411498"/>
                <a:gd name="connsiteX1" fmla="*/ 724245 w 1410045"/>
                <a:gd name="connsiteY1" fmla="*/ 18 h 411498"/>
                <a:gd name="connsiteX2" fmla="*/ 1410045 w 1410045"/>
                <a:gd name="connsiteY2" fmla="*/ 411498 h 411498"/>
                <a:gd name="connsiteX0" fmla="*/ 2 w 1410044"/>
                <a:gd name="connsiteY0" fmla="*/ 396258 h 411498"/>
                <a:gd name="connsiteX1" fmla="*/ 724244 w 1410044"/>
                <a:gd name="connsiteY1" fmla="*/ 18 h 411498"/>
                <a:gd name="connsiteX2" fmla="*/ 1410044 w 1410044"/>
                <a:gd name="connsiteY2" fmla="*/ 411498 h 4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044" h="411498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олилиния 34"/>
            <p:cNvSpPr/>
            <p:nvPr/>
          </p:nvSpPr>
          <p:spPr>
            <a:xfrm rot="10800000">
              <a:off x="3560062" y="2105037"/>
              <a:ext cx="1217778" cy="362010"/>
            </a:xfrm>
            <a:custGeom>
              <a:avLst/>
              <a:gdLst>
                <a:gd name="connsiteX0" fmla="*/ 63547 w 1409747"/>
                <a:gd name="connsiteY0" fmla="*/ 401577 h 411737"/>
                <a:gd name="connsiteX1" fmla="*/ 63547 w 1409747"/>
                <a:gd name="connsiteY1" fmla="*/ 350777 h 411737"/>
                <a:gd name="connsiteX2" fmla="*/ 723947 w 1409747"/>
                <a:gd name="connsiteY2" fmla="*/ 257 h 411737"/>
                <a:gd name="connsiteX3" fmla="*/ 1409747 w 1409747"/>
                <a:gd name="connsiteY3" fmla="*/ 411737 h 411737"/>
                <a:gd name="connsiteX0" fmla="*/ 63547 w 1409747"/>
                <a:gd name="connsiteY0" fmla="*/ 401408 h 411568"/>
                <a:gd name="connsiteX1" fmla="*/ 63547 w 1409747"/>
                <a:gd name="connsiteY1" fmla="*/ 350608 h 411568"/>
                <a:gd name="connsiteX2" fmla="*/ 723947 w 1409747"/>
                <a:gd name="connsiteY2" fmla="*/ 88 h 411568"/>
                <a:gd name="connsiteX3" fmla="*/ 1409747 w 1409747"/>
                <a:gd name="connsiteY3" fmla="*/ 411568 h 411568"/>
                <a:gd name="connsiteX0" fmla="*/ 41154 w 1387354"/>
                <a:gd name="connsiteY0" fmla="*/ 409478 h 419638"/>
                <a:gd name="connsiteX1" fmla="*/ 83716 w 1387354"/>
                <a:gd name="connsiteY1" fmla="*/ 165638 h 419638"/>
                <a:gd name="connsiteX2" fmla="*/ 701554 w 1387354"/>
                <a:gd name="connsiteY2" fmla="*/ 8158 h 419638"/>
                <a:gd name="connsiteX3" fmla="*/ 1387354 w 1387354"/>
                <a:gd name="connsiteY3" fmla="*/ 419638 h 419638"/>
                <a:gd name="connsiteX0" fmla="*/ 0 w 1346200"/>
                <a:gd name="connsiteY0" fmla="*/ 401327 h 411487"/>
                <a:gd name="connsiteX1" fmla="*/ 660400 w 1346200"/>
                <a:gd name="connsiteY1" fmla="*/ 7 h 411487"/>
                <a:gd name="connsiteX2" fmla="*/ 1346200 w 1346200"/>
                <a:gd name="connsiteY2" fmla="*/ 411487 h 411487"/>
                <a:gd name="connsiteX0" fmla="*/ 0 w 1346200"/>
                <a:gd name="connsiteY0" fmla="*/ 401332 h 411492"/>
                <a:gd name="connsiteX1" fmla="*/ 660400 w 1346200"/>
                <a:gd name="connsiteY1" fmla="*/ 12 h 411492"/>
                <a:gd name="connsiteX2" fmla="*/ 1346200 w 1346200"/>
                <a:gd name="connsiteY2" fmla="*/ 411492 h 411492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58 h 411498"/>
                <a:gd name="connsiteX1" fmla="*/ 724242 w 1410042"/>
                <a:gd name="connsiteY1" fmla="*/ 18 h 411498"/>
                <a:gd name="connsiteX2" fmla="*/ 1410042 w 1410042"/>
                <a:gd name="connsiteY2" fmla="*/ 411498 h 411498"/>
                <a:gd name="connsiteX0" fmla="*/ 2 w 1410044"/>
                <a:gd name="connsiteY0" fmla="*/ 397022 h 412262"/>
                <a:gd name="connsiteX1" fmla="*/ 724244 w 1410044"/>
                <a:gd name="connsiteY1" fmla="*/ 782 h 412262"/>
                <a:gd name="connsiteX2" fmla="*/ 1410044 w 1410044"/>
                <a:gd name="connsiteY2" fmla="*/ 412262 h 412262"/>
                <a:gd name="connsiteX0" fmla="*/ 3 w 1410045"/>
                <a:gd name="connsiteY0" fmla="*/ 396258 h 411498"/>
                <a:gd name="connsiteX1" fmla="*/ 724245 w 1410045"/>
                <a:gd name="connsiteY1" fmla="*/ 18 h 411498"/>
                <a:gd name="connsiteX2" fmla="*/ 1410045 w 1410045"/>
                <a:gd name="connsiteY2" fmla="*/ 411498 h 411498"/>
                <a:gd name="connsiteX0" fmla="*/ 2 w 1410044"/>
                <a:gd name="connsiteY0" fmla="*/ 396258 h 411498"/>
                <a:gd name="connsiteX1" fmla="*/ 724244 w 1410044"/>
                <a:gd name="connsiteY1" fmla="*/ 18 h 411498"/>
                <a:gd name="connsiteX2" fmla="*/ 1410044 w 1410044"/>
                <a:gd name="connsiteY2" fmla="*/ 411498 h 4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044" h="411498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 35"/>
            <p:cNvSpPr/>
            <p:nvPr/>
          </p:nvSpPr>
          <p:spPr>
            <a:xfrm rot="10800000">
              <a:off x="4790825" y="2066936"/>
              <a:ext cx="820136" cy="392561"/>
            </a:xfrm>
            <a:custGeom>
              <a:avLst/>
              <a:gdLst>
                <a:gd name="connsiteX0" fmla="*/ 63547 w 1409747"/>
                <a:gd name="connsiteY0" fmla="*/ 401577 h 411737"/>
                <a:gd name="connsiteX1" fmla="*/ 63547 w 1409747"/>
                <a:gd name="connsiteY1" fmla="*/ 350777 h 411737"/>
                <a:gd name="connsiteX2" fmla="*/ 723947 w 1409747"/>
                <a:gd name="connsiteY2" fmla="*/ 257 h 411737"/>
                <a:gd name="connsiteX3" fmla="*/ 1409747 w 1409747"/>
                <a:gd name="connsiteY3" fmla="*/ 411737 h 411737"/>
                <a:gd name="connsiteX0" fmla="*/ 63547 w 1409747"/>
                <a:gd name="connsiteY0" fmla="*/ 401408 h 411568"/>
                <a:gd name="connsiteX1" fmla="*/ 63547 w 1409747"/>
                <a:gd name="connsiteY1" fmla="*/ 350608 h 411568"/>
                <a:gd name="connsiteX2" fmla="*/ 723947 w 1409747"/>
                <a:gd name="connsiteY2" fmla="*/ 88 h 411568"/>
                <a:gd name="connsiteX3" fmla="*/ 1409747 w 1409747"/>
                <a:gd name="connsiteY3" fmla="*/ 411568 h 411568"/>
                <a:gd name="connsiteX0" fmla="*/ 41154 w 1387354"/>
                <a:gd name="connsiteY0" fmla="*/ 409478 h 419638"/>
                <a:gd name="connsiteX1" fmla="*/ 83716 w 1387354"/>
                <a:gd name="connsiteY1" fmla="*/ 165638 h 419638"/>
                <a:gd name="connsiteX2" fmla="*/ 701554 w 1387354"/>
                <a:gd name="connsiteY2" fmla="*/ 8158 h 419638"/>
                <a:gd name="connsiteX3" fmla="*/ 1387354 w 1387354"/>
                <a:gd name="connsiteY3" fmla="*/ 419638 h 419638"/>
                <a:gd name="connsiteX0" fmla="*/ 0 w 1346200"/>
                <a:gd name="connsiteY0" fmla="*/ 401327 h 411487"/>
                <a:gd name="connsiteX1" fmla="*/ 660400 w 1346200"/>
                <a:gd name="connsiteY1" fmla="*/ 7 h 411487"/>
                <a:gd name="connsiteX2" fmla="*/ 1346200 w 1346200"/>
                <a:gd name="connsiteY2" fmla="*/ 411487 h 411487"/>
                <a:gd name="connsiteX0" fmla="*/ 0 w 1346200"/>
                <a:gd name="connsiteY0" fmla="*/ 401332 h 411492"/>
                <a:gd name="connsiteX1" fmla="*/ 660400 w 1346200"/>
                <a:gd name="connsiteY1" fmla="*/ 12 h 411492"/>
                <a:gd name="connsiteX2" fmla="*/ 1346200 w 1346200"/>
                <a:gd name="connsiteY2" fmla="*/ 411492 h 411492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58 h 411498"/>
                <a:gd name="connsiteX1" fmla="*/ 724242 w 1410042"/>
                <a:gd name="connsiteY1" fmla="*/ 18 h 411498"/>
                <a:gd name="connsiteX2" fmla="*/ 1410042 w 1410042"/>
                <a:gd name="connsiteY2" fmla="*/ 411498 h 411498"/>
                <a:gd name="connsiteX0" fmla="*/ 2 w 1410044"/>
                <a:gd name="connsiteY0" fmla="*/ 397022 h 412262"/>
                <a:gd name="connsiteX1" fmla="*/ 724244 w 1410044"/>
                <a:gd name="connsiteY1" fmla="*/ 782 h 412262"/>
                <a:gd name="connsiteX2" fmla="*/ 1410044 w 1410044"/>
                <a:gd name="connsiteY2" fmla="*/ 412262 h 412262"/>
                <a:gd name="connsiteX0" fmla="*/ 3 w 1410045"/>
                <a:gd name="connsiteY0" fmla="*/ 396258 h 411498"/>
                <a:gd name="connsiteX1" fmla="*/ 724245 w 1410045"/>
                <a:gd name="connsiteY1" fmla="*/ 18 h 411498"/>
                <a:gd name="connsiteX2" fmla="*/ 1410045 w 1410045"/>
                <a:gd name="connsiteY2" fmla="*/ 411498 h 411498"/>
                <a:gd name="connsiteX0" fmla="*/ 2 w 1410044"/>
                <a:gd name="connsiteY0" fmla="*/ 396258 h 411498"/>
                <a:gd name="connsiteX1" fmla="*/ 724244 w 1410044"/>
                <a:gd name="connsiteY1" fmla="*/ 18 h 411498"/>
                <a:gd name="connsiteX2" fmla="*/ 1410044 w 1410044"/>
                <a:gd name="connsiteY2" fmla="*/ 411498 h 4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044" h="411498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9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1"/>
                <a:ext cx="11684833" cy="777240"/>
              </a:xfrm>
            </p:spPr>
            <p:txBody>
              <a:bodyPr/>
              <a:lstStyle/>
              <a:p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lang="ru-RU" sz="3600" dirty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rPr>
                  <a:t>. </a:t>
                </a:r>
                <a:r>
                  <a:rPr lang="ru-RU" sz="3600" dirty="0">
                    <a:solidFill>
                      <a:prstClr val="black"/>
                    </a:solidFill>
                    <a:latin typeface="+mn-lt"/>
                  </a:rPr>
                  <a:t>Вероятность поделить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600" dirty="0">
                    <a:solidFill>
                      <a:prstClr val="black"/>
                    </a:solidFill>
                    <a:latin typeface="+mn-lt"/>
                  </a:rPr>
                  <a:t> на две части, шириной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+mn-lt"/>
                  </a:rPr>
                  <a:t> </a:t>
                </a:r>
                <a:r>
                  <a:rPr lang="ru-RU" sz="3600" dirty="0">
                    <a:solidFill>
                      <a:prstClr val="black"/>
                    </a:solidFill>
                    <a:latin typeface="+mn-lt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ru-RU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1"/>
                <a:ext cx="11684833" cy="777240"/>
              </a:xfrm>
              <a:blipFill>
                <a:blip r:embed="rId2"/>
                <a:stretch>
                  <a:fillRect l="-1618" t="-7031" b="-17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82004" y="845821"/>
                <a:ext cx="11918556" cy="6012180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ru-RU" sz="2600" b="1" dirty="0">
                    <a:solidFill>
                      <a:prstClr val="black"/>
                    </a:solidFill>
                  </a:rPr>
                  <a:t>Пример</a:t>
                </a:r>
                <a:r>
                  <a:rPr lang="en-US" sz="2600" b="1" dirty="0">
                    <a:solidFill>
                      <a:prstClr val="black"/>
                    </a:solidFill>
                  </a:rPr>
                  <a:t>: </a:t>
                </a:r>
                <a:r>
                  <a:rPr lang="ru-RU" sz="2400" dirty="0">
                    <a:solidFill>
                      <a:prstClr val="black"/>
                    </a:solidFill>
                  </a:rPr>
                  <a:t>Определить </a:t>
                </a:r>
                <a:r>
                  <a:rPr lang="ru-RU" sz="2400" b="1" u="sng" dirty="0">
                    <a:solidFill>
                      <a:prstClr val="black"/>
                    </a:solidFill>
                  </a:rPr>
                  <a:t>распределение количества прошедших и оставшихся раундов поединка</a:t>
                </a:r>
                <a:r>
                  <a:rPr lang="ru-RU" sz="2400" dirty="0">
                    <a:solidFill>
                      <a:prstClr val="black"/>
                    </a:solidFill>
                  </a:rPr>
                  <a:t>, который вы случайно обнаружили, переключая каналы телевизора. 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2,7</m:t>
                          </m:r>
                        </m:e>
                      </m:d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4.5, 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25/12</m:t>
                      </m:r>
                    </m:oMath>
                  </m:oMathPara>
                </a14:m>
                <a:endParaRPr 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0≤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2≤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≤7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4.5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∗1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7−</m:t>
                                      </m:r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4.5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2≤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≤7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4.5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2≤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−0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4.5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0≤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4.5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2≤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≤7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4.5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0≤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7−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4.5∗5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2≤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≤7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4.5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0≤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2≤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d>
                          <m:dPr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4.5</m:t>
                            </m:r>
                          </m:den>
                        </m:f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</m:e>
                    </m:nary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ru-RU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(14−2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</m:e>
                    </m:nary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=2.48=</m:t>
                    </m:r>
                    <m:f>
                      <m:fPr>
                        <m:type m:val="li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верно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004" y="845821"/>
                <a:ext cx="11918556" cy="6012180"/>
              </a:xfrm>
              <a:blipFill>
                <a:blip r:embed="rId3"/>
                <a:stretch>
                  <a:fillRect l="-614" t="-1724" r="-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/>
          <p:cNvGrpSpPr/>
          <p:nvPr/>
        </p:nvGrpSpPr>
        <p:grpSpPr>
          <a:xfrm>
            <a:off x="640080" y="1493520"/>
            <a:ext cx="2127572" cy="1375172"/>
            <a:chOff x="640080" y="2103120"/>
            <a:chExt cx="2127572" cy="1375172"/>
          </a:xfrm>
        </p:grpSpPr>
        <p:cxnSp>
          <p:nvCxnSpPr>
            <p:cNvPr id="5" name="Прямая со стрелкой 4"/>
            <p:cNvCxnSpPr/>
            <p:nvPr/>
          </p:nvCxnSpPr>
          <p:spPr>
            <a:xfrm>
              <a:off x="647700" y="3108960"/>
              <a:ext cx="20802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640080" y="2103120"/>
              <a:ext cx="0" cy="10210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051560" y="2750820"/>
              <a:ext cx="876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036320" y="2758440"/>
              <a:ext cx="0" cy="3657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912620" y="2758440"/>
              <a:ext cx="0" cy="3657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08903" y="3108960"/>
                  <a:ext cx="333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903" y="3108960"/>
                  <a:ext cx="3331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46041" y="3108960"/>
                  <a:ext cx="333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041" y="3108960"/>
                  <a:ext cx="3331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434495" y="2758440"/>
                  <a:ext cx="333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495" y="2758440"/>
                  <a:ext cx="3331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47700" y="2196823"/>
                  <a:ext cx="607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" y="2196823"/>
                  <a:ext cx="60747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00" r="-7000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Группа 17"/>
          <p:cNvGrpSpPr/>
          <p:nvPr/>
        </p:nvGrpSpPr>
        <p:grpSpPr>
          <a:xfrm>
            <a:off x="9403611" y="1355529"/>
            <a:ext cx="2420505" cy="1513163"/>
            <a:chOff x="347147" y="1965129"/>
            <a:chExt cx="2420505" cy="1513163"/>
          </a:xfrm>
        </p:grpSpPr>
        <p:cxnSp>
          <p:nvCxnSpPr>
            <p:cNvPr id="19" name="Прямая со стрелкой 18"/>
            <p:cNvCxnSpPr/>
            <p:nvPr/>
          </p:nvCxnSpPr>
          <p:spPr>
            <a:xfrm>
              <a:off x="647700" y="3108960"/>
              <a:ext cx="20802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V="1">
              <a:off x="640080" y="2103120"/>
              <a:ext cx="0" cy="10210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24" idx="0"/>
            </p:cNvCxnSpPr>
            <p:nvPr/>
          </p:nvCxnSpPr>
          <p:spPr>
            <a:xfrm flipV="1">
              <a:off x="1075482" y="2391945"/>
              <a:ext cx="837137" cy="7170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1912620" y="2381489"/>
              <a:ext cx="0" cy="7427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08903" y="3108960"/>
                  <a:ext cx="333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903" y="3108960"/>
                  <a:ext cx="33315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746041" y="3108960"/>
                  <a:ext cx="333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041" y="3108960"/>
                  <a:ext cx="33315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34495" y="2758440"/>
                  <a:ext cx="333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495" y="2758440"/>
                  <a:ext cx="3331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71742" y="1965129"/>
                  <a:ext cx="607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42" y="1965129"/>
                  <a:ext cx="607478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0000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Прямая соединительная линия 31"/>
            <p:cNvCxnSpPr/>
            <p:nvPr/>
          </p:nvCxnSpPr>
          <p:spPr>
            <a:xfrm>
              <a:off x="1912619" y="2392183"/>
              <a:ext cx="46207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594360" y="2403040"/>
              <a:ext cx="1278039" cy="30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47147" y="2196822"/>
                  <a:ext cx="333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47" y="2196822"/>
                  <a:ext cx="3331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05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1"/>
                <a:ext cx="11684833" cy="990600"/>
              </a:xfrm>
            </p:spPr>
            <p:txBody>
              <a:bodyPr/>
              <a:lstStyle/>
              <a:p>
                <a:r>
                  <a:rPr lang="ru-RU" sz="36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1"/>
                <a:ext cx="11684833" cy="990600"/>
              </a:xfrm>
              <a:blipFill>
                <a:blip r:embed="rId2"/>
                <a:stretch>
                  <a:fillRect l="-1618" b="-4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03860" y="914400"/>
                <a:ext cx="11475720" cy="6015038"/>
              </a:xfrm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- условный закон распределения оставшегося времени до следующего события при известном значении времени, прошедшего спустя </a:t>
                </a:r>
                <a:r>
                  <a:rPr lang="ru-RU" sz="2600">
                    <a:solidFill>
                      <a:prstClr val="black"/>
                    </a:solidFill>
                  </a:rPr>
                  <a:t>предыдущее событие.</a:t>
                </a:r>
                <a:endParaRPr lang="ru-RU" sz="2600" dirty="0">
                  <a:solidFill>
                    <a:prstClr val="black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- условный закон распределения прошедшего времени спустя предыдущее событие при известном значении времени до следующего события.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- условный закон распределения всего периода времени, на который попала случайная точка, при известном значении времени спустя прошедшее событие / до следующего события.</a:t>
                </a: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u-RU" sz="2600" dirty="0">
                  <a:solidFill>
                    <a:prstClr val="black"/>
                  </a:solidFill>
                </a:endParaRPr>
              </a:p>
              <a:p>
                <a:pPr algn="just"/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" y="914400"/>
                <a:ext cx="11475720" cy="6015038"/>
              </a:xfrm>
              <a:blipFill>
                <a:blip r:embed="rId3"/>
                <a:stretch>
                  <a:fillRect t="-1114" r="-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52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Потоки событий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583836"/>
          </a:xfrm>
        </p:spPr>
        <p:txBody>
          <a:bodyPr/>
          <a:lstStyle/>
          <a:p>
            <a:pPr algn="just"/>
            <a:r>
              <a:rPr lang="ru-RU" dirty="0"/>
              <a:t>Поток событий – последовательность событий, появляющихся одно за другим в случайные моменты времени. 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Однородные события – если события не различимы.</a:t>
            </a:r>
          </a:p>
          <a:p>
            <a:pPr algn="just"/>
            <a:r>
              <a:rPr lang="ru-RU" dirty="0"/>
              <a:t>Неоднородные события – события различимы (пример: в потоке автомобилей выделяют легковые и грузовые автомобили).</a:t>
            </a:r>
          </a:p>
          <a:p>
            <a:pPr algn="just"/>
            <a:r>
              <a:rPr lang="ru-RU" dirty="0"/>
              <a:t>Ординарный поток – события возникают по одиночке, а не «пачками», т.е. можно пренебречь возможностью появления двух и более событий.</a:t>
            </a:r>
          </a:p>
          <a:p>
            <a:pPr algn="just"/>
            <a:r>
              <a:rPr lang="ru-RU" dirty="0"/>
              <a:t>Неординарный поток – события могу появляться «пачками», например прибытие посетителей на лифте.</a:t>
            </a:r>
          </a:p>
        </p:txBody>
      </p:sp>
      <p:pic>
        <p:nvPicPr>
          <p:cNvPr id="71" name="Рисунок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56" y="2105806"/>
            <a:ext cx="5816183" cy="108917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1"/>
                <a:ext cx="11684833" cy="777240"/>
              </a:xfrm>
            </p:spPr>
            <p:txBody>
              <a:bodyPr/>
              <a:lstStyle/>
              <a:p>
                <a:r>
                  <a:rPr lang="ru-RU" sz="3600" dirty="0">
                    <a:solidFill>
                      <a:prstClr val="black"/>
                    </a:solidFill>
                    <a:latin typeface="+mn-lt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ru-RU" sz="36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1"/>
                <a:ext cx="11684833" cy="777240"/>
              </a:xfrm>
              <a:blipFill>
                <a:blip r:embed="rId2"/>
                <a:stretch>
                  <a:fillRect l="-1618" t="-7031" b="-17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82004" y="845821"/>
                <a:ext cx="11918556" cy="60121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600" b="1" dirty="0">
                    <a:solidFill>
                      <a:prstClr val="black"/>
                    </a:solidFill>
                  </a:rPr>
                  <a:t>Пример</a:t>
                </a:r>
                <a:r>
                  <a:rPr lang="en-US" sz="2600" b="1" dirty="0">
                    <a:solidFill>
                      <a:prstClr val="black"/>
                    </a:solidFill>
                  </a:rPr>
                  <a:t>: </a:t>
                </a:r>
                <a:r>
                  <a:rPr lang="ru-RU" sz="2400" dirty="0">
                    <a:solidFill>
                      <a:prstClr val="black"/>
                    </a:solidFill>
                  </a:rPr>
                  <a:t>Определить </a:t>
                </a:r>
                <a:r>
                  <a:rPr lang="ru-RU" sz="2400" b="1" u="sng" dirty="0">
                    <a:solidFill>
                      <a:prstClr val="black"/>
                    </a:solidFill>
                  </a:rPr>
                  <a:t>распределение количества оставшихся раундов поединка</a:t>
                </a:r>
                <a:r>
                  <a:rPr lang="ru-RU" sz="2400" dirty="0">
                    <a:solidFill>
                      <a:prstClr val="black"/>
                    </a:solidFill>
                  </a:rPr>
                  <a:t>, который вы случайно обнаружили, переключая каналы телевизора, если вы начали смотреть с 4-того раунда. 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2,7</m:t>
                          </m:r>
                        </m:e>
                      </m:d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4.5, 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25/12</m:t>
                      </m:r>
                    </m:oMath>
                  </m:oMathPara>
                </a14:m>
                <a:endParaRPr 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|4</m:t>
                          </m:r>
                        </m:e>
                      </m:d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(4+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den>
                      </m:f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1−0.4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           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ru-RU" sz="2400" dirty="0">
                    <a:solidFill>
                      <a:prstClr val="black"/>
                    </a:solidFill>
                  </a:rPr>
                  <a:t>Оставшееся время в раундах распределено равномерно, если этих раундов меньше 3, плотность вероятности нулевая для большего количества раундов.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004" y="845821"/>
                <a:ext cx="11918556" cy="6012180"/>
              </a:xfrm>
              <a:blipFill>
                <a:blip r:embed="rId3"/>
                <a:stretch>
                  <a:fillRect l="-818" t="-1521" r="-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50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1"/>
            <a:ext cx="11684833" cy="777240"/>
          </a:xfrm>
        </p:spPr>
        <p:txBody>
          <a:bodyPr/>
          <a:lstStyle/>
          <a:p>
            <a:r>
              <a:rPr lang="ru-RU" sz="3600" dirty="0">
                <a:solidFill>
                  <a:prstClr val="black"/>
                </a:solidFill>
                <a:latin typeface="+mn-lt"/>
              </a:rPr>
              <a:t>Задание</a:t>
            </a:r>
            <a:endParaRPr lang="ru-RU" sz="36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82004" y="845821"/>
                <a:ext cx="11918556" cy="60121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>
                    <a:solidFill>
                      <a:prstClr val="black"/>
                    </a:solidFill>
                  </a:rPr>
                  <a:t>Некоторый сервер, который должен работать непрерывно, зависает через случайные периоды времени, которые распределены по левому треугольному закону распределения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(чем дольше работает, тем больше вероятность зависнуть). Для системного администратора, который следит за этим сервером, определить: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>
                    <a:solidFill>
                      <a:prstClr val="black"/>
                    </a:solidFill>
                  </a:rPr>
                  <a:t>вероятность </a:t>
                </a:r>
                <a:r>
                  <a:rPr lang="ru-RU" dirty="0">
                    <a:solidFill>
                      <a:prstClr val="black"/>
                    </a:solidFill>
                  </a:rPr>
                  <a:t>того, что с сервером ничего не случится следующие 0.2 единицы времени.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>
                    <a:solidFill>
                      <a:prstClr val="black"/>
                    </a:solidFill>
                  </a:rPr>
                  <a:t>вероятность того, что с сервером ничего не случится следующие 0.2 единицы времени, если известно, что предыдущий сбой произошел 0.4 единицы времени назад. 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 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004" y="845821"/>
                <a:ext cx="11918556" cy="6012180"/>
              </a:xfrm>
              <a:blipFill>
                <a:blip r:embed="rId2"/>
                <a:stretch>
                  <a:fillRect l="-1074" t="-1724" r="-10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859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1"/>
            <a:ext cx="11684833" cy="777240"/>
          </a:xfrm>
        </p:spPr>
        <p:txBody>
          <a:bodyPr/>
          <a:lstStyle/>
          <a:p>
            <a:r>
              <a:rPr lang="ru-RU" sz="3600" dirty="0">
                <a:solidFill>
                  <a:prstClr val="black"/>
                </a:solidFill>
                <a:latin typeface="+mn-lt"/>
              </a:rPr>
              <a:t>Предельные теоремы теории потоков</a:t>
            </a:r>
            <a:endParaRPr lang="ru-RU" sz="36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7220" y="1074420"/>
                <a:ext cx="10934700" cy="545592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ru-RU" dirty="0">
                    <a:solidFill>
                      <a:prstClr val="black"/>
                    </a:solidFill>
                  </a:rPr>
                  <a:t>Сумма независимых, ординарных, стационарных потоков событий сходится к пуассоновскому стационарному (простейшему) потоку (среди потоков не должно быть сильно отличающихся по интенсивности потоков). </a:t>
                </a:r>
              </a:p>
              <a:p>
                <a:pPr algn="just"/>
                <a:r>
                  <a:rPr lang="ru-RU" dirty="0">
                    <a:solidFill>
                      <a:prstClr val="black"/>
                    </a:solidFill>
                  </a:rPr>
                  <a:t>Интенсивность суммарного потока определяется как сумма интенсивностей входящих в него потоков.</a:t>
                </a:r>
              </a:p>
              <a:p>
                <a:pPr algn="just"/>
                <a:r>
                  <a:rPr lang="ru-RU" dirty="0">
                    <a:solidFill>
                      <a:prstClr val="black"/>
                    </a:solidFill>
                  </a:rPr>
                  <a:t>По результатам многочисленных экспериментов при компьютерном моделировании оказывается, что сумма нестационарных потоков также сходится к нестационарному пуассоновскому потоку.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algn="just"/>
                <a:r>
                  <a:rPr lang="ru-RU" dirty="0">
                    <a:solidFill>
                      <a:prstClr val="black"/>
                    </a:solidFill>
                  </a:rPr>
                  <a:t>Если стационарный поток Пальма подвергать многократному случайному разряжению, то результирующий поток также приближается к пуассоновскому.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" y="1074420"/>
                <a:ext cx="10934700" cy="5455920"/>
              </a:xfrm>
              <a:blipFill>
                <a:blip r:embed="rId2"/>
                <a:stretch>
                  <a:fillRect l="-836" t="-2235" r="-10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74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Интенсивность потока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85788" y="1274163"/>
                <a:ext cx="10765631" cy="5426439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– </a:t>
                </a:r>
                <a:r>
                  <a:rPr lang="ru-RU" sz="2600" dirty="0"/>
                  <a:t>случайное количество событий,</a:t>
                </a:r>
                <a:endParaRPr lang="en-US" sz="2600" dirty="0"/>
              </a:p>
              <a:p>
                <a:pPr marL="0" indent="0" algn="just">
                  <a:buNone/>
                </a:pPr>
                <a:r>
                  <a:rPr lang="ru-RU" sz="2600" dirty="0"/>
                  <a:t> попадающих на интервале от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i="1" dirty="0">
                    <a:latin typeface="Cambria Math" panose="02040503050406030204" pitchFamily="18" charset="0"/>
                  </a:rPr>
                  <a:t> </a:t>
                </a:r>
                <a:r>
                  <a:rPr lang="ru-RU" sz="2600" dirty="0">
                    <a:latin typeface="Cambria Math" panose="02040503050406030204" pitchFamily="18" charset="0"/>
                  </a:rPr>
                  <a:t>д</a:t>
                </a:r>
                <a:r>
                  <a:rPr lang="ru-RU" sz="2600" dirty="0"/>
                  <a:t>о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dirty="0"/>
                  <a:t>.</a:t>
                </a:r>
                <a:r>
                  <a:rPr lang="en-US" sz="2600" dirty="0"/>
                  <a:t> </a:t>
                </a:r>
                <a:endParaRPr lang="ru-RU" sz="2600" dirty="0"/>
              </a:p>
              <a:p>
                <a:pPr algn="just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– </a:t>
                </a:r>
                <a:r>
                  <a:rPr lang="ru-RU" sz="2600" dirty="0"/>
                  <a:t>интенсивность потока событий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600" i="1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6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ru-RU" sz="2600" b="1" dirty="0">
                    <a:solidFill>
                      <a:prstClr val="black"/>
                    </a:solidFill>
                  </a:rPr>
                  <a:t>Интенсивность потока событий – среднее количество событий, приходящее на единицу времени</a:t>
                </a:r>
                <a:r>
                  <a:rPr lang="ru-RU" sz="26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колличество</m:t>
                        </m:r>
                      </m:num>
                      <m:den>
                        <m:r>
                          <a:rPr lang="ru-RU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время</m:t>
                        </m:r>
                      </m:den>
                    </m:f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.</a:t>
                </a: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Среднее кол. событий за интервал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, </a:t>
                </a: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- функция</a:t>
                </a:r>
                <a:r>
                  <a:rPr lang="en-US" sz="2600" dirty="0">
                    <a:solidFill>
                      <a:prstClr val="black"/>
                    </a:solidFill>
                  </a:rPr>
                  <a:t> </a:t>
                </a:r>
                <a:r>
                  <a:rPr lang="ru-RU" sz="2600" dirty="0">
                    <a:solidFill>
                      <a:prstClr val="black"/>
                    </a:solidFill>
                  </a:rPr>
                  <a:t>от времени:</a:t>
                </a:r>
                <a:r>
                  <a:rPr lang="en-US" sz="2600" dirty="0">
                    <a:solidFill>
                      <a:prstClr val="black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600" i="1"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6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ru-RU" sz="2600" dirty="0"/>
                  <a:t>:		</a:t>
                </a: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6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788" y="1274163"/>
                <a:ext cx="10765631" cy="5426439"/>
              </a:xfrm>
              <a:blipFill>
                <a:blip r:embed="rId2"/>
                <a:stretch>
                  <a:fillRect l="-1019" t="-1685" r="-10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/>
          <p:cNvGrpSpPr/>
          <p:nvPr/>
        </p:nvGrpSpPr>
        <p:grpSpPr>
          <a:xfrm>
            <a:off x="8598382" y="665357"/>
            <a:ext cx="2585803" cy="1446740"/>
            <a:chOff x="2990538" y="890849"/>
            <a:chExt cx="2585803" cy="1446740"/>
          </a:xfrm>
        </p:grpSpPr>
        <p:cxnSp>
          <p:nvCxnSpPr>
            <p:cNvPr id="5" name="Прямая со стрелкой 4"/>
            <p:cNvCxnSpPr/>
            <p:nvPr/>
          </p:nvCxnSpPr>
          <p:spPr>
            <a:xfrm>
              <a:off x="2990538" y="1881266"/>
              <a:ext cx="258580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220345" y="1825053"/>
              <a:ext cx="0" cy="1124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551305" y="1825053"/>
              <a:ext cx="0" cy="1124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990538" y="1937479"/>
                  <a:ext cx="4552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38" y="1937479"/>
                  <a:ext cx="455295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6019" y="1937479"/>
                  <a:ext cx="9617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6019" y="1937479"/>
                  <a:ext cx="96176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Овал 14"/>
            <p:cNvSpPr/>
            <p:nvPr/>
          </p:nvSpPr>
          <p:spPr>
            <a:xfrm>
              <a:off x="3346788" y="1839991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3549430" y="1839991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3974167" y="1839991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266475" y="1839991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17" name="Левая фигурная скобка 16"/>
            <p:cNvSpPr/>
            <p:nvPr/>
          </p:nvSpPr>
          <p:spPr>
            <a:xfrm rot="5400000">
              <a:off x="3765166" y="803804"/>
              <a:ext cx="223105" cy="1349173"/>
            </a:xfrm>
            <a:prstGeom prst="leftBrace">
              <a:avLst>
                <a:gd name="adj1" fmla="val 95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071812" y="890849"/>
                  <a:ext cx="15147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812" y="890849"/>
                  <a:ext cx="151479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38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Отсутствие последействия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0839" y="1746038"/>
                <a:ext cx="10765631" cy="5037011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 и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- независимые случайные числа для любых непересекающихся интервалов времени</a:t>
                </a:r>
              </a:p>
              <a:p>
                <a:pPr algn="just"/>
                <a:r>
                  <a:rPr lang="ru-RU" sz="2600" dirty="0">
                    <a:solidFill>
                      <a:prstClr val="black"/>
                    </a:solidFill>
                  </a:rPr>
                  <a:t>Вероятность попадания любого числа событий на один участок не зависит от того, сколько событий попало на другие участки.</a:t>
                </a:r>
              </a:p>
              <a:p>
                <a:pPr algn="just"/>
                <a:r>
                  <a:rPr lang="ru-RU" sz="2600" dirty="0">
                    <a:solidFill>
                      <a:prstClr val="black"/>
                    </a:solidFill>
                  </a:rPr>
                  <a:t>Наступление событий в будущем никак не зависит от наступивших событий в прошлом.</a:t>
                </a:r>
                <a:endParaRPr lang="en-US" sz="2600" dirty="0">
                  <a:solidFill>
                    <a:prstClr val="black"/>
                  </a:solidFill>
                </a:endParaRPr>
              </a:p>
              <a:p>
                <a:pPr algn="just"/>
                <a:r>
                  <a:rPr lang="ru-RU" sz="2600" dirty="0">
                    <a:solidFill>
                      <a:prstClr val="black"/>
                    </a:solidFill>
                  </a:rPr>
                  <a:t>Пример потока с последействием – регулярный поток, когда события идут через равные периоды времени. </a:t>
                </a:r>
              </a:p>
              <a:p>
                <a:pPr algn="just"/>
                <a:r>
                  <a:rPr lang="ru-RU" sz="2600" dirty="0">
                    <a:solidFill>
                      <a:prstClr val="black"/>
                    </a:solidFill>
                  </a:rPr>
                  <a:t>Для потока без последействий справедливо: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ru-RU" sz="2600" dirty="0">
                    <a:solidFill>
                      <a:prstClr val="black"/>
                    </a:solidFill>
                  </a:rPr>
                  <a:t>Чисто событий имеет распределение Пуассона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ru-RU" sz="2600" dirty="0">
                    <a:solidFill>
                      <a:prstClr val="black"/>
                    </a:solidFill>
                  </a:rPr>
                  <a:t>Интервалы времени между событиями имеют экспоненциальное распределение.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839" y="1746038"/>
                <a:ext cx="10765631" cy="5037011"/>
              </a:xfrm>
              <a:blipFill>
                <a:blip r:embed="rId2"/>
                <a:stretch>
                  <a:fillRect l="-849" t="-1814" r="-1019" b="-2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6519518" y="662781"/>
            <a:ext cx="5574819" cy="1077125"/>
            <a:chOff x="3326294" y="1449310"/>
            <a:chExt cx="5574819" cy="1077125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3326294" y="1449310"/>
              <a:ext cx="5574819" cy="1077125"/>
              <a:chOff x="2990538" y="1260464"/>
              <a:chExt cx="5574819" cy="1077125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>
                <a:off x="2990538" y="1881266"/>
                <a:ext cx="557481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322034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455130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90538" y="1937479"/>
                    <a:ext cx="45529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0538" y="1937479"/>
                    <a:ext cx="45529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085255" y="1907980"/>
                    <a:ext cx="96176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5255" y="1907980"/>
                    <a:ext cx="961762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Овал 14"/>
              <p:cNvSpPr/>
              <p:nvPr/>
            </p:nvSpPr>
            <p:spPr>
              <a:xfrm>
                <a:off x="334678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3549430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3974167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426647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478577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5043961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549162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5316533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607070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6289936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6649782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674688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7286121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523710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706844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049246" y="1907980"/>
                    <a:ext cx="96176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9246" y="1907980"/>
                    <a:ext cx="961762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587564" y="1907980"/>
                    <a:ext cx="96176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7564" y="1907980"/>
                    <a:ext cx="961762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445181" y="1280830"/>
                    <a:ext cx="96176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5181" y="1280830"/>
                    <a:ext cx="961762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688020" y="1260464"/>
                    <a:ext cx="96176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20" y="1260464"/>
                    <a:ext cx="961762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Полилиния 6"/>
            <p:cNvSpPr/>
            <p:nvPr/>
          </p:nvSpPr>
          <p:spPr>
            <a:xfrm>
              <a:off x="3553941" y="1567477"/>
              <a:ext cx="1320357" cy="411498"/>
            </a:xfrm>
            <a:custGeom>
              <a:avLst/>
              <a:gdLst>
                <a:gd name="connsiteX0" fmla="*/ 63547 w 1409747"/>
                <a:gd name="connsiteY0" fmla="*/ 401577 h 411737"/>
                <a:gd name="connsiteX1" fmla="*/ 63547 w 1409747"/>
                <a:gd name="connsiteY1" fmla="*/ 350777 h 411737"/>
                <a:gd name="connsiteX2" fmla="*/ 723947 w 1409747"/>
                <a:gd name="connsiteY2" fmla="*/ 257 h 411737"/>
                <a:gd name="connsiteX3" fmla="*/ 1409747 w 1409747"/>
                <a:gd name="connsiteY3" fmla="*/ 411737 h 411737"/>
                <a:gd name="connsiteX0" fmla="*/ 63547 w 1409747"/>
                <a:gd name="connsiteY0" fmla="*/ 401408 h 411568"/>
                <a:gd name="connsiteX1" fmla="*/ 63547 w 1409747"/>
                <a:gd name="connsiteY1" fmla="*/ 350608 h 411568"/>
                <a:gd name="connsiteX2" fmla="*/ 723947 w 1409747"/>
                <a:gd name="connsiteY2" fmla="*/ 88 h 411568"/>
                <a:gd name="connsiteX3" fmla="*/ 1409747 w 1409747"/>
                <a:gd name="connsiteY3" fmla="*/ 411568 h 411568"/>
                <a:gd name="connsiteX0" fmla="*/ 41154 w 1387354"/>
                <a:gd name="connsiteY0" fmla="*/ 409478 h 419638"/>
                <a:gd name="connsiteX1" fmla="*/ 83716 w 1387354"/>
                <a:gd name="connsiteY1" fmla="*/ 165638 h 419638"/>
                <a:gd name="connsiteX2" fmla="*/ 701554 w 1387354"/>
                <a:gd name="connsiteY2" fmla="*/ 8158 h 419638"/>
                <a:gd name="connsiteX3" fmla="*/ 1387354 w 1387354"/>
                <a:gd name="connsiteY3" fmla="*/ 419638 h 419638"/>
                <a:gd name="connsiteX0" fmla="*/ 0 w 1346200"/>
                <a:gd name="connsiteY0" fmla="*/ 401327 h 411487"/>
                <a:gd name="connsiteX1" fmla="*/ 660400 w 1346200"/>
                <a:gd name="connsiteY1" fmla="*/ 7 h 411487"/>
                <a:gd name="connsiteX2" fmla="*/ 1346200 w 1346200"/>
                <a:gd name="connsiteY2" fmla="*/ 411487 h 411487"/>
                <a:gd name="connsiteX0" fmla="*/ 0 w 1346200"/>
                <a:gd name="connsiteY0" fmla="*/ 401332 h 411492"/>
                <a:gd name="connsiteX1" fmla="*/ 660400 w 1346200"/>
                <a:gd name="connsiteY1" fmla="*/ 12 h 411492"/>
                <a:gd name="connsiteX2" fmla="*/ 1346200 w 1346200"/>
                <a:gd name="connsiteY2" fmla="*/ 411492 h 411492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58 h 411498"/>
                <a:gd name="connsiteX1" fmla="*/ 724242 w 1410042"/>
                <a:gd name="connsiteY1" fmla="*/ 18 h 411498"/>
                <a:gd name="connsiteX2" fmla="*/ 1410042 w 1410042"/>
                <a:gd name="connsiteY2" fmla="*/ 411498 h 411498"/>
                <a:gd name="connsiteX0" fmla="*/ 2 w 1410044"/>
                <a:gd name="connsiteY0" fmla="*/ 397022 h 412262"/>
                <a:gd name="connsiteX1" fmla="*/ 724244 w 1410044"/>
                <a:gd name="connsiteY1" fmla="*/ 782 h 412262"/>
                <a:gd name="connsiteX2" fmla="*/ 1410044 w 1410044"/>
                <a:gd name="connsiteY2" fmla="*/ 412262 h 412262"/>
                <a:gd name="connsiteX0" fmla="*/ 3 w 1410045"/>
                <a:gd name="connsiteY0" fmla="*/ 396258 h 411498"/>
                <a:gd name="connsiteX1" fmla="*/ 724245 w 1410045"/>
                <a:gd name="connsiteY1" fmla="*/ 18 h 411498"/>
                <a:gd name="connsiteX2" fmla="*/ 1410045 w 1410045"/>
                <a:gd name="connsiteY2" fmla="*/ 411498 h 411498"/>
                <a:gd name="connsiteX0" fmla="*/ 2 w 1410044"/>
                <a:gd name="connsiteY0" fmla="*/ 396258 h 411498"/>
                <a:gd name="connsiteX1" fmla="*/ 724244 w 1410044"/>
                <a:gd name="connsiteY1" fmla="*/ 18 h 411498"/>
                <a:gd name="connsiteX2" fmla="*/ 1410044 w 1410044"/>
                <a:gd name="connsiteY2" fmla="*/ 411498 h 4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044" h="411498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 35"/>
            <p:cNvSpPr/>
            <p:nvPr/>
          </p:nvSpPr>
          <p:spPr>
            <a:xfrm>
              <a:off x="5572861" y="1546189"/>
              <a:ext cx="1831340" cy="411498"/>
            </a:xfrm>
            <a:custGeom>
              <a:avLst/>
              <a:gdLst>
                <a:gd name="connsiteX0" fmla="*/ 63547 w 1409747"/>
                <a:gd name="connsiteY0" fmla="*/ 401577 h 411737"/>
                <a:gd name="connsiteX1" fmla="*/ 63547 w 1409747"/>
                <a:gd name="connsiteY1" fmla="*/ 350777 h 411737"/>
                <a:gd name="connsiteX2" fmla="*/ 723947 w 1409747"/>
                <a:gd name="connsiteY2" fmla="*/ 257 h 411737"/>
                <a:gd name="connsiteX3" fmla="*/ 1409747 w 1409747"/>
                <a:gd name="connsiteY3" fmla="*/ 411737 h 411737"/>
                <a:gd name="connsiteX0" fmla="*/ 63547 w 1409747"/>
                <a:gd name="connsiteY0" fmla="*/ 401408 h 411568"/>
                <a:gd name="connsiteX1" fmla="*/ 63547 w 1409747"/>
                <a:gd name="connsiteY1" fmla="*/ 350608 h 411568"/>
                <a:gd name="connsiteX2" fmla="*/ 723947 w 1409747"/>
                <a:gd name="connsiteY2" fmla="*/ 88 h 411568"/>
                <a:gd name="connsiteX3" fmla="*/ 1409747 w 1409747"/>
                <a:gd name="connsiteY3" fmla="*/ 411568 h 411568"/>
                <a:gd name="connsiteX0" fmla="*/ 41154 w 1387354"/>
                <a:gd name="connsiteY0" fmla="*/ 409478 h 419638"/>
                <a:gd name="connsiteX1" fmla="*/ 83716 w 1387354"/>
                <a:gd name="connsiteY1" fmla="*/ 165638 h 419638"/>
                <a:gd name="connsiteX2" fmla="*/ 701554 w 1387354"/>
                <a:gd name="connsiteY2" fmla="*/ 8158 h 419638"/>
                <a:gd name="connsiteX3" fmla="*/ 1387354 w 1387354"/>
                <a:gd name="connsiteY3" fmla="*/ 419638 h 419638"/>
                <a:gd name="connsiteX0" fmla="*/ 0 w 1346200"/>
                <a:gd name="connsiteY0" fmla="*/ 401327 h 411487"/>
                <a:gd name="connsiteX1" fmla="*/ 660400 w 1346200"/>
                <a:gd name="connsiteY1" fmla="*/ 7 h 411487"/>
                <a:gd name="connsiteX2" fmla="*/ 1346200 w 1346200"/>
                <a:gd name="connsiteY2" fmla="*/ 411487 h 411487"/>
                <a:gd name="connsiteX0" fmla="*/ 0 w 1346200"/>
                <a:gd name="connsiteY0" fmla="*/ 401332 h 411492"/>
                <a:gd name="connsiteX1" fmla="*/ 660400 w 1346200"/>
                <a:gd name="connsiteY1" fmla="*/ 12 h 411492"/>
                <a:gd name="connsiteX2" fmla="*/ 1346200 w 1346200"/>
                <a:gd name="connsiteY2" fmla="*/ 411492 h 411492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69 h 411509"/>
                <a:gd name="connsiteX1" fmla="*/ 724242 w 1410042"/>
                <a:gd name="connsiteY1" fmla="*/ 29 h 411509"/>
                <a:gd name="connsiteX2" fmla="*/ 1410042 w 1410042"/>
                <a:gd name="connsiteY2" fmla="*/ 411509 h 411509"/>
                <a:gd name="connsiteX0" fmla="*/ 0 w 1410042"/>
                <a:gd name="connsiteY0" fmla="*/ 396258 h 411498"/>
                <a:gd name="connsiteX1" fmla="*/ 724242 w 1410042"/>
                <a:gd name="connsiteY1" fmla="*/ 18 h 411498"/>
                <a:gd name="connsiteX2" fmla="*/ 1410042 w 1410042"/>
                <a:gd name="connsiteY2" fmla="*/ 411498 h 411498"/>
                <a:gd name="connsiteX0" fmla="*/ 2 w 1410044"/>
                <a:gd name="connsiteY0" fmla="*/ 397022 h 412262"/>
                <a:gd name="connsiteX1" fmla="*/ 724244 w 1410044"/>
                <a:gd name="connsiteY1" fmla="*/ 782 h 412262"/>
                <a:gd name="connsiteX2" fmla="*/ 1410044 w 1410044"/>
                <a:gd name="connsiteY2" fmla="*/ 412262 h 412262"/>
                <a:gd name="connsiteX0" fmla="*/ 3 w 1410045"/>
                <a:gd name="connsiteY0" fmla="*/ 396258 h 411498"/>
                <a:gd name="connsiteX1" fmla="*/ 724245 w 1410045"/>
                <a:gd name="connsiteY1" fmla="*/ 18 h 411498"/>
                <a:gd name="connsiteX2" fmla="*/ 1410045 w 1410045"/>
                <a:gd name="connsiteY2" fmla="*/ 411498 h 411498"/>
                <a:gd name="connsiteX0" fmla="*/ 2 w 1410044"/>
                <a:gd name="connsiteY0" fmla="*/ 396258 h 411498"/>
                <a:gd name="connsiteX1" fmla="*/ 724244 w 1410044"/>
                <a:gd name="connsiteY1" fmla="*/ 18 h 411498"/>
                <a:gd name="connsiteX2" fmla="*/ 1410044 w 1410044"/>
                <a:gd name="connsiteY2" fmla="*/ 411498 h 4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044" h="411498">
                  <a:moveTo>
                    <a:pt x="2" y="396258"/>
                  </a:moveTo>
                  <a:cubicBezTo>
                    <a:pt x="-741" y="266930"/>
                    <a:pt x="281749" y="-2522"/>
                    <a:pt x="724244" y="18"/>
                  </a:cubicBezTo>
                  <a:cubicBezTo>
                    <a:pt x="1166739" y="2558"/>
                    <a:pt x="1408096" y="271798"/>
                    <a:pt x="1410044" y="41149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94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Распределение Пуассона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0839" y="1161738"/>
                <a:ext cx="10765631" cy="5471410"/>
              </a:xfrm>
            </p:spPr>
            <p:txBody>
              <a:bodyPr>
                <a:normAutofit/>
              </a:bodyPr>
              <a:lstStyle/>
              <a:p>
                <a:pPr marL="457200" lvl="1" indent="-457200" algn="just"/>
                <a:r>
                  <a:rPr lang="ru-RU" sz="2600" dirty="0">
                    <a:solidFill>
                      <a:prstClr val="black"/>
                    </a:solidFill>
                  </a:rPr>
                  <a:t>Определяет вероятность заданного количества событий на участке единичной длины,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, при известной средней плотности (интенсивности) событий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1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Определим вероятность появления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событий на участке длинной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sz="2600" dirty="0"/>
                  <a:t>, когда события появляются независимо друг от друга.</a:t>
                </a:r>
              </a:p>
              <a:p>
                <a:pPr marL="0" lvl="1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Ожидаемое количество событий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sz="2600" dirty="0"/>
                  <a:t>. Разобьем отрезок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sz="2600" dirty="0"/>
                  <a:t> на такое большое количество интервалов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600" dirty="0"/>
                  <a:t>, при которых можно пренебречь вероятностью появления более одного события. </a:t>
                </a:r>
              </a:p>
              <a:p>
                <a:pPr marL="0" lvl="1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839" y="1161738"/>
                <a:ext cx="10765631" cy="5471410"/>
              </a:xfrm>
              <a:blipFill>
                <a:blip r:embed="rId2"/>
                <a:stretch>
                  <a:fillRect l="-1019" t="-1784" r="-10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3592464" y="3314991"/>
            <a:ext cx="5574819" cy="937475"/>
            <a:chOff x="3308589" y="3030178"/>
            <a:chExt cx="5574819" cy="937475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3308589" y="3030178"/>
              <a:ext cx="5574819" cy="937475"/>
              <a:chOff x="2990538" y="1825053"/>
              <a:chExt cx="5574819" cy="937475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>
                <a:off x="2990538" y="1881266"/>
                <a:ext cx="557481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322034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165085" y="2362418"/>
                    <a:ext cx="45529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5085" y="2362418"/>
                    <a:ext cx="45529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Овал 14"/>
              <p:cNvSpPr/>
              <p:nvPr/>
            </p:nvSpPr>
            <p:spPr>
              <a:xfrm>
                <a:off x="334678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3549430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3974167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426647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478577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5043961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549162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5316533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607070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6289936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6649782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674688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7286121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7068445" y="1825053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Правая фигурная скобка 3"/>
            <p:cNvSpPr/>
            <p:nvPr/>
          </p:nvSpPr>
          <p:spPr>
            <a:xfrm rot="5400000">
              <a:off x="5214507" y="1592396"/>
              <a:ext cx="530936" cy="3813041"/>
            </a:xfrm>
            <a:prstGeom prst="rightBrace">
              <a:avLst>
                <a:gd name="adj1" fmla="val 59153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3660545" y="5650230"/>
            <a:ext cx="5574819" cy="750269"/>
            <a:chOff x="3308589" y="2907280"/>
            <a:chExt cx="5574819" cy="750269"/>
          </a:xfrm>
        </p:grpSpPr>
        <p:grpSp>
          <p:nvGrpSpPr>
            <p:cNvPr id="40" name="Группа 39"/>
            <p:cNvGrpSpPr/>
            <p:nvPr/>
          </p:nvGrpSpPr>
          <p:grpSpPr>
            <a:xfrm>
              <a:off x="3308589" y="2907280"/>
              <a:ext cx="5574819" cy="750269"/>
              <a:chOff x="2990538" y="1702155"/>
              <a:chExt cx="5574819" cy="750269"/>
            </a:xfrm>
          </p:grpSpPr>
          <p:cxnSp>
            <p:nvCxnSpPr>
              <p:cNvPr id="42" name="Прямая со стрелкой 41"/>
              <p:cNvCxnSpPr/>
              <p:nvPr/>
            </p:nvCxnSpPr>
            <p:spPr>
              <a:xfrm>
                <a:off x="2990538" y="1881266"/>
                <a:ext cx="557481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3220345" y="1702155"/>
                <a:ext cx="0" cy="35015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892513" y="2052314"/>
                    <a:ext cx="7336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2513" y="2052314"/>
                    <a:ext cx="73365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Овал 44"/>
              <p:cNvSpPr/>
              <p:nvPr/>
            </p:nvSpPr>
            <p:spPr>
              <a:xfrm>
                <a:off x="334678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3549430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3974167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426647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478577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5043961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5491628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5316533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607070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54" name="Овал 53"/>
              <p:cNvSpPr/>
              <p:nvPr/>
            </p:nvSpPr>
            <p:spPr>
              <a:xfrm>
                <a:off x="6289936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55" name="Овал 54"/>
              <p:cNvSpPr/>
              <p:nvPr/>
            </p:nvSpPr>
            <p:spPr>
              <a:xfrm>
                <a:off x="6649782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56" name="Овал 55"/>
              <p:cNvSpPr/>
              <p:nvPr/>
            </p:nvSpPr>
            <p:spPr>
              <a:xfrm>
                <a:off x="6746885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7286121" y="1839991"/>
                <a:ext cx="76200" cy="762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  <p:cxnSp>
            <p:nvCxnSpPr>
              <p:cNvPr id="58" name="Прямая соединительная линия 57"/>
              <p:cNvCxnSpPr/>
              <p:nvPr/>
            </p:nvCxnSpPr>
            <p:spPr>
              <a:xfrm>
                <a:off x="7068445" y="1702155"/>
                <a:ext cx="0" cy="35015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3460375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702310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3940435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4184216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/>
              <p:cNvCxnSpPr/>
              <p:nvPr/>
            </p:nvCxnSpPr>
            <p:spPr>
              <a:xfrm>
                <a:off x="4426151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/>
              <p:cNvCxnSpPr/>
              <p:nvPr/>
            </p:nvCxnSpPr>
            <p:spPr>
              <a:xfrm>
                <a:off x="4666181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/>
              <p:cNvCxnSpPr/>
              <p:nvPr/>
            </p:nvCxnSpPr>
            <p:spPr>
              <a:xfrm>
                <a:off x="4906211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/>
              <p:cNvCxnSpPr/>
              <p:nvPr/>
            </p:nvCxnSpPr>
            <p:spPr>
              <a:xfrm>
                <a:off x="5146684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единительная линия 74"/>
              <p:cNvCxnSpPr/>
              <p:nvPr/>
            </p:nvCxnSpPr>
            <p:spPr>
              <a:xfrm>
                <a:off x="5385112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/>
              <p:nvPr/>
            </p:nvCxnSpPr>
            <p:spPr>
              <a:xfrm>
                <a:off x="5626171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5866201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единительная линия 80"/>
              <p:cNvCxnSpPr/>
              <p:nvPr/>
            </p:nvCxnSpPr>
            <p:spPr>
              <a:xfrm>
                <a:off x="6105148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/>
              <p:nvPr/>
            </p:nvCxnSpPr>
            <p:spPr>
              <a:xfrm>
                <a:off x="6348835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>
                <a:off x="6591748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/>
              <p:nvPr/>
            </p:nvCxnSpPr>
            <p:spPr>
              <a:xfrm>
                <a:off x="6833683" y="1821878"/>
                <a:ext cx="0" cy="1124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Правая фигурная скобка 89"/>
            <p:cNvSpPr/>
            <p:nvPr/>
          </p:nvSpPr>
          <p:spPr>
            <a:xfrm rot="5400000">
              <a:off x="5281567" y="3117333"/>
              <a:ext cx="106941" cy="233683"/>
            </a:xfrm>
            <a:prstGeom prst="rightBrace">
              <a:avLst>
                <a:gd name="adj1" fmla="val 22565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84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Распределение Пуассона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0839" y="1161738"/>
                <a:ext cx="11393021" cy="5576341"/>
              </a:xfrm>
            </p:spPr>
            <p:txBody>
              <a:bodyPr>
                <a:normAutofit/>
              </a:bodyPr>
              <a:lstStyle/>
              <a:p>
                <a:pPr marL="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600" dirty="0"/>
                  <a:t> - </a:t>
                </a:r>
                <a:r>
                  <a:rPr lang="ru-RU" sz="2600" dirty="0"/>
                  <a:t>вероятность появления события на малом участке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ru-RU" sz="2600" dirty="0"/>
              </a:p>
              <a:p>
                <a:pPr marL="0" lvl="1" indent="0" algn="just">
                  <a:buNone/>
                </a:pPr>
                <a14:m>
                  <m:oMath xmlns:m="http://schemas.openxmlformats.org/officeDocument/2006/math">
                    <m:r>
                      <a:rPr lang="ru-RU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sz="2600" dirty="0"/>
                  <a:t> - вероятность отсутствия события на малом участке</a:t>
                </a:r>
              </a:p>
              <a:p>
                <a:pPr marL="0" lvl="1" indent="0" algn="just">
                  <a:buNone/>
                </a:pPr>
                <a:r>
                  <a:rPr lang="ru-RU" sz="2600" dirty="0"/>
                  <a:t>Воспользуемся Биноминальным законом распределения.</a:t>
                </a:r>
                <a:r>
                  <a:rPr lang="en-US" sz="2600" dirty="0"/>
                  <a:t> </a:t>
                </a:r>
                <a:r>
                  <a:rPr lang="ru-RU" sz="2600" dirty="0"/>
                  <a:t>Количество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600" dirty="0"/>
                  <a:t> успехов в серии из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испытаний:</a:t>
                </a:r>
              </a:p>
              <a:p>
                <a:pPr marL="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pPr marL="0" lvl="1" indent="0" algn="just">
                  <a:buNone/>
                </a:pPr>
                <a:r>
                  <a:rPr lang="ru-RU" sz="26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ru-RU" sz="2600" dirty="0"/>
                  <a:t> - количество сочетаний </a:t>
                </a:r>
                <a:endParaRPr lang="en-US" sz="2600" dirty="0"/>
              </a:p>
              <a:p>
                <a:pPr marL="0" lvl="1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839" y="1161738"/>
                <a:ext cx="11393021" cy="5576341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41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Распределение Пуассона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0839" y="1161738"/>
                <a:ext cx="11393021" cy="5636301"/>
              </a:xfrm>
            </p:spPr>
            <p:txBody>
              <a:bodyPr>
                <a:normAutofit/>
              </a:bodyPr>
              <a:lstStyle/>
              <a:p>
                <a:pPr marL="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func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1" indent="0" algn="just">
                  <a:buNone/>
                </a:pPr>
                <a:endParaRPr lang="en-US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Второй замечательный предел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Распределение Пуассона есть предельный случай Биномиального закона, когда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. Распределение Пуассона называют законом редких событий, когда испытаний очень много, а вероятность события очень мала.</a:t>
                </a:r>
                <a:r>
                  <a:rPr lang="en-US" sz="26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1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839" y="1161738"/>
                <a:ext cx="11393021" cy="5636301"/>
              </a:xfrm>
              <a:blipFill>
                <a:blip r:embed="rId2"/>
                <a:stretch>
                  <a:fillRect l="-963" r="-963" b="-3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олилиния 11"/>
          <p:cNvSpPr/>
          <p:nvPr/>
        </p:nvSpPr>
        <p:spPr>
          <a:xfrm>
            <a:off x="8071056" y="1635532"/>
            <a:ext cx="1227266" cy="408441"/>
          </a:xfrm>
          <a:custGeom>
            <a:avLst/>
            <a:gdLst>
              <a:gd name="connsiteX0" fmla="*/ 376520 w 1206651"/>
              <a:gd name="connsiteY0" fmla="*/ 333465 h 397747"/>
              <a:gd name="connsiteX1" fmla="*/ 384140 w 1206651"/>
              <a:gd name="connsiteY1" fmla="*/ 272505 h 397747"/>
              <a:gd name="connsiteX2" fmla="*/ 125060 w 1206651"/>
              <a:gd name="connsiteY2" fmla="*/ 341085 h 397747"/>
              <a:gd name="connsiteX3" fmla="*/ 10760 w 1206651"/>
              <a:gd name="connsiteY3" fmla="*/ 142965 h 397747"/>
              <a:gd name="connsiteX4" fmla="*/ 94580 w 1206651"/>
              <a:gd name="connsiteY4" fmla="*/ 13425 h 397747"/>
              <a:gd name="connsiteX5" fmla="*/ 803240 w 1206651"/>
              <a:gd name="connsiteY5" fmla="*/ 5805 h 397747"/>
              <a:gd name="connsiteX6" fmla="*/ 1130900 w 1206651"/>
              <a:gd name="connsiteY6" fmla="*/ 28665 h 397747"/>
              <a:gd name="connsiteX7" fmla="*/ 1199480 w 1206651"/>
              <a:gd name="connsiteY7" fmla="*/ 219165 h 397747"/>
              <a:gd name="connsiteX8" fmla="*/ 1008980 w 1206651"/>
              <a:gd name="connsiteY8" fmla="*/ 394425 h 397747"/>
              <a:gd name="connsiteX9" fmla="*/ 376520 w 1206651"/>
              <a:gd name="connsiteY9" fmla="*/ 333465 h 397747"/>
              <a:gd name="connsiteX0" fmla="*/ 376520 w 1206651"/>
              <a:gd name="connsiteY0" fmla="*/ 333465 h 397747"/>
              <a:gd name="connsiteX1" fmla="*/ 125060 w 1206651"/>
              <a:gd name="connsiteY1" fmla="*/ 341085 h 397747"/>
              <a:gd name="connsiteX2" fmla="*/ 10760 w 1206651"/>
              <a:gd name="connsiteY2" fmla="*/ 142965 h 397747"/>
              <a:gd name="connsiteX3" fmla="*/ 94580 w 1206651"/>
              <a:gd name="connsiteY3" fmla="*/ 13425 h 397747"/>
              <a:gd name="connsiteX4" fmla="*/ 803240 w 1206651"/>
              <a:gd name="connsiteY4" fmla="*/ 5805 h 397747"/>
              <a:gd name="connsiteX5" fmla="*/ 1130900 w 1206651"/>
              <a:gd name="connsiteY5" fmla="*/ 28665 h 397747"/>
              <a:gd name="connsiteX6" fmla="*/ 1199480 w 1206651"/>
              <a:gd name="connsiteY6" fmla="*/ 219165 h 397747"/>
              <a:gd name="connsiteX7" fmla="*/ 1008980 w 1206651"/>
              <a:gd name="connsiteY7" fmla="*/ 394425 h 397747"/>
              <a:gd name="connsiteX8" fmla="*/ 376520 w 1206651"/>
              <a:gd name="connsiteY8" fmla="*/ 333465 h 397747"/>
              <a:gd name="connsiteX0" fmla="*/ 361280 w 1206651"/>
              <a:gd name="connsiteY0" fmla="*/ 424905 h 433763"/>
              <a:gd name="connsiteX1" fmla="*/ 125060 w 1206651"/>
              <a:gd name="connsiteY1" fmla="*/ 341085 h 433763"/>
              <a:gd name="connsiteX2" fmla="*/ 10760 w 1206651"/>
              <a:gd name="connsiteY2" fmla="*/ 142965 h 433763"/>
              <a:gd name="connsiteX3" fmla="*/ 94580 w 1206651"/>
              <a:gd name="connsiteY3" fmla="*/ 13425 h 433763"/>
              <a:gd name="connsiteX4" fmla="*/ 803240 w 1206651"/>
              <a:gd name="connsiteY4" fmla="*/ 5805 h 433763"/>
              <a:gd name="connsiteX5" fmla="*/ 1130900 w 1206651"/>
              <a:gd name="connsiteY5" fmla="*/ 28665 h 433763"/>
              <a:gd name="connsiteX6" fmla="*/ 1199480 w 1206651"/>
              <a:gd name="connsiteY6" fmla="*/ 219165 h 433763"/>
              <a:gd name="connsiteX7" fmla="*/ 1008980 w 1206651"/>
              <a:gd name="connsiteY7" fmla="*/ 394425 h 433763"/>
              <a:gd name="connsiteX8" fmla="*/ 361280 w 1206651"/>
              <a:gd name="connsiteY8" fmla="*/ 424905 h 433763"/>
              <a:gd name="connsiteX0" fmla="*/ 369439 w 1214810"/>
              <a:gd name="connsiteY0" fmla="*/ 424905 h 425521"/>
              <a:gd name="connsiteX1" fmla="*/ 34159 w 1214810"/>
              <a:gd name="connsiteY1" fmla="*/ 386805 h 425521"/>
              <a:gd name="connsiteX2" fmla="*/ 18919 w 1214810"/>
              <a:gd name="connsiteY2" fmla="*/ 142965 h 425521"/>
              <a:gd name="connsiteX3" fmla="*/ 102739 w 1214810"/>
              <a:gd name="connsiteY3" fmla="*/ 13425 h 425521"/>
              <a:gd name="connsiteX4" fmla="*/ 811399 w 1214810"/>
              <a:gd name="connsiteY4" fmla="*/ 5805 h 425521"/>
              <a:gd name="connsiteX5" fmla="*/ 1139059 w 1214810"/>
              <a:gd name="connsiteY5" fmla="*/ 28665 h 425521"/>
              <a:gd name="connsiteX6" fmla="*/ 1207639 w 1214810"/>
              <a:gd name="connsiteY6" fmla="*/ 219165 h 425521"/>
              <a:gd name="connsiteX7" fmla="*/ 1017139 w 1214810"/>
              <a:gd name="connsiteY7" fmla="*/ 394425 h 425521"/>
              <a:gd name="connsiteX8" fmla="*/ 369439 w 1214810"/>
              <a:gd name="connsiteY8" fmla="*/ 424905 h 425521"/>
              <a:gd name="connsiteX0" fmla="*/ 358587 w 1203958"/>
              <a:gd name="connsiteY0" fmla="*/ 424905 h 429305"/>
              <a:gd name="connsiteX1" fmla="*/ 84267 w 1203958"/>
              <a:gd name="connsiteY1" fmla="*/ 333465 h 429305"/>
              <a:gd name="connsiteX2" fmla="*/ 8067 w 1203958"/>
              <a:gd name="connsiteY2" fmla="*/ 142965 h 429305"/>
              <a:gd name="connsiteX3" fmla="*/ 91887 w 1203958"/>
              <a:gd name="connsiteY3" fmla="*/ 13425 h 429305"/>
              <a:gd name="connsiteX4" fmla="*/ 800547 w 1203958"/>
              <a:gd name="connsiteY4" fmla="*/ 5805 h 429305"/>
              <a:gd name="connsiteX5" fmla="*/ 1128207 w 1203958"/>
              <a:gd name="connsiteY5" fmla="*/ 28665 h 429305"/>
              <a:gd name="connsiteX6" fmla="*/ 1196787 w 1203958"/>
              <a:gd name="connsiteY6" fmla="*/ 219165 h 429305"/>
              <a:gd name="connsiteX7" fmla="*/ 1006287 w 1203958"/>
              <a:gd name="connsiteY7" fmla="*/ 394425 h 429305"/>
              <a:gd name="connsiteX8" fmla="*/ 358587 w 1203958"/>
              <a:gd name="connsiteY8" fmla="*/ 424905 h 429305"/>
              <a:gd name="connsiteX0" fmla="*/ 358587 w 1203958"/>
              <a:gd name="connsiteY0" fmla="*/ 436115 h 440515"/>
              <a:gd name="connsiteX1" fmla="*/ 84267 w 1203958"/>
              <a:gd name="connsiteY1" fmla="*/ 344675 h 440515"/>
              <a:gd name="connsiteX2" fmla="*/ 8067 w 1203958"/>
              <a:gd name="connsiteY2" fmla="*/ 154175 h 440515"/>
              <a:gd name="connsiteX3" fmla="*/ 91887 w 1203958"/>
              <a:gd name="connsiteY3" fmla="*/ 9395 h 440515"/>
              <a:gd name="connsiteX4" fmla="*/ 800547 w 1203958"/>
              <a:gd name="connsiteY4" fmla="*/ 17015 h 440515"/>
              <a:gd name="connsiteX5" fmla="*/ 1128207 w 1203958"/>
              <a:gd name="connsiteY5" fmla="*/ 39875 h 440515"/>
              <a:gd name="connsiteX6" fmla="*/ 1196787 w 1203958"/>
              <a:gd name="connsiteY6" fmla="*/ 230375 h 440515"/>
              <a:gd name="connsiteX7" fmla="*/ 1006287 w 1203958"/>
              <a:gd name="connsiteY7" fmla="*/ 405635 h 440515"/>
              <a:gd name="connsiteX8" fmla="*/ 358587 w 1203958"/>
              <a:gd name="connsiteY8" fmla="*/ 436115 h 440515"/>
              <a:gd name="connsiteX0" fmla="*/ 587187 w 1203958"/>
              <a:gd name="connsiteY0" fmla="*/ 413255 h 424743"/>
              <a:gd name="connsiteX1" fmla="*/ 84267 w 1203958"/>
              <a:gd name="connsiteY1" fmla="*/ 344675 h 424743"/>
              <a:gd name="connsiteX2" fmla="*/ 8067 w 1203958"/>
              <a:gd name="connsiteY2" fmla="*/ 154175 h 424743"/>
              <a:gd name="connsiteX3" fmla="*/ 91887 w 1203958"/>
              <a:gd name="connsiteY3" fmla="*/ 9395 h 424743"/>
              <a:gd name="connsiteX4" fmla="*/ 800547 w 1203958"/>
              <a:gd name="connsiteY4" fmla="*/ 17015 h 424743"/>
              <a:gd name="connsiteX5" fmla="*/ 1128207 w 1203958"/>
              <a:gd name="connsiteY5" fmla="*/ 39875 h 424743"/>
              <a:gd name="connsiteX6" fmla="*/ 1196787 w 1203958"/>
              <a:gd name="connsiteY6" fmla="*/ 230375 h 424743"/>
              <a:gd name="connsiteX7" fmla="*/ 1006287 w 1203958"/>
              <a:gd name="connsiteY7" fmla="*/ 405635 h 424743"/>
              <a:gd name="connsiteX8" fmla="*/ 587187 w 1203958"/>
              <a:gd name="connsiteY8" fmla="*/ 413255 h 424743"/>
              <a:gd name="connsiteX0" fmla="*/ 610495 w 1227266"/>
              <a:gd name="connsiteY0" fmla="*/ 416061 h 427549"/>
              <a:gd name="connsiteX1" fmla="*/ 107575 w 1227266"/>
              <a:gd name="connsiteY1" fmla="*/ 347481 h 427549"/>
              <a:gd name="connsiteX2" fmla="*/ 895 w 1227266"/>
              <a:gd name="connsiteY2" fmla="*/ 195081 h 427549"/>
              <a:gd name="connsiteX3" fmla="*/ 115195 w 1227266"/>
              <a:gd name="connsiteY3" fmla="*/ 12201 h 427549"/>
              <a:gd name="connsiteX4" fmla="*/ 823855 w 1227266"/>
              <a:gd name="connsiteY4" fmla="*/ 19821 h 427549"/>
              <a:gd name="connsiteX5" fmla="*/ 1151515 w 1227266"/>
              <a:gd name="connsiteY5" fmla="*/ 42681 h 427549"/>
              <a:gd name="connsiteX6" fmla="*/ 1220095 w 1227266"/>
              <a:gd name="connsiteY6" fmla="*/ 233181 h 427549"/>
              <a:gd name="connsiteX7" fmla="*/ 1029595 w 1227266"/>
              <a:gd name="connsiteY7" fmla="*/ 408441 h 427549"/>
              <a:gd name="connsiteX8" fmla="*/ 610495 w 1227266"/>
              <a:gd name="connsiteY8" fmla="*/ 416061 h 42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7266" h="427549">
                <a:moveTo>
                  <a:pt x="610495" y="416061"/>
                </a:moveTo>
                <a:cubicBezTo>
                  <a:pt x="456825" y="405901"/>
                  <a:pt x="209175" y="384311"/>
                  <a:pt x="107575" y="347481"/>
                </a:cubicBezTo>
                <a:cubicBezTo>
                  <a:pt x="5975" y="310651"/>
                  <a:pt x="-375" y="250961"/>
                  <a:pt x="895" y="195081"/>
                </a:cubicBezTo>
                <a:cubicBezTo>
                  <a:pt x="2165" y="139201"/>
                  <a:pt x="-21965" y="41411"/>
                  <a:pt x="115195" y="12201"/>
                </a:cubicBezTo>
                <a:cubicBezTo>
                  <a:pt x="252355" y="-17009"/>
                  <a:pt x="651135" y="14741"/>
                  <a:pt x="823855" y="19821"/>
                </a:cubicBezTo>
                <a:cubicBezTo>
                  <a:pt x="996575" y="24901"/>
                  <a:pt x="1085475" y="7121"/>
                  <a:pt x="1151515" y="42681"/>
                </a:cubicBezTo>
                <a:cubicBezTo>
                  <a:pt x="1217555" y="78241"/>
                  <a:pt x="1240415" y="172221"/>
                  <a:pt x="1220095" y="233181"/>
                </a:cubicBezTo>
                <a:cubicBezTo>
                  <a:pt x="1199775" y="294141"/>
                  <a:pt x="1131195" y="377961"/>
                  <a:pt x="1029595" y="408441"/>
                </a:cubicBezTo>
                <a:cubicBezTo>
                  <a:pt x="927995" y="438921"/>
                  <a:pt x="764165" y="426221"/>
                  <a:pt x="610495" y="41606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8849191" y="2036353"/>
            <a:ext cx="106680" cy="144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41568" y="1996467"/>
            <a:ext cx="35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Полилиния 14"/>
          <p:cNvSpPr/>
          <p:nvPr/>
        </p:nvSpPr>
        <p:spPr>
          <a:xfrm>
            <a:off x="4031250" y="1161738"/>
            <a:ext cx="3926401" cy="892234"/>
          </a:xfrm>
          <a:custGeom>
            <a:avLst/>
            <a:gdLst>
              <a:gd name="connsiteX0" fmla="*/ 946981 w 3926401"/>
              <a:gd name="connsiteY0" fmla="*/ 15545 h 894224"/>
              <a:gd name="connsiteX1" fmla="*/ 192601 w 3926401"/>
              <a:gd name="connsiteY1" fmla="*/ 23165 h 894224"/>
              <a:gd name="connsiteX2" fmla="*/ 9721 w 3926401"/>
              <a:gd name="connsiteY2" fmla="*/ 267005 h 894224"/>
              <a:gd name="connsiteX3" fmla="*/ 405961 w 3926401"/>
              <a:gd name="connsiteY3" fmla="*/ 373685 h 894224"/>
              <a:gd name="connsiteX4" fmla="*/ 2905321 w 3926401"/>
              <a:gd name="connsiteY4" fmla="*/ 373685 h 894224"/>
              <a:gd name="connsiteX5" fmla="*/ 3354901 w 3926401"/>
              <a:gd name="connsiteY5" fmla="*/ 823265 h 894224"/>
              <a:gd name="connsiteX6" fmla="*/ 3751141 w 3926401"/>
              <a:gd name="connsiteY6" fmla="*/ 868985 h 894224"/>
              <a:gd name="connsiteX7" fmla="*/ 3926401 w 3926401"/>
              <a:gd name="connsiteY7" fmla="*/ 579425 h 894224"/>
              <a:gd name="connsiteX8" fmla="*/ 3751141 w 3926401"/>
              <a:gd name="connsiteY8" fmla="*/ 373685 h 894224"/>
              <a:gd name="connsiteX9" fmla="*/ 3461581 w 3926401"/>
              <a:gd name="connsiteY9" fmla="*/ 366065 h 894224"/>
              <a:gd name="connsiteX10" fmla="*/ 3370141 w 3926401"/>
              <a:gd name="connsiteY10" fmla="*/ 30785 h 894224"/>
              <a:gd name="connsiteX11" fmla="*/ 946981 w 3926401"/>
              <a:gd name="connsiteY11" fmla="*/ 15545 h 894224"/>
              <a:gd name="connsiteX0" fmla="*/ 946981 w 3926401"/>
              <a:gd name="connsiteY0" fmla="*/ 13555 h 892234"/>
              <a:gd name="connsiteX1" fmla="*/ 192601 w 3926401"/>
              <a:gd name="connsiteY1" fmla="*/ 21175 h 892234"/>
              <a:gd name="connsiteX2" fmla="*/ 9721 w 3926401"/>
              <a:gd name="connsiteY2" fmla="*/ 265015 h 892234"/>
              <a:gd name="connsiteX3" fmla="*/ 405961 w 3926401"/>
              <a:gd name="connsiteY3" fmla="*/ 371695 h 892234"/>
              <a:gd name="connsiteX4" fmla="*/ 2905321 w 3926401"/>
              <a:gd name="connsiteY4" fmla="*/ 371695 h 892234"/>
              <a:gd name="connsiteX5" fmla="*/ 3354901 w 3926401"/>
              <a:gd name="connsiteY5" fmla="*/ 821275 h 892234"/>
              <a:gd name="connsiteX6" fmla="*/ 3751141 w 3926401"/>
              <a:gd name="connsiteY6" fmla="*/ 866995 h 892234"/>
              <a:gd name="connsiteX7" fmla="*/ 3926401 w 3926401"/>
              <a:gd name="connsiteY7" fmla="*/ 577435 h 892234"/>
              <a:gd name="connsiteX8" fmla="*/ 3751141 w 3926401"/>
              <a:gd name="connsiteY8" fmla="*/ 371695 h 892234"/>
              <a:gd name="connsiteX9" fmla="*/ 3461581 w 3926401"/>
              <a:gd name="connsiteY9" fmla="*/ 364075 h 892234"/>
              <a:gd name="connsiteX10" fmla="*/ 3370141 w 3926401"/>
              <a:gd name="connsiteY10" fmla="*/ 28795 h 892234"/>
              <a:gd name="connsiteX11" fmla="*/ 946981 w 3926401"/>
              <a:gd name="connsiteY11" fmla="*/ 13555 h 892234"/>
              <a:gd name="connsiteX0" fmla="*/ 946981 w 3926401"/>
              <a:gd name="connsiteY0" fmla="*/ 14996 h 893675"/>
              <a:gd name="connsiteX1" fmla="*/ 192601 w 3926401"/>
              <a:gd name="connsiteY1" fmla="*/ 22616 h 893675"/>
              <a:gd name="connsiteX2" fmla="*/ 9721 w 3926401"/>
              <a:gd name="connsiteY2" fmla="*/ 266456 h 893675"/>
              <a:gd name="connsiteX3" fmla="*/ 405961 w 3926401"/>
              <a:gd name="connsiteY3" fmla="*/ 373136 h 893675"/>
              <a:gd name="connsiteX4" fmla="*/ 2905321 w 3926401"/>
              <a:gd name="connsiteY4" fmla="*/ 373136 h 893675"/>
              <a:gd name="connsiteX5" fmla="*/ 3354901 w 3926401"/>
              <a:gd name="connsiteY5" fmla="*/ 822716 h 893675"/>
              <a:gd name="connsiteX6" fmla="*/ 3751141 w 3926401"/>
              <a:gd name="connsiteY6" fmla="*/ 868436 h 893675"/>
              <a:gd name="connsiteX7" fmla="*/ 3926401 w 3926401"/>
              <a:gd name="connsiteY7" fmla="*/ 578876 h 893675"/>
              <a:gd name="connsiteX8" fmla="*/ 3751141 w 3926401"/>
              <a:gd name="connsiteY8" fmla="*/ 373136 h 893675"/>
              <a:gd name="connsiteX9" fmla="*/ 3385381 w 3926401"/>
              <a:gd name="connsiteY9" fmla="*/ 365516 h 893675"/>
              <a:gd name="connsiteX10" fmla="*/ 3370141 w 3926401"/>
              <a:gd name="connsiteY10" fmla="*/ 30236 h 893675"/>
              <a:gd name="connsiteX11" fmla="*/ 946981 w 3926401"/>
              <a:gd name="connsiteY11" fmla="*/ 14996 h 893675"/>
              <a:gd name="connsiteX0" fmla="*/ 946981 w 3926401"/>
              <a:gd name="connsiteY0" fmla="*/ 13555 h 892234"/>
              <a:gd name="connsiteX1" fmla="*/ 192601 w 3926401"/>
              <a:gd name="connsiteY1" fmla="*/ 21175 h 892234"/>
              <a:gd name="connsiteX2" fmla="*/ 9721 w 3926401"/>
              <a:gd name="connsiteY2" fmla="*/ 265015 h 892234"/>
              <a:gd name="connsiteX3" fmla="*/ 405961 w 3926401"/>
              <a:gd name="connsiteY3" fmla="*/ 371695 h 892234"/>
              <a:gd name="connsiteX4" fmla="*/ 2905321 w 3926401"/>
              <a:gd name="connsiteY4" fmla="*/ 371695 h 892234"/>
              <a:gd name="connsiteX5" fmla="*/ 3354901 w 3926401"/>
              <a:gd name="connsiteY5" fmla="*/ 821275 h 892234"/>
              <a:gd name="connsiteX6" fmla="*/ 3751141 w 3926401"/>
              <a:gd name="connsiteY6" fmla="*/ 866995 h 892234"/>
              <a:gd name="connsiteX7" fmla="*/ 3926401 w 3926401"/>
              <a:gd name="connsiteY7" fmla="*/ 577435 h 892234"/>
              <a:gd name="connsiteX8" fmla="*/ 3751141 w 3926401"/>
              <a:gd name="connsiteY8" fmla="*/ 371695 h 892234"/>
              <a:gd name="connsiteX9" fmla="*/ 3385381 w 3926401"/>
              <a:gd name="connsiteY9" fmla="*/ 364075 h 892234"/>
              <a:gd name="connsiteX10" fmla="*/ 3370141 w 3926401"/>
              <a:gd name="connsiteY10" fmla="*/ 28795 h 892234"/>
              <a:gd name="connsiteX11" fmla="*/ 946981 w 3926401"/>
              <a:gd name="connsiteY11" fmla="*/ 13555 h 89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26401" h="892234">
                <a:moveTo>
                  <a:pt x="946981" y="13555"/>
                </a:moveTo>
                <a:cubicBezTo>
                  <a:pt x="417391" y="12285"/>
                  <a:pt x="348811" y="-20735"/>
                  <a:pt x="192601" y="21175"/>
                </a:cubicBezTo>
                <a:cubicBezTo>
                  <a:pt x="36391" y="63085"/>
                  <a:pt x="-25839" y="206595"/>
                  <a:pt x="9721" y="265015"/>
                </a:cubicBezTo>
                <a:cubicBezTo>
                  <a:pt x="45281" y="323435"/>
                  <a:pt x="-76639" y="353915"/>
                  <a:pt x="405961" y="371695"/>
                </a:cubicBezTo>
                <a:cubicBezTo>
                  <a:pt x="888561" y="389475"/>
                  <a:pt x="2413831" y="296765"/>
                  <a:pt x="2905321" y="371695"/>
                </a:cubicBezTo>
                <a:cubicBezTo>
                  <a:pt x="3396811" y="446625"/>
                  <a:pt x="3213931" y="738725"/>
                  <a:pt x="3354901" y="821275"/>
                </a:cubicBezTo>
                <a:cubicBezTo>
                  <a:pt x="3495871" y="903825"/>
                  <a:pt x="3655891" y="907635"/>
                  <a:pt x="3751141" y="866995"/>
                </a:cubicBezTo>
                <a:cubicBezTo>
                  <a:pt x="3846391" y="826355"/>
                  <a:pt x="3926401" y="659985"/>
                  <a:pt x="3926401" y="577435"/>
                </a:cubicBezTo>
                <a:cubicBezTo>
                  <a:pt x="3926401" y="494885"/>
                  <a:pt x="3841311" y="407255"/>
                  <a:pt x="3751141" y="371695"/>
                </a:cubicBezTo>
                <a:cubicBezTo>
                  <a:pt x="3660971" y="336135"/>
                  <a:pt x="3448881" y="421225"/>
                  <a:pt x="3385381" y="364075"/>
                </a:cubicBezTo>
                <a:cubicBezTo>
                  <a:pt x="3321881" y="306925"/>
                  <a:pt x="3547941" y="71975"/>
                  <a:pt x="3370141" y="28795"/>
                </a:cubicBezTo>
                <a:cubicBezTo>
                  <a:pt x="3192341" y="-14385"/>
                  <a:pt x="1476571" y="14825"/>
                  <a:pt x="946981" y="1355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6962638" y="1660920"/>
            <a:ext cx="21336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79705" y="1794775"/>
            <a:ext cx="35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7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Распределение Пуассона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0839" y="1325563"/>
                <a:ext cx="11393021" cy="5420012"/>
              </a:xfrm>
            </p:spPr>
            <p:txBody>
              <a:bodyPr>
                <a:normAutofit/>
              </a:bodyPr>
              <a:lstStyle/>
              <a:p>
                <a:pPr marL="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Вероятность появления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событий за период времени при среднем количестве событий на периоде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457200" lvl="1" indent="-457200" algn="just"/>
                <a:r>
                  <a:rPr lang="ru-RU" sz="2600" dirty="0">
                    <a:solidFill>
                      <a:prstClr val="black"/>
                    </a:solidFill>
                  </a:rPr>
                  <a:t>Если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ru-RU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- функция</a:t>
                </a:r>
                <a:r>
                  <a:rPr lang="en-US" sz="2600" dirty="0">
                    <a:solidFill>
                      <a:prstClr val="black"/>
                    </a:solidFill>
                  </a:rPr>
                  <a:t> </a:t>
                </a:r>
                <a:r>
                  <a:rPr lang="ru-RU" sz="2600" dirty="0">
                    <a:solidFill>
                      <a:prstClr val="black"/>
                    </a:solidFill>
                  </a:rPr>
                  <a:t>от времени: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600" i="1"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457200" lvl="1" indent="-457200" algn="just"/>
                <a:r>
                  <a:rPr lang="ru-RU" sz="2600" dirty="0">
                    <a:solidFill>
                      <a:prstClr val="black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6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ru-RU" sz="2600" dirty="0"/>
                  <a:t>:		</a:t>
                </a: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6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ru-RU" sz="2600" dirty="0"/>
              </a:p>
              <a:p>
                <a:pPr marL="457200" lvl="1" indent="-457200" algn="just"/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Математическое ожидание: </a:t>
                </a:r>
                <a:r>
                  <a:rPr lang="en-US" sz="26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Дисперсия</a:t>
                </a:r>
                <a:r>
                  <a:rPr lang="en-US" sz="2600" dirty="0">
                    <a:solidFill>
                      <a:prstClr val="black"/>
                    </a:solidFill>
                  </a:rPr>
                  <a:t>: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839" y="1325563"/>
                <a:ext cx="11393021" cy="5420012"/>
              </a:xfrm>
              <a:blipFill>
                <a:blip r:embed="rId2"/>
                <a:stretch>
                  <a:fillRect l="-963" r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061" y="110490"/>
            <a:ext cx="2956114" cy="184023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91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Экспоненциальный закон распределения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3583" y="1554481"/>
                <a:ext cx="11393021" cy="5206084"/>
              </a:xfrm>
            </p:spPr>
            <p:txBody>
              <a:bodyPr>
                <a:normAutofit/>
              </a:bodyPr>
              <a:lstStyle/>
              <a:p>
                <a:pPr marL="0" lvl="1" indent="0" algn="just">
                  <a:buNone/>
                </a:pPr>
                <a:r>
                  <a:rPr lang="ru-RU" sz="2600" dirty="0">
                    <a:latin typeface="Cambria Math" panose="02040503050406030204" pitchFamily="18" charset="0"/>
                  </a:rPr>
                  <a:t>Найдем закон распределения (интегральный)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</a:rPr>
                  <a:t> </a:t>
                </a:r>
                <a:r>
                  <a:rPr lang="ru-RU" sz="2600" dirty="0">
                    <a:latin typeface="Cambria Math" panose="02040503050406030204" pitchFamily="18" charset="0"/>
                  </a:rPr>
                  <a:t>интервалов времени между событиями. По определению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</a:rPr>
                  <a:t> – </a:t>
                </a:r>
                <a:r>
                  <a:rPr lang="ru-RU" sz="2600" dirty="0">
                    <a:latin typeface="Cambria Math" panose="02040503050406030204" pitchFamily="18" charset="0"/>
                  </a:rPr>
                  <a:t>вероятность того, что событие произойдет до момента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lvl="1" indent="0" algn="just">
                  <a:buNone/>
                </a:pPr>
                <a:r>
                  <a:rPr lang="ru-RU" sz="2600" dirty="0">
                    <a:latin typeface="Cambria Math" panose="02040503050406030204" pitchFamily="18" charset="0"/>
                  </a:rPr>
                  <a:t>Найдем через вероятность отсутствия событий за период времени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</a:rPr>
                  <a:t> </a:t>
                </a:r>
                <a:r>
                  <a:rPr lang="ru-RU" sz="2600" dirty="0">
                    <a:latin typeface="Cambria Math" panose="02040503050406030204" pitchFamily="18" charset="0"/>
                  </a:rPr>
                  <a:t>для распределения Пуассона.</a:t>
                </a:r>
                <a:endParaRPr lang="en-US" sz="2600" dirty="0">
                  <a:latin typeface="Cambria Math" panose="02040503050406030204" pitchFamily="18" charset="0"/>
                </a:endParaRPr>
              </a:p>
              <a:p>
                <a:pPr marL="0" lvl="1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sz="2600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ru-RU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ru-RU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ru-RU" sz="2600" dirty="0"/>
                            <m:t> </m:t>
                          </m:r>
                        </m:sup>
                      </m:sSup>
                    </m:oMath>
                  </m:oMathPara>
                </a14:m>
                <a:endParaRPr lang="ru-RU" sz="2600" dirty="0">
                  <a:latin typeface="Cambria Math" panose="02040503050406030204" pitchFamily="18" charset="0"/>
                </a:endParaRPr>
              </a:p>
              <a:p>
                <a:pPr marL="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ru-RU" sz="2600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Математическое ожидание: </a:t>
                </a:r>
                <a:r>
                  <a:rPr lang="en-US" sz="26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600" i="1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endParaRPr lang="en-US" sz="2600" b="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r>
                  <a:rPr lang="ru-RU" sz="2600" dirty="0">
                    <a:solidFill>
                      <a:prstClr val="black"/>
                    </a:solidFill>
                  </a:rPr>
                  <a:t>Дисперсия</a:t>
                </a:r>
                <a:r>
                  <a:rPr lang="en-US" sz="2600" dirty="0">
                    <a:solidFill>
                      <a:prstClr val="black"/>
                    </a:solidFill>
                  </a:rPr>
                  <a:t>: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6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sz="2600" dirty="0">
                  <a:solidFill>
                    <a:prstClr val="black"/>
                  </a:solidFill>
                </a:endParaRPr>
              </a:p>
              <a:p>
                <a:pPr marL="0" lvl="1" indent="0" algn="just">
                  <a:buNone/>
                </a:pPr>
                <a:endParaRPr lang="ru-RU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583" y="1554481"/>
                <a:ext cx="11393021" cy="5206084"/>
              </a:xfrm>
              <a:blipFill>
                <a:blip r:embed="rId2"/>
                <a:stretch>
                  <a:fillRect l="-963" t="-1874" r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608" y="5234941"/>
            <a:ext cx="2439392" cy="16230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467" y="5234941"/>
            <a:ext cx="2531141" cy="162306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3811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1738</Words>
  <Application>Microsoft Office PowerPoint</Application>
  <PresentationFormat>Широкоэкранный</PresentationFormat>
  <Paragraphs>227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1_Тема Office</vt:lpstr>
      <vt:lpstr>Математическое и имитационное моделирование</vt:lpstr>
      <vt:lpstr>Потоки событий</vt:lpstr>
      <vt:lpstr>Интенсивность потока</vt:lpstr>
      <vt:lpstr>Отсутствие последействия</vt:lpstr>
      <vt:lpstr>Распределение Пуассона</vt:lpstr>
      <vt:lpstr>Распределение Пуассона</vt:lpstr>
      <vt:lpstr>Распределение Пуассона</vt:lpstr>
      <vt:lpstr>Распределение Пуассона</vt:lpstr>
      <vt:lpstr>Экспоненциальный закон распределения</vt:lpstr>
      <vt:lpstr>Потоки событий</vt:lpstr>
      <vt:lpstr>Потоки с ограниченным последействием</vt:lpstr>
      <vt:lpstr>Поток Пальма</vt:lpstr>
      <vt:lpstr>Свойства потоков Пальма</vt:lpstr>
      <vt:lpstr>1. Вероятность попасть на интервал заданной ширины T^∗</vt:lpstr>
      <vt:lpstr>1. Вероятность попасть на интервал заданной ширины T^∗</vt:lpstr>
      <vt:lpstr>1. Вероятность попасть на интервал заданной ширины T^∗</vt:lpstr>
      <vt:lpstr>2. Вероятность поделить T^∗ на две части, шириной Q и R</vt:lpstr>
      <vt:lpstr>2. Вероятность поделить T^∗ на две части, шириной Q и R</vt:lpstr>
      <vt:lpstr>3. f_R (r|q), f_Q (q|r),f_(T^∗ ) (t|q)</vt:lpstr>
      <vt:lpstr>3. f_R (r|q), f_Q (q|r),f_(T^∗ ) (t|q)</vt:lpstr>
      <vt:lpstr>Задание</vt:lpstr>
      <vt:lpstr>Предельные теоремы теории потоков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и имитационное моделирование</dc:title>
  <dc:creator>Пользователь Windows</dc:creator>
  <cp:lastModifiedBy>Ю</cp:lastModifiedBy>
  <cp:revision>80</cp:revision>
  <dcterms:created xsi:type="dcterms:W3CDTF">2020-01-06T14:21:52Z</dcterms:created>
  <dcterms:modified xsi:type="dcterms:W3CDTF">2020-11-04T12:40:58Z</dcterms:modified>
</cp:coreProperties>
</file>