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62B10-27EA-403F-8E49-35667928A722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88320-7400-4F84-94EF-18766BF3E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913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E1810-FFDC-462B-BB2F-E7A6C02FBE4C}" type="datetime1">
              <a:rPr lang="ru-RU" smtClean="0"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D5-ACF6-4EA3-99BD-8881DEA008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63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C12B-6BA9-43E8-B90F-F39923F60F61}" type="datetime1">
              <a:rPr lang="ru-RU" smtClean="0"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D5-ACF6-4EA3-99BD-8881DEA008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23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2D3C-124C-4069-AA9E-341FA7B7F039}" type="datetime1">
              <a:rPr lang="ru-RU" smtClean="0"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D5-ACF6-4EA3-99BD-8881DEA008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382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A8595-7C76-497D-B881-DC8AB0DEA3E6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23.03.2020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58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1DA1B-305D-49D1-8DAA-1E6736D51455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23.03.2020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477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92B6CA-3A78-44D6-923E-C7E336BAAF78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23.03.2020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214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615AA-D31A-42B9-BD55-37EB53E2129D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23.03.2020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5431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8B672-FCB8-44E6-B8F1-ACFB318DA5CC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23.03.2020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0308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EF8C1-942B-4688-A822-10D145030BE5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23.03.2020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157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62B893-30D1-4139-BA14-592913D41FF0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23.03.2020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6268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3C95E3-D7C1-4FCC-8BFE-8D9AA68BCBA1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23.03.2020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85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9002-98BF-4143-AD47-E3CE60659801}" type="datetime1">
              <a:rPr lang="ru-RU" smtClean="0"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D5-ACF6-4EA3-99BD-8881DEA008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033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7FC7D9-8B4D-4683-9F54-42A27DCA0F11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23.03.2020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24484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A6B4EB-3018-4915-B6DC-7E8539363E93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23.03.2020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482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6ADB02-7109-4C44-A56C-0B42D0ECF95F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23.03.2020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13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3177-41CA-4DBD-A9ED-5A22F7950D33}" type="datetime1">
              <a:rPr lang="ru-RU" smtClean="0"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D5-ACF6-4EA3-99BD-8881DEA008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67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B8B1-663B-44B6-8A39-F969E8BF5A0E}" type="datetime1">
              <a:rPr lang="ru-RU" smtClean="0"/>
              <a:t>23.03.2020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D5-ACF6-4EA3-99BD-8881DEA008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30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6D3F-E5DD-4004-A2CD-75AA9AA19D65}" type="datetime1">
              <a:rPr lang="ru-RU" smtClean="0"/>
              <a:t>23.03.2020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D5-ACF6-4EA3-99BD-8881DEA008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04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7CDD-0E60-4FC8-A2CC-2C3BBC8C0B09}" type="datetime1">
              <a:rPr lang="ru-RU" smtClean="0"/>
              <a:t>23.03.2020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D5-ACF6-4EA3-99BD-8881DEA008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7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97E2-6C03-450F-BF7B-3ED9739CBF0C}" type="datetime1">
              <a:rPr lang="ru-RU" smtClean="0"/>
              <a:t>23.03.2020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D5-ACF6-4EA3-99BD-8881DEA008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72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D303-0C00-4D4A-89E7-EB77ED1CC48A}" type="datetime1">
              <a:rPr lang="ru-RU" smtClean="0"/>
              <a:t>23.03.2020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D5-ACF6-4EA3-99BD-8881DEA008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59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297B-86C7-466C-81A2-B6E66491E623}" type="datetime1">
              <a:rPr lang="ru-RU" smtClean="0"/>
              <a:t>23.03.2020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D5-ACF6-4EA3-99BD-8881DEA008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76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6C3F7-E822-4FA8-AC95-3ADF515B0448}" type="datetime1">
              <a:rPr lang="ru-RU" smtClean="0"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2AFD5-ACF6-4EA3-99BD-8881DEA008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08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7E6DF-5CA1-4F72-820B-5D740A188128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23.03.2020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194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orablev-y-a@yandex.ru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4.png"/><Relationship Id="rId4" Type="http://schemas.openxmlformats.org/officeDocument/2006/relationships/image" Target="../media/image16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57.png"/><Relationship Id="rId21" Type="http://schemas.openxmlformats.org/officeDocument/2006/relationships/image" Target="../media/image59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56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58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1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8.png"/><Relationship Id="rId13" Type="http://schemas.openxmlformats.org/officeDocument/2006/relationships/image" Target="../media/image13.png"/><Relationship Id="rId3" Type="http://schemas.openxmlformats.org/officeDocument/2006/relationships/image" Target="../media/image61.png"/><Relationship Id="rId21" Type="http://schemas.openxmlformats.org/officeDocument/2006/relationships/image" Target="../media/image65.png"/><Relationship Id="rId17" Type="http://schemas.openxmlformats.org/officeDocument/2006/relationships/image" Target="../media/image17.png"/><Relationship Id="rId12" Type="http://schemas.openxmlformats.org/officeDocument/2006/relationships/image" Target="../media/image12.png"/><Relationship Id="rId2" Type="http://schemas.openxmlformats.org/officeDocument/2006/relationships/image" Target="../media/image60.png"/><Relationship Id="rId20" Type="http://schemas.openxmlformats.org/officeDocument/2006/relationships/image" Target="../media/image64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62.png"/><Relationship Id="rId24" Type="http://schemas.openxmlformats.org/officeDocument/2006/relationships/image" Target="../media/image66.png"/><Relationship Id="rId15" Type="http://schemas.openxmlformats.org/officeDocument/2006/relationships/image" Target="../media/image15.png"/><Relationship Id="rId23" Type="http://schemas.openxmlformats.org/officeDocument/2006/relationships/image" Target="../media/image20.png"/><Relationship Id="rId10" Type="http://schemas.openxmlformats.org/officeDocument/2006/relationships/image" Target="../media/image10.png"/><Relationship Id="rId19" Type="http://schemas.openxmlformats.org/officeDocument/2006/relationships/image" Target="../media/image63.png"/><Relationship Id="rId14" Type="http://schemas.openxmlformats.org/officeDocument/2006/relationships/image" Target="../media/image14.png"/><Relationship Id="rId2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8.png"/><Relationship Id="rId3" Type="http://schemas.openxmlformats.org/officeDocument/2006/relationships/image" Target="../media/image68.png"/><Relationship Id="rId17" Type="http://schemas.openxmlformats.org/officeDocument/2006/relationships/image" Target="../media/image1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69.png"/><Relationship Id="rId10" Type="http://schemas.openxmlformats.org/officeDocument/2006/relationships/image" Target="../media/image10.png"/><Relationship Id="rId19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8.png"/><Relationship Id="rId3" Type="http://schemas.openxmlformats.org/officeDocument/2006/relationships/image" Target="../media/image72.png"/><Relationship Id="rId17" Type="http://schemas.openxmlformats.org/officeDocument/2006/relationships/image" Target="../media/image1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73.png"/><Relationship Id="rId10" Type="http://schemas.openxmlformats.org/officeDocument/2006/relationships/image" Target="../media/image10.png"/><Relationship Id="rId19" Type="http://schemas.openxmlformats.org/officeDocument/2006/relationships/image" Target="../media/image7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9155" y="841664"/>
            <a:ext cx="11242963" cy="1662545"/>
          </a:xfrm>
        </p:spPr>
        <p:txBody>
          <a:bodyPr>
            <a:normAutofit fontScale="90000"/>
          </a:bodyPr>
          <a:lstStyle/>
          <a:p>
            <a:r>
              <a:rPr lang="ru-RU" dirty="0"/>
              <a:t>Математическое и имитационное моделирование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2436" y="3054927"/>
            <a:ext cx="9144000" cy="1880755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Тема 3: Марковские процессы с непрерывным временем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81450" y="5715000"/>
            <a:ext cx="86127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Кораблев Юрий Александрович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Korablev-y-a@yandex.ru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Кафедра – Системный анализ в экономике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098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735" y="1"/>
            <a:ext cx="11164529" cy="774196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prstClr val="black"/>
                </a:solidFill>
                <a:ea typeface="+mn-ea"/>
                <a:cs typeface="+mn-cs"/>
              </a:rPr>
              <a:t>Стационарный режим (неэргодический процесс)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8206" y="1067043"/>
                <a:ext cx="11280058" cy="552279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ru-RU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ru-RU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ru-RU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ru-RU" dirty="0"/>
              </a:p>
              <a:p>
                <a:r>
                  <a:rPr lang="ru-RU" dirty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=0.545,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=0.455</m:t>
                    </m:r>
                  </m:oMath>
                </a14:m>
                <a:endParaRPr lang="ru-RU" dirty="0"/>
              </a:p>
              <a:p>
                <a:endParaRPr lang="en-US" dirty="0"/>
              </a:p>
              <a:p>
                <a:r>
                  <a:rPr lang="ru-RU" dirty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i="1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182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818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другие значения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206" y="1067043"/>
                <a:ext cx="11280058" cy="5522793"/>
              </a:xfrm>
              <a:blipFill>
                <a:blip r:embed="rId2"/>
                <a:stretch>
                  <a:fillRect l="-1080" t="-442" b="-25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Группа 19"/>
          <p:cNvGrpSpPr/>
          <p:nvPr/>
        </p:nvGrpSpPr>
        <p:grpSpPr>
          <a:xfrm>
            <a:off x="3866587" y="811637"/>
            <a:ext cx="1969876" cy="1565260"/>
            <a:chOff x="4045018" y="1962497"/>
            <a:chExt cx="2392823" cy="2100467"/>
          </a:xfrm>
        </p:grpSpPr>
        <p:grpSp>
          <p:nvGrpSpPr>
            <p:cNvPr id="21" name="Группа 20"/>
            <p:cNvGrpSpPr/>
            <p:nvPr/>
          </p:nvGrpSpPr>
          <p:grpSpPr>
            <a:xfrm>
              <a:off x="4380349" y="2305234"/>
              <a:ext cx="1782236" cy="1757730"/>
              <a:chOff x="2570105" y="1604699"/>
              <a:chExt cx="1782236" cy="1757730"/>
            </a:xfrm>
          </p:grpSpPr>
          <p:grpSp>
            <p:nvGrpSpPr>
              <p:cNvPr id="34" name="Группа 33"/>
              <p:cNvGrpSpPr/>
              <p:nvPr/>
            </p:nvGrpSpPr>
            <p:grpSpPr>
              <a:xfrm>
                <a:off x="2570105" y="2825511"/>
                <a:ext cx="502250" cy="536918"/>
                <a:chOff x="2547619" y="2511238"/>
                <a:chExt cx="502250" cy="536918"/>
              </a:xfrm>
            </p:grpSpPr>
            <p:sp>
              <p:nvSpPr>
                <p:cNvPr id="47" name="Прямоугольник 46"/>
                <p:cNvSpPr/>
                <p:nvPr/>
              </p:nvSpPr>
              <p:spPr>
                <a:xfrm>
                  <a:off x="2554571" y="2529538"/>
                  <a:ext cx="495298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2547619" y="2511238"/>
                  <a:ext cx="495299" cy="5369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3</a:t>
                  </a:r>
                </a:p>
              </p:txBody>
            </p:sp>
          </p:grpSp>
          <p:grpSp>
            <p:nvGrpSpPr>
              <p:cNvPr id="35" name="Группа 34"/>
              <p:cNvGrpSpPr/>
              <p:nvPr/>
            </p:nvGrpSpPr>
            <p:grpSpPr>
              <a:xfrm>
                <a:off x="2601090" y="1604699"/>
                <a:ext cx="1742703" cy="536919"/>
                <a:chOff x="1087083" y="2017449"/>
                <a:chExt cx="1742703" cy="536919"/>
              </a:xfrm>
            </p:grpSpPr>
            <p:sp>
              <p:nvSpPr>
                <p:cNvPr id="45" name="Прямоугольник 44"/>
                <p:cNvSpPr/>
                <p:nvPr/>
              </p:nvSpPr>
              <p:spPr>
                <a:xfrm>
                  <a:off x="1087085" y="2038257"/>
                  <a:ext cx="495298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1087083" y="2017449"/>
                  <a:ext cx="495301" cy="5369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1</a:t>
                  </a:r>
                </a:p>
              </p:txBody>
            </p:sp>
            <p:sp>
              <p:nvSpPr>
                <p:cNvPr id="33" name="Прямоугольник 32"/>
                <p:cNvSpPr/>
                <p:nvPr/>
              </p:nvSpPr>
              <p:spPr>
                <a:xfrm>
                  <a:off x="2334488" y="2029300"/>
                  <a:ext cx="495298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2334484" y="2076895"/>
                  <a:ext cx="495301" cy="4001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2</a:t>
                  </a:r>
                </a:p>
              </p:txBody>
            </p:sp>
          </p:grpSp>
          <p:grpSp>
            <p:nvGrpSpPr>
              <p:cNvPr id="36" name="Группа 35"/>
              <p:cNvGrpSpPr/>
              <p:nvPr/>
            </p:nvGrpSpPr>
            <p:grpSpPr>
              <a:xfrm>
                <a:off x="3857041" y="2824593"/>
                <a:ext cx="495300" cy="536920"/>
                <a:chOff x="1001414" y="2510320"/>
                <a:chExt cx="495300" cy="536920"/>
              </a:xfrm>
            </p:grpSpPr>
            <p:sp>
              <p:nvSpPr>
                <p:cNvPr id="43" name="Прямоугольник 42"/>
                <p:cNvSpPr/>
                <p:nvPr/>
              </p:nvSpPr>
              <p:spPr>
                <a:xfrm>
                  <a:off x="1001414" y="2531128"/>
                  <a:ext cx="495300" cy="49530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087655" y="2510320"/>
                  <a:ext cx="341745" cy="5369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4</a:t>
                  </a:r>
                </a:p>
              </p:txBody>
            </p:sp>
          </p:grpSp>
          <p:cxnSp>
            <p:nvCxnSpPr>
              <p:cNvPr id="37" name="Прямая со стрелкой 36"/>
              <p:cNvCxnSpPr/>
              <p:nvPr/>
            </p:nvCxnSpPr>
            <p:spPr>
              <a:xfrm>
                <a:off x="3127690" y="1794568"/>
                <a:ext cx="720800" cy="162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 стрелкой 39"/>
              <p:cNvCxnSpPr/>
              <p:nvPr/>
            </p:nvCxnSpPr>
            <p:spPr>
              <a:xfrm>
                <a:off x="2966259" y="2140511"/>
                <a:ext cx="846998" cy="79369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 стрелкой 41"/>
              <p:cNvCxnSpPr>
                <a:stCxn id="44" idx="0"/>
              </p:cNvCxnSpPr>
              <p:nvPr/>
            </p:nvCxnSpPr>
            <p:spPr>
              <a:xfrm flipH="1" flipV="1">
                <a:off x="4107627" y="2131553"/>
                <a:ext cx="6528" cy="693040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 стрелкой 51"/>
              <p:cNvCxnSpPr/>
              <p:nvPr/>
            </p:nvCxnSpPr>
            <p:spPr>
              <a:xfrm>
                <a:off x="2820658" y="2140511"/>
                <a:ext cx="0" cy="66628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 стрелкой 53"/>
              <p:cNvCxnSpPr/>
              <p:nvPr/>
            </p:nvCxnSpPr>
            <p:spPr>
              <a:xfrm>
                <a:off x="3127690" y="1948638"/>
                <a:ext cx="720800" cy="1628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45018" y="2873735"/>
                  <a:ext cx="478207" cy="4956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5018" y="2873735"/>
                  <a:ext cx="478207" cy="495617"/>
                </a:xfrm>
                <a:prstGeom prst="rect">
                  <a:avLst/>
                </a:prstGeom>
                <a:blipFill>
                  <a:blip r:embed="rId3"/>
                  <a:stretch>
                    <a:fillRect l="-1692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959634" y="2920948"/>
                  <a:ext cx="478207" cy="4956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9634" y="2920948"/>
                  <a:ext cx="478207" cy="495617"/>
                </a:xfrm>
                <a:prstGeom prst="rect">
                  <a:avLst/>
                </a:prstGeom>
                <a:blipFill>
                  <a:blip r:embed="rId4"/>
                  <a:stretch>
                    <a:fillRect l="-1875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5122003" y="3330180"/>
                  <a:ext cx="478207" cy="4956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2003" y="3330180"/>
                  <a:ext cx="478207" cy="495617"/>
                </a:xfrm>
                <a:prstGeom prst="rect">
                  <a:avLst/>
                </a:prstGeom>
                <a:blipFill>
                  <a:blip r:embed="rId5"/>
                  <a:stretch>
                    <a:fillRect l="-1875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5114439" y="1962497"/>
                  <a:ext cx="478207" cy="4956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4439" y="1962497"/>
                  <a:ext cx="478207" cy="495617"/>
                </a:xfrm>
                <a:prstGeom prst="rect">
                  <a:avLst/>
                </a:prstGeom>
                <a:blipFill>
                  <a:blip r:embed="rId6"/>
                  <a:stretch>
                    <a:fillRect l="-1875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5211826" y="2589938"/>
                  <a:ext cx="478207" cy="4956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1826" y="2589938"/>
                  <a:ext cx="478207" cy="495617"/>
                </a:xfrm>
                <a:prstGeom prst="rect">
                  <a:avLst/>
                </a:prstGeom>
                <a:blipFill>
                  <a:blip r:embed="rId7"/>
                  <a:stretch>
                    <a:fillRect l="-1875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1" name="Рисунок 6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3468" y="974308"/>
            <a:ext cx="5531360" cy="2719794"/>
          </a:xfrm>
          <a:prstGeom prst="rect">
            <a:avLst/>
          </a:prstGeom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22374" y="4063209"/>
            <a:ext cx="6322454" cy="281947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052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735" y="221686"/>
            <a:ext cx="11164529" cy="932733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prstClr val="black"/>
                </a:solidFill>
                <a:ea typeface="+mn-ea"/>
                <a:cs typeface="+mn-cs"/>
              </a:rPr>
              <a:t>Стационарный режим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8206" y="1098755"/>
                <a:ext cx="11793794" cy="5540105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Для однородного эргодического процесса установившиеся вероятности можно найти не решая систему дифференциальных уравнений. </a:t>
                </a:r>
              </a:p>
              <a:p>
                <a:r>
                  <a:rPr lang="ru-RU" dirty="0">
                    <a:solidFill>
                      <a:prstClr val="black"/>
                    </a:solidFill>
                  </a:rPr>
                  <a:t>Вероятности перестают меняться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num>
                      <m:den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ru-RU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ru-RU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 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ru-RU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 (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=1,2,3…)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r>
                  <a:rPr lang="ru-RU" dirty="0">
                    <a:solidFill>
                      <a:prstClr val="black"/>
                    </a:solidFill>
                  </a:rPr>
                  <a:t>Имеем систему линейных алгебраических уравнений.</a:t>
                </a:r>
              </a:p>
              <a:p>
                <a:r>
                  <a:rPr lang="ru-RU" dirty="0">
                    <a:solidFill>
                      <a:prstClr val="black"/>
                    </a:solidFill>
                  </a:rPr>
                  <a:t>Решение системы дает установившиеся вероятности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=1,2,3…)</m:t>
                    </m:r>
                  </m:oMath>
                </a14:m>
                <a:endParaRPr lang="ru-RU" dirty="0">
                  <a:solidFill>
                    <a:prstClr val="black"/>
                  </a:solidFill>
                </a:endParaRPr>
              </a:p>
              <a:p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206" y="1098755"/>
                <a:ext cx="11793794" cy="5540105"/>
              </a:xfrm>
              <a:blipFill>
                <a:blip r:embed="rId2"/>
                <a:stretch>
                  <a:fillRect l="-930" t="-17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383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735" y="221686"/>
            <a:ext cx="11164529" cy="932733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prstClr val="black"/>
                </a:solidFill>
                <a:ea typeface="+mn-ea"/>
                <a:cs typeface="+mn-cs"/>
              </a:rPr>
              <a:t>Установившиеся вероятности, матричный способ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13852" y="1098755"/>
                <a:ext cx="11978148" cy="5759245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 (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=1,2,3…)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r>
                  <a:rPr lang="ru-RU" dirty="0"/>
                  <a:t>Решим систему линейных уравнений для случая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 состояний.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ru-RU" dirty="0">
                    <a:solidFill>
                      <a:prstClr val="black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– </a:t>
                </a:r>
                <a:r>
                  <a:rPr lang="ru-RU" dirty="0">
                    <a:solidFill>
                      <a:prstClr val="black"/>
                    </a:solidFill>
                  </a:rPr>
                  <a:t>диагональная матрица из сумм строк матрицы интенсивностей переходов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852" y="1098755"/>
                <a:ext cx="11978148" cy="5759245"/>
              </a:xfrm>
              <a:blipFill>
                <a:blip r:embed="rId2"/>
                <a:stretch>
                  <a:fillRect l="-916" r="-8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999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735" y="221686"/>
            <a:ext cx="11164529" cy="932733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prstClr val="black"/>
                </a:solidFill>
                <a:ea typeface="+mn-ea"/>
                <a:cs typeface="+mn-cs"/>
              </a:rPr>
              <a:t>Установившиеся вероятности, матричный способ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13852" y="1098755"/>
                <a:ext cx="11978148" cy="5759245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r>
                  <a:rPr lang="ru-RU" dirty="0">
                    <a:solidFill>
                      <a:prstClr val="black"/>
                    </a:solidFill>
                  </a:rPr>
                  <a:t>Решение даст только пропорции между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, надо заменить любую строку на строку из единиц.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trike="sngStrike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strike="sngStrike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 strike="sngStrike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 strike="sngStrike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trike="sngStrike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 strike="sngStrike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i="1" strike="sngStrike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 strike="sngStrike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trike="sngStrike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 strike="sngStrike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 strike="sngStrike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trike="sngStrike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 strike="sngStrike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en-US" i="1" strike="sngStrike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trike="sngStrike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trike="sngStrike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 strike="sngStrike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trike="sngStrike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i="1" strike="sngStrike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trike="sngStrike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i="1" strike="sngStrike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  <m:r>
                                      <a:rPr lang="en-US" i="1" strike="sngStrike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ru-RU" i="1" strike="sngStrike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trike="sngStrike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i="1" strike="sngStrike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 strike="sngStrike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u-R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ru-RU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  <a:p>
                <a:pPr marL="0" lv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ru-RU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spcAft>
                    <a:spcPts val="600"/>
                  </a:spcAft>
                  <a:buNone/>
                </a:pPr>
                <a:r>
                  <a:rPr lang="ru-RU" dirty="0">
                    <a:solidFill>
                      <a:prstClr val="black"/>
                    </a:solidFill>
                  </a:rPr>
                  <a:t>Откуда, умножая обе части слева на обратную матрицу 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ru-RU" i="1" dirty="0">
                    <a:solidFill>
                      <a:prstClr val="black"/>
                    </a:solidFill>
                  </a:rPr>
                  <a:t>, </a:t>
                </a:r>
                <a:r>
                  <a:rPr lang="ru-RU" dirty="0">
                    <a:solidFill>
                      <a:prstClr val="black"/>
                    </a:solidFill>
                  </a:rPr>
                  <a:t>получаем</a:t>
                </a:r>
              </a:p>
              <a:p>
                <a:pPr marL="0" lv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852" y="1098755"/>
                <a:ext cx="11978148" cy="5759245"/>
              </a:xfrm>
              <a:blipFill>
                <a:blip r:embed="rId2"/>
                <a:stretch>
                  <a:fillRect l="-9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7045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735" y="221686"/>
            <a:ext cx="11164529" cy="932733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prstClr val="black"/>
                </a:solidFill>
                <a:ea typeface="+mn-ea"/>
                <a:cs typeface="+mn-cs"/>
              </a:rPr>
              <a:t>Время однократного пребывания в состоянии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5638" y="1290482"/>
                <a:ext cx="11697930" cy="537578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ru-RU" dirty="0">
                    <a:solidFill>
                      <a:prstClr val="black"/>
                    </a:solidFill>
                  </a:rPr>
                  <a:t>Вероятность нахождения системы в состоянии можно также выразить как долю времени, когда система находится в состоянии, ко всему времени.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ru-RU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ru-RU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ru-RU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ru-RU" dirty="0">
                    <a:solidFill>
                      <a:prstClr val="black"/>
                    </a:solidFill>
                  </a:rPr>
                  <a:t>где: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 - время пребывания системы в состоянии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 во время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-того посещения этого состояния</a:t>
                </a:r>
                <a:r>
                  <a:rPr lang="en-US" dirty="0">
                    <a:solidFill>
                      <a:prstClr val="black"/>
                    </a:solidFill>
                  </a:rPr>
                  <a:t>;</a:t>
                </a:r>
                <a:endParaRPr lang="ru-RU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 - время пребывания системы вне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-того состояния между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-тым и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-ым посещением этого состояния</a:t>
                </a:r>
                <a:r>
                  <a:rPr lang="en-US" dirty="0">
                    <a:solidFill>
                      <a:prstClr val="black"/>
                    </a:solidFill>
                  </a:rPr>
                  <a:t>;</a:t>
                </a:r>
                <a:endParaRPr lang="ru-RU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 - среднее время однократного пребывания в состоянии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- </a:t>
                </a:r>
                <a:r>
                  <a:rPr lang="ru-RU" dirty="0">
                    <a:solidFill>
                      <a:prstClr val="black"/>
                    </a:solidFill>
                  </a:rPr>
                  <a:t>среднее время однократного пребывания системы вне состояния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638" y="1290482"/>
                <a:ext cx="11697930" cy="5375787"/>
              </a:xfrm>
              <a:blipFill>
                <a:blip r:embed="rId2"/>
                <a:stretch>
                  <a:fillRect l="-1094" t="-19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304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735" y="221686"/>
            <a:ext cx="11164529" cy="932733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prstClr val="black"/>
                </a:solidFill>
                <a:ea typeface="+mn-ea"/>
                <a:cs typeface="+mn-cs"/>
              </a:rPr>
              <a:t>Время однократного пребывания в состоянии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5638" y="1290482"/>
                <a:ext cx="11697930" cy="550852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ru-RU" dirty="0">
                    <a:solidFill>
                      <a:prstClr val="black"/>
                    </a:solidFill>
                  </a:rPr>
                  <a:t>М</a:t>
                </a:r>
                <a14:m>
                  <m:oMath xmlns:m="http://schemas.openxmlformats.org/officeDocument/2006/math">
                    <m:r>
                      <a:rPr lang="ru-RU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о</m:t>
                    </m:r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жно выразить </a:t>
                </a:r>
              </a:p>
              <a:p>
                <a:pPr marL="0" lvl="0" indent="0">
                  <a:buNone/>
                </a:pPr>
                <a:endParaRPr lang="ru-RU" dirty="0">
                  <a:solidFill>
                    <a:prstClr val="black"/>
                  </a:solidFill>
                </a:endParaRPr>
              </a:p>
              <a:p>
                <a:pPr marL="0" lv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/(1−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  <a:p>
                <a:pPr marL="0" lv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ru-RU" dirty="0">
                    <a:solidFill>
                      <a:prstClr val="black"/>
                    </a:solidFill>
                  </a:rPr>
                  <a:t>Зная 2 из 3 неизвестных, можно выразить третью.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638" y="1290482"/>
                <a:ext cx="11697930" cy="5508524"/>
              </a:xfrm>
              <a:blipFill>
                <a:blip r:embed="rId2"/>
                <a:stretch>
                  <a:fillRect l="-10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280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735" y="221686"/>
            <a:ext cx="11164529" cy="932733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prstClr val="black"/>
                </a:solidFill>
                <a:ea typeface="+mn-ea"/>
                <a:cs typeface="+mn-cs"/>
              </a:rPr>
              <a:t>Время однократного пребывания в состоянии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5638" y="1290482"/>
                <a:ext cx="11697930" cy="550852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ru-RU" dirty="0">
                    <a:solidFill>
                      <a:prstClr val="black"/>
                    </a:solidFill>
                  </a:rPr>
                  <a:t>Находясь в состоянии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, поток событий смены состояния </a:t>
                </a:r>
                <a:br>
                  <a:rPr lang="ru-RU" dirty="0">
                    <a:solidFill>
                      <a:prstClr val="black"/>
                    </a:solidFill>
                  </a:rPr>
                </a:br>
                <a:r>
                  <a:rPr lang="ru-RU" dirty="0">
                    <a:solidFill>
                      <a:prstClr val="black"/>
                    </a:solidFill>
                  </a:rPr>
                  <a:t>системы на любое другое происходят с суммарной </a:t>
                </a:r>
                <a:br>
                  <a:rPr lang="ru-RU" dirty="0">
                    <a:solidFill>
                      <a:prstClr val="black"/>
                    </a:solidFill>
                  </a:rPr>
                </a:br>
                <a:r>
                  <a:rPr lang="ru-RU" dirty="0">
                    <a:solidFill>
                      <a:prstClr val="black"/>
                    </a:solidFill>
                  </a:rPr>
                  <a:t>выходной интенсивностью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.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endParaRPr lang="ru-RU" dirty="0">
                  <a:solidFill>
                    <a:prstClr val="black"/>
                  </a:solidFill>
                </a:endParaRPr>
              </a:p>
              <a:p>
                <a:pPr marL="0" lvl="0" indent="0">
                  <a:spcAft>
                    <a:spcPts val="1200"/>
                  </a:spcAft>
                  <a:buNone/>
                </a:pPr>
                <a:r>
                  <a:rPr lang="ru-RU" dirty="0">
                    <a:solidFill>
                      <a:prstClr val="black"/>
                    </a:solidFill>
                  </a:rPr>
                  <a:t>Интервалы времени между событиями распределены по экспоненциальному закону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ru-RU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sSup>
                        <m:sSup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ru-RU" dirty="0">
                    <a:solidFill>
                      <a:prstClr val="black"/>
                    </a:solidFill>
                  </a:rPr>
                  <a:t>Математическое ожидание экспоненциального распределения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den>
                    </m:f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638" y="1290482"/>
                <a:ext cx="11697930" cy="5508524"/>
              </a:xfrm>
              <a:blipFill>
                <a:blip r:embed="rId2"/>
                <a:stretch>
                  <a:fillRect l="-1094" t="-18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Группа 3"/>
          <p:cNvGrpSpPr/>
          <p:nvPr/>
        </p:nvGrpSpPr>
        <p:grpSpPr>
          <a:xfrm>
            <a:off x="9980297" y="1290482"/>
            <a:ext cx="1431946" cy="1268375"/>
            <a:chOff x="3741728" y="5133612"/>
            <a:chExt cx="1431946" cy="1268375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4326732" y="5518331"/>
              <a:ext cx="485110" cy="400110"/>
              <a:chOff x="4626536" y="2212905"/>
              <a:chExt cx="491240" cy="400110"/>
            </a:xfrm>
          </p:grpSpPr>
          <p:sp>
            <p:nvSpPr>
              <p:cNvPr id="15" name="Прямоугольник 14"/>
              <p:cNvSpPr/>
              <p:nvPr/>
            </p:nvSpPr>
            <p:spPr>
              <a:xfrm>
                <a:off x="4626536" y="2228412"/>
                <a:ext cx="407752" cy="3690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626536" y="2212905"/>
                    <a:ext cx="491240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6536" y="2212905"/>
                    <a:ext cx="491240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Прямая со стрелкой 5"/>
            <p:cNvCxnSpPr/>
            <p:nvPr/>
          </p:nvCxnSpPr>
          <p:spPr>
            <a:xfrm flipH="1" flipV="1">
              <a:off x="3964898" y="5149121"/>
              <a:ext cx="361833" cy="369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 flipH="1" flipV="1">
              <a:off x="4528063" y="5133612"/>
              <a:ext cx="1" cy="369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/>
            <p:nvPr/>
          </p:nvCxnSpPr>
          <p:spPr>
            <a:xfrm flipV="1">
              <a:off x="4745097" y="5161560"/>
              <a:ext cx="257973" cy="372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/>
            <p:nvPr/>
          </p:nvCxnSpPr>
          <p:spPr>
            <a:xfrm flipV="1">
              <a:off x="4745097" y="5716794"/>
              <a:ext cx="428577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4729395" y="5881604"/>
              <a:ext cx="296735" cy="356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4528063" y="5936014"/>
              <a:ext cx="0" cy="4659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4010903" y="5936014"/>
              <a:ext cx="301872" cy="359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16" idx="1"/>
            </p:cNvCxnSpPr>
            <p:nvPr/>
          </p:nvCxnSpPr>
          <p:spPr>
            <a:xfrm flipH="1" flipV="1">
              <a:off x="3882452" y="5716794"/>
              <a:ext cx="444279" cy="1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741728" y="5276491"/>
                  <a:ext cx="485110" cy="4247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1728" y="5276491"/>
                  <a:ext cx="485110" cy="424796"/>
                </a:xfrm>
                <a:prstGeom prst="rect">
                  <a:avLst/>
                </a:prstGeom>
                <a:blipFill>
                  <a:blip r:embed="rId5"/>
                  <a:stretch>
                    <a:fillRect l="-3750"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5742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735" y="221686"/>
            <a:ext cx="11164529" cy="932733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prstClr val="black"/>
                </a:solidFill>
                <a:ea typeface="+mn-ea"/>
                <a:cs typeface="+mn-cs"/>
              </a:rPr>
              <a:t>Время однократного пребывания в состоянии</a:t>
            </a:r>
            <a:endParaRPr lang="ru-RU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46430" y="1407214"/>
                <a:ext cx="11697930" cy="550852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ru-RU" b="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Если </a:t>
                </a:r>
                <a:r>
                  <a:rPr lang="ru-RU" b="0" dirty="0" err="1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марковский</a:t>
                </a:r>
                <a:r>
                  <a:rPr lang="ru-RU" b="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процесс неоднороден</a:t>
                </a:r>
                <a:r>
                  <a:rPr lang="ru-RU" b="0" dirty="0">
                    <a:solidFill>
                      <a:prstClr val="black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ru-R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 - функция времени), время однократного </a:t>
                </a:r>
                <a:r>
                  <a:rPr lang="ru-RU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пребывания</a:t>
                </a:r>
                <a:r>
                  <a:rPr lang="ru-RU" dirty="0">
                    <a:solidFill>
                      <a:prstClr val="black"/>
                    </a:solidFill>
                  </a:rPr>
                  <a:t> в состоянии зависит от выбранного момента времени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b="0" dirty="0">
                    <a:solidFill>
                      <a:prstClr val="black"/>
                    </a:solidFill>
                  </a:rPr>
                  <a:t>. </a:t>
                </a:r>
                <a:endParaRPr lang="en-US" b="0" dirty="0">
                  <a:solidFill>
                    <a:prstClr val="black"/>
                  </a:solidFill>
                </a:endParaRPr>
              </a:p>
              <a:p>
                <a:pPr marL="0" lv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  <a:p>
                <a:pPr marL="0" lv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sSup>
                        <m:sSup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ru-RU" dirty="0">
                    <a:solidFill>
                      <a:prstClr val="black"/>
                    </a:solidFill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 - функция плотности вероятности времени однократного пребывания в состоянии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 в момент времени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0" lvl="0" indent="0">
                  <a:buNone/>
                </a:pPr>
                <a:endParaRPr lang="ru-RU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430" y="1407214"/>
                <a:ext cx="11697930" cy="5508524"/>
              </a:xfrm>
              <a:blipFill>
                <a:blip r:embed="rId2"/>
                <a:stretch>
                  <a:fillRect l="-1094" t="-1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0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735" y="221686"/>
            <a:ext cx="11164529" cy="932733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prstClr val="black"/>
                </a:solidFill>
                <a:ea typeface="+mn-ea"/>
                <a:cs typeface="+mn-cs"/>
              </a:rPr>
              <a:t>Время однократного пребывания в подмножестве состояний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5637" y="3300806"/>
                <a:ext cx="11830665" cy="3498199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0" i="1" dirty="0">
                    <a:solidFill>
                      <a:prstClr val="black"/>
                    </a:solidFill>
                  </a:rPr>
                  <a:t> – </a:t>
                </a:r>
                <a:r>
                  <a:rPr lang="ru-RU" b="0" dirty="0">
                    <a:solidFill>
                      <a:prstClr val="black"/>
                    </a:solidFill>
                  </a:rPr>
                  <a:t>подмножество состояний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</a:rPr>
                  <a:t>– </a:t>
                </a:r>
                <a:r>
                  <a:rPr lang="ru-RU" dirty="0">
                    <a:solidFill>
                      <a:prstClr val="black"/>
                    </a:solidFill>
                  </a:rPr>
                  <a:t>время однократного пребывания в подмножестве состояний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ru-RU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ru-RU" dirty="0">
                    <a:solidFill>
                      <a:prstClr val="black"/>
                    </a:solidFill>
                  </a:rPr>
                  <a:t>Зависит от начальных условий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ru-R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 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ru-R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ru-R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, т.е. если система находится в одном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ru-RU" dirty="0">
                    <a:solidFill>
                      <a:prstClr val="black"/>
                    </a:solidFill>
                  </a:rPr>
                  <a:t>из состояний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, то она может покинуть подмножество раньше, чем если бы была в другом состоянии.</a:t>
                </a:r>
              </a:p>
              <a:p>
                <a:pPr marL="0" lvl="0" indent="0">
                  <a:buNone/>
                </a:pPr>
                <a:r>
                  <a:rPr lang="ru-RU" dirty="0">
                    <a:solidFill>
                      <a:prstClr val="black"/>
                    </a:solidFill>
                  </a:rPr>
                  <a:t>Если система неоднородна, то зависит от выбранного момента времени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ru-RU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ru-RU" dirty="0">
                    <a:solidFill>
                      <a:prstClr val="black"/>
                    </a:solidFill>
                  </a:rPr>
                  <a:t> </a:t>
                </a:r>
              </a:p>
              <a:p>
                <a:pPr marL="0" lvl="0" indent="0">
                  <a:buNone/>
                </a:pPr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637" y="3300806"/>
                <a:ext cx="11830665" cy="3498199"/>
              </a:xfrm>
              <a:blipFill>
                <a:blip r:embed="rId2"/>
                <a:stretch>
                  <a:fillRect l="-1082" t="-2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Группа 3"/>
          <p:cNvGrpSpPr/>
          <p:nvPr/>
        </p:nvGrpSpPr>
        <p:grpSpPr>
          <a:xfrm>
            <a:off x="3290211" y="907263"/>
            <a:ext cx="6632197" cy="2383326"/>
            <a:chOff x="3345450" y="1144591"/>
            <a:chExt cx="6632197" cy="2383326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3542389" y="1144591"/>
              <a:ext cx="5414332" cy="2193659"/>
              <a:chOff x="1784611" y="1410921"/>
              <a:chExt cx="5414332" cy="2193659"/>
            </a:xfrm>
          </p:grpSpPr>
          <p:grpSp>
            <p:nvGrpSpPr>
              <p:cNvPr id="22" name="Группа 21"/>
              <p:cNvGrpSpPr/>
              <p:nvPr/>
            </p:nvGrpSpPr>
            <p:grpSpPr>
              <a:xfrm>
                <a:off x="1784611" y="2304998"/>
                <a:ext cx="495300" cy="495300"/>
                <a:chOff x="1762125" y="1990725"/>
                <a:chExt cx="495300" cy="495300"/>
              </a:xfrm>
            </p:grpSpPr>
            <p:sp>
              <p:nvSpPr>
                <p:cNvPr id="54" name="Прямоугольник 53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1</a:t>
                  </a:r>
                </a:p>
              </p:txBody>
            </p:sp>
          </p:grpSp>
          <p:grpSp>
            <p:nvGrpSpPr>
              <p:cNvPr id="23" name="Группа 22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52" name="Прямоугольник 51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2</a:t>
                  </a:r>
                </a:p>
              </p:txBody>
            </p:sp>
          </p:grpSp>
          <p:grpSp>
            <p:nvGrpSpPr>
              <p:cNvPr id="24" name="Группа 23"/>
              <p:cNvGrpSpPr/>
              <p:nvPr/>
            </p:nvGrpSpPr>
            <p:grpSpPr>
              <a:xfrm>
                <a:off x="3276132" y="3109280"/>
                <a:ext cx="495300" cy="495300"/>
                <a:chOff x="1762125" y="1990725"/>
                <a:chExt cx="495300" cy="495300"/>
              </a:xfrm>
            </p:grpSpPr>
            <p:sp>
              <p:nvSpPr>
                <p:cNvPr id="50" name="Прямоугольник 49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3</a:t>
                  </a:r>
                </a:p>
              </p:txBody>
            </p:sp>
          </p:grpSp>
          <p:grpSp>
            <p:nvGrpSpPr>
              <p:cNvPr id="25" name="Группа 24"/>
              <p:cNvGrpSpPr/>
              <p:nvPr/>
            </p:nvGrpSpPr>
            <p:grpSpPr>
              <a:xfrm>
                <a:off x="4617752" y="2304998"/>
                <a:ext cx="495300" cy="495300"/>
                <a:chOff x="1762125" y="1990725"/>
                <a:chExt cx="495300" cy="495300"/>
              </a:xfrm>
            </p:grpSpPr>
            <p:sp>
              <p:nvSpPr>
                <p:cNvPr id="48" name="Прямоугольник 47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4</a:t>
                  </a:r>
                </a:p>
              </p:txBody>
            </p:sp>
          </p:grpSp>
          <p:grpSp>
            <p:nvGrpSpPr>
              <p:cNvPr id="26" name="Группа 25"/>
              <p:cNvGrpSpPr/>
              <p:nvPr/>
            </p:nvGrpSpPr>
            <p:grpSpPr>
              <a:xfrm>
                <a:off x="5848349" y="3061685"/>
                <a:ext cx="495300" cy="495300"/>
                <a:chOff x="1762125" y="1990725"/>
                <a:chExt cx="495300" cy="495300"/>
              </a:xfrm>
            </p:grpSpPr>
            <p:sp>
              <p:nvSpPr>
                <p:cNvPr id="46" name="Прямоугольник 45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6</a:t>
                  </a:r>
                </a:p>
              </p:txBody>
            </p:sp>
          </p:grpSp>
          <p:grpSp>
            <p:nvGrpSpPr>
              <p:cNvPr id="27" name="Группа 26"/>
              <p:cNvGrpSpPr/>
              <p:nvPr/>
            </p:nvGrpSpPr>
            <p:grpSpPr>
              <a:xfrm>
                <a:off x="5848349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44" name="Прямоугольник 43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5</a:t>
                  </a:r>
                </a:p>
              </p:txBody>
            </p:sp>
          </p:grpSp>
          <p:cxnSp>
            <p:nvCxnSpPr>
              <p:cNvPr id="28" name="Прямая со стрелкой 27"/>
              <p:cNvCxnSpPr/>
              <p:nvPr/>
            </p:nvCxnSpPr>
            <p:spPr>
              <a:xfrm flipV="1">
                <a:off x="1921272" y="1693109"/>
                <a:ext cx="1367466" cy="58995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 стрелкой 28"/>
              <p:cNvCxnSpPr/>
              <p:nvPr/>
            </p:nvCxnSpPr>
            <p:spPr>
              <a:xfrm>
                <a:off x="2279911" y="2470202"/>
                <a:ext cx="233784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 стрелкой 29"/>
              <p:cNvCxnSpPr>
                <a:stCxn id="52" idx="3"/>
                <a:endCxn id="45" idx="1"/>
              </p:cNvCxnSpPr>
              <p:nvPr/>
            </p:nvCxnSpPr>
            <p:spPr>
              <a:xfrm>
                <a:off x="3771432" y="1825625"/>
                <a:ext cx="2076917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 стрелкой 30"/>
              <p:cNvCxnSpPr>
                <a:endCxn id="51" idx="1"/>
              </p:cNvCxnSpPr>
              <p:nvPr/>
            </p:nvCxnSpPr>
            <p:spPr>
              <a:xfrm>
                <a:off x="2174944" y="2801183"/>
                <a:ext cx="1101188" cy="55574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 стрелкой 31"/>
              <p:cNvCxnSpPr/>
              <p:nvPr/>
            </p:nvCxnSpPr>
            <p:spPr>
              <a:xfrm flipV="1">
                <a:off x="3771432" y="2824592"/>
                <a:ext cx="918460" cy="40379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 стрелкой 32"/>
              <p:cNvCxnSpPr>
                <a:endCxn id="47" idx="1"/>
              </p:cNvCxnSpPr>
              <p:nvPr/>
            </p:nvCxnSpPr>
            <p:spPr>
              <a:xfrm>
                <a:off x="5015303" y="2824592"/>
                <a:ext cx="833046" cy="48474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 стрелкой 33"/>
              <p:cNvCxnSpPr>
                <a:stCxn id="44" idx="2"/>
                <a:endCxn id="46" idx="0"/>
              </p:cNvCxnSpPr>
              <p:nvPr/>
            </p:nvCxnSpPr>
            <p:spPr>
              <a:xfrm>
                <a:off x="6095999" y="2073275"/>
                <a:ext cx="0" cy="98841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 стрелкой 34"/>
              <p:cNvCxnSpPr/>
              <p:nvPr/>
            </p:nvCxnSpPr>
            <p:spPr>
              <a:xfrm flipH="1" flipV="1">
                <a:off x="3771432" y="3473953"/>
                <a:ext cx="2076917" cy="577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 стрелкой 35"/>
              <p:cNvCxnSpPr/>
              <p:nvPr/>
            </p:nvCxnSpPr>
            <p:spPr>
              <a:xfrm flipH="1" flipV="1">
                <a:off x="2279911" y="2624536"/>
                <a:ext cx="2286157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 стрелкой 36"/>
              <p:cNvCxnSpPr/>
              <p:nvPr/>
            </p:nvCxnSpPr>
            <p:spPr>
              <a:xfrm flipH="1" flipV="1">
                <a:off x="3771432" y="2027276"/>
                <a:ext cx="823053" cy="27371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 стрелкой 37"/>
              <p:cNvCxnSpPr/>
              <p:nvPr/>
            </p:nvCxnSpPr>
            <p:spPr>
              <a:xfrm flipH="1" flipV="1">
                <a:off x="1881970" y="2805060"/>
                <a:ext cx="1392992" cy="70433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Полилиния 38"/>
              <p:cNvSpPr/>
              <p:nvPr/>
            </p:nvSpPr>
            <p:spPr>
              <a:xfrm>
                <a:off x="3770262" y="1410921"/>
                <a:ext cx="3428681" cy="1883343"/>
              </a:xfrm>
              <a:custGeom>
                <a:avLst/>
                <a:gdLst>
                  <a:gd name="connsiteX0" fmla="*/ 0 w 3784446"/>
                  <a:gd name="connsiteY0" fmla="*/ 360478 h 2159298"/>
                  <a:gd name="connsiteX1" fmla="*/ 1454046 w 3784446"/>
                  <a:gd name="connsiteY1" fmla="*/ 714 h 2159298"/>
                  <a:gd name="connsiteX2" fmla="*/ 3762531 w 3784446"/>
                  <a:gd name="connsiteY2" fmla="*/ 442924 h 2159298"/>
                  <a:gd name="connsiteX3" fmla="*/ 2623279 w 3784446"/>
                  <a:gd name="connsiteY3" fmla="*/ 2159298 h 2159298"/>
                  <a:gd name="connsiteX0" fmla="*/ 0 w 3799187"/>
                  <a:gd name="connsiteY0" fmla="*/ 395161 h 2193981"/>
                  <a:gd name="connsiteX1" fmla="*/ 1454046 w 3799187"/>
                  <a:gd name="connsiteY1" fmla="*/ 35397 h 2193981"/>
                  <a:gd name="connsiteX2" fmla="*/ 3777521 w 3799187"/>
                  <a:gd name="connsiteY2" fmla="*/ 1242105 h 2193981"/>
                  <a:gd name="connsiteX3" fmla="*/ 2623279 w 3799187"/>
                  <a:gd name="connsiteY3" fmla="*/ 2193981 h 2193981"/>
                  <a:gd name="connsiteX0" fmla="*/ 0 w 3861640"/>
                  <a:gd name="connsiteY0" fmla="*/ 395161 h 2193981"/>
                  <a:gd name="connsiteX1" fmla="*/ 1454046 w 3861640"/>
                  <a:gd name="connsiteY1" fmla="*/ 35397 h 2193981"/>
                  <a:gd name="connsiteX2" fmla="*/ 3777521 w 3861640"/>
                  <a:gd name="connsiteY2" fmla="*/ 1242105 h 2193981"/>
                  <a:gd name="connsiteX3" fmla="*/ 3282846 w 3861640"/>
                  <a:gd name="connsiteY3" fmla="*/ 1969129 h 2193981"/>
                  <a:gd name="connsiteX4" fmla="*/ 2623279 w 3861640"/>
                  <a:gd name="connsiteY4" fmla="*/ 2193981 h 2193981"/>
                  <a:gd name="connsiteX0" fmla="*/ 0 w 3624106"/>
                  <a:gd name="connsiteY0" fmla="*/ 362728 h 2161548"/>
                  <a:gd name="connsiteX1" fmla="*/ 1454046 w 3624106"/>
                  <a:gd name="connsiteY1" fmla="*/ 2964 h 2161548"/>
                  <a:gd name="connsiteX2" fmla="*/ 3500203 w 3624106"/>
                  <a:gd name="connsiteY2" fmla="*/ 542610 h 2161548"/>
                  <a:gd name="connsiteX3" fmla="*/ 3282846 w 3624106"/>
                  <a:gd name="connsiteY3" fmla="*/ 1936696 h 2161548"/>
                  <a:gd name="connsiteX4" fmla="*/ 2623279 w 3624106"/>
                  <a:gd name="connsiteY4" fmla="*/ 2161548 h 2161548"/>
                  <a:gd name="connsiteX0" fmla="*/ 0 w 3564730"/>
                  <a:gd name="connsiteY0" fmla="*/ 374030 h 2172850"/>
                  <a:gd name="connsiteX1" fmla="*/ 1454046 w 3564730"/>
                  <a:gd name="connsiteY1" fmla="*/ 14266 h 2172850"/>
                  <a:gd name="connsiteX2" fmla="*/ 2271009 w 3564730"/>
                  <a:gd name="connsiteY2" fmla="*/ 119197 h 2172850"/>
                  <a:gd name="connsiteX3" fmla="*/ 3500203 w 3564730"/>
                  <a:gd name="connsiteY3" fmla="*/ 553912 h 2172850"/>
                  <a:gd name="connsiteX4" fmla="*/ 3282846 w 3564730"/>
                  <a:gd name="connsiteY4" fmla="*/ 1947998 h 2172850"/>
                  <a:gd name="connsiteX5" fmla="*/ 2623279 w 3564730"/>
                  <a:gd name="connsiteY5" fmla="*/ 2172850 h 2172850"/>
                  <a:gd name="connsiteX0" fmla="*/ 0 w 3564730"/>
                  <a:gd name="connsiteY0" fmla="*/ 364387 h 2163207"/>
                  <a:gd name="connsiteX1" fmla="*/ 1454046 w 3564730"/>
                  <a:gd name="connsiteY1" fmla="*/ 4623 h 2163207"/>
                  <a:gd name="connsiteX2" fmla="*/ 2271009 w 3564730"/>
                  <a:gd name="connsiteY2" fmla="*/ 109554 h 2163207"/>
                  <a:gd name="connsiteX3" fmla="*/ 3500203 w 3564730"/>
                  <a:gd name="connsiteY3" fmla="*/ 544269 h 2163207"/>
                  <a:gd name="connsiteX4" fmla="*/ 3282846 w 3564730"/>
                  <a:gd name="connsiteY4" fmla="*/ 1938355 h 2163207"/>
                  <a:gd name="connsiteX5" fmla="*/ 2623279 w 3564730"/>
                  <a:gd name="connsiteY5" fmla="*/ 2163207 h 2163207"/>
                  <a:gd name="connsiteX0" fmla="*/ 0 w 3564730"/>
                  <a:gd name="connsiteY0" fmla="*/ 254833 h 2053653"/>
                  <a:gd name="connsiteX1" fmla="*/ 1379095 w 3564730"/>
                  <a:gd name="connsiteY1" fmla="*/ 194872 h 2053653"/>
                  <a:gd name="connsiteX2" fmla="*/ 2271009 w 3564730"/>
                  <a:gd name="connsiteY2" fmla="*/ 0 h 2053653"/>
                  <a:gd name="connsiteX3" fmla="*/ 3500203 w 3564730"/>
                  <a:gd name="connsiteY3" fmla="*/ 434715 h 2053653"/>
                  <a:gd name="connsiteX4" fmla="*/ 3282846 w 3564730"/>
                  <a:gd name="connsiteY4" fmla="*/ 1828801 h 2053653"/>
                  <a:gd name="connsiteX5" fmla="*/ 2623279 w 3564730"/>
                  <a:gd name="connsiteY5" fmla="*/ 2053653 h 2053653"/>
                  <a:gd name="connsiteX0" fmla="*/ 0 w 3543360"/>
                  <a:gd name="connsiteY0" fmla="*/ 217357 h 2016177"/>
                  <a:gd name="connsiteX1" fmla="*/ 1379095 w 3543360"/>
                  <a:gd name="connsiteY1" fmla="*/ 157396 h 2016177"/>
                  <a:gd name="connsiteX2" fmla="*/ 2570812 w 3543360"/>
                  <a:gd name="connsiteY2" fmla="*/ 0 h 2016177"/>
                  <a:gd name="connsiteX3" fmla="*/ 3500203 w 3543360"/>
                  <a:gd name="connsiteY3" fmla="*/ 397239 h 2016177"/>
                  <a:gd name="connsiteX4" fmla="*/ 3282846 w 3543360"/>
                  <a:gd name="connsiteY4" fmla="*/ 1791325 h 2016177"/>
                  <a:gd name="connsiteX5" fmla="*/ 2623279 w 3543360"/>
                  <a:gd name="connsiteY5" fmla="*/ 2016177 h 2016177"/>
                  <a:gd name="connsiteX0" fmla="*/ 0 w 3543360"/>
                  <a:gd name="connsiteY0" fmla="*/ 111819 h 1910639"/>
                  <a:gd name="connsiteX1" fmla="*/ 1379095 w 3543360"/>
                  <a:gd name="connsiteY1" fmla="*/ 51858 h 1910639"/>
                  <a:gd name="connsiteX2" fmla="*/ 3500203 w 3543360"/>
                  <a:gd name="connsiteY2" fmla="*/ 291701 h 1910639"/>
                  <a:gd name="connsiteX3" fmla="*/ 3282846 w 3543360"/>
                  <a:gd name="connsiteY3" fmla="*/ 1685787 h 1910639"/>
                  <a:gd name="connsiteX4" fmla="*/ 2623279 w 3543360"/>
                  <a:gd name="connsiteY4" fmla="*/ 1910639 h 1910639"/>
                  <a:gd name="connsiteX0" fmla="*/ 0 w 3543360"/>
                  <a:gd name="connsiteY0" fmla="*/ 109240 h 1908060"/>
                  <a:gd name="connsiteX1" fmla="*/ 1379095 w 3543360"/>
                  <a:gd name="connsiteY1" fmla="*/ 49279 h 1908060"/>
                  <a:gd name="connsiteX2" fmla="*/ 3500203 w 3543360"/>
                  <a:gd name="connsiteY2" fmla="*/ 289122 h 1908060"/>
                  <a:gd name="connsiteX3" fmla="*/ 3282846 w 3543360"/>
                  <a:gd name="connsiteY3" fmla="*/ 1683208 h 1908060"/>
                  <a:gd name="connsiteX4" fmla="*/ 2623279 w 3543360"/>
                  <a:gd name="connsiteY4" fmla="*/ 1908060 h 1908060"/>
                  <a:gd name="connsiteX0" fmla="*/ 0 w 3206082"/>
                  <a:gd name="connsiteY0" fmla="*/ 164918 h 1866302"/>
                  <a:gd name="connsiteX1" fmla="*/ 1041817 w 3206082"/>
                  <a:gd name="connsiteY1" fmla="*/ 7521 h 1866302"/>
                  <a:gd name="connsiteX2" fmla="*/ 3162925 w 3206082"/>
                  <a:gd name="connsiteY2" fmla="*/ 247364 h 1866302"/>
                  <a:gd name="connsiteX3" fmla="*/ 2945568 w 3206082"/>
                  <a:gd name="connsiteY3" fmla="*/ 1641450 h 1866302"/>
                  <a:gd name="connsiteX4" fmla="*/ 2286001 w 3206082"/>
                  <a:gd name="connsiteY4" fmla="*/ 1866302 h 1866302"/>
                  <a:gd name="connsiteX0" fmla="*/ 0 w 3535866"/>
                  <a:gd name="connsiteY0" fmla="*/ 154217 h 1870591"/>
                  <a:gd name="connsiteX1" fmla="*/ 1371601 w 3535866"/>
                  <a:gd name="connsiteY1" fmla="*/ 11810 h 1870591"/>
                  <a:gd name="connsiteX2" fmla="*/ 3492709 w 3535866"/>
                  <a:gd name="connsiteY2" fmla="*/ 251653 h 1870591"/>
                  <a:gd name="connsiteX3" fmla="*/ 3275352 w 3535866"/>
                  <a:gd name="connsiteY3" fmla="*/ 1645739 h 1870591"/>
                  <a:gd name="connsiteX4" fmla="*/ 2615785 w 3535866"/>
                  <a:gd name="connsiteY4" fmla="*/ 1870591 h 1870591"/>
                  <a:gd name="connsiteX0" fmla="*/ 0 w 3574008"/>
                  <a:gd name="connsiteY0" fmla="*/ 278937 h 1995311"/>
                  <a:gd name="connsiteX1" fmla="*/ 2031169 w 3574008"/>
                  <a:gd name="connsiteY1" fmla="*/ 1619 h 1995311"/>
                  <a:gd name="connsiteX2" fmla="*/ 3492709 w 3574008"/>
                  <a:gd name="connsiteY2" fmla="*/ 376373 h 1995311"/>
                  <a:gd name="connsiteX3" fmla="*/ 3275352 w 3574008"/>
                  <a:gd name="connsiteY3" fmla="*/ 1770459 h 1995311"/>
                  <a:gd name="connsiteX4" fmla="*/ 2615785 w 3574008"/>
                  <a:gd name="connsiteY4" fmla="*/ 1995311 h 1995311"/>
                  <a:gd name="connsiteX0" fmla="*/ 0 w 3355695"/>
                  <a:gd name="connsiteY0" fmla="*/ 281883 h 1998257"/>
                  <a:gd name="connsiteX1" fmla="*/ 2031169 w 3355695"/>
                  <a:gd name="connsiteY1" fmla="*/ 4565 h 1998257"/>
                  <a:gd name="connsiteX2" fmla="*/ 3072985 w 3355695"/>
                  <a:gd name="connsiteY2" fmla="*/ 461765 h 1998257"/>
                  <a:gd name="connsiteX3" fmla="*/ 3275352 w 3355695"/>
                  <a:gd name="connsiteY3" fmla="*/ 1773405 h 1998257"/>
                  <a:gd name="connsiteX4" fmla="*/ 2615785 w 3355695"/>
                  <a:gd name="connsiteY4" fmla="*/ 1998257 h 1998257"/>
                  <a:gd name="connsiteX0" fmla="*/ 0 w 3355695"/>
                  <a:gd name="connsiteY0" fmla="*/ 281829 h 1998203"/>
                  <a:gd name="connsiteX1" fmla="*/ 2031169 w 3355695"/>
                  <a:gd name="connsiteY1" fmla="*/ 4511 h 1998203"/>
                  <a:gd name="connsiteX2" fmla="*/ 3072985 w 3355695"/>
                  <a:gd name="connsiteY2" fmla="*/ 461711 h 1998203"/>
                  <a:gd name="connsiteX3" fmla="*/ 3275352 w 3355695"/>
                  <a:gd name="connsiteY3" fmla="*/ 1773351 h 1998203"/>
                  <a:gd name="connsiteX4" fmla="*/ 2615785 w 3355695"/>
                  <a:gd name="connsiteY4" fmla="*/ 1998203 h 1998203"/>
                  <a:gd name="connsiteX0" fmla="*/ 0 w 3499453"/>
                  <a:gd name="connsiteY0" fmla="*/ 294469 h 2010843"/>
                  <a:gd name="connsiteX1" fmla="*/ 2031169 w 3499453"/>
                  <a:gd name="connsiteY1" fmla="*/ 17151 h 2010843"/>
                  <a:gd name="connsiteX2" fmla="*/ 3395274 w 3499453"/>
                  <a:gd name="connsiteY2" fmla="*/ 721689 h 2010843"/>
                  <a:gd name="connsiteX3" fmla="*/ 3275352 w 3499453"/>
                  <a:gd name="connsiteY3" fmla="*/ 1785991 h 2010843"/>
                  <a:gd name="connsiteX4" fmla="*/ 2615785 w 3499453"/>
                  <a:gd name="connsiteY4" fmla="*/ 2010843 h 2010843"/>
                  <a:gd name="connsiteX0" fmla="*/ 0 w 3420341"/>
                  <a:gd name="connsiteY0" fmla="*/ 294469 h 2010843"/>
                  <a:gd name="connsiteX1" fmla="*/ 2031169 w 3420341"/>
                  <a:gd name="connsiteY1" fmla="*/ 17151 h 2010843"/>
                  <a:gd name="connsiteX2" fmla="*/ 3395274 w 3420341"/>
                  <a:gd name="connsiteY2" fmla="*/ 721689 h 2010843"/>
                  <a:gd name="connsiteX3" fmla="*/ 3275352 w 3420341"/>
                  <a:gd name="connsiteY3" fmla="*/ 1785991 h 2010843"/>
                  <a:gd name="connsiteX4" fmla="*/ 2615785 w 3420341"/>
                  <a:gd name="connsiteY4" fmla="*/ 2010843 h 2010843"/>
                  <a:gd name="connsiteX0" fmla="*/ 0 w 3404362"/>
                  <a:gd name="connsiteY0" fmla="*/ 294469 h 2010843"/>
                  <a:gd name="connsiteX1" fmla="*/ 2031169 w 3404362"/>
                  <a:gd name="connsiteY1" fmla="*/ 17151 h 2010843"/>
                  <a:gd name="connsiteX2" fmla="*/ 3395274 w 3404362"/>
                  <a:gd name="connsiteY2" fmla="*/ 721689 h 2010843"/>
                  <a:gd name="connsiteX3" fmla="*/ 2615785 w 3404362"/>
                  <a:gd name="connsiteY3" fmla="*/ 2010843 h 2010843"/>
                  <a:gd name="connsiteX0" fmla="*/ 0 w 3418179"/>
                  <a:gd name="connsiteY0" fmla="*/ 294469 h 2010843"/>
                  <a:gd name="connsiteX1" fmla="*/ 2031169 w 3418179"/>
                  <a:gd name="connsiteY1" fmla="*/ 17151 h 2010843"/>
                  <a:gd name="connsiteX2" fmla="*/ 3395274 w 3418179"/>
                  <a:gd name="connsiteY2" fmla="*/ 721689 h 2010843"/>
                  <a:gd name="connsiteX3" fmla="*/ 2615785 w 3418179"/>
                  <a:gd name="connsiteY3" fmla="*/ 2010843 h 2010843"/>
                  <a:gd name="connsiteX0" fmla="*/ 0 w 3426787"/>
                  <a:gd name="connsiteY0" fmla="*/ 294469 h 2010843"/>
                  <a:gd name="connsiteX1" fmla="*/ 2031169 w 3426787"/>
                  <a:gd name="connsiteY1" fmla="*/ 17151 h 2010843"/>
                  <a:gd name="connsiteX2" fmla="*/ 3395274 w 3426787"/>
                  <a:gd name="connsiteY2" fmla="*/ 721689 h 2010843"/>
                  <a:gd name="connsiteX3" fmla="*/ 2960559 w 3426787"/>
                  <a:gd name="connsiteY3" fmla="*/ 1800981 h 2010843"/>
                  <a:gd name="connsiteX4" fmla="*/ 2615785 w 3426787"/>
                  <a:gd name="connsiteY4" fmla="*/ 2010843 h 2010843"/>
                  <a:gd name="connsiteX0" fmla="*/ 0 w 3404362"/>
                  <a:gd name="connsiteY0" fmla="*/ 294469 h 2010843"/>
                  <a:gd name="connsiteX1" fmla="*/ 2031169 w 3404362"/>
                  <a:gd name="connsiteY1" fmla="*/ 17151 h 2010843"/>
                  <a:gd name="connsiteX2" fmla="*/ 3395274 w 3404362"/>
                  <a:gd name="connsiteY2" fmla="*/ 721689 h 2010843"/>
                  <a:gd name="connsiteX3" fmla="*/ 2615785 w 3404362"/>
                  <a:gd name="connsiteY3" fmla="*/ 2010843 h 2010843"/>
                  <a:gd name="connsiteX0" fmla="*/ 0 w 3449232"/>
                  <a:gd name="connsiteY0" fmla="*/ 294469 h 1913407"/>
                  <a:gd name="connsiteX1" fmla="*/ 2031169 w 3449232"/>
                  <a:gd name="connsiteY1" fmla="*/ 17151 h 1913407"/>
                  <a:gd name="connsiteX2" fmla="*/ 3395274 w 3449232"/>
                  <a:gd name="connsiteY2" fmla="*/ 721689 h 1913407"/>
                  <a:gd name="connsiteX3" fmla="*/ 3102965 w 3449232"/>
                  <a:gd name="connsiteY3" fmla="*/ 1913407 h 1913407"/>
                  <a:gd name="connsiteX0" fmla="*/ 0 w 3484939"/>
                  <a:gd name="connsiteY0" fmla="*/ 294469 h 1913407"/>
                  <a:gd name="connsiteX1" fmla="*/ 2031169 w 3484939"/>
                  <a:gd name="connsiteY1" fmla="*/ 17151 h 1913407"/>
                  <a:gd name="connsiteX2" fmla="*/ 3395274 w 3484939"/>
                  <a:gd name="connsiteY2" fmla="*/ 721689 h 1913407"/>
                  <a:gd name="connsiteX3" fmla="*/ 3102965 w 3484939"/>
                  <a:gd name="connsiteY3" fmla="*/ 1913407 h 1913407"/>
                  <a:gd name="connsiteX0" fmla="*/ 0 w 3407398"/>
                  <a:gd name="connsiteY0" fmla="*/ 294469 h 1898417"/>
                  <a:gd name="connsiteX1" fmla="*/ 2031169 w 3407398"/>
                  <a:gd name="connsiteY1" fmla="*/ 17151 h 1898417"/>
                  <a:gd name="connsiteX2" fmla="*/ 3395274 w 3407398"/>
                  <a:gd name="connsiteY2" fmla="*/ 721689 h 1898417"/>
                  <a:gd name="connsiteX3" fmla="*/ 2608290 w 3407398"/>
                  <a:gd name="connsiteY3" fmla="*/ 1898417 h 1898417"/>
                  <a:gd name="connsiteX0" fmla="*/ 0 w 3428681"/>
                  <a:gd name="connsiteY0" fmla="*/ 294469 h 1898417"/>
                  <a:gd name="connsiteX1" fmla="*/ 2031169 w 3428681"/>
                  <a:gd name="connsiteY1" fmla="*/ 17151 h 1898417"/>
                  <a:gd name="connsiteX2" fmla="*/ 3395274 w 3428681"/>
                  <a:gd name="connsiteY2" fmla="*/ 721689 h 1898417"/>
                  <a:gd name="connsiteX3" fmla="*/ 2608290 w 3428681"/>
                  <a:gd name="connsiteY3" fmla="*/ 1898417 h 1898417"/>
                  <a:gd name="connsiteX0" fmla="*/ 0 w 3428681"/>
                  <a:gd name="connsiteY0" fmla="*/ 279395 h 1883343"/>
                  <a:gd name="connsiteX1" fmla="*/ 2031169 w 3428681"/>
                  <a:gd name="connsiteY1" fmla="*/ 2077 h 1883343"/>
                  <a:gd name="connsiteX2" fmla="*/ 3395274 w 3428681"/>
                  <a:gd name="connsiteY2" fmla="*/ 706615 h 1883343"/>
                  <a:gd name="connsiteX3" fmla="*/ 2608290 w 3428681"/>
                  <a:gd name="connsiteY3" fmla="*/ 1883343 h 188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8681" h="1883343">
                    <a:moveTo>
                      <a:pt x="0" y="279395"/>
                    </a:moveTo>
                    <a:cubicBezTo>
                      <a:pt x="413479" y="92642"/>
                      <a:pt x="1120516" y="-16661"/>
                      <a:pt x="2031169" y="2077"/>
                    </a:cubicBezTo>
                    <a:cubicBezTo>
                      <a:pt x="2941822" y="20815"/>
                      <a:pt x="3299087" y="393071"/>
                      <a:pt x="3395274" y="706615"/>
                    </a:cubicBezTo>
                    <a:cubicBezTo>
                      <a:pt x="3491461" y="1020159"/>
                      <a:pt x="3422756" y="1877097"/>
                      <a:pt x="2608290" y="1883343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7" name="Прямая со стрелкой 56"/>
              <p:cNvCxnSpPr/>
              <p:nvPr/>
            </p:nvCxnSpPr>
            <p:spPr>
              <a:xfrm flipH="1">
                <a:off x="2212456" y="1825625"/>
                <a:ext cx="1078424" cy="449096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637570" y="1475554"/>
                  <a:ext cx="8417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570" y="1475554"/>
                  <a:ext cx="84176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330663" y="2490805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0663" y="2490805"/>
                  <a:ext cx="1173374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606899" y="1858728"/>
                  <a:ext cx="5638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6899" y="1858728"/>
                  <a:ext cx="563862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2826" r="-18478" b="-1147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947476" y="2288875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41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7476" y="2288875"/>
                  <a:ext cx="1173374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345450" y="2851790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450" y="2851790"/>
                  <a:ext cx="1173374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668754" y="2686586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8754" y="2686586"/>
                  <a:ext cx="1173374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146998" y="3158585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6998" y="3158585"/>
                  <a:ext cx="1173374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827429" y="2358269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46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7429" y="2358269"/>
                  <a:ext cx="1173374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255441" y="1179527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441" y="1179527"/>
                  <a:ext cx="1173374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804273" y="1971611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4273" y="1971611"/>
                  <a:ext cx="1173374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707123" y="1918179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56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123" y="1918179"/>
                  <a:ext cx="1173374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845203" y="1608328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5203" y="1608328"/>
                  <a:ext cx="1173374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4279994" y="1799474"/>
                  <a:ext cx="8417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9994" y="1799474"/>
                  <a:ext cx="841762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Овал 55"/>
          <p:cNvSpPr/>
          <p:nvPr/>
        </p:nvSpPr>
        <p:spPr>
          <a:xfrm rot="20333844">
            <a:off x="3083723" y="1004231"/>
            <a:ext cx="2696496" cy="1234767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6830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735" y="221686"/>
            <a:ext cx="11164529" cy="932733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prstClr val="black"/>
                </a:solidFill>
                <a:ea typeface="+mn-ea"/>
                <a:cs typeface="+mn-cs"/>
              </a:rPr>
              <a:t>Время однократного пребывания в подмножестве состояний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5637" y="3300806"/>
                <a:ext cx="11830665" cy="3498199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ru-RU" dirty="0">
                    <a:solidFill>
                      <a:prstClr val="black"/>
                    </a:solidFill>
                  </a:rPr>
                  <a:t>1. Преобразовать систему таким образом, чтобы состояния, в которые можно напрямую перейти из состояний подмножества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, стали поглощающими.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637" y="3300806"/>
                <a:ext cx="11830665" cy="3498199"/>
              </a:xfrm>
              <a:blipFill>
                <a:blip r:embed="rId2"/>
                <a:stretch>
                  <a:fillRect l="-1082" t="-2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Группа 56"/>
          <p:cNvGrpSpPr/>
          <p:nvPr/>
        </p:nvGrpSpPr>
        <p:grpSpPr>
          <a:xfrm>
            <a:off x="3435530" y="4243105"/>
            <a:ext cx="6435258" cy="2193659"/>
            <a:chOff x="3542389" y="1144591"/>
            <a:chExt cx="6435258" cy="2193659"/>
          </a:xfrm>
        </p:grpSpPr>
        <p:grpSp>
          <p:nvGrpSpPr>
            <p:cNvPr id="58" name="Группа 57"/>
            <p:cNvGrpSpPr/>
            <p:nvPr/>
          </p:nvGrpSpPr>
          <p:grpSpPr>
            <a:xfrm>
              <a:off x="3542389" y="1144591"/>
              <a:ext cx="5414332" cy="2193659"/>
              <a:chOff x="1784611" y="1410921"/>
              <a:chExt cx="5414332" cy="2193659"/>
            </a:xfrm>
          </p:grpSpPr>
          <p:grpSp>
            <p:nvGrpSpPr>
              <p:cNvPr id="71" name="Группа 70"/>
              <p:cNvGrpSpPr/>
              <p:nvPr/>
            </p:nvGrpSpPr>
            <p:grpSpPr>
              <a:xfrm>
                <a:off x="1784611" y="2304998"/>
                <a:ext cx="495300" cy="495300"/>
                <a:chOff x="1762125" y="1990725"/>
                <a:chExt cx="495300" cy="495300"/>
              </a:xfrm>
            </p:grpSpPr>
            <p:sp>
              <p:nvSpPr>
                <p:cNvPr id="99" name="Прямоугольник 98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1</a:t>
                  </a:r>
                </a:p>
              </p:txBody>
            </p:sp>
          </p:grpSp>
          <p:grpSp>
            <p:nvGrpSpPr>
              <p:cNvPr id="72" name="Группа 71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97" name="Прямоугольник 96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2</a:t>
                  </a:r>
                </a:p>
              </p:txBody>
            </p:sp>
          </p:grpSp>
          <p:grpSp>
            <p:nvGrpSpPr>
              <p:cNvPr id="73" name="Группа 72"/>
              <p:cNvGrpSpPr/>
              <p:nvPr/>
            </p:nvGrpSpPr>
            <p:grpSpPr>
              <a:xfrm>
                <a:off x="3276132" y="3109280"/>
                <a:ext cx="495300" cy="495300"/>
                <a:chOff x="1762125" y="1990725"/>
                <a:chExt cx="495300" cy="495300"/>
              </a:xfrm>
            </p:grpSpPr>
            <p:sp>
              <p:nvSpPr>
                <p:cNvPr id="95" name="Прямоугольник 94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3</a:t>
                  </a:r>
                </a:p>
              </p:txBody>
            </p:sp>
          </p:grpSp>
          <p:grpSp>
            <p:nvGrpSpPr>
              <p:cNvPr id="74" name="Группа 73"/>
              <p:cNvGrpSpPr/>
              <p:nvPr/>
            </p:nvGrpSpPr>
            <p:grpSpPr>
              <a:xfrm>
                <a:off x="4617752" y="2304998"/>
                <a:ext cx="495300" cy="495300"/>
                <a:chOff x="1762125" y="1990725"/>
                <a:chExt cx="495300" cy="495300"/>
              </a:xfrm>
            </p:grpSpPr>
            <p:sp>
              <p:nvSpPr>
                <p:cNvPr id="93" name="Прямоугольник 92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4</a:t>
                  </a:r>
                </a:p>
              </p:txBody>
            </p:sp>
          </p:grpSp>
          <p:grpSp>
            <p:nvGrpSpPr>
              <p:cNvPr id="75" name="Группа 74"/>
              <p:cNvGrpSpPr/>
              <p:nvPr/>
            </p:nvGrpSpPr>
            <p:grpSpPr>
              <a:xfrm>
                <a:off x="5848349" y="3061685"/>
                <a:ext cx="495300" cy="495300"/>
                <a:chOff x="1762125" y="1990725"/>
                <a:chExt cx="495300" cy="495300"/>
              </a:xfrm>
            </p:grpSpPr>
            <p:sp>
              <p:nvSpPr>
                <p:cNvPr id="91" name="Прямоугольник 90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6</a:t>
                  </a:r>
                </a:p>
              </p:txBody>
            </p:sp>
          </p:grpSp>
          <p:grpSp>
            <p:nvGrpSpPr>
              <p:cNvPr id="76" name="Группа 75"/>
              <p:cNvGrpSpPr/>
              <p:nvPr/>
            </p:nvGrpSpPr>
            <p:grpSpPr>
              <a:xfrm>
                <a:off x="5848349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89" name="Прямоугольник 88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5</a:t>
                  </a:r>
                </a:p>
              </p:txBody>
            </p:sp>
          </p:grpSp>
          <p:cxnSp>
            <p:nvCxnSpPr>
              <p:cNvPr id="77" name="Прямая со стрелкой 76"/>
              <p:cNvCxnSpPr/>
              <p:nvPr/>
            </p:nvCxnSpPr>
            <p:spPr>
              <a:xfrm flipV="1">
                <a:off x="1860455" y="1686415"/>
                <a:ext cx="1403675" cy="60981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Прямая со стрелкой 77"/>
              <p:cNvCxnSpPr/>
              <p:nvPr/>
            </p:nvCxnSpPr>
            <p:spPr>
              <a:xfrm>
                <a:off x="2279911" y="2470202"/>
                <a:ext cx="233784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Прямая со стрелкой 78"/>
              <p:cNvCxnSpPr>
                <a:stCxn id="97" idx="3"/>
                <a:endCxn id="90" idx="1"/>
              </p:cNvCxnSpPr>
              <p:nvPr/>
            </p:nvCxnSpPr>
            <p:spPr>
              <a:xfrm>
                <a:off x="3771432" y="1825625"/>
                <a:ext cx="2076917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Прямая со стрелкой 79"/>
              <p:cNvCxnSpPr>
                <a:endCxn id="96" idx="1"/>
              </p:cNvCxnSpPr>
              <p:nvPr/>
            </p:nvCxnSpPr>
            <p:spPr>
              <a:xfrm>
                <a:off x="2174944" y="2801183"/>
                <a:ext cx="1101188" cy="55574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Полилиния 87"/>
              <p:cNvSpPr/>
              <p:nvPr/>
            </p:nvSpPr>
            <p:spPr>
              <a:xfrm>
                <a:off x="3770262" y="1410921"/>
                <a:ext cx="3428681" cy="1883343"/>
              </a:xfrm>
              <a:custGeom>
                <a:avLst/>
                <a:gdLst>
                  <a:gd name="connsiteX0" fmla="*/ 0 w 3784446"/>
                  <a:gd name="connsiteY0" fmla="*/ 360478 h 2159298"/>
                  <a:gd name="connsiteX1" fmla="*/ 1454046 w 3784446"/>
                  <a:gd name="connsiteY1" fmla="*/ 714 h 2159298"/>
                  <a:gd name="connsiteX2" fmla="*/ 3762531 w 3784446"/>
                  <a:gd name="connsiteY2" fmla="*/ 442924 h 2159298"/>
                  <a:gd name="connsiteX3" fmla="*/ 2623279 w 3784446"/>
                  <a:gd name="connsiteY3" fmla="*/ 2159298 h 2159298"/>
                  <a:gd name="connsiteX0" fmla="*/ 0 w 3799187"/>
                  <a:gd name="connsiteY0" fmla="*/ 395161 h 2193981"/>
                  <a:gd name="connsiteX1" fmla="*/ 1454046 w 3799187"/>
                  <a:gd name="connsiteY1" fmla="*/ 35397 h 2193981"/>
                  <a:gd name="connsiteX2" fmla="*/ 3777521 w 3799187"/>
                  <a:gd name="connsiteY2" fmla="*/ 1242105 h 2193981"/>
                  <a:gd name="connsiteX3" fmla="*/ 2623279 w 3799187"/>
                  <a:gd name="connsiteY3" fmla="*/ 2193981 h 2193981"/>
                  <a:gd name="connsiteX0" fmla="*/ 0 w 3861640"/>
                  <a:gd name="connsiteY0" fmla="*/ 395161 h 2193981"/>
                  <a:gd name="connsiteX1" fmla="*/ 1454046 w 3861640"/>
                  <a:gd name="connsiteY1" fmla="*/ 35397 h 2193981"/>
                  <a:gd name="connsiteX2" fmla="*/ 3777521 w 3861640"/>
                  <a:gd name="connsiteY2" fmla="*/ 1242105 h 2193981"/>
                  <a:gd name="connsiteX3" fmla="*/ 3282846 w 3861640"/>
                  <a:gd name="connsiteY3" fmla="*/ 1969129 h 2193981"/>
                  <a:gd name="connsiteX4" fmla="*/ 2623279 w 3861640"/>
                  <a:gd name="connsiteY4" fmla="*/ 2193981 h 2193981"/>
                  <a:gd name="connsiteX0" fmla="*/ 0 w 3624106"/>
                  <a:gd name="connsiteY0" fmla="*/ 362728 h 2161548"/>
                  <a:gd name="connsiteX1" fmla="*/ 1454046 w 3624106"/>
                  <a:gd name="connsiteY1" fmla="*/ 2964 h 2161548"/>
                  <a:gd name="connsiteX2" fmla="*/ 3500203 w 3624106"/>
                  <a:gd name="connsiteY2" fmla="*/ 542610 h 2161548"/>
                  <a:gd name="connsiteX3" fmla="*/ 3282846 w 3624106"/>
                  <a:gd name="connsiteY3" fmla="*/ 1936696 h 2161548"/>
                  <a:gd name="connsiteX4" fmla="*/ 2623279 w 3624106"/>
                  <a:gd name="connsiteY4" fmla="*/ 2161548 h 2161548"/>
                  <a:gd name="connsiteX0" fmla="*/ 0 w 3564730"/>
                  <a:gd name="connsiteY0" fmla="*/ 374030 h 2172850"/>
                  <a:gd name="connsiteX1" fmla="*/ 1454046 w 3564730"/>
                  <a:gd name="connsiteY1" fmla="*/ 14266 h 2172850"/>
                  <a:gd name="connsiteX2" fmla="*/ 2271009 w 3564730"/>
                  <a:gd name="connsiteY2" fmla="*/ 119197 h 2172850"/>
                  <a:gd name="connsiteX3" fmla="*/ 3500203 w 3564730"/>
                  <a:gd name="connsiteY3" fmla="*/ 553912 h 2172850"/>
                  <a:gd name="connsiteX4" fmla="*/ 3282846 w 3564730"/>
                  <a:gd name="connsiteY4" fmla="*/ 1947998 h 2172850"/>
                  <a:gd name="connsiteX5" fmla="*/ 2623279 w 3564730"/>
                  <a:gd name="connsiteY5" fmla="*/ 2172850 h 2172850"/>
                  <a:gd name="connsiteX0" fmla="*/ 0 w 3564730"/>
                  <a:gd name="connsiteY0" fmla="*/ 364387 h 2163207"/>
                  <a:gd name="connsiteX1" fmla="*/ 1454046 w 3564730"/>
                  <a:gd name="connsiteY1" fmla="*/ 4623 h 2163207"/>
                  <a:gd name="connsiteX2" fmla="*/ 2271009 w 3564730"/>
                  <a:gd name="connsiteY2" fmla="*/ 109554 h 2163207"/>
                  <a:gd name="connsiteX3" fmla="*/ 3500203 w 3564730"/>
                  <a:gd name="connsiteY3" fmla="*/ 544269 h 2163207"/>
                  <a:gd name="connsiteX4" fmla="*/ 3282846 w 3564730"/>
                  <a:gd name="connsiteY4" fmla="*/ 1938355 h 2163207"/>
                  <a:gd name="connsiteX5" fmla="*/ 2623279 w 3564730"/>
                  <a:gd name="connsiteY5" fmla="*/ 2163207 h 2163207"/>
                  <a:gd name="connsiteX0" fmla="*/ 0 w 3564730"/>
                  <a:gd name="connsiteY0" fmla="*/ 254833 h 2053653"/>
                  <a:gd name="connsiteX1" fmla="*/ 1379095 w 3564730"/>
                  <a:gd name="connsiteY1" fmla="*/ 194872 h 2053653"/>
                  <a:gd name="connsiteX2" fmla="*/ 2271009 w 3564730"/>
                  <a:gd name="connsiteY2" fmla="*/ 0 h 2053653"/>
                  <a:gd name="connsiteX3" fmla="*/ 3500203 w 3564730"/>
                  <a:gd name="connsiteY3" fmla="*/ 434715 h 2053653"/>
                  <a:gd name="connsiteX4" fmla="*/ 3282846 w 3564730"/>
                  <a:gd name="connsiteY4" fmla="*/ 1828801 h 2053653"/>
                  <a:gd name="connsiteX5" fmla="*/ 2623279 w 3564730"/>
                  <a:gd name="connsiteY5" fmla="*/ 2053653 h 2053653"/>
                  <a:gd name="connsiteX0" fmla="*/ 0 w 3543360"/>
                  <a:gd name="connsiteY0" fmla="*/ 217357 h 2016177"/>
                  <a:gd name="connsiteX1" fmla="*/ 1379095 w 3543360"/>
                  <a:gd name="connsiteY1" fmla="*/ 157396 h 2016177"/>
                  <a:gd name="connsiteX2" fmla="*/ 2570812 w 3543360"/>
                  <a:gd name="connsiteY2" fmla="*/ 0 h 2016177"/>
                  <a:gd name="connsiteX3" fmla="*/ 3500203 w 3543360"/>
                  <a:gd name="connsiteY3" fmla="*/ 397239 h 2016177"/>
                  <a:gd name="connsiteX4" fmla="*/ 3282846 w 3543360"/>
                  <a:gd name="connsiteY4" fmla="*/ 1791325 h 2016177"/>
                  <a:gd name="connsiteX5" fmla="*/ 2623279 w 3543360"/>
                  <a:gd name="connsiteY5" fmla="*/ 2016177 h 2016177"/>
                  <a:gd name="connsiteX0" fmla="*/ 0 w 3543360"/>
                  <a:gd name="connsiteY0" fmla="*/ 111819 h 1910639"/>
                  <a:gd name="connsiteX1" fmla="*/ 1379095 w 3543360"/>
                  <a:gd name="connsiteY1" fmla="*/ 51858 h 1910639"/>
                  <a:gd name="connsiteX2" fmla="*/ 3500203 w 3543360"/>
                  <a:gd name="connsiteY2" fmla="*/ 291701 h 1910639"/>
                  <a:gd name="connsiteX3" fmla="*/ 3282846 w 3543360"/>
                  <a:gd name="connsiteY3" fmla="*/ 1685787 h 1910639"/>
                  <a:gd name="connsiteX4" fmla="*/ 2623279 w 3543360"/>
                  <a:gd name="connsiteY4" fmla="*/ 1910639 h 1910639"/>
                  <a:gd name="connsiteX0" fmla="*/ 0 w 3543360"/>
                  <a:gd name="connsiteY0" fmla="*/ 109240 h 1908060"/>
                  <a:gd name="connsiteX1" fmla="*/ 1379095 w 3543360"/>
                  <a:gd name="connsiteY1" fmla="*/ 49279 h 1908060"/>
                  <a:gd name="connsiteX2" fmla="*/ 3500203 w 3543360"/>
                  <a:gd name="connsiteY2" fmla="*/ 289122 h 1908060"/>
                  <a:gd name="connsiteX3" fmla="*/ 3282846 w 3543360"/>
                  <a:gd name="connsiteY3" fmla="*/ 1683208 h 1908060"/>
                  <a:gd name="connsiteX4" fmla="*/ 2623279 w 3543360"/>
                  <a:gd name="connsiteY4" fmla="*/ 1908060 h 1908060"/>
                  <a:gd name="connsiteX0" fmla="*/ 0 w 3206082"/>
                  <a:gd name="connsiteY0" fmla="*/ 164918 h 1866302"/>
                  <a:gd name="connsiteX1" fmla="*/ 1041817 w 3206082"/>
                  <a:gd name="connsiteY1" fmla="*/ 7521 h 1866302"/>
                  <a:gd name="connsiteX2" fmla="*/ 3162925 w 3206082"/>
                  <a:gd name="connsiteY2" fmla="*/ 247364 h 1866302"/>
                  <a:gd name="connsiteX3" fmla="*/ 2945568 w 3206082"/>
                  <a:gd name="connsiteY3" fmla="*/ 1641450 h 1866302"/>
                  <a:gd name="connsiteX4" fmla="*/ 2286001 w 3206082"/>
                  <a:gd name="connsiteY4" fmla="*/ 1866302 h 1866302"/>
                  <a:gd name="connsiteX0" fmla="*/ 0 w 3535866"/>
                  <a:gd name="connsiteY0" fmla="*/ 154217 h 1870591"/>
                  <a:gd name="connsiteX1" fmla="*/ 1371601 w 3535866"/>
                  <a:gd name="connsiteY1" fmla="*/ 11810 h 1870591"/>
                  <a:gd name="connsiteX2" fmla="*/ 3492709 w 3535866"/>
                  <a:gd name="connsiteY2" fmla="*/ 251653 h 1870591"/>
                  <a:gd name="connsiteX3" fmla="*/ 3275352 w 3535866"/>
                  <a:gd name="connsiteY3" fmla="*/ 1645739 h 1870591"/>
                  <a:gd name="connsiteX4" fmla="*/ 2615785 w 3535866"/>
                  <a:gd name="connsiteY4" fmla="*/ 1870591 h 1870591"/>
                  <a:gd name="connsiteX0" fmla="*/ 0 w 3574008"/>
                  <a:gd name="connsiteY0" fmla="*/ 278937 h 1995311"/>
                  <a:gd name="connsiteX1" fmla="*/ 2031169 w 3574008"/>
                  <a:gd name="connsiteY1" fmla="*/ 1619 h 1995311"/>
                  <a:gd name="connsiteX2" fmla="*/ 3492709 w 3574008"/>
                  <a:gd name="connsiteY2" fmla="*/ 376373 h 1995311"/>
                  <a:gd name="connsiteX3" fmla="*/ 3275352 w 3574008"/>
                  <a:gd name="connsiteY3" fmla="*/ 1770459 h 1995311"/>
                  <a:gd name="connsiteX4" fmla="*/ 2615785 w 3574008"/>
                  <a:gd name="connsiteY4" fmla="*/ 1995311 h 1995311"/>
                  <a:gd name="connsiteX0" fmla="*/ 0 w 3355695"/>
                  <a:gd name="connsiteY0" fmla="*/ 281883 h 1998257"/>
                  <a:gd name="connsiteX1" fmla="*/ 2031169 w 3355695"/>
                  <a:gd name="connsiteY1" fmla="*/ 4565 h 1998257"/>
                  <a:gd name="connsiteX2" fmla="*/ 3072985 w 3355695"/>
                  <a:gd name="connsiteY2" fmla="*/ 461765 h 1998257"/>
                  <a:gd name="connsiteX3" fmla="*/ 3275352 w 3355695"/>
                  <a:gd name="connsiteY3" fmla="*/ 1773405 h 1998257"/>
                  <a:gd name="connsiteX4" fmla="*/ 2615785 w 3355695"/>
                  <a:gd name="connsiteY4" fmla="*/ 1998257 h 1998257"/>
                  <a:gd name="connsiteX0" fmla="*/ 0 w 3355695"/>
                  <a:gd name="connsiteY0" fmla="*/ 281829 h 1998203"/>
                  <a:gd name="connsiteX1" fmla="*/ 2031169 w 3355695"/>
                  <a:gd name="connsiteY1" fmla="*/ 4511 h 1998203"/>
                  <a:gd name="connsiteX2" fmla="*/ 3072985 w 3355695"/>
                  <a:gd name="connsiteY2" fmla="*/ 461711 h 1998203"/>
                  <a:gd name="connsiteX3" fmla="*/ 3275352 w 3355695"/>
                  <a:gd name="connsiteY3" fmla="*/ 1773351 h 1998203"/>
                  <a:gd name="connsiteX4" fmla="*/ 2615785 w 3355695"/>
                  <a:gd name="connsiteY4" fmla="*/ 1998203 h 1998203"/>
                  <a:gd name="connsiteX0" fmla="*/ 0 w 3499453"/>
                  <a:gd name="connsiteY0" fmla="*/ 294469 h 2010843"/>
                  <a:gd name="connsiteX1" fmla="*/ 2031169 w 3499453"/>
                  <a:gd name="connsiteY1" fmla="*/ 17151 h 2010843"/>
                  <a:gd name="connsiteX2" fmla="*/ 3395274 w 3499453"/>
                  <a:gd name="connsiteY2" fmla="*/ 721689 h 2010843"/>
                  <a:gd name="connsiteX3" fmla="*/ 3275352 w 3499453"/>
                  <a:gd name="connsiteY3" fmla="*/ 1785991 h 2010843"/>
                  <a:gd name="connsiteX4" fmla="*/ 2615785 w 3499453"/>
                  <a:gd name="connsiteY4" fmla="*/ 2010843 h 2010843"/>
                  <a:gd name="connsiteX0" fmla="*/ 0 w 3420341"/>
                  <a:gd name="connsiteY0" fmla="*/ 294469 h 2010843"/>
                  <a:gd name="connsiteX1" fmla="*/ 2031169 w 3420341"/>
                  <a:gd name="connsiteY1" fmla="*/ 17151 h 2010843"/>
                  <a:gd name="connsiteX2" fmla="*/ 3395274 w 3420341"/>
                  <a:gd name="connsiteY2" fmla="*/ 721689 h 2010843"/>
                  <a:gd name="connsiteX3" fmla="*/ 3275352 w 3420341"/>
                  <a:gd name="connsiteY3" fmla="*/ 1785991 h 2010843"/>
                  <a:gd name="connsiteX4" fmla="*/ 2615785 w 3420341"/>
                  <a:gd name="connsiteY4" fmla="*/ 2010843 h 2010843"/>
                  <a:gd name="connsiteX0" fmla="*/ 0 w 3404362"/>
                  <a:gd name="connsiteY0" fmla="*/ 294469 h 2010843"/>
                  <a:gd name="connsiteX1" fmla="*/ 2031169 w 3404362"/>
                  <a:gd name="connsiteY1" fmla="*/ 17151 h 2010843"/>
                  <a:gd name="connsiteX2" fmla="*/ 3395274 w 3404362"/>
                  <a:gd name="connsiteY2" fmla="*/ 721689 h 2010843"/>
                  <a:gd name="connsiteX3" fmla="*/ 2615785 w 3404362"/>
                  <a:gd name="connsiteY3" fmla="*/ 2010843 h 2010843"/>
                  <a:gd name="connsiteX0" fmla="*/ 0 w 3418179"/>
                  <a:gd name="connsiteY0" fmla="*/ 294469 h 2010843"/>
                  <a:gd name="connsiteX1" fmla="*/ 2031169 w 3418179"/>
                  <a:gd name="connsiteY1" fmla="*/ 17151 h 2010843"/>
                  <a:gd name="connsiteX2" fmla="*/ 3395274 w 3418179"/>
                  <a:gd name="connsiteY2" fmla="*/ 721689 h 2010843"/>
                  <a:gd name="connsiteX3" fmla="*/ 2615785 w 3418179"/>
                  <a:gd name="connsiteY3" fmla="*/ 2010843 h 2010843"/>
                  <a:gd name="connsiteX0" fmla="*/ 0 w 3426787"/>
                  <a:gd name="connsiteY0" fmla="*/ 294469 h 2010843"/>
                  <a:gd name="connsiteX1" fmla="*/ 2031169 w 3426787"/>
                  <a:gd name="connsiteY1" fmla="*/ 17151 h 2010843"/>
                  <a:gd name="connsiteX2" fmla="*/ 3395274 w 3426787"/>
                  <a:gd name="connsiteY2" fmla="*/ 721689 h 2010843"/>
                  <a:gd name="connsiteX3" fmla="*/ 2960559 w 3426787"/>
                  <a:gd name="connsiteY3" fmla="*/ 1800981 h 2010843"/>
                  <a:gd name="connsiteX4" fmla="*/ 2615785 w 3426787"/>
                  <a:gd name="connsiteY4" fmla="*/ 2010843 h 2010843"/>
                  <a:gd name="connsiteX0" fmla="*/ 0 w 3404362"/>
                  <a:gd name="connsiteY0" fmla="*/ 294469 h 2010843"/>
                  <a:gd name="connsiteX1" fmla="*/ 2031169 w 3404362"/>
                  <a:gd name="connsiteY1" fmla="*/ 17151 h 2010843"/>
                  <a:gd name="connsiteX2" fmla="*/ 3395274 w 3404362"/>
                  <a:gd name="connsiteY2" fmla="*/ 721689 h 2010843"/>
                  <a:gd name="connsiteX3" fmla="*/ 2615785 w 3404362"/>
                  <a:gd name="connsiteY3" fmla="*/ 2010843 h 2010843"/>
                  <a:gd name="connsiteX0" fmla="*/ 0 w 3449232"/>
                  <a:gd name="connsiteY0" fmla="*/ 294469 h 1913407"/>
                  <a:gd name="connsiteX1" fmla="*/ 2031169 w 3449232"/>
                  <a:gd name="connsiteY1" fmla="*/ 17151 h 1913407"/>
                  <a:gd name="connsiteX2" fmla="*/ 3395274 w 3449232"/>
                  <a:gd name="connsiteY2" fmla="*/ 721689 h 1913407"/>
                  <a:gd name="connsiteX3" fmla="*/ 3102965 w 3449232"/>
                  <a:gd name="connsiteY3" fmla="*/ 1913407 h 1913407"/>
                  <a:gd name="connsiteX0" fmla="*/ 0 w 3484939"/>
                  <a:gd name="connsiteY0" fmla="*/ 294469 h 1913407"/>
                  <a:gd name="connsiteX1" fmla="*/ 2031169 w 3484939"/>
                  <a:gd name="connsiteY1" fmla="*/ 17151 h 1913407"/>
                  <a:gd name="connsiteX2" fmla="*/ 3395274 w 3484939"/>
                  <a:gd name="connsiteY2" fmla="*/ 721689 h 1913407"/>
                  <a:gd name="connsiteX3" fmla="*/ 3102965 w 3484939"/>
                  <a:gd name="connsiteY3" fmla="*/ 1913407 h 1913407"/>
                  <a:gd name="connsiteX0" fmla="*/ 0 w 3407398"/>
                  <a:gd name="connsiteY0" fmla="*/ 294469 h 1898417"/>
                  <a:gd name="connsiteX1" fmla="*/ 2031169 w 3407398"/>
                  <a:gd name="connsiteY1" fmla="*/ 17151 h 1898417"/>
                  <a:gd name="connsiteX2" fmla="*/ 3395274 w 3407398"/>
                  <a:gd name="connsiteY2" fmla="*/ 721689 h 1898417"/>
                  <a:gd name="connsiteX3" fmla="*/ 2608290 w 3407398"/>
                  <a:gd name="connsiteY3" fmla="*/ 1898417 h 1898417"/>
                  <a:gd name="connsiteX0" fmla="*/ 0 w 3428681"/>
                  <a:gd name="connsiteY0" fmla="*/ 294469 h 1898417"/>
                  <a:gd name="connsiteX1" fmla="*/ 2031169 w 3428681"/>
                  <a:gd name="connsiteY1" fmla="*/ 17151 h 1898417"/>
                  <a:gd name="connsiteX2" fmla="*/ 3395274 w 3428681"/>
                  <a:gd name="connsiteY2" fmla="*/ 721689 h 1898417"/>
                  <a:gd name="connsiteX3" fmla="*/ 2608290 w 3428681"/>
                  <a:gd name="connsiteY3" fmla="*/ 1898417 h 1898417"/>
                  <a:gd name="connsiteX0" fmla="*/ 0 w 3428681"/>
                  <a:gd name="connsiteY0" fmla="*/ 279395 h 1883343"/>
                  <a:gd name="connsiteX1" fmla="*/ 2031169 w 3428681"/>
                  <a:gd name="connsiteY1" fmla="*/ 2077 h 1883343"/>
                  <a:gd name="connsiteX2" fmla="*/ 3395274 w 3428681"/>
                  <a:gd name="connsiteY2" fmla="*/ 706615 h 1883343"/>
                  <a:gd name="connsiteX3" fmla="*/ 2608290 w 3428681"/>
                  <a:gd name="connsiteY3" fmla="*/ 1883343 h 188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8681" h="1883343">
                    <a:moveTo>
                      <a:pt x="0" y="279395"/>
                    </a:moveTo>
                    <a:cubicBezTo>
                      <a:pt x="413479" y="92642"/>
                      <a:pt x="1120516" y="-16661"/>
                      <a:pt x="2031169" y="2077"/>
                    </a:cubicBezTo>
                    <a:cubicBezTo>
                      <a:pt x="2941822" y="20815"/>
                      <a:pt x="3299087" y="393071"/>
                      <a:pt x="3395274" y="706615"/>
                    </a:cubicBezTo>
                    <a:cubicBezTo>
                      <a:pt x="3491461" y="1020159"/>
                      <a:pt x="3422756" y="1877097"/>
                      <a:pt x="2608290" y="1883343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835315" y="1445278"/>
                  <a:ext cx="6822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315" y="1445278"/>
                  <a:ext cx="682247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0714" r="-5357"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4330663" y="2490805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0663" y="2490805"/>
                  <a:ext cx="1173374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5567833" y="1823381"/>
                  <a:ext cx="9024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7833" y="1823381"/>
                  <a:ext cx="902417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6255441" y="1179527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441" y="1179527"/>
                  <a:ext cx="1173374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8804273" y="1971611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4273" y="1971611"/>
                  <a:ext cx="1173374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4397981" y="1732274"/>
                  <a:ext cx="6822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7981" y="1732274"/>
                  <a:ext cx="682247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10714" r="-6250"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1" name="Овал 100"/>
          <p:cNvSpPr/>
          <p:nvPr/>
        </p:nvSpPr>
        <p:spPr>
          <a:xfrm rot="20333844">
            <a:off x="3052006" y="4346235"/>
            <a:ext cx="2696496" cy="128036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3" name="Группа 102"/>
          <p:cNvGrpSpPr/>
          <p:nvPr/>
        </p:nvGrpSpPr>
        <p:grpSpPr>
          <a:xfrm>
            <a:off x="3349204" y="858525"/>
            <a:ext cx="6632197" cy="2383326"/>
            <a:chOff x="3345450" y="1144591"/>
            <a:chExt cx="6632197" cy="2383326"/>
          </a:xfrm>
        </p:grpSpPr>
        <p:grpSp>
          <p:nvGrpSpPr>
            <p:cNvPr id="104" name="Группа 103"/>
            <p:cNvGrpSpPr/>
            <p:nvPr/>
          </p:nvGrpSpPr>
          <p:grpSpPr>
            <a:xfrm>
              <a:off x="3542389" y="1144591"/>
              <a:ext cx="5414332" cy="2193659"/>
              <a:chOff x="1784611" y="1410921"/>
              <a:chExt cx="5414332" cy="2193659"/>
            </a:xfrm>
          </p:grpSpPr>
          <p:grpSp>
            <p:nvGrpSpPr>
              <p:cNvPr id="118" name="Группа 117"/>
              <p:cNvGrpSpPr/>
              <p:nvPr/>
            </p:nvGrpSpPr>
            <p:grpSpPr>
              <a:xfrm>
                <a:off x="1784611" y="2304998"/>
                <a:ext cx="495300" cy="495300"/>
                <a:chOff x="1762125" y="1990725"/>
                <a:chExt cx="495300" cy="495300"/>
              </a:xfrm>
            </p:grpSpPr>
            <p:sp>
              <p:nvSpPr>
                <p:cNvPr id="147" name="Прямоугольник 146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1</a:t>
                  </a:r>
                </a:p>
              </p:txBody>
            </p:sp>
          </p:grpSp>
          <p:grpSp>
            <p:nvGrpSpPr>
              <p:cNvPr id="119" name="Группа 118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145" name="Прямоугольник 144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2</a:t>
                  </a:r>
                </a:p>
              </p:txBody>
            </p:sp>
          </p:grpSp>
          <p:grpSp>
            <p:nvGrpSpPr>
              <p:cNvPr id="120" name="Группа 119"/>
              <p:cNvGrpSpPr/>
              <p:nvPr/>
            </p:nvGrpSpPr>
            <p:grpSpPr>
              <a:xfrm>
                <a:off x="3276132" y="3109280"/>
                <a:ext cx="495300" cy="495300"/>
                <a:chOff x="1762125" y="1990725"/>
                <a:chExt cx="495300" cy="495300"/>
              </a:xfrm>
            </p:grpSpPr>
            <p:sp>
              <p:nvSpPr>
                <p:cNvPr id="143" name="Прямоугольник 142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3</a:t>
                  </a:r>
                </a:p>
              </p:txBody>
            </p:sp>
          </p:grpSp>
          <p:grpSp>
            <p:nvGrpSpPr>
              <p:cNvPr id="121" name="Группа 120"/>
              <p:cNvGrpSpPr/>
              <p:nvPr/>
            </p:nvGrpSpPr>
            <p:grpSpPr>
              <a:xfrm>
                <a:off x="4617752" y="2304998"/>
                <a:ext cx="495300" cy="495300"/>
                <a:chOff x="1762125" y="1990725"/>
                <a:chExt cx="495300" cy="495300"/>
              </a:xfrm>
            </p:grpSpPr>
            <p:sp>
              <p:nvSpPr>
                <p:cNvPr id="141" name="Прямоугольник 140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4</a:t>
                  </a:r>
                </a:p>
              </p:txBody>
            </p:sp>
          </p:grpSp>
          <p:grpSp>
            <p:nvGrpSpPr>
              <p:cNvPr id="122" name="Группа 121"/>
              <p:cNvGrpSpPr/>
              <p:nvPr/>
            </p:nvGrpSpPr>
            <p:grpSpPr>
              <a:xfrm>
                <a:off x="5848349" y="3061685"/>
                <a:ext cx="495300" cy="495300"/>
                <a:chOff x="1762125" y="1990725"/>
                <a:chExt cx="495300" cy="495300"/>
              </a:xfrm>
            </p:grpSpPr>
            <p:sp>
              <p:nvSpPr>
                <p:cNvPr id="139" name="Прямоугольник 138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6</a:t>
                  </a:r>
                </a:p>
              </p:txBody>
            </p:sp>
          </p:grpSp>
          <p:grpSp>
            <p:nvGrpSpPr>
              <p:cNvPr id="123" name="Группа 122"/>
              <p:cNvGrpSpPr/>
              <p:nvPr/>
            </p:nvGrpSpPr>
            <p:grpSpPr>
              <a:xfrm>
                <a:off x="5848349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137" name="Прямоугольник 136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5</a:t>
                  </a:r>
                </a:p>
              </p:txBody>
            </p:sp>
          </p:grpSp>
          <p:cxnSp>
            <p:nvCxnSpPr>
              <p:cNvPr id="124" name="Прямая со стрелкой 123"/>
              <p:cNvCxnSpPr/>
              <p:nvPr/>
            </p:nvCxnSpPr>
            <p:spPr>
              <a:xfrm flipV="1">
                <a:off x="1921272" y="1693109"/>
                <a:ext cx="1367466" cy="58995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 стрелкой 124"/>
              <p:cNvCxnSpPr/>
              <p:nvPr/>
            </p:nvCxnSpPr>
            <p:spPr>
              <a:xfrm>
                <a:off x="2279911" y="2470202"/>
                <a:ext cx="233784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Прямая со стрелкой 125"/>
              <p:cNvCxnSpPr>
                <a:stCxn id="145" idx="3"/>
                <a:endCxn id="138" idx="1"/>
              </p:cNvCxnSpPr>
              <p:nvPr/>
            </p:nvCxnSpPr>
            <p:spPr>
              <a:xfrm>
                <a:off x="3771432" y="1825625"/>
                <a:ext cx="2076917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Прямая со стрелкой 126"/>
              <p:cNvCxnSpPr>
                <a:endCxn id="144" idx="1"/>
              </p:cNvCxnSpPr>
              <p:nvPr/>
            </p:nvCxnSpPr>
            <p:spPr>
              <a:xfrm>
                <a:off x="2174944" y="2801183"/>
                <a:ext cx="1101188" cy="55574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Прямая со стрелкой 127"/>
              <p:cNvCxnSpPr/>
              <p:nvPr/>
            </p:nvCxnSpPr>
            <p:spPr>
              <a:xfrm flipV="1">
                <a:off x="3771432" y="2824592"/>
                <a:ext cx="918460" cy="40379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Прямая со стрелкой 128"/>
              <p:cNvCxnSpPr>
                <a:endCxn id="140" idx="1"/>
              </p:cNvCxnSpPr>
              <p:nvPr/>
            </p:nvCxnSpPr>
            <p:spPr>
              <a:xfrm>
                <a:off x="5015303" y="2824592"/>
                <a:ext cx="833046" cy="48474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Прямая со стрелкой 129"/>
              <p:cNvCxnSpPr>
                <a:stCxn id="137" idx="2"/>
                <a:endCxn id="139" idx="0"/>
              </p:cNvCxnSpPr>
              <p:nvPr/>
            </p:nvCxnSpPr>
            <p:spPr>
              <a:xfrm>
                <a:off x="6095999" y="2073275"/>
                <a:ext cx="0" cy="98841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Прямая со стрелкой 130"/>
              <p:cNvCxnSpPr/>
              <p:nvPr/>
            </p:nvCxnSpPr>
            <p:spPr>
              <a:xfrm flipH="1" flipV="1">
                <a:off x="3771432" y="3473953"/>
                <a:ext cx="2076917" cy="577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 стрелкой 131"/>
              <p:cNvCxnSpPr/>
              <p:nvPr/>
            </p:nvCxnSpPr>
            <p:spPr>
              <a:xfrm flipH="1" flipV="1">
                <a:off x="2279911" y="2624536"/>
                <a:ext cx="2286157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 стрелкой 132"/>
              <p:cNvCxnSpPr/>
              <p:nvPr/>
            </p:nvCxnSpPr>
            <p:spPr>
              <a:xfrm flipH="1" flipV="1">
                <a:off x="3771432" y="2027276"/>
                <a:ext cx="823053" cy="27371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 стрелкой 133"/>
              <p:cNvCxnSpPr/>
              <p:nvPr/>
            </p:nvCxnSpPr>
            <p:spPr>
              <a:xfrm flipH="1" flipV="1">
                <a:off x="1881970" y="2805060"/>
                <a:ext cx="1392992" cy="70433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Полилиния 134"/>
              <p:cNvSpPr/>
              <p:nvPr/>
            </p:nvSpPr>
            <p:spPr>
              <a:xfrm>
                <a:off x="3770262" y="1410921"/>
                <a:ext cx="3428681" cy="1883343"/>
              </a:xfrm>
              <a:custGeom>
                <a:avLst/>
                <a:gdLst>
                  <a:gd name="connsiteX0" fmla="*/ 0 w 3784446"/>
                  <a:gd name="connsiteY0" fmla="*/ 360478 h 2159298"/>
                  <a:gd name="connsiteX1" fmla="*/ 1454046 w 3784446"/>
                  <a:gd name="connsiteY1" fmla="*/ 714 h 2159298"/>
                  <a:gd name="connsiteX2" fmla="*/ 3762531 w 3784446"/>
                  <a:gd name="connsiteY2" fmla="*/ 442924 h 2159298"/>
                  <a:gd name="connsiteX3" fmla="*/ 2623279 w 3784446"/>
                  <a:gd name="connsiteY3" fmla="*/ 2159298 h 2159298"/>
                  <a:gd name="connsiteX0" fmla="*/ 0 w 3799187"/>
                  <a:gd name="connsiteY0" fmla="*/ 395161 h 2193981"/>
                  <a:gd name="connsiteX1" fmla="*/ 1454046 w 3799187"/>
                  <a:gd name="connsiteY1" fmla="*/ 35397 h 2193981"/>
                  <a:gd name="connsiteX2" fmla="*/ 3777521 w 3799187"/>
                  <a:gd name="connsiteY2" fmla="*/ 1242105 h 2193981"/>
                  <a:gd name="connsiteX3" fmla="*/ 2623279 w 3799187"/>
                  <a:gd name="connsiteY3" fmla="*/ 2193981 h 2193981"/>
                  <a:gd name="connsiteX0" fmla="*/ 0 w 3861640"/>
                  <a:gd name="connsiteY0" fmla="*/ 395161 h 2193981"/>
                  <a:gd name="connsiteX1" fmla="*/ 1454046 w 3861640"/>
                  <a:gd name="connsiteY1" fmla="*/ 35397 h 2193981"/>
                  <a:gd name="connsiteX2" fmla="*/ 3777521 w 3861640"/>
                  <a:gd name="connsiteY2" fmla="*/ 1242105 h 2193981"/>
                  <a:gd name="connsiteX3" fmla="*/ 3282846 w 3861640"/>
                  <a:gd name="connsiteY3" fmla="*/ 1969129 h 2193981"/>
                  <a:gd name="connsiteX4" fmla="*/ 2623279 w 3861640"/>
                  <a:gd name="connsiteY4" fmla="*/ 2193981 h 2193981"/>
                  <a:gd name="connsiteX0" fmla="*/ 0 w 3624106"/>
                  <a:gd name="connsiteY0" fmla="*/ 362728 h 2161548"/>
                  <a:gd name="connsiteX1" fmla="*/ 1454046 w 3624106"/>
                  <a:gd name="connsiteY1" fmla="*/ 2964 h 2161548"/>
                  <a:gd name="connsiteX2" fmla="*/ 3500203 w 3624106"/>
                  <a:gd name="connsiteY2" fmla="*/ 542610 h 2161548"/>
                  <a:gd name="connsiteX3" fmla="*/ 3282846 w 3624106"/>
                  <a:gd name="connsiteY3" fmla="*/ 1936696 h 2161548"/>
                  <a:gd name="connsiteX4" fmla="*/ 2623279 w 3624106"/>
                  <a:gd name="connsiteY4" fmla="*/ 2161548 h 2161548"/>
                  <a:gd name="connsiteX0" fmla="*/ 0 w 3564730"/>
                  <a:gd name="connsiteY0" fmla="*/ 374030 h 2172850"/>
                  <a:gd name="connsiteX1" fmla="*/ 1454046 w 3564730"/>
                  <a:gd name="connsiteY1" fmla="*/ 14266 h 2172850"/>
                  <a:gd name="connsiteX2" fmla="*/ 2271009 w 3564730"/>
                  <a:gd name="connsiteY2" fmla="*/ 119197 h 2172850"/>
                  <a:gd name="connsiteX3" fmla="*/ 3500203 w 3564730"/>
                  <a:gd name="connsiteY3" fmla="*/ 553912 h 2172850"/>
                  <a:gd name="connsiteX4" fmla="*/ 3282846 w 3564730"/>
                  <a:gd name="connsiteY4" fmla="*/ 1947998 h 2172850"/>
                  <a:gd name="connsiteX5" fmla="*/ 2623279 w 3564730"/>
                  <a:gd name="connsiteY5" fmla="*/ 2172850 h 2172850"/>
                  <a:gd name="connsiteX0" fmla="*/ 0 w 3564730"/>
                  <a:gd name="connsiteY0" fmla="*/ 364387 h 2163207"/>
                  <a:gd name="connsiteX1" fmla="*/ 1454046 w 3564730"/>
                  <a:gd name="connsiteY1" fmla="*/ 4623 h 2163207"/>
                  <a:gd name="connsiteX2" fmla="*/ 2271009 w 3564730"/>
                  <a:gd name="connsiteY2" fmla="*/ 109554 h 2163207"/>
                  <a:gd name="connsiteX3" fmla="*/ 3500203 w 3564730"/>
                  <a:gd name="connsiteY3" fmla="*/ 544269 h 2163207"/>
                  <a:gd name="connsiteX4" fmla="*/ 3282846 w 3564730"/>
                  <a:gd name="connsiteY4" fmla="*/ 1938355 h 2163207"/>
                  <a:gd name="connsiteX5" fmla="*/ 2623279 w 3564730"/>
                  <a:gd name="connsiteY5" fmla="*/ 2163207 h 2163207"/>
                  <a:gd name="connsiteX0" fmla="*/ 0 w 3564730"/>
                  <a:gd name="connsiteY0" fmla="*/ 254833 h 2053653"/>
                  <a:gd name="connsiteX1" fmla="*/ 1379095 w 3564730"/>
                  <a:gd name="connsiteY1" fmla="*/ 194872 h 2053653"/>
                  <a:gd name="connsiteX2" fmla="*/ 2271009 w 3564730"/>
                  <a:gd name="connsiteY2" fmla="*/ 0 h 2053653"/>
                  <a:gd name="connsiteX3" fmla="*/ 3500203 w 3564730"/>
                  <a:gd name="connsiteY3" fmla="*/ 434715 h 2053653"/>
                  <a:gd name="connsiteX4" fmla="*/ 3282846 w 3564730"/>
                  <a:gd name="connsiteY4" fmla="*/ 1828801 h 2053653"/>
                  <a:gd name="connsiteX5" fmla="*/ 2623279 w 3564730"/>
                  <a:gd name="connsiteY5" fmla="*/ 2053653 h 2053653"/>
                  <a:gd name="connsiteX0" fmla="*/ 0 w 3543360"/>
                  <a:gd name="connsiteY0" fmla="*/ 217357 h 2016177"/>
                  <a:gd name="connsiteX1" fmla="*/ 1379095 w 3543360"/>
                  <a:gd name="connsiteY1" fmla="*/ 157396 h 2016177"/>
                  <a:gd name="connsiteX2" fmla="*/ 2570812 w 3543360"/>
                  <a:gd name="connsiteY2" fmla="*/ 0 h 2016177"/>
                  <a:gd name="connsiteX3" fmla="*/ 3500203 w 3543360"/>
                  <a:gd name="connsiteY3" fmla="*/ 397239 h 2016177"/>
                  <a:gd name="connsiteX4" fmla="*/ 3282846 w 3543360"/>
                  <a:gd name="connsiteY4" fmla="*/ 1791325 h 2016177"/>
                  <a:gd name="connsiteX5" fmla="*/ 2623279 w 3543360"/>
                  <a:gd name="connsiteY5" fmla="*/ 2016177 h 2016177"/>
                  <a:gd name="connsiteX0" fmla="*/ 0 w 3543360"/>
                  <a:gd name="connsiteY0" fmla="*/ 111819 h 1910639"/>
                  <a:gd name="connsiteX1" fmla="*/ 1379095 w 3543360"/>
                  <a:gd name="connsiteY1" fmla="*/ 51858 h 1910639"/>
                  <a:gd name="connsiteX2" fmla="*/ 3500203 w 3543360"/>
                  <a:gd name="connsiteY2" fmla="*/ 291701 h 1910639"/>
                  <a:gd name="connsiteX3" fmla="*/ 3282846 w 3543360"/>
                  <a:gd name="connsiteY3" fmla="*/ 1685787 h 1910639"/>
                  <a:gd name="connsiteX4" fmla="*/ 2623279 w 3543360"/>
                  <a:gd name="connsiteY4" fmla="*/ 1910639 h 1910639"/>
                  <a:gd name="connsiteX0" fmla="*/ 0 w 3543360"/>
                  <a:gd name="connsiteY0" fmla="*/ 109240 h 1908060"/>
                  <a:gd name="connsiteX1" fmla="*/ 1379095 w 3543360"/>
                  <a:gd name="connsiteY1" fmla="*/ 49279 h 1908060"/>
                  <a:gd name="connsiteX2" fmla="*/ 3500203 w 3543360"/>
                  <a:gd name="connsiteY2" fmla="*/ 289122 h 1908060"/>
                  <a:gd name="connsiteX3" fmla="*/ 3282846 w 3543360"/>
                  <a:gd name="connsiteY3" fmla="*/ 1683208 h 1908060"/>
                  <a:gd name="connsiteX4" fmla="*/ 2623279 w 3543360"/>
                  <a:gd name="connsiteY4" fmla="*/ 1908060 h 1908060"/>
                  <a:gd name="connsiteX0" fmla="*/ 0 w 3206082"/>
                  <a:gd name="connsiteY0" fmla="*/ 164918 h 1866302"/>
                  <a:gd name="connsiteX1" fmla="*/ 1041817 w 3206082"/>
                  <a:gd name="connsiteY1" fmla="*/ 7521 h 1866302"/>
                  <a:gd name="connsiteX2" fmla="*/ 3162925 w 3206082"/>
                  <a:gd name="connsiteY2" fmla="*/ 247364 h 1866302"/>
                  <a:gd name="connsiteX3" fmla="*/ 2945568 w 3206082"/>
                  <a:gd name="connsiteY3" fmla="*/ 1641450 h 1866302"/>
                  <a:gd name="connsiteX4" fmla="*/ 2286001 w 3206082"/>
                  <a:gd name="connsiteY4" fmla="*/ 1866302 h 1866302"/>
                  <a:gd name="connsiteX0" fmla="*/ 0 w 3535866"/>
                  <a:gd name="connsiteY0" fmla="*/ 154217 h 1870591"/>
                  <a:gd name="connsiteX1" fmla="*/ 1371601 w 3535866"/>
                  <a:gd name="connsiteY1" fmla="*/ 11810 h 1870591"/>
                  <a:gd name="connsiteX2" fmla="*/ 3492709 w 3535866"/>
                  <a:gd name="connsiteY2" fmla="*/ 251653 h 1870591"/>
                  <a:gd name="connsiteX3" fmla="*/ 3275352 w 3535866"/>
                  <a:gd name="connsiteY3" fmla="*/ 1645739 h 1870591"/>
                  <a:gd name="connsiteX4" fmla="*/ 2615785 w 3535866"/>
                  <a:gd name="connsiteY4" fmla="*/ 1870591 h 1870591"/>
                  <a:gd name="connsiteX0" fmla="*/ 0 w 3574008"/>
                  <a:gd name="connsiteY0" fmla="*/ 278937 h 1995311"/>
                  <a:gd name="connsiteX1" fmla="*/ 2031169 w 3574008"/>
                  <a:gd name="connsiteY1" fmla="*/ 1619 h 1995311"/>
                  <a:gd name="connsiteX2" fmla="*/ 3492709 w 3574008"/>
                  <a:gd name="connsiteY2" fmla="*/ 376373 h 1995311"/>
                  <a:gd name="connsiteX3" fmla="*/ 3275352 w 3574008"/>
                  <a:gd name="connsiteY3" fmla="*/ 1770459 h 1995311"/>
                  <a:gd name="connsiteX4" fmla="*/ 2615785 w 3574008"/>
                  <a:gd name="connsiteY4" fmla="*/ 1995311 h 1995311"/>
                  <a:gd name="connsiteX0" fmla="*/ 0 w 3355695"/>
                  <a:gd name="connsiteY0" fmla="*/ 281883 h 1998257"/>
                  <a:gd name="connsiteX1" fmla="*/ 2031169 w 3355695"/>
                  <a:gd name="connsiteY1" fmla="*/ 4565 h 1998257"/>
                  <a:gd name="connsiteX2" fmla="*/ 3072985 w 3355695"/>
                  <a:gd name="connsiteY2" fmla="*/ 461765 h 1998257"/>
                  <a:gd name="connsiteX3" fmla="*/ 3275352 w 3355695"/>
                  <a:gd name="connsiteY3" fmla="*/ 1773405 h 1998257"/>
                  <a:gd name="connsiteX4" fmla="*/ 2615785 w 3355695"/>
                  <a:gd name="connsiteY4" fmla="*/ 1998257 h 1998257"/>
                  <a:gd name="connsiteX0" fmla="*/ 0 w 3355695"/>
                  <a:gd name="connsiteY0" fmla="*/ 281829 h 1998203"/>
                  <a:gd name="connsiteX1" fmla="*/ 2031169 w 3355695"/>
                  <a:gd name="connsiteY1" fmla="*/ 4511 h 1998203"/>
                  <a:gd name="connsiteX2" fmla="*/ 3072985 w 3355695"/>
                  <a:gd name="connsiteY2" fmla="*/ 461711 h 1998203"/>
                  <a:gd name="connsiteX3" fmla="*/ 3275352 w 3355695"/>
                  <a:gd name="connsiteY3" fmla="*/ 1773351 h 1998203"/>
                  <a:gd name="connsiteX4" fmla="*/ 2615785 w 3355695"/>
                  <a:gd name="connsiteY4" fmla="*/ 1998203 h 1998203"/>
                  <a:gd name="connsiteX0" fmla="*/ 0 w 3499453"/>
                  <a:gd name="connsiteY0" fmla="*/ 294469 h 2010843"/>
                  <a:gd name="connsiteX1" fmla="*/ 2031169 w 3499453"/>
                  <a:gd name="connsiteY1" fmla="*/ 17151 h 2010843"/>
                  <a:gd name="connsiteX2" fmla="*/ 3395274 w 3499453"/>
                  <a:gd name="connsiteY2" fmla="*/ 721689 h 2010843"/>
                  <a:gd name="connsiteX3" fmla="*/ 3275352 w 3499453"/>
                  <a:gd name="connsiteY3" fmla="*/ 1785991 h 2010843"/>
                  <a:gd name="connsiteX4" fmla="*/ 2615785 w 3499453"/>
                  <a:gd name="connsiteY4" fmla="*/ 2010843 h 2010843"/>
                  <a:gd name="connsiteX0" fmla="*/ 0 w 3420341"/>
                  <a:gd name="connsiteY0" fmla="*/ 294469 h 2010843"/>
                  <a:gd name="connsiteX1" fmla="*/ 2031169 w 3420341"/>
                  <a:gd name="connsiteY1" fmla="*/ 17151 h 2010843"/>
                  <a:gd name="connsiteX2" fmla="*/ 3395274 w 3420341"/>
                  <a:gd name="connsiteY2" fmla="*/ 721689 h 2010843"/>
                  <a:gd name="connsiteX3" fmla="*/ 3275352 w 3420341"/>
                  <a:gd name="connsiteY3" fmla="*/ 1785991 h 2010843"/>
                  <a:gd name="connsiteX4" fmla="*/ 2615785 w 3420341"/>
                  <a:gd name="connsiteY4" fmla="*/ 2010843 h 2010843"/>
                  <a:gd name="connsiteX0" fmla="*/ 0 w 3404362"/>
                  <a:gd name="connsiteY0" fmla="*/ 294469 h 2010843"/>
                  <a:gd name="connsiteX1" fmla="*/ 2031169 w 3404362"/>
                  <a:gd name="connsiteY1" fmla="*/ 17151 h 2010843"/>
                  <a:gd name="connsiteX2" fmla="*/ 3395274 w 3404362"/>
                  <a:gd name="connsiteY2" fmla="*/ 721689 h 2010843"/>
                  <a:gd name="connsiteX3" fmla="*/ 2615785 w 3404362"/>
                  <a:gd name="connsiteY3" fmla="*/ 2010843 h 2010843"/>
                  <a:gd name="connsiteX0" fmla="*/ 0 w 3418179"/>
                  <a:gd name="connsiteY0" fmla="*/ 294469 h 2010843"/>
                  <a:gd name="connsiteX1" fmla="*/ 2031169 w 3418179"/>
                  <a:gd name="connsiteY1" fmla="*/ 17151 h 2010843"/>
                  <a:gd name="connsiteX2" fmla="*/ 3395274 w 3418179"/>
                  <a:gd name="connsiteY2" fmla="*/ 721689 h 2010843"/>
                  <a:gd name="connsiteX3" fmla="*/ 2615785 w 3418179"/>
                  <a:gd name="connsiteY3" fmla="*/ 2010843 h 2010843"/>
                  <a:gd name="connsiteX0" fmla="*/ 0 w 3426787"/>
                  <a:gd name="connsiteY0" fmla="*/ 294469 h 2010843"/>
                  <a:gd name="connsiteX1" fmla="*/ 2031169 w 3426787"/>
                  <a:gd name="connsiteY1" fmla="*/ 17151 h 2010843"/>
                  <a:gd name="connsiteX2" fmla="*/ 3395274 w 3426787"/>
                  <a:gd name="connsiteY2" fmla="*/ 721689 h 2010843"/>
                  <a:gd name="connsiteX3" fmla="*/ 2960559 w 3426787"/>
                  <a:gd name="connsiteY3" fmla="*/ 1800981 h 2010843"/>
                  <a:gd name="connsiteX4" fmla="*/ 2615785 w 3426787"/>
                  <a:gd name="connsiteY4" fmla="*/ 2010843 h 2010843"/>
                  <a:gd name="connsiteX0" fmla="*/ 0 w 3404362"/>
                  <a:gd name="connsiteY0" fmla="*/ 294469 h 2010843"/>
                  <a:gd name="connsiteX1" fmla="*/ 2031169 w 3404362"/>
                  <a:gd name="connsiteY1" fmla="*/ 17151 h 2010843"/>
                  <a:gd name="connsiteX2" fmla="*/ 3395274 w 3404362"/>
                  <a:gd name="connsiteY2" fmla="*/ 721689 h 2010843"/>
                  <a:gd name="connsiteX3" fmla="*/ 2615785 w 3404362"/>
                  <a:gd name="connsiteY3" fmla="*/ 2010843 h 2010843"/>
                  <a:gd name="connsiteX0" fmla="*/ 0 w 3449232"/>
                  <a:gd name="connsiteY0" fmla="*/ 294469 h 1913407"/>
                  <a:gd name="connsiteX1" fmla="*/ 2031169 w 3449232"/>
                  <a:gd name="connsiteY1" fmla="*/ 17151 h 1913407"/>
                  <a:gd name="connsiteX2" fmla="*/ 3395274 w 3449232"/>
                  <a:gd name="connsiteY2" fmla="*/ 721689 h 1913407"/>
                  <a:gd name="connsiteX3" fmla="*/ 3102965 w 3449232"/>
                  <a:gd name="connsiteY3" fmla="*/ 1913407 h 1913407"/>
                  <a:gd name="connsiteX0" fmla="*/ 0 w 3484939"/>
                  <a:gd name="connsiteY0" fmla="*/ 294469 h 1913407"/>
                  <a:gd name="connsiteX1" fmla="*/ 2031169 w 3484939"/>
                  <a:gd name="connsiteY1" fmla="*/ 17151 h 1913407"/>
                  <a:gd name="connsiteX2" fmla="*/ 3395274 w 3484939"/>
                  <a:gd name="connsiteY2" fmla="*/ 721689 h 1913407"/>
                  <a:gd name="connsiteX3" fmla="*/ 3102965 w 3484939"/>
                  <a:gd name="connsiteY3" fmla="*/ 1913407 h 1913407"/>
                  <a:gd name="connsiteX0" fmla="*/ 0 w 3407398"/>
                  <a:gd name="connsiteY0" fmla="*/ 294469 h 1898417"/>
                  <a:gd name="connsiteX1" fmla="*/ 2031169 w 3407398"/>
                  <a:gd name="connsiteY1" fmla="*/ 17151 h 1898417"/>
                  <a:gd name="connsiteX2" fmla="*/ 3395274 w 3407398"/>
                  <a:gd name="connsiteY2" fmla="*/ 721689 h 1898417"/>
                  <a:gd name="connsiteX3" fmla="*/ 2608290 w 3407398"/>
                  <a:gd name="connsiteY3" fmla="*/ 1898417 h 1898417"/>
                  <a:gd name="connsiteX0" fmla="*/ 0 w 3428681"/>
                  <a:gd name="connsiteY0" fmla="*/ 294469 h 1898417"/>
                  <a:gd name="connsiteX1" fmla="*/ 2031169 w 3428681"/>
                  <a:gd name="connsiteY1" fmla="*/ 17151 h 1898417"/>
                  <a:gd name="connsiteX2" fmla="*/ 3395274 w 3428681"/>
                  <a:gd name="connsiteY2" fmla="*/ 721689 h 1898417"/>
                  <a:gd name="connsiteX3" fmla="*/ 2608290 w 3428681"/>
                  <a:gd name="connsiteY3" fmla="*/ 1898417 h 1898417"/>
                  <a:gd name="connsiteX0" fmla="*/ 0 w 3428681"/>
                  <a:gd name="connsiteY0" fmla="*/ 279395 h 1883343"/>
                  <a:gd name="connsiteX1" fmla="*/ 2031169 w 3428681"/>
                  <a:gd name="connsiteY1" fmla="*/ 2077 h 1883343"/>
                  <a:gd name="connsiteX2" fmla="*/ 3395274 w 3428681"/>
                  <a:gd name="connsiteY2" fmla="*/ 706615 h 1883343"/>
                  <a:gd name="connsiteX3" fmla="*/ 2608290 w 3428681"/>
                  <a:gd name="connsiteY3" fmla="*/ 1883343 h 188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8681" h="1883343">
                    <a:moveTo>
                      <a:pt x="0" y="279395"/>
                    </a:moveTo>
                    <a:cubicBezTo>
                      <a:pt x="413479" y="92642"/>
                      <a:pt x="1120516" y="-16661"/>
                      <a:pt x="2031169" y="2077"/>
                    </a:cubicBezTo>
                    <a:cubicBezTo>
                      <a:pt x="2941822" y="20815"/>
                      <a:pt x="3299087" y="393071"/>
                      <a:pt x="3395274" y="706615"/>
                    </a:cubicBezTo>
                    <a:cubicBezTo>
                      <a:pt x="3491461" y="1020159"/>
                      <a:pt x="3422756" y="1877097"/>
                      <a:pt x="2608290" y="1883343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36" name="Прямая со стрелкой 135"/>
              <p:cNvCxnSpPr/>
              <p:nvPr/>
            </p:nvCxnSpPr>
            <p:spPr>
              <a:xfrm flipH="1">
                <a:off x="2212456" y="1825625"/>
                <a:ext cx="1078424" cy="449096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3637570" y="1475554"/>
                  <a:ext cx="8417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570" y="1475554"/>
                  <a:ext cx="841762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4330663" y="2490805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0663" y="2490805"/>
                  <a:ext cx="1173374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5606899" y="1858728"/>
                  <a:ext cx="5638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6899" y="1858728"/>
                  <a:ext cx="563862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22581" r="-17204" b="-1147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4947476" y="2288875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41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7476" y="2288875"/>
                  <a:ext cx="1173374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345450" y="2851790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450" y="2851790"/>
                  <a:ext cx="1173374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5668754" y="2686586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8754" y="2686586"/>
                  <a:ext cx="1173374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6146998" y="3158585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6998" y="3158585"/>
                  <a:ext cx="1173374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6827429" y="2358269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46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7429" y="2358269"/>
                  <a:ext cx="1173374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6255441" y="1179527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441" y="1179527"/>
                  <a:ext cx="1173374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8804273" y="1971611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4273" y="1971611"/>
                  <a:ext cx="1173374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7707123" y="1918179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56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123" y="1918179"/>
                  <a:ext cx="1173374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5845203" y="1608328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5203" y="1608328"/>
                  <a:ext cx="1173374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4279994" y="1799474"/>
                  <a:ext cx="8417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9994" y="1799474"/>
                  <a:ext cx="841762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9" name="Овал 148"/>
          <p:cNvSpPr/>
          <p:nvPr/>
        </p:nvSpPr>
        <p:spPr>
          <a:xfrm rot="20333844">
            <a:off x="3144364" y="953116"/>
            <a:ext cx="2696496" cy="1256557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0" name="Прямая со стрелкой 149"/>
          <p:cNvCxnSpPr/>
          <p:nvPr/>
        </p:nvCxnSpPr>
        <p:spPr>
          <a:xfrm flipH="1">
            <a:off x="3817636" y="4665572"/>
            <a:ext cx="1078424" cy="4490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731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735" y="0"/>
            <a:ext cx="11164529" cy="932733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prstClr val="black"/>
                </a:solidFill>
                <a:ea typeface="+mn-ea"/>
                <a:cs typeface="+mn-cs"/>
              </a:rPr>
              <a:t>Марковские процессы с непрерывным временем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3110"/>
                <a:ext cx="10515600" cy="5397909"/>
              </a:xfrm>
            </p:spPr>
            <p:txBody>
              <a:bodyPr>
                <a:normAutofit/>
              </a:bodyPr>
              <a:lstStyle/>
              <a:p>
                <a:r>
                  <a:rPr lang="ru-RU" sz="2600" dirty="0"/>
                  <a:t>Переходы между состояниями происходят в случайные моменты времени, а не в фиксированные (не по шагам). </a:t>
                </a:r>
              </a:p>
              <a:p>
                <a:r>
                  <a:rPr lang="ru-RU" sz="2600" dirty="0"/>
                  <a:t>Переходы происходят под воздействием пуассоновских потоков событий.</a:t>
                </a:r>
              </a:p>
              <a:p>
                <a:pPr marL="0" indent="0">
                  <a:buNone/>
                </a:pPr>
                <a:r>
                  <a:rPr lang="ru-RU" sz="2600" dirty="0"/>
                  <a:t>Найдем вероятность того, что за период </a:t>
                </a:r>
                <a14:m>
                  <m:oMath xmlns:m="http://schemas.openxmlformats.org/officeDocument/2006/math">
                    <m:r>
                      <a:rPr lang="ru-RU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600" dirty="0"/>
                  <a:t> произойдет переход, причем </a:t>
                </a:r>
                <a14:m>
                  <m:oMath xmlns:m="http://schemas.openxmlformats.org/officeDocument/2006/math">
                    <m:r>
                      <a:rPr lang="ru-RU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600" dirty="0"/>
                  <a:t>  достаточно мал, чтобы можно было пренебречь возможностью появления сразу двух событий.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600" b="0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b="0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600" b="0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600" strike="sngStrik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0!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26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ru-RU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ru-RU" sz="2600" dirty="0"/>
                  <a:t>Ряд </a:t>
                </a:r>
                <a:r>
                  <a:rPr lang="ru-RU" sz="2600" dirty="0" err="1"/>
                  <a:t>Маклорена</a:t>
                </a:r>
                <a:r>
                  <a:rPr lang="ru-RU" sz="2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60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600" b="0" i="1" strike="sngStrike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 strike="sngStrik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600" b="0" i="1" strike="sngStrike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600" b="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600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2600" b="0" i="1" strike="sngStrike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600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600" i="1" strike="sngStrik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 strike="sngStrik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600" b="0" i="1" strike="sngStrike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600" b="0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600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ru-RU" sz="2600" dirty="0"/>
                  <a:t> при</a:t>
                </a:r>
                <a:r>
                  <a:rPr lang="en-US" sz="2600" dirty="0"/>
                  <a:t> </a:t>
                </a:r>
                <a:r>
                  <a:rPr lang="ru-RU" sz="2600" dirty="0"/>
                  <a:t>маленьком </a:t>
                </a:r>
                <a:r>
                  <a:rPr lang="en-US" sz="2600" dirty="0"/>
                  <a:t>x</a:t>
                </a:r>
                <a:endParaRPr lang="ru-RU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2600" i="1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ru-RU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ru-RU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≈1−1−</m:t>
                      </m:r>
                      <m:d>
                        <m:dPr>
                          <m:ctrlPr>
                            <a:rPr lang="ru-RU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2600" i="1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ru-RU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600" i="1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ru-RU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3110"/>
                <a:ext cx="10515600" cy="5397909"/>
              </a:xfrm>
              <a:blipFill>
                <a:blip r:embed="rId2"/>
                <a:stretch>
                  <a:fillRect l="-1043" t="-1693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522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735" y="221686"/>
            <a:ext cx="11164529" cy="932733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prstClr val="black"/>
                </a:solidFill>
                <a:ea typeface="+mn-ea"/>
                <a:cs typeface="+mn-cs"/>
              </a:rPr>
              <a:t>Время однократного пребывания в подмножестве состояний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5637" y="3300806"/>
                <a:ext cx="11830665" cy="3498199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ru-RU" dirty="0">
                    <a:solidFill>
                      <a:prstClr val="black"/>
                    </a:solidFill>
                  </a:rPr>
                  <a:t>2. Составить систему дифференциальных уравнений Колмогорова для состояний, принадлежащих подмножеству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ru-RU" dirty="0"/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ru-RU" dirty="0"/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ru-RU" dirty="0"/>
                                  <m:t> 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ru-RU" dirty="0"/>
                                  <m:t> 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3. </a:t>
                </a:r>
                <a:r>
                  <a:rPr lang="ru-RU" dirty="0">
                    <a:solidFill>
                      <a:prstClr val="black"/>
                    </a:solidFill>
                  </a:rPr>
                  <a:t>При начальных условиях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ru-R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ru-R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 (система находится в одном из состояний подмножества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) решить систему дифференциальных уравнений и найти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 (как функции от времени)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637" y="3300806"/>
                <a:ext cx="11830665" cy="3498199"/>
              </a:xfrm>
              <a:blipFill>
                <a:blip r:embed="rId2"/>
                <a:stretch>
                  <a:fillRect l="-1082" t="-2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Группа 80"/>
          <p:cNvGrpSpPr/>
          <p:nvPr/>
        </p:nvGrpSpPr>
        <p:grpSpPr>
          <a:xfrm>
            <a:off x="3590388" y="902595"/>
            <a:ext cx="6435258" cy="2193659"/>
            <a:chOff x="3542389" y="1144591"/>
            <a:chExt cx="6435258" cy="2193659"/>
          </a:xfrm>
        </p:grpSpPr>
        <p:grpSp>
          <p:nvGrpSpPr>
            <p:cNvPr id="82" name="Группа 81"/>
            <p:cNvGrpSpPr/>
            <p:nvPr/>
          </p:nvGrpSpPr>
          <p:grpSpPr>
            <a:xfrm>
              <a:off x="3542389" y="1144591"/>
              <a:ext cx="5414332" cy="2193659"/>
              <a:chOff x="1784611" y="1410921"/>
              <a:chExt cx="5414332" cy="2193659"/>
            </a:xfrm>
          </p:grpSpPr>
          <p:grpSp>
            <p:nvGrpSpPr>
              <p:cNvPr id="103" name="Группа 102"/>
              <p:cNvGrpSpPr/>
              <p:nvPr/>
            </p:nvGrpSpPr>
            <p:grpSpPr>
              <a:xfrm>
                <a:off x="1784611" y="2304998"/>
                <a:ext cx="495300" cy="495300"/>
                <a:chOff x="1762125" y="1990725"/>
                <a:chExt cx="495300" cy="495300"/>
              </a:xfrm>
            </p:grpSpPr>
            <p:sp>
              <p:nvSpPr>
                <p:cNvPr id="124" name="Прямоугольник 123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1</a:t>
                  </a:r>
                </a:p>
              </p:txBody>
            </p:sp>
          </p:grpSp>
          <p:grpSp>
            <p:nvGrpSpPr>
              <p:cNvPr id="104" name="Группа 103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122" name="Прямоугольник 121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2</a:t>
                  </a:r>
                </a:p>
              </p:txBody>
            </p:sp>
          </p:grpSp>
          <p:grpSp>
            <p:nvGrpSpPr>
              <p:cNvPr id="105" name="Группа 104"/>
              <p:cNvGrpSpPr/>
              <p:nvPr/>
            </p:nvGrpSpPr>
            <p:grpSpPr>
              <a:xfrm>
                <a:off x="3276132" y="3109280"/>
                <a:ext cx="495300" cy="495300"/>
                <a:chOff x="1762125" y="1990725"/>
                <a:chExt cx="495300" cy="495300"/>
              </a:xfrm>
            </p:grpSpPr>
            <p:sp>
              <p:nvSpPr>
                <p:cNvPr id="120" name="Прямоугольник 119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3</a:t>
                  </a:r>
                </a:p>
              </p:txBody>
            </p:sp>
          </p:grpSp>
          <p:grpSp>
            <p:nvGrpSpPr>
              <p:cNvPr id="106" name="Группа 105"/>
              <p:cNvGrpSpPr/>
              <p:nvPr/>
            </p:nvGrpSpPr>
            <p:grpSpPr>
              <a:xfrm>
                <a:off x="4617752" y="2304998"/>
                <a:ext cx="495300" cy="495300"/>
                <a:chOff x="1762125" y="1990725"/>
                <a:chExt cx="495300" cy="495300"/>
              </a:xfrm>
            </p:grpSpPr>
            <p:sp>
              <p:nvSpPr>
                <p:cNvPr id="118" name="Прямоугольник 117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4</a:t>
                  </a:r>
                </a:p>
              </p:txBody>
            </p:sp>
          </p:grpSp>
          <p:grpSp>
            <p:nvGrpSpPr>
              <p:cNvPr id="107" name="Группа 106"/>
              <p:cNvGrpSpPr/>
              <p:nvPr/>
            </p:nvGrpSpPr>
            <p:grpSpPr>
              <a:xfrm>
                <a:off x="5848349" y="3061685"/>
                <a:ext cx="495300" cy="495300"/>
                <a:chOff x="1762125" y="1990725"/>
                <a:chExt cx="495300" cy="495300"/>
              </a:xfrm>
            </p:grpSpPr>
            <p:sp>
              <p:nvSpPr>
                <p:cNvPr id="116" name="Прямоугольник 115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6</a:t>
                  </a:r>
                </a:p>
              </p:txBody>
            </p:sp>
          </p:grpSp>
          <p:grpSp>
            <p:nvGrpSpPr>
              <p:cNvPr id="108" name="Группа 107"/>
              <p:cNvGrpSpPr/>
              <p:nvPr/>
            </p:nvGrpSpPr>
            <p:grpSpPr>
              <a:xfrm>
                <a:off x="5848349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114" name="Прямоугольник 113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5</a:t>
                  </a:r>
                </a:p>
              </p:txBody>
            </p:sp>
          </p:grpSp>
          <p:cxnSp>
            <p:nvCxnSpPr>
              <p:cNvPr id="109" name="Прямая со стрелкой 108"/>
              <p:cNvCxnSpPr/>
              <p:nvPr/>
            </p:nvCxnSpPr>
            <p:spPr>
              <a:xfrm flipV="1">
                <a:off x="1860455" y="1686415"/>
                <a:ext cx="1403675" cy="60981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Прямая со стрелкой 109"/>
              <p:cNvCxnSpPr/>
              <p:nvPr/>
            </p:nvCxnSpPr>
            <p:spPr>
              <a:xfrm>
                <a:off x="2279911" y="2470202"/>
                <a:ext cx="233784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Прямая со стрелкой 110"/>
              <p:cNvCxnSpPr>
                <a:stCxn id="122" idx="3"/>
                <a:endCxn id="115" idx="1"/>
              </p:cNvCxnSpPr>
              <p:nvPr/>
            </p:nvCxnSpPr>
            <p:spPr>
              <a:xfrm>
                <a:off x="3771432" y="1825625"/>
                <a:ext cx="2076917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Прямая со стрелкой 111"/>
              <p:cNvCxnSpPr>
                <a:endCxn id="121" idx="1"/>
              </p:cNvCxnSpPr>
              <p:nvPr/>
            </p:nvCxnSpPr>
            <p:spPr>
              <a:xfrm>
                <a:off x="2174944" y="2801183"/>
                <a:ext cx="1101188" cy="55574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3" name="Полилиния 112"/>
              <p:cNvSpPr/>
              <p:nvPr/>
            </p:nvSpPr>
            <p:spPr>
              <a:xfrm>
                <a:off x="3770262" y="1410921"/>
                <a:ext cx="3428681" cy="1883343"/>
              </a:xfrm>
              <a:custGeom>
                <a:avLst/>
                <a:gdLst>
                  <a:gd name="connsiteX0" fmla="*/ 0 w 3784446"/>
                  <a:gd name="connsiteY0" fmla="*/ 360478 h 2159298"/>
                  <a:gd name="connsiteX1" fmla="*/ 1454046 w 3784446"/>
                  <a:gd name="connsiteY1" fmla="*/ 714 h 2159298"/>
                  <a:gd name="connsiteX2" fmla="*/ 3762531 w 3784446"/>
                  <a:gd name="connsiteY2" fmla="*/ 442924 h 2159298"/>
                  <a:gd name="connsiteX3" fmla="*/ 2623279 w 3784446"/>
                  <a:gd name="connsiteY3" fmla="*/ 2159298 h 2159298"/>
                  <a:gd name="connsiteX0" fmla="*/ 0 w 3799187"/>
                  <a:gd name="connsiteY0" fmla="*/ 395161 h 2193981"/>
                  <a:gd name="connsiteX1" fmla="*/ 1454046 w 3799187"/>
                  <a:gd name="connsiteY1" fmla="*/ 35397 h 2193981"/>
                  <a:gd name="connsiteX2" fmla="*/ 3777521 w 3799187"/>
                  <a:gd name="connsiteY2" fmla="*/ 1242105 h 2193981"/>
                  <a:gd name="connsiteX3" fmla="*/ 2623279 w 3799187"/>
                  <a:gd name="connsiteY3" fmla="*/ 2193981 h 2193981"/>
                  <a:gd name="connsiteX0" fmla="*/ 0 w 3861640"/>
                  <a:gd name="connsiteY0" fmla="*/ 395161 h 2193981"/>
                  <a:gd name="connsiteX1" fmla="*/ 1454046 w 3861640"/>
                  <a:gd name="connsiteY1" fmla="*/ 35397 h 2193981"/>
                  <a:gd name="connsiteX2" fmla="*/ 3777521 w 3861640"/>
                  <a:gd name="connsiteY2" fmla="*/ 1242105 h 2193981"/>
                  <a:gd name="connsiteX3" fmla="*/ 3282846 w 3861640"/>
                  <a:gd name="connsiteY3" fmla="*/ 1969129 h 2193981"/>
                  <a:gd name="connsiteX4" fmla="*/ 2623279 w 3861640"/>
                  <a:gd name="connsiteY4" fmla="*/ 2193981 h 2193981"/>
                  <a:gd name="connsiteX0" fmla="*/ 0 w 3624106"/>
                  <a:gd name="connsiteY0" fmla="*/ 362728 h 2161548"/>
                  <a:gd name="connsiteX1" fmla="*/ 1454046 w 3624106"/>
                  <a:gd name="connsiteY1" fmla="*/ 2964 h 2161548"/>
                  <a:gd name="connsiteX2" fmla="*/ 3500203 w 3624106"/>
                  <a:gd name="connsiteY2" fmla="*/ 542610 h 2161548"/>
                  <a:gd name="connsiteX3" fmla="*/ 3282846 w 3624106"/>
                  <a:gd name="connsiteY3" fmla="*/ 1936696 h 2161548"/>
                  <a:gd name="connsiteX4" fmla="*/ 2623279 w 3624106"/>
                  <a:gd name="connsiteY4" fmla="*/ 2161548 h 2161548"/>
                  <a:gd name="connsiteX0" fmla="*/ 0 w 3564730"/>
                  <a:gd name="connsiteY0" fmla="*/ 374030 h 2172850"/>
                  <a:gd name="connsiteX1" fmla="*/ 1454046 w 3564730"/>
                  <a:gd name="connsiteY1" fmla="*/ 14266 h 2172850"/>
                  <a:gd name="connsiteX2" fmla="*/ 2271009 w 3564730"/>
                  <a:gd name="connsiteY2" fmla="*/ 119197 h 2172850"/>
                  <a:gd name="connsiteX3" fmla="*/ 3500203 w 3564730"/>
                  <a:gd name="connsiteY3" fmla="*/ 553912 h 2172850"/>
                  <a:gd name="connsiteX4" fmla="*/ 3282846 w 3564730"/>
                  <a:gd name="connsiteY4" fmla="*/ 1947998 h 2172850"/>
                  <a:gd name="connsiteX5" fmla="*/ 2623279 w 3564730"/>
                  <a:gd name="connsiteY5" fmla="*/ 2172850 h 2172850"/>
                  <a:gd name="connsiteX0" fmla="*/ 0 w 3564730"/>
                  <a:gd name="connsiteY0" fmla="*/ 364387 h 2163207"/>
                  <a:gd name="connsiteX1" fmla="*/ 1454046 w 3564730"/>
                  <a:gd name="connsiteY1" fmla="*/ 4623 h 2163207"/>
                  <a:gd name="connsiteX2" fmla="*/ 2271009 w 3564730"/>
                  <a:gd name="connsiteY2" fmla="*/ 109554 h 2163207"/>
                  <a:gd name="connsiteX3" fmla="*/ 3500203 w 3564730"/>
                  <a:gd name="connsiteY3" fmla="*/ 544269 h 2163207"/>
                  <a:gd name="connsiteX4" fmla="*/ 3282846 w 3564730"/>
                  <a:gd name="connsiteY4" fmla="*/ 1938355 h 2163207"/>
                  <a:gd name="connsiteX5" fmla="*/ 2623279 w 3564730"/>
                  <a:gd name="connsiteY5" fmla="*/ 2163207 h 2163207"/>
                  <a:gd name="connsiteX0" fmla="*/ 0 w 3564730"/>
                  <a:gd name="connsiteY0" fmla="*/ 254833 h 2053653"/>
                  <a:gd name="connsiteX1" fmla="*/ 1379095 w 3564730"/>
                  <a:gd name="connsiteY1" fmla="*/ 194872 h 2053653"/>
                  <a:gd name="connsiteX2" fmla="*/ 2271009 w 3564730"/>
                  <a:gd name="connsiteY2" fmla="*/ 0 h 2053653"/>
                  <a:gd name="connsiteX3" fmla="*/ 3500203 w 3564730"/>
                  <a:gd name="connsiteY3" fmla="*/ 434715 h 2053653"/>
                  <a:gd name="connsiteX4" fmla="*/ 3282846 w 3564730"/>
                  <a:gd name="connsiteY4" fmla="*/ 1828801 h 2053653"/>
                  <a:gd name="connsiteX5" fmla="*/ 2623279 w 3564730"/>
                  <a:gd name="connsiteY5" fmla="*/ 2053653 h 2053653"/>
                  <a:gd name="connsiteX0" fmla="*/ 0 w 3543360"/>
                  <a:gd name="connsiteY0" fmla="*/ 217357 h 2016177"/>
                  <a:gd name="connsiteX1" fmla="*/ 1379095 w 3543360"/>
                  <a:gd name="connsiteY1" fmla="*/ 157396 h 2016177"/>
                  <a:gd name="connsiteX2" fmla="*/ 2570812 w 3543360"/>
                  <a:gd name="connsiteY2" fmla="*/ 0 h 2016177"/>
                  <a:gd name="connsiteX3" fmla="*/ 3500203 w 3543360"/>
                  <a:gd name="connsiteY3" fmla="*/ 397239 h 2016177"/>
                  <a:gd name="connsiteX4" fmla="*/ 3282846 w 3543360"/>
                  <a:gd name="connsiteY4" fmla="*/ 1791325 h 2016177"/>
                  <a:gd name="connsiteX5" fmla="*/ 2623279 w 3543360"/>
                  <a:gd name="connsiteY5" fmla="*/ 2016177 h 2016177"/>
                  <a:gd name="connsiteX0" fmla="*/ 0 w 3543360"/>
                  <a:gd name="connsiteY0" fmla="*/ 111819 h 1910639"/>
                  <a:gd name="connsiteX1" fmla="*/ 1379095 w 3543360"/>
                  <a:gd name="connsiteY1" fmla="*/ 51858 h 1910639"/>
                  <a:gd name="connsiteX2" fmla="*/ 3500203 w 3543360"/>
                  <a:gd name="connsiteY2" fmla="*/ 291701 h 1910639"/>
                  <a:gd name="connsiteX3" fmla="*/ 3282846 w 3543360"/>
                  <a:gd name="connsiteY3" fmla="*/ 1685787 h 1910639"/>
                  <a:gd name="connsiteX4" fmla="*/ 2623279 w 3543360"/>
                  <a:gd name="connsiteY4" fmla="*/ 1910639 h 1910639"/>
                  <a:gd name="connsiteX0" fmla="*/ 0 w 3543360"/>
                  <a:gd name="connsiteY0" fmla="*/ 109240 h 1908060"/>
                  <a:gd name="connsiteX1" fmla="*/ 1379095 w 3543360"/>
                  <a:gd name="connsiteY1" fmla="*/ 49279 h 1908060"/>
                  <a:gd name="connsiteX2" fmla="*/ 3500203 w 3543360"/>
                  <a:gd name="connsiteY2" fmla="*/ 289122 h 1908060"/>
                  <a:gd name="connsiteX3" fmla="*/ 3282846 w 3543360"/>
                  <a:gd name="connsiteY3" fmla="*/ 1683208 h 1908060"/>
                  <a:gd name="connsiteX4" fmla="*/ 2623279 w 3543360"/>
                  <a:gd name="connsiteY4" fmla="*/ 1908060 h 1908060"/>
                  <a:gd name="connsiteX0" fmla="*/ 0 w 3206082"/>
                  <a:gd name="connsiteY0" fmla="*/ 164918 h 1866302"/>
                  <a:gd name="connsiteX1" fmla="*/ 1041817 w 3206082"/>
                  <a:gd name="connsiteY1" fmla="*/ 7521 h 1866302"/>
                  <a:gd name="connsiteX2" fmla="*/ 3162925 w 3206082"/>
                  <a:gd name="connsiteY2" fmla="*/ 247364 h 1866302"/>
                  <a:gd name="connsiteX3" fmla="*/ 2945568 w 3206082"/>
                  <a:gd name="connsiteY3" fmla="*/ 1641450 h 1866302"/>
                  <a:gd name="connsiteX4" fmla="*/ 2286001 w 3206082"/>
                  <a:gd name="connsiteY4" fmla="*/ 1866302 h 1866302"/>
                  <a:gd name="connsiteX0" fmla="*/ 0 w 3535866"/>
                  <a:gd name="connsiteY0" fmla="*/ 154217 h 1870591"/>
                  <a:gd name="connsiteX1" fmla="*/ 1371601 w 3535866"/>
                  <a:gd name="connsiteY1" fmla="*/ 11810 h 1870591"/>
                  <a:gd name="connsiteX2" fmla="*/ 3492709 w 3535866"/>
                  <a:gd name="connsiteY2" fmla="*/ 251653 h 1870591"/>
                  <a:gd name="connsiteX3" fmla="*/ 3275352 w 3535866"/>
                  <a:gd name="connsiteY3" fmla="*/ 1645739 h 1870591"/>
                  <a:gd name="connsiteX4" fmla="*/ 2615785 w 3535866"/>
                  <a:gd name="connsiteY4" fmla="*/ 1870591 h 1870591"/>
                  <a:gd name="connsiteX0" fmla="*/ 0 w 3574008"/>
                  <a:gd name="connsiteY0" fmla="*/ 278937 h 1995311"/>
                  <a:gd name="connsiteX1" fmla="*/ 2031169 w 3574008"/>
                  <a:gd name="connsiteY1" fmla="*/ 1619 h 1995311"/>
                  <a:gd name="connsiteX2" fmla="*/ 3492709 w 3574008"/>
                  <a:gd name="connsiteY2" fmla="*/ 376373 h 1995311"/>
                  <a:gd name="connsiteX3" fmla="*/ 3275352 w 3574008"/>
                  <a:gd name="connsiteY3" fmla="*/ 1770459 h 1995311"/>
                  <a:gd name="connsiteX4" fmla="*/ 2615785 w 3574008"/>
                  <a:gd name="connsiteY4" fmla="*/ 1995311 h 1995311"/>
                  <a:gd name="connsiteX0" fmla="*/ 0 w 3355695"/>
                  <a:gd name="connsiteY0" fmla="*/ 281883 h 1998257"/>
                  <a:gd name="connsiteX1" fmla="*/ 2031169 w 3355695"/>
                  <a:gd name="connsiteY1" fmla="*/ 4565 h 1998257"/>
                  <a:gd name="connsiteX2" fmla="*/ 3072985 w 3355695"/>
                  <a:gd name="connsiteY2" fmla="*/ 461765 h 1998257"/>
                  <a:gd name="connsiteX3" fmla="*/ 3275352 w 3355695"/>
                  <a:gd name="connsiteY3" fmla="*/ 1773405 h 1998257"/>
                  <a:gd name="connsiteX4" fmla="*/ 2615785 w 3355695"/>
                  <a:gd name="connsiteY4" fmla="*/ 1998257 h 1998257"/>
                  <a:gd name="connsiteX0" fmla="*/ 0 w 3355695"/>
                  <a:gd name="connsiteY0" fmla="*/ 281829 h 1998203"/>
                  <a:gd name="connsiteX1" fmla="*/ 2031169 w 3355695"/>
                  <a:gd name="connsiteY1" fmla="*/ 4511 h 1998203"/>
                  <a:gd name="connsiteX2" fmla="*/ 3072985 w 3355695"/>
                  <a:gd name="connsiteY2" fmla="*/ 461711 h 1998203"/>
                  <a:gd name="connsiteX3" fmla="*/ 3275352 w 3355695"/>
                  <a:gd name="connsiteY3" fmla="*/ 1773351 h 1998203"/>
                  <a:gd name="connsiteX4" fmla="*/ 2615785 w 3355695"/>
                  <a:gd name="connsiteY4" fmla="*/ 1998203 h 1998203"/>
                  <a:gd name="connsiteX0" fmla="*/ 0 w 3499453"/>
                  <a:gd name="connsiteY0" fmla="*/ 294469 h 2010843"/>
                  <a:gd name="connsiteX1" fmla="*/ 2031169 w 3499453"/>
                  <a:gd name="connsiteY1" fmla="*/ 17151 h 2010843"/>
                  <a:gd name="connsiteX2" fmla="*/ 3395274 w 3499453"/>
                  <a:gd name="connsiteY2" fmla="*/ 721689 h 2010843"/>
                  <a:gd name="connsiteX3" fmla="*/ 3275352 w 3499453"/>
                  <a:gd name="connsiteY3" fmla="*/ 1785991 h 2010843"/>
                  <a:gd name="connsiteX4" fmla="*/ 2615785 w 3499453"/>
                  <a:gd name="connsiteY4" fmla="*/ 2010843 h 2010843"/>
                  <a:gd name="connsiteX0" fmla="*/ 0 w 3420341"/>
                  <a:gd name="connsiteY0" fmla="*/ 294469 h 2010843"/>
                  <a:gd name="connsiteX1" fmla="*/ 2031169 w 3420341"/>
                  <a:gd name="connsiteY1" fmla="*/ 17151 h 2010843"/>
                  <a:gd name="connsiteX2" fmla="*/ 3395274 w 3420341"/>
                  <a:gd name="connsiteY2" fmla="*/ 721689 h 2010843"/>
                  <a:gd name="connsiteX3" fmla="*/ 3275352 w 3420341"/>
                  <a:gd name="connsiteY3" fmla="*/ 1785991 h 2010843"/>
                  <a:gd name="connsiteX4" fmla="*/ 2615785 w 3420341"/>
                  <a:gd name="connsiteY4" fmla="*/ 2010843 h 2010843"/>
                  <a:gd name="connsiteX0" fmla="*/ 0 w 3404362"/>
                  <a:gd name="connsiteY0" fmla="*/ 294469 h 2010843"/>
                  <a:gd name="connsiteX1" fmla="*/ 2031169 w 3404362"/>
                  <a:gd name="connsiteY1" fmla="*/ 17151 h 2010843"/>
                  <a:gd name="connsiteX2" fmla="*/ 3395274 w 3404362"/>
                  <a:gd name="connsiteY2" fmla="*/ 721689 h 2010843"/>
                  <a:gd name="connsiteX3" fmla="*/ 2615785 w 3404362"/>
                  <a:gd name="connsiteY3" fmla="*/ 2010843 h 2010843"/>
                  <a:gd name="connsiteX0" fmla="*/ 0 w 3418179"/>
                  <a:gd name="connsiteY0" fmla="*/ 294469 h 2010843"/>
                  <a:gd name="connsiteX1" fmla="*/ 2031169 w 3418179"/>
                  <a:gd name="connsiteY1" fmla="*/ 17151 h 2010843"/>
                  <a:gd name="connsiteX2" fmla="*/ 3395274 w 3418179"/>
                  <a:gd name="connsiteY2" fmla="*/ 721689 h 2010843"/>
                  <a:gd name="connsiteX3" fmla="*/ 2615785 w 3418179"/>
                  <a:gd name="connsiteY3" fmla="*/ 2010843 h 2010843"/>
                  <a:gd name="connsiteX0" fmla="*/ 0 w 3426787"/>
                  <a:gd name="connsiteY0" fmla="*/ 294469 h 2010843"/>
                  <a:gd name="connsiteX1" fmla="*/ 2031169 w 3426787"/>
                  <a:gd name="connsiteY1" fmla="*/ 17151 h 2010843"/>
                  <a:gd name="connsiteX2" fmla="*/ 3395274 w 3426787"/>
                  <a:gd name="connsiteY2" fmla="*/ 721689 h 2010843"/>
                  <a:gd name="connsiteX3" fmla="*/ 2960559 w 3426787"/>
                  <a:gd name="connsiteY3" fmla="*/ 1800981 h 2010843"/>
                  <a:gd name="connsiteX4" fmla="*/ 2615785 w 3426787"/>
                  <a:gd name="connsiteY4" fmla="*/ 2010843 h 2010843"/>
                  <a:gd name="connsiteX0" fmla="*/ 0 w 3404362"/>
                  <a:gd name="connsiteY0" fmla="*/ 294469 h 2010843"/>
                  <a:gd name="connsiteX1" fmla="*/ 2031169 w 3404362"/>
                  <a:gd name="connsiteY1" fmla="*/ 17151 h 2010843"/>
                  <a:gd name="connsiteX2" fmla="*/ 3395274 w 3404362"/>
                  <a:gd name="connsiteY2" fmla="*/ 721689 h 2010843"/>
                  <a:gd name="connsiteX3" fmla="*/ 2615785 w 3404362"/>
                  <a:gd name="connsiteY3" fmla="*/ 2010843 h 2010843"/>
                  <a:gd name="connsiteX0" fmla="*/ 0 w 3449232"/>
                  <a:gd name="connsiteY0" fmla="*/ 294469 h 1913407"/>
                  <a:gd name="connsiteX1" fmla="*/ 2031169 w 3449232"/>
                  <a:gd name="connsiteY1" fmla="*/ 17151 h 1913407"/>
                  <a:gd name="connsiteX2" fmla="*/ 3395274 w 3449232"/>
                  <a:gd name="connsiteY2" fmla="*/ 721689 h 1913407"/>
                  <a:gd name="connsiteX3" fmla="*/ 3102965 w 3449232"/>
                  <a:gd name="connsiteY3" fmla="*/ 1913407 h 1913407"/>
                  <a:gd name="connsiteX0" fmla="*/ 0 w 3484939"/>
                  <a:gd name="connsiteY0" fmla="*/ 294469 h 1913407"/>
                  <a:gd name="connsiteX1" fmla="*/ 2031169 w 3484939"/>
                  <a:gd name="connsiteY1" fmla="*/ 17151 h 1913407"/>
                  <a:gd name="connsiteX2" fmla="*/ 3395274 w 3484939"/>
                  <a:gd name="connsiteY2" fmla="*/ 721689 h 1913407"/>
                  <a:gd name="connsiteX3" fmla="*/ 3102965 w 3484939"/>
                  <a:gd name="connsiteY3" fmla="*/ 1913407 h 1913407"/>
                  <a:gd name="connsiteX0" fmla="*/ 0 w 3407398"/>
                  <a:gd name="connsiteY0" fmla="*/ 294469 h 1898417"/>
                  <a:gd name="connsiteX1" fmla="*/ 2031169 w 3407398"/>
                  <a:gd name="connsiteY1" fmla="*/ 17151 h 1898417"/>
                  <a:gd name="connsiteX2" fmla="*/ 3395274 w 3407398"/>
                  <a:gd name="connsiteY2" fmla="*/ 721689 h 1898417"/>
                  <a:gd name="connsiteX3" fmla="*/ 2608290 w 3407398"/>
                  <a:gd name="connsiteY3" fmla="*/ 1898417 h 1898417"/>
                  <a:gd name="connsiteX0" fmla="*/ 0 w 3428681"/>
                  <a:gd name="connsiteY0" fmla="*/ 294469 h 1898417"/>
                  <a:gd name="connsiteX1" fmla="*/ 2031169 w 3428681"/>
                  <a:gd name="connsiteY1" fmla="*/ 17151 h 1898417"/>
                  <a:gd name="connsiteX2" fmla="*/ 3395274 w 3428681"/>
                  <a:gd name="connsiteY2" fmla="*/ 721689 h 1898417"/>
                  <a:gd name="connsiteX3" fmla="*/ 2608290 w 3428681"/>
                  <a:gd name="connsiteY3" fmla="*/ 1898417 h 1898417"/>
                  <a:gd name="connsiteX0" fmla="*/ 0 w 3428681"/>
                  <a:gd name="connsiteY0" fmla="*/ 279395 h 1883343"/>
                  <a:gd name="connsiteX1" fmla="*/ 2031169 w 3428681"/>
                  <a:gd name="connsiteY1" fmla="*/ 2077 h 1883343"/>
                  <a:gd name="connsiteX2" fmla="*/ 3395274 w 3428681"/>
                  <a:gd name="connsiteY2" fmla="*/ 706615 h 1883343"/>
                  <a:gd name="connsiteX3" fmla="*/ 2608290 w 3428681"/>
                  <a:gd name="connsiteY3" fmla="*/ 1883343 h 188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8681" h="1883343">
                    <a:moveTo>
                      <a:pt x="0" y="279395"/>
                    </a:moveTo>
                    <a:cubicBezTo>
                      <a:pt x="413479" y="92642"/>
                      <a:pt x="1120516" y="-16661"/>
                      <a:pt x="2031169" y="2077"/>
                    </a:cubicBezTo>
                    <a:cubicBezTo>
                      <a:pt x="2941822" y="20815"/>
                      <a:pt x="3299087" y="393071"/>
                      <a:pt x="3395274" y="706615"/>
                    </a:cubicBezTo>
                    <a:cubicBezTo>
                      <a:pt x="3491461" y="1020159"/>
                      <a:pt x="3422756" y="1877097"/>
                      <a:pt x="2608290" y="1883343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3835315" y="1445278"/>
                  <a:ext cx="6822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315" y="1445278"/>
                  <a:ext cx="682247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9821" r="-6250"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330663" y="2490805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0663" y="2490805"/>
                  <a:ext cx="1173374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5567833" y="1823381"/>
                  <a:ext cx="9024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7833" y="1823381"/>
                  <a:ext cx="902417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6255441" y="1179527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441" y="1179527"/>
                  <a:ext cx="1173374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8804273" y="1971611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4273" y="1971611"/>
                  <a:ext cx="1173374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4397981" y="1732274"/>
                  <a:ext cx="6822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7981" y="1732274"/>
                  <a:ext cx="682247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9821" r="-7143"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6" name="Овал 125"/>
          <p:cNvSpPr/>
          <p:nvPr/>
        </p:nvSpPr>
        <p:spPr>
          <a:xfrm rot="20333844">
            <a:off x="3206864" y="1005725"/>
            <a:ext cx="2696496" cy="128036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7" name="Прямая со стрелкой 126"/>
          <p:cNvCxnSpPr/>
          <p:nvPr/>
        </p:nvCxnSpPr>
        <p:spPr>
          <a:xfrm flipH="1">
            <a:off x="3985706" y="1316915"/>
            <a:ext cx="1078424" cy="4490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909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735" y="221686"/>
            <a:ext cx="11164529" cy="932733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prstClr val="black"/>
                </a:solidFill>
                <a:ea typeface="+mn-ea"/>
                <a:cs typeface="+mn-cs"/>
              </a:rPr>
              <a:t>Время однократного пребывания в подмножестве состояний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5637" y="1408472"/>
                <a:ext cx="11830665" cy="539053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ru-RU" dirty="0">
                    <a:solidFill>
                      <a:prstClr val="black"/>
                    </a:solidFill>
                  </a:rPr>
                  <a:t>4. Время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 однократного пребывания в подмножестве состояний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 распределено с плотностью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ru-RU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spcAft>
                    <a:spcPts val="1200"/>
                  </a:spcAft>
                  <a:buNone/>
                </a:pPr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26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637" y="1408472"/>
                <a:ext cx="11830665" cy="5390534"/>
              </a:xfrm>
              <a:blipFill>
                <a:blip r:embed="rId2"/>
                <a:stretch>
                  <a:fillRect l="-1082" t="-18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Группа 3"/>
          <p:cNvGrpSpPr/>
          <p:nvPr/>
        </p:nvGrpSpPr>
        <p:grpSpPr>
          <a:xfrm>
            <a:off x="3088876" y="3446691"/>
            <a:ext cx="6818782" cy="2193659"/>
            <a:chOff x="3088876" y="3446691"/>
            <a:chExt cx="6818782" cy="2193659"/>
          </a:xfrm>
        </p:grpSpPr>
        <p:grpSp>
          <p:nvGrpSpPr>
            <p:cNvPr id="37" name="Группа 36"/>
            <p:cNvGrpSpPr/>
            <p:nvPr/>
          </p:nvGrpSpPr>
          <p:grpSpPr>
            <a:xfrm>
              <a:off x="3472400" y="3446691"/>
              <a:ext cx="6435258" cy="2193659"/>
              <a:chOff x="3542389" y="1144591"/>
              <a:chExt cx="6435258" cy="2193659"/>
            </a:xfrm>
          </p:grpSpPr>
          <p:grpSp>
            <p:nvGrpSpPr>
              <p:cNvPr id="38" name="Группа 37"/>
              <p:cNvGrpSpPr/>
              <p:nvPr/>
            </p:nvGrpSpPr>
            <p:grpSpPr>
              <a:xfrm>
                <a:off x="3542389" y="1144591"/>
                <a:ext cx="5414332" cy="2193659"/>
                <a:chOff x="1784611" y="1410921"/>
                <a:chExt cx="5414332" cy="2193659"/>
              </a:xfrm>
            </p:grpSpPr>
            <p:grpSp>
              <p:nvGrpSpPr>
                <p:cNvPr id="45" name="Группа 44"/>
                <p:cNvGrpSpPr/>
                <p:nvPr/>
              </p:nvGrpSpPr>
              <p:grpSpPr>
                <a:xfrm>
                  <a:off x="1784611" y="2304998"/>
                  <a:ext cx="495300" cy="495300"/>
                  <a:chOff x="1762125" y="1990725"/>
                  <a:chExt cx="495300" cy="495300"/>
                </a:xfrm>
              </p:grpSpPr>
              <p:sp>
                <p:nvSpPr>
                  <p:cNvPr id="66" name="Прямоугольник 65"/>
                  <p:cNvSpPr/>
                  <p:nvPr/>
                </p:nvSpPr>
                <p:spPr>
                  <a:xfrm>
                    <a:off x="1762125" y="1990725"/>
                    <a:ext cx="495300" cy="4953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1762125" y="2038320"/>
                    <a:ext cx="495300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ru-RU" sz="2000" dirty="0"/>
                      <a:t>1</a:t>
                    </a:r>
                  </a:p>
                </p:txBody>
              </p:sp>
            </p:grpSp>
            <p:grpSp>
              <p:nvGrpSpPr>
                <p:cNvPr id="46" name="Группа 45"/>
                <p:cNvGrpSpPr/>
                <p:nvPr/>
              </p:nvGrpSpPr>
              <p:grpSpPr>
                <a:xfrm>
                  <a:off x="3276132" y="1577975"/>
                  <a:ext cx="495300" cy="495300"/>
                  <a:chOff x="1762125" y="1990725"/>
                  <a:chExt cx="495300" cy="495300"/>
                </a:xfrm>
              </p:grpSpPr>
              <p:sp>
                <p:nvSpPr>
                  <p:cNvPr id="64" name="Прямоугольник 63"/>
                  <p:cNvSpPr/>
                  <p:nvPr/>
                </p:nvSpPr>
                <p:spPr>
                  <a:xfrm>
                    <a:off x="1762125" y="1990725"/>
                    <a:ext cx="495300" cy="4953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1762125" y="2038320"/>
                    <a:ext cx="495300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ru-RU" sz="2000" dirty="0"/>
                      <a:t>2</a:t>
                    </a:r>
                  </a:p>
                </p:txBody>
              </p:sp>
            </p:grpSp>
            <p:grpSp>
              <p:nvGrpSpPr>
                <p:cNvPr id="47" name="Группа 46"/>
                <p:cNvGrpSpPr/>
                <p:nvPr/>
              </p:nvGrpSpPr>
              <p:grpSpPr>
                <a:xfrm>
                  <a:off x="3276132" y="3109280"/>
                  <a:ext cx="495300" cy="495300"/>
                  <a:chOff x="1762125" y="1990725"/>
                  <a:chExt cx="495300" cy="495300"/>
                </a:xfrm>
              </p:grpSpPr>
              <p:sp>
                <p:nvSpPr>
                  <p:cNvPr id="62" name="Прямоугольник 61"/>
                  <p:cNvSpPr/>
                  <p:nvPr/>
                </p:nvSpPr>
                <p:spPr>
                  <a:xfrm>
                    <a:off x="1762125" y="1990725"/>
                    <a:ext cx="495300" cy="4953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1762125" y="2038320"/>
                    <a:ext cx="495300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ru-RU" sz="2000" dirty="0"/>
                      <a:t>3</a:t>
                    </a:r>
                  </a:p>
                </p:txBody>
              </p:sp>
            </p:grpSp>
            <p:grpSp>
              <p:nvGrpSpPr>
                <p:cNvPr id="48" name="Группа 47"/>
                <p:cNvGrpSpPr/>
                <p:nvPr/>
              </p:nvGrpSpPr>
              <p:grpSpPr>
                <a:xfrm>
                  <a:off x="4617752" y="2304998"/>
                  <a:ext cx="495300" cy="495300"/>
                  <a:chOff x="1762125" y="1990725"/>
                  <a:chExt cx="495300" cy="495300"/>
                </a:xfrm>
              </p:grpSpPr>
              <p:sp>
                <p:nvSpPr>
                  <p:cNvPr id="60" name="Прямоугольник 59"/>
                  <p:cNvSpPr/>
                  <p:nvPr/>
                </p:nvSpPr>
                <p:spPr>
                  <a:xfrm>
                    <a:off x="1762125" y="1990725"/>
                    <a:ext cx="495300" cy="4953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1762125" y="2038320"/>
                    <a:ext cx="495300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ru-RU" sz="2000" dirty="0"/>
                      <a:t>4</a:t>
                    </a:r>
                  </a:p>
                </p:txBody>
              </p:sp>
            </p:grpSp>
            <p:grpSp>
              <p:nvGrpSpPr>
                <p:cNvPr id="49" name="Группа 48"/>
                <p:cNvGrpSpPr/>
                <p:nvPr/>
              </p:nvGrpSpPr>
              <p:grpSpPr>
                <a:xfrm>
                  <a:off x="5848349" y="3061685"/>
                  <a:ext cx="495300" cy="495300"/>
                  <a:chOff x="1762125" y="1990725"/>
                  <a:chExt cx="495300" cy="495300"/>
                </a:xfrm>
              </p:grpSpPr>
              <p:sp>
                <p:nvSpPr>
                  <p:cNvPr id="58" name="Прямоугольник 57"/>
                  <p:cNvSpPr/>
                  <p:nvPr/>
                </p:nvSpPr>
                <p:spPr>
                  <a:xfrm>
                    <a:off x="1762125" y="1990725"/>
                    <a:ext cx="495300" cy="4953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1762125" y="2038320"/>
                    <a:ext cx="495300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ru-RU" sz="2000" dirty="0"/>
                      <a:t>6</a:t>
                    </a:r>
                  </a:p>
                </p:txBody>
              </p:sp>
            </p:grpSp>
            <p:grpSp>
              <p:nvGrpSpPr>
                <p:cNvPr id="50" name="Группа 49"/>
                <p:cNvGrpSpPr/>
                <p:nvPr/>
              </p:nvGrpSpPr>
              <p:grpSpPr>
                <a:xfrm>
                  <a:off x="5848349" y="1577975"/>
                  <a:ext cx="495300" cy="495300"/>
                  <a:chOff x="1762125" y="1990725"/>
                  <a:chExt cx="495300" cy="495300"/>
                </a:xfrm>
              </p:grpSpPr>
              <p:sp>
                <p:nvSpPr>
                  <p:cNvPr id="56" name="Прямоугольник 55"/>
                  <p:cNvSpPr/>
                  <p:nvPr/>
                </p:nvSpPr>
                <p:spPr>
                  <a:xfrm>
                    <a:off x="1762125" y="1990725"/>
                    <a:ext cx="495300" cy="4953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1762125" y="2038320"/>
                    <a:ext cx="495300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ru-RU" sz="2000" dirty="0"/>
                      <a:t>5</a:t>
                    </a:r>
                  </a:p>
                </p:txBody>
              </p:sp>
            </p:grpSp>
            <p:cxnSp>
              <p:nvCxnSpPr>
                <p:cNvPr id="51" name="Прямая со стрелкой 50"/>
                <p:cNvCxnSpPr/>
                <p:nvPr/>
              </p:nvCxnSpPr>
              <p:spPr>
                <a:xfrm flipV="1">
                  <a:off x="1860455" y="1686415"/>
                  <a:ext cx="1403675" cy="609813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Прямая со стрелкой 51"/>
                <p:cNvCxnSpPr/>
                <p:nvPr/>
              </p:nvCxnSpPr>
              <p:spPr>
                <a:xfrm>
                  <a:off x="2279911" y="2470202"/>
                  <a:ext cx="2337841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 стрелкой 52"/>
                <p:cNvCxnSpPr>
                  <a:stCxn id="64" idx="3"/>
                  <a:endCxn id="57" idx="1"/>
                </p:cNvCxnSpPr>
                <p:nvPr/>
              </p:nvCxnSpPr>
              <p:spPr>
                <a:xfrm>
                  <a:off x="3771432" y="1825625"/>
                  <a:ext cx="2076917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 стрелкой 53"/>
                <p:cNvCxnSpPr>
                  <a:endCxn id="63" idx="1"/>
                </p:cNvCxnSpPr>
                <p:nvPr/>
              </p:nvCxnSpPr>
              <p:spPr>
                <a:xfrm>
                  <a:off x="2174944" y="2801183"/>
                  <a:ext cx="1101188" cy="55574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" name="Полилиния 54"/>
                <p:cNvSpPr/>
                <p:nvPr/>
              </p:nvSpPr>
              <p:spPr>
                <a:xfrm>
                  <a:off x="3770262" y="1410921"/>
                  <a:ext cx="3428681" cy="1883343"/>
                </a:xfrm>
                <a:custGeom>
                  <a:avLst/>
                  <a:gdLst>
                    <a:gd name="connsiteX0" fmla="*/ 0 w 3784446"/>
                    <a:gd name="connsiteY0" fmla="*/ 360478 h 2159298"/>
                    <a:gd name="connsiteX1" fmla="*/ 1454046 w 3784446"/>
                    <a:gd name="connsiteY1" fmla="*/ 714 h 2159298"/>
                    <a:gd name="connsiteX2" fmla="*/ 3762531 w 3784446"/>
                    <a:gd name="connsiteY2" fmla="*/ 442924 h 2159298"/>
                    <a:gd name="connsiteX3" fmla="*/ 2623279 w 3784446"/>
                    <a:gd name="connsiteY3" fmla="*/ 2159298 h 2159298"/>
                    <a:gd name="connsiteX0" fmla="*/ 0 w 3799187"/>
                    <a:gd name="connsiteY0" fmla="*/ 395161 h 2193981"/>
                    <a:gd name="connsiteX1" fmla="*/ 1454046 w 3799187"/>
                    <a:gd name="connsiteY1" fmla="*/ 35397 h 2193981"/>
                    <a:gd name="connsiteX2" fmla="*/ 3777521 w 3799187"/>
                    <a:gd name="connsiteY2" fmla="*/ 1242105 h 2193981"/>
                    <a:gd name="connsiteX3" fmla="*/ 2623279 w 3799187"/>
                    <a:gd name="connsiteY3" fmla="*/ 2193981 h 2193981"/>
                    <a:gd name="connsiteX0" fmla="*/ 0 w 3861640"/>
                    <a:gd name="connsiteY0" fmla="*/ 395161 h 2193981"/>
                    <a:gd name="connsiteX1" fmla="*/ 1454046 w 3861640"/>
                    <a:gd name="connsiteY1" fmla="*/ 35397 h 2193981"/>
                    <a:gd name="connsiteX2" fmla="*/ 3777521 w 3861640"/>
                    <a:gd name="connsiteY2" fmla="*/ 1242105 h 2193981"/>
                    <a:gd name="connsiteX3" fmla="*/ 3282846 w 3861640"/>
                    <a:gd name="connsiteY3" fmla="*/ 1969129 h 2193981"/>
                    <a:gd name="connsiteX4" fmla="*/ 2623279 w 3861640"/>
                    <a:gd name="connsiteY4" fmla="*/ 2193981 h 2193981"/>
                    <a:gd name="connsiteX0" fmla="*/ 0 w 3624106"/>
                    <a:gd name="connsiteY0" fmla="*/ 362728 h 2161548"/>
                    <a:gd name="connsiteX1" fmla="*/ 1454046 w 3624106"/>
                    <a:gd name="connsiteY1" fmla="*/ 2964 h 2161548"/>
                    <a:gd name="connsiteX2" fmla="*/ 3500203 w 3624106"/>
                    <a:gd name="connsiteY2" fmla="*/ 542610 h 2161548"/>
                    <a:gd name="connsiteX3" fmla="*/ 3282846 w 3624106"/>
                    <a:gd name="connsiteY3" fmla="*/ 1936696 h 2161548"/>
                    <a:gd name="connsiteX4" fmla="*/ 2623279 w 3624106"/>
                    <a:gd name="connsiteY4" fmla="*/ 2161548 h 2161548"/>
                    <a:gd name="connsiteX0" fmla="*/ 0 w 3564730"/>
                    <a:gd name="connsiteY0" fmla="*/ 374030 h 2172850"/>
                    <a:gd name="connsiteX1" fmla="*/ 1454046 w 3564730"/>
                    <a:gd name="connsiteY1" fmla="*/ 14266 h 2172850"/>
                    <a:gd name="connsiteX2" fmla="*/ 2271009 w 3564730"/>
                    <a:gd name="connsiteY2" fmla="*/ 119197 h 2172850"/>
                    <a:gd name="connsiteX3" fmla="*/ 3500203 w 3564730"/>
                    <a:gd name="connsiteY3" fmla="*/ 553912 h 2172850"/>
                    <a:gd name="connsiteX4" fmla="*/ 3282846 w 3564730"/>
                    <a:gd name="connsiteY4" fmla="*/ 1947998 h 2172850"/>
                    <a:gd name="connsiteX5" fmla="*/ 2623279 w 3564730"/>
                    <a:gd name="connsiteY5" fmla="*/ 2172850 h 2172850"/>
                    <a:gd name="connsiteX0" fmla="*/ 0 w 3564730"/>
                    <a:gd name="connsiteY0" fmla="*/ 364387 h 2163207"/>
                    <a:gd name="connsiteX1" fmla="*/ 1454046 w 3564730"/>
                    <a:gd name="connsiteY1" fmla="*/ 4623 h 2163207"/>
                    <a:gd name="connsiteX2" fmla="*/ 2271009 w 3564730"/>
                    <a:gd name="connsiteY2" fmla="*/ 109554 h 2163207"/>
                    <a:gd name="connsiteX3" fmla="*/ 3500203 w 3564730"/>
                    <a:gd name="connsiteY3" fmla="*/ 544269 h 2163207"/>
                    <a:gd name="connsiteX4" fmla="*/ 3282846 w 3564730"/>
                    <a:gd name="connsiteY4" fmla="*/ 1938355 h 2163207"/>
                    <a:gd name="connsiteX5" fmla="*/ 2623279 w 3564730"/>
                    <a:gd name="connsiteY5" fmla="*/ 2163207 h 2163207"/>
                    <a:gd name="connsiteX0" fmla="*/ 0 w 3564730"/>
                    <a:gd name="connsiteY0" fmla="*/ 254833 h 2053653"/>
                    <a:gd name="connsiteX1" fmla="*/ 1379095 w 3564730"/>
                    <a:gd name="connsiteY1" fmla="*/ 194872 h 2053653"/>
                    <a:gd name="connsiteX2" fmla="*/ 2271009 w 3564730"/>
                    <a:gd name="connsiteY2" fmla="*/ 0 h 2053653"/>
                    <a:gd name="connsiteX3" fmla="*/ 3500203 w 3564730"/>
                    <a:gd name="connsiteY3" fmla="*/ 434715 h 2053653"/>
                    <a:gd name="connsiteX4" fmla="*/ 3282846 w 3564730"/>
                    <a:gd name="connsiteY4" fmla="*/ 1828801 h 2053653"/>
                    <a:gd name="connsiteX5" fmla="*/ 2623279 w 3564730"/>
                    <a:gd name="connsiteY5" fmla="*/ 2053653 h 2053653"/>
                    <a:gd name="connsiteX0" fmla="*/ 0 w 3543360"/>
                    <a:gd name="connsiteY0" fmla="*/ 217357 h 2016177"/>
                    <a:gd name="connsiteX1" fmla="*/ 1379095 w 3543360"/>
                    <a:gd name="connsiteY1" fmla="*/ 157396 h 2016177"/>
                    <a:gd name="connsiteX2" fmla="*/ 2570812 w 3543360"/>
                    <a:gd name="connsiteY2" fmla="*/ 0 h 2016177"/>
                    <a:gd name="connsiteX3" fmla="*/ 3500203 w 3543360"/>
                    <a:gd name="connsiteY3" fmla="*/ 397239 h 2016177"/>
                    <a:gd name="connsiteX4" fmla="*/ 3282846 w 3543360"/>
                    <a:gd name="connsiteY4" fmla="*/ 1791325 h 2016177"/>
                    <a:gd name="connsiteX5" fmla="*/ 2623279 w 3543360"/>
                    <a:gd name="connsiteY5" fmla="*/ 2016177 h 2016177"/>
                    <a:gd name="connsiteX0" fmla="*/ 0 w 3543360"/>
                    <a:gd name="connsiteY0" fmla="*/ 111819 h 1910639"/>
                    <a:gd name="connsiteX1" fmla="*/ 1379095 w 3543360"/>
                    <a:gd name="connsiteY1" fmla="*/ 51858 h 1910639"/>
                    <a:gd name="connsiteX2" fmla="*/ 3500203 w 3543360"/>
                    <a:gd name="connsiteY2" fmla="*/ 291701 h 1910639"/>
                    <a:gd name="connsiteX3" fmla="*/ 3282846 w 3543360"/>
                    <a:gd name="connsiteY3" fmla="*/ 1685787 h 1910639"/>
                    <a:gd name="connsiteX4" fmla="*/ 2623279 w 3543360"/>
                    <a:gd name="connsiteY4" fmla="*/ 1910639 h 1910639"/>
                    <a:gd name="connsiteX0" fmla="*/ 0 w 3543360"/>
                    <a:gd name="connsiteY0" fmla="*/ 109240 h 1908060"/>
                    <a:gd name="connsiteX1" fmla="*/ 1379095 w 3543360"/>
                    <a:gd name="connsiteY1" fmla="*/ 49279 h 1908060"/>
                    <a:gd name="connsiteX2" fmla="*/ 3500203 w 3543360"/>
                    <a:gd name="connsiteY2" fmla="*/ 289122 h 1908060"/>
                    <a:gd name="connsiteX3" fmla="*/ 3282846 w 3543360"/>
                    <a:gd name="connsiteY3" fmla="*/ 1683208 h 1908060"/>
                    <a:gd name="connsiteX4" fmla="*/ 2623279 w 3543360"/>
                    <a:gd name="connsiteY4" fmla="*/ 1908060 h 1908060"/>
                    <a:gd name="connsiteX0" fmla="*/ 0 w 3206082"/>
                    <a:gd name="connsiteY0" fmla="*/ 164918 h 1866302"/>
                    <a:gd name="connsiteX1" fmla="*/ 1041817 w 3206082"/>
                    <a:gd name="connsiteY1" fmla="*/ 7521 h 1866302"/>
                    <a:gd name="connsiteX2" fmla="*/ 3162925 w 3206082"/>
                    <a:gd name="connsiteY2" fmla="*/ 247364 h 1866302"/>
                    <a:gd name="connsiteX3" fmla="*/ 2945568 w 3206082"/>
                    <a:gd name="connsiteY3" fmla="*/ 1641450 h 1866302"/>
                    <a:gd name="connsiteX4" fmla="*/ 2286001 w 3206082"/>
                    <a:gd name="connsiteY4" fmla="*/ 1866302 h 1866302"/>
                    <a:gd name="connsiteX0" fmla="*/ 0 w 3535866"/>
                    <a:gd name="connsiteY0" fmla="*/ 154217 h 1870591"/>
                    <a:gd name="connsiteX1" fmla="*/ 1371601 w 3535866"/>
                    <a:gd name="connsiteY1" fmla="*/ 11810 h 1870591"/>
                    <a:gd name="connsiteX2" fmla="*/ 3492709 w 3535866"/>
                    <a:gd name="connsiteY2" fmla="*/ 251653 h 1870591"/>
                    <a:gd name="connsiteX3" fmla="*/ 3275352 w 3535866"/>
                    <a:gd name="connsiteY3" fmla="*/ 1645739 h 1870591"/>
                    <a:gd name="connsiteX4" fmla="*/ 2615785 w 3535866"/>
                    <a:gd name="connsiteY4" fmla="*/ 1870591 h 1870591"/>
                    <a:gd name="connsiteX0" fmla="*/ 0 w 3574008"/>
                    <a:gd name="connsiteY0" fmla="*/ 278937 h 1995311"/>
                    <a:gd name="connsiteX1" fmla="*/ 2031169 w 3574008"/>
                    <a:gd name="connsiteY1" fmla="*/ 1619 h 1995311"/>
                    <a:gd name="connsiteX2" fmla="*/ 3492709 w 3574008"/>
                    <a:gd name="connsiteY2" fmla="*/ 376373 h 1995311"/>
                    <a:gd name="connsiteX3" fmla="*/ 3275352 w 3574008"/>
                    <a:gd name="connsiteY3" fmla="*/ 1770459 h 1995311"/>
                    <a:gd name="connsiteX4" fmla="*/ 2615785 w 3574008"/>
                    <a:gd name="connsiteY4" fmla="*/ 1995311 h 1995311"/>
                    <a:gd name="connsiteX0" fmla="*/ 0 w 3355695"/>
                    <a:gd name="connsiteY0" fmla="*/ 281883 h 1998257"/>
                    <a:gd name="connsiteX1" fmla="*/ 2031169 w 3355695"/>
                    <a:gd name="connsiteY1" fmla="*/ 4565 h 1998257"/>
                    <a:gd name="connsiteX2" fmla="*/ 3072985 w 3355695"/>
                    <a:gd name="connsiteY2" fmla="*/ 461765 h 1998257"/>
                    <a:gd name="connsiteX3" fmla="*/ 3275352 w 3355695"/>
                    <a:gd name="connsiteY3" fmla="*/ 1773405 h 1998257"/>
                    <a:gd name="connsiteX4" fmla="*/ 2615785 w 3355695"/>
                    <a:gd name="connsiteY4" fmla="*/ 1998257 h 1998257"/>
                    <a:gd name="connsiteX0" fmla="*/ 0 w 3355695"/>
                    <a:gd name="connsiteY0" fmla="*/ 281829 h 1998203"/>
                    <a:gd name="connsiteX1" fmla="*/ 2031169 w 3355695"/>
                    <a:gd name="connsiteY1" fmla="*/ 4511 h 1998203"/>
                    <a:gd name="connsiteX2" fmla="*/ 3072985 w 3355695"/>
                    <a:gd name="connsiteY2" fmla="*/ 461711 h 1998203"/>
                    <a:gd name="connsiteX3" fmla="*/ 3275352 w 3355695"/>
                    <a:gd name="connsiteY3" fmla="*/ 1773351 h 1998203"/>
                    <a:gd name="connsiteX4" fmla="*/ 2615785 w 3355695"/>
                    <a:gd name="connsiteY4" fmla="*/ 1998203 h 1998203"/>
                    <a:gd name="connsiteX0" fmla="*/ 0 w 3499453"/>
                    <a:gd name="connsiteY0" fmla="*/ 294469 h 2010843"/>
                    <a:gd name="connsiteX1" fmla="*/ 2031169 w 3499453"/>
                    <a:gd name="connsiteY1" fmla="*/ 17151 h 2010843"/>
                    <a:gd name="connsiteX2" fmla="*/ 3395274 w 3499453"/>
                    <a:gd name="connsiteY2" fmla="*/ 721689 h 2010843"/>
                    <a:gd name="connsiteX3" fmla="*/ 3275352 w 3499453"/>
                    <a:gd name="connsiteY3" fmla="*/ 1785991 h 2010843"/>
                    <a:gd name="connsiteX4" fmla="*/ 2615785 w 3499453"/>
                    <a:gd name="connsiteY4" fmla="*/ 2010843 h 2010843"/>
                    <a:gd name="connsiteX0" fmla="*/ 0 w 3420341"/>
                    <a:gd name="connsiteY0" fmla="*/ 294469 h 2010843"/>
                    <a:gd name="connsiteX1" fmla="*/ 2031169 w 3420341"/>
                    <a:gd name="connsiteY1" fmla="*/ 17151 h 2010843"/>
                    <a:gd name="connsiteX2" fmla="*/ 3395274 w 3420341"/>
                    <a:gd name="connsiteY2" fmla="*/ 721689 h 2010843"/>
                    <a:gd name="connsiteX3" fmla="*/ 3275352 w 3420341"/>
                    <a:gd name="connsiteY3" fmla="*/ 1785991 h 2010843"/>
                    <a:gd name="connsiteX4" fmla="*/ 2615785 w 3420341"/>
                    <a:gd name="connsiteY4" fmla="*/ 2010843 h 2010843"/>
                    <a:gd name="connsiteX0" fmla="*/ 0 w 3404362"/>
                    <a:gd name="connsiteY0" fmla="*/ 294469 h 2010843"/>
                    <a:gd name="connsiteX1" fmla="*/ 2031169 w 3404362"/>
                    <a:gd name="connsiteY1" fmla="*/ 17151 h 2010843"/>
                    <a:gd name="connsiteX2" fmla="*/ 3395274 w 3404362"/>
                    <a:gd name="connsiteY2" fmla="*/ 721689 h 2010843"/>
                    <a:gd name="connsiteX3" fmla="*/ 2615785 w 3404362"/>
                    <a:gd name="connsiteY3" fmla="*/ 2010843 h 2010843"/>
                    <a:gd name="connsiteX0" fmla="*/ 0 w 3418179"/>
                    <a:gd name="connsiteY0" fmla="*/ 294469 h 2010843"/>
                    <a:gd name="connsiteX1" fmla="*/ 2031169 w 3418179"/>
                    <a:gd name="connsiteY1" fmla="*/ 17151 h 2010843"/>
                    <a:gd name="connsiteX2" fmla="*/ 3395274 w 3418179"/>
                    <a:gd name="connsiteY2" fmla="*/ 721689 h 2010843"/>
                    <a:gd name="connsiteX3" fmla="*/ 2615785 w 3418179"/>
                    <a:gd name="connsiteY3" fmla="*/ 2010843 h 2010843"/>
                    <a:gd name="connsiteX0" fmla="*/ 0 w 3426787"/>
                    <a:gd name="connsiteY0" fmla="*/ 294469 h 2010843"/>
                    <a:gd name="connsiteX1" fmla="*/ 2031169 w 3426787"/>
                    <a:gd name="connsiteY1" fmla="*/ 17151 h 2010843"/>
                    <a:gd name="connsiteX2" fmla="*/ 3395274 w 3426787"/>
                    <a:gd name="connsiteY2" fmla="*/ 721689 h 2010843"/>
                    <a:gd name="connsiteX3" fmla="*/ 2960559 w 3426787"/>
                    <a:gd name="connsiteY3" fmla="*/ 1800981 h 2010843"/>
                    <a:gd name="connsiteX4" fmla="*/ 2615785 w 3426787"/>
                    <a:gd name="connsiteY4" fmla="*/ 2010843 h 2010843"/>
                    <a:gd name="connsiteX0" fmla="*/ 0 w 3404362"/>
                    <a:gd name="connsiteY0" fmla="*/ 294469 h 2010843"/>
                    <a:gd name="connsiteX1" fmla="*/ 2031169 w 3404362"/>
                    <a:gd name="connsiteY1" fmla="*/ 17151 h 2010843"/>
                    <a:gd name="connsiteX2" fmla="*/ 3395274 w 3404362"/>
                    <a:gd name="connsiteY2" fmla="*/ 721689 h 2010843"/>
                    <a:gd name="connsiteX3" fmla="*/ 2615785 w 3404362"/>
                    <a:gd name="connsiteY3" fmla="*/ 2010843 h 2010843"/>
                    <a:gd name="connsiteX0" fmla="*/ 0 w 3449232"/>
                    <a:gd name="connsiteY0" fmla="*/ 294469 h 1913407"/>
                    <a:gd name="connsiteX1" fmla="*/ 2031169 w 3449232"/>
                    <a:gd name="connsiteY1" fmla="*/ 17151 h 1913407"/>
                    <a:gd name="connsiteX2" fmla="*/ 3395274 w 3449232"/>
                    <a:gd name="connsiteY2" fmla="*/ 721689 h 1913407"/>
                    <a:gd name="connsiteX3" fmla="*/ 3102965 w 3449232"/>
                    <a:gd name="connsiteY3" fmla="*/ 1913407 h 1913407"/>
                    <a:gd name="connsiteX0" fmla="*/ 0 w 3484939"/>
                    <a:gd name="connsiteY0" fmla="*/ 294469 h 1913407"/>
                    <a:gd name="connsiteX1" fmla="*/ 2031169 w 3484939"/>
                    <a:gd name="connsiteY1" fmla="*/ 17151 h 1913407"/>
                    <a:gd name="connsiteX2" fmla="*/ 3395274 w 3484939"/>
                    <a:gd name="connsiteY2" fmla="*/ 721689 h 1913407"/>
                    <a:gd name="connsiteX3" fmla="*/ 3102965 w 3484939"/>
                    <a:gd name="connsiteY3" fmla="*/ 1913407 h 1913407"/>
                    <a:gd name="connsiteX0" fmla="*/ 0 w 3407398"/>
                    <a:gd name="connsiteY0" fmla="*/ 294469 h 1898417"/>
                    <a:gd name="connsiteX1" fmla="*/ 2031169 w 3407398"/>
                    <a:gd name="connsiteY1" fmla="*/ 17151 h 1898417"/>
                    <a:gd name="connsiteX2" fmla="*/ 3395274 w 3407398"/>
                    <a:gd name="connsiteY2" fmla="*/ 721689 h 1898417"/>
                    <a:gd name="connsiteX3" fmla="*/ 2608290 w 3407398"/>
                    <a:gd name="connsiteY3" fmla="*/ 1898417 h 1898417"/>
                    <a:gd name="connsiteX0" fmla="*/ 0 w 3428681"/>
                    <a:gd name="connsiteY0" fmla="*/ 294469 h 1898417"/>
                    <a:gd name="connsiteX1" fmla="*/ 2031169 w 3428681"/>
                    <a:gd name="connsiteY1" fmla="*/ 17151 h 1898417"/>
                    <a:gd name="connsiteX2" fmla="*/ 3395274 w 3428681"/>
                    <a:gd name="connsiteY2" fmla="*/ 721689 h 1898417"/>
                    <a:gd name="connsiteX3" fmla="*/ 2608290 w 3428681"/>
                    <a:gd name="connsiteY3" fmla="*/ 1898417 h 1898417"/>
                    <a:gd name="connsiteX0" fmla="*/ 0 w 3428681"/>
                    <a:gd name="connsiteY0" fmla="*/ 279395 h 1883343"/>
                    <a:gd name="connsiteX1" fmla="*/ 2031169 w 3428681"/>
                    <a:gd name="connsiteY1" fmla="*/ 2077 h 1883343"/>
                    <a:gd name="connsiteX2" fmla="*/ 3395274 w 3428681"/>
                    <a:gd name="connsiteY2" fmla="*/ 706615 h 1883343"/>
                    <a:gd name="connsiteX3" fmla="*/ 2608290 w 3428681"/>
                    <a:gd name="connsiteY3" fmla="*/ 1883343 h 1883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28681" h="1883343">
                      <a:moveTo>
                        <a:pt x="0" y="279395"/>
                      </a:moveTo>
                      <a:cubicBezTo>
                        <a:pt x="413479" y="92642"/>
                        <a:pt x="1120516" y="-16661"/>
                        <a:pt x="2031169" y="2077"/>
                      </a:cubicBezTo>
                      <a:cubicBezTo>
                        <a:pt x="2941822" y="20815"/>
                        <a:pt x="3299087" y="393071"/>
                        <a:pt x="3395274" y="706615"/>
                      </a:cubicBezTo>
                      <a:cubicBezTo>
                        <a:pt x="3491461" y="1020159"/>
                        <a:pt x="3422756" y="1877097"/>
                        <a:pt x="2608290" y="1883343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835315" y="1445278"/>
                    <a:ext cx="6822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5315" y="1445278"/>
                    <a:ext cx="68224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714" r="-53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4330663" y="2490805"/>
                    <a:ext cx="117337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0663" y="2490805"/>
                    <a:ext cx="117337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5567833" y="1823381"/>
                    <a:ext cx="90241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7833" y="1823381"/>
                    <a:ext cx="902417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255441" y="1179527"/>
                    <a:ext cx="117337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5441" y="1179527"/>
                    <a:ext cx="1173374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8804273" y="1971611"/>
                    <a:ext cx="117337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26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4273" y="1971611"/>
                    <a:ext cx="1173374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4397981" y="1732274"/>
                    <a:ext cx="6822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7981" y="1732274"/>
                    <a:ext cx="682247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0714" r="-6250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Овал 67"/>
            <p:cNvSpPr/>
            <p:nvPr/>
          </p:nvSpPr>
          <p:spPr>
            <a:xfrm rot="20333844">
              <a:off x="3088876" y="3549821"/>
              <a:ext cx="2696496" cy="128036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9" name="Прямая со стрелкой 68"/>
            <p:cNvCxnSpPr/>
            <p:nvPr/>
          </p:nvCxnSpPr>
          <p:spPr>
            <a:xfrm flipH="1">
              <a:off x="3867718" y="3861011"/>
              <a:ext cx="1078424" cy="44909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9555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735" y="221686"/>
            <a:ext cx="11164529" cy="932733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prstClr val="black"/>
                </a:solidFill>
                <a:ea typeface="+mn-ea"/>
                <a:cs typeface="+mn-cs"/>
              </a:rPr>
              <a:t>Время однократного пребывания в подмножестве состояний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5637" y="1408472"/>
                <a:ext cx="11830665" cy="539053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ru-RU" dirty="0">
                    <a:solidFill>
                      <a:prstClr val="black"/>
                    </a:solidFill>
                  </a:rPr>
                  <a:t>5. Среднее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ba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 находится как математическое ожидание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ba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ru-RU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ru-RU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ru-RU" dirty="0">
                    <a:solidFill>
                      <a:prstClr val="black"/>
                    </a:solidFill>
                  </a:rPr>
                  <a:t>Замечание: чтобы найти среднее время пребывания в подмножестве состояний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 в момент времени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, все интенсивности надо сдвинуть на это время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, причем систему уравнений Колмогорова решать при заданных начальных вероятностях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 в этот момент для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, причем в этот момент система находится в одном из состояний этого подмножества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0" lvl="0" indent="0">
                  <a:buNone/>
                </a:pPr>
                <a:endParaRPr lang="ru-RU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637" y="1408472"/>
                <a:ext cx="11830665" cy="5390534"/>
              </a:xfrm>
              <a:blipFill>
                <a:blip r:embed="rId2"/>
                <a:stretch>
                  <a:fillRect l="-1082" r="-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7232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1391" y="96325"/>
            <a:ext cx="11164529" cy="932733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prstClr val="black"/>
                </a:solidFill>
                <a:ea typeface="+mn-ea"/>
                <a:cs typeface="+mn-cs"/>
              </a:rPr>
              <a:t>Задание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245" y="2315496"/>
            <a:ext cx="9977284" cy="4181169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ru-RU" dirty="0">
                <a:solidFill>
                  <a:prstClr val="black"/>
                </a:solidFill>
                <a:latin typeface="Cambria Math" panose="02040503050406030204" pitchFamily="18" charset="0"/>
              </a:rPr>
              <a:t>Реализовать все представленные формулы на компьютере на языках программирования или скриптовых языках.</a:t>
            </a:r>
          </a:p>
          <a:p>
            <a:pPr lvl="0">
              <a:spcAft>
                <a:spcPts val="600"/>
              </a:spcAft>
            </a:pPr>
            <a:r>
              <a:rPr lang="ru-RU" dirty="0">
                <a:solidFill>
                  <a:prstClr val="black"/>
                </a:solidFill>
                <a:latin typeface="Cambria Math" panose="02040503050406030204" pitchFamily="18" charset="0"/>
              </a:rPr>
              <a:t>Рассмотреть пример некоторой системы с несколькими состояниями, задать вероятности переходов между состояниями.</a:t>
            </a:r>
          </a:p>
          <a:p>
            <a:pPr lvl="0">
              <a:spcAft>
                <a:spcPts val="600"/>
              </a:spcAft>
            </a:pPr>
            <a:r>
              <a:rPr lang="ru-RU" dirty="0">
                <a:solidFill>
                  <a:prstClr val="black"/>
                </a:solidFill>
                <a:latin typeface="Cambria Math" panose="02040503050406030204" pitchFamily="18" charset="0"/>
              </a:rPr>
              <a:t>С помощью полученных алгоритмов произвести соответствующие вычисления </a:t>
            </a:r>
            <a:endParaRPr lang="en-US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pPr marL="0" lvl="0" indent="0">
              <a:buNone/>
            </a:pPr>
            <a:endParaRPr lang="en-US" i="1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pPr marL="0" lvl="0" indent="0">
              <a:buNone/>
            </a:pP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65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735" y="0"/>
            <a:ext cx="11164529" cy="932733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prstClr val="black"/>
                </a:solidFill>
                <a:ea typeface="+mn-ea"/>
                <a:cs typeface="+mn-cs"/>
              </a:rPr>
              <a:t>Марковские процессы с непрерывным временем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8206" y="2099040"/>
                <a:ext cx="11280058" cy="45398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600" dirty="0"/>
                  <a:t>Если шаг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600" dirty="0"/>
                  <a:t> начинается в момент времени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600" dirty="0"/>
                  <a:t> и длится малое время </a:t>
                </a:r>
                <a14:m>
                  <m:oMath xmlns:m="http://schemas.openxmlformats.org/officeDocument/2006/math">
                    <m:r>
                      <a:rPr lang="ru-RU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ru-RU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600" i="1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ru-RU" sz="2600" dirty="0"/>
              </a:p>
              <a:p>
                <a:pPr marL="0" indent="0">
                  <a:buNone/>
                </a:pPr>
                <a:r>
                  <a:rPr lang="ru-RU" sz="2600" dirty="0"/>
                  <a:t>На графе состояний </a:t>
                </a:r>
                <a:r>
                  <a:rPr lang="ru-RU" sz="2600" dirty="0" err="1"/>
                  <a:t>марковских</a:t>
                </a:r>
                <a:r>
                  <a:rPr lang="ru-RU" sz="2600" dirty="0"/>
                  <a:t> процессов с непрерывным временем вместо вероятностей переходов используют интенсивность перехода. Интенсивность «задержатся» в состоянии не используют.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sz="2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206" y="2099040"/>
                <a:ext cx="11280058" cy="4539819"/>
              </a:xfrm>
              <a:blipFill>
                <a:blip r:embed="rId2"/>
                <a:stretch>
                  <a:fillRect l="-972" t="-2013" r="-5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Группа 11"/>
          <p:cNvGrpSpPr/>
          <p:nvPr/>
        </p:nvGrpSpPr>
        <p:grpSpPr>
          <a:xfrm>
            <a:off x="1545211" y="1033040"/>
            <a:ext cx="3432369" cy="789683"/>
            <a:chOff x="1545211" y="1033040"/>
            <a:chExt cx="3432369" cy="789683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1545211" y="1299503"/>
              <a:ext cx="585930" cy="523220"/>
              <a:chOff x="1762125" y="1976766"/>
              <a:chExt cx="585930" cy="523220"/>
            </a:xfrm>
          </p:grpSpPr>
          <p:sp>
            <p:nvSpPr>
              <p:cNvPr id="5" name="Прямоугольник 4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762125" y="1976766"/>
                    <a:ext cx="585930" cy="523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ru-RU" sz="28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2125" y="1976766"/>
                    <a:ext cx="585930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Группа 6"/>
            <p:cNvGrpSpPr/>
            <p:nvPr/>
          </p:nvGrpSpPr>
          <p:grpSpPr>
            <a:xfrm>
              <a:off x="4378352" y="1284795"/>
              <a:ext cx="599228" cy="523220"/>
              <a:chOff x="1762125" y="1976766"/>
              <a:chExt cx="599228" cy="523220"/>
            </a:xfrm>
          </p:grpSpPr>
          <p:sp>
            <p:nvSpPr>
              <p:cNvPr id="8" name="Прямоугольник 7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762125" y="1976766"/>
                    <a:ext cx="599228" cy="523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ru-RU" sz="2800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2125" y="1976766"/>
                    <a:ext cx="599228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Прямая со стрелкой 9"/>
            <p:cNvCxnSpPr/>
            <p:nvPr/>
          </p:nvCxnSpPr>
          <p:spPr>
            <a:xfrm>
              <a:off x="2040511" y="1561112"/>
              <a:ext cx="233784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748105" y="1033040"/>
                  <a:ext cx="1173374" cy="4914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105" y="1033040"/>
                  <a:ext cx="1173374" cy="491417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Группа 12"/>
          <p:cNvGrpSpPr/>
          <p:nvPr/>
        </p:nvGrpSpPr>
        <p:grpSpPr>
          <a:xfrm>
            <a:off x="6854630" y="1019547"/>
            <a:ext cx="3432369" cy="789683"/>
            <a:chOff x="1545211" y="1033040"/>
            <a:chExt cx="3432369" cy="789683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1545211" y="1299503"/>
              <a:ext cx="585930" cy="523220"/>
              <a:chOff x="1762125" y="1976766"/>
              <a:chExt cx="585930" cy="523220"/>
            </a:xfrm>
          </p:grpSpPr>
          <p:sp>
            <p:nvSpPr>
              <p:cNvPr id="20" name="Прямоугольник 19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762125" y="1976766"/>
                    <a:ext cx="585930" cy="523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ru-RU" sz="28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2125" y="1976766"/>
                    <a:ext cx="585930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Группа 14"/>
            <p:cNvGrpSpPr/>
            <p:nvPr/>
          </p:nvGrpSpPr>
          <p:grpSpPr>
            <a:xfrm>
              <a:off x="4378352" y="1284795"/>
              <a:ext cx="599228" cy="523220"/>
              <a:chOff x="1762125" y="1976766"/>
              <a:chExt cx="599228" cy="523220"/>
            </a:xfrm>
          </p:grpSpPr>
          <p:sp>
            <p:nvSpPr>
              <p:cNvPr id="18" name="Прямоугольник 17"/>
              <p:cNvSpPr/>
              <p:nvPr/>
            </p:nvSpPr>
            <p:spPr>
              <a:xfrm>
                <a:off x="1762125" y="1990725"/>
                <a:ext cx="495300" cy="495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762125" y="1976766"/>
                    <a:ext cx="599228" cy="523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ru-RU" sz="28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2125" y="1976766"/>
                    <a:ext cx="599228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" name="Прямая со стрелкой 15"/>
            <p:cNvCxnSpPr/>
            <p:nvPr/>
          </p:nvCxnSpPr>
          <p:spPr>
            <a:xfrm>
              <a:off x="2040511" y="1561112"/>
              <a:ext cx="233784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748105" y="1033040"/>
                  <a:ext cx="1173374" cy="4914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105" y="1033040"/>
                  <a:ext cx="1173374" cy="491417"/>
                </a:xfrm>
                <a:prstGeom prst="rect">
                  <a:avLst/>
                </a:prstGeom>
                <a:blipFill>
                  <a:blip r:embed="rId8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Стрелка вправо 21"/>
          <p:cNvSpPr/>
          <p:nvPr/>
        </p:nvSpPr>
        <p:spPr>
          <a:xfrm>
            <a:off x="5546886" y="1313462"/>
            <a:ext cx="885231" cy="397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4" name="Группа 53"/>
          <p:cNvGrpSpPr/>
          <p:nvPr/>
        </p:nvGrpSpPr>
        <p:grpSpPr>
          <a:xfrm>
            <a:off x="1982853" y="4262171"/>
            <a:ext cx="8013296" cy="2521028"/>
            <a:chOff x="1964351" y="1144591"/>
            <a:chExt cx="8013296" cy="2521028"/>
          </a:xfrm>
        </p:grpSpPr>
        <p:grpSp>
          <p:nvGrpSpPr>
            <p:cNvPr id="55" name="Группа 54"/>
            <p:cNvGrpSpPr/>
            <p:nvPr/>
          </p:nvGrpSpPr>
          <p:grpSpPr>
            <a:xfrm>
              <a:off x="2205705" y="1144591"/>
              <a:ext cx="6751016" cy="2521028"/>
              <a:chOff x="447927" y="1410921"/>
              <a:chExt cx="6751016" cy="2521028"/>
            </a:xfrm>
          </p:grpSpPr>
          <p:grpSp>
            <p:nvGrpSpPr>
              <p:cNvPr id="72" name="Группа 71"/>
              <p:cNvGrpSpPr/>
              <p:nvPr/>
            </p:nvGrpSpPr>
            <p:grpSpPr>
              <a:xfrm>
                <a:off x="1784611" y="2304998"/>
                <a:ext cx="495300" cy="495300"/>
                <a:chOff x="1762125" y="1990725"/>
                <a:chExt cx="495300" cy="495300"/>
              </a:xfrm>
            </p:grpSpPr>
            <p:sp>
              <p:nvSpPr>
                <p:cNvPr id="100" name="Прямоугольник 99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1</a:t>
                  </a:r>
                </a:p>
              </p:txBody>
            </p:sp>
          </p:grpSp>
          <p:grpSp>
            <p:nvGrpSpPr>
              <p:cNvPr id="73" name="Группа 72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98" name="Прямоугольник 97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2</a:t>
                  </a:r>
                </a:p>
              </p:txBody>
            </p:sp>
          </p:grpSp>
          <p:grpSp>
            <p:nvGrpSpPr>
              <p:cNvPr id="74" name="Группа 73"/>
              <p:cNvGrpSpPr/>
              <p:nvPr/>
            </p:nvGrpSpPr>
            <p:grpSpPr>
              <a:xfrm>
                <a:off x="3276132" y="3109280"/>
                <a:ext cx="495300" cy="495300"/>
                <a:chOff x="1762125" y="1990725"/>
                <a:chExt cx="495300" cy="495300"/>
              </a:xfrm>
            </p:grpSpPr>
            <p:sp>
              <p:nvSpPr>
                <p:cNvPr id="96" name="Прямоугольник 95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3</a:t>
                  </a:r>
                </a:p>
              </p:txBody>
            </p:sp>
          </p:grpSp>
          <p:grpSp>
            <p:nvGrpSpPr>
              <p:cNvPr id="75" name="Группа 74"/>
              <p:cNvGrpSpPr/>
              <p:nvPr/>
            </p:nvGrpSpPr>
            <p:grpSpPr>
              <a:xfrm>
                <a:off x="4617752" y="2304998"/>
                <a:ext cx="495300" cy="495300"/>
                <a:chOff x="1762125" y="1990725"/>
                <a:chExt cx="495300" cy="495300"/>
              </a:xfrm>
            </p:grpSpPr>
            <p:sp>
              <p:nvSpPr>
                <p:cNvPr id="94" name="Прямоугольник 93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4</a:t>
                  </a:r>
                </a:p>
              </p:txBody>
            </p:sp>
          </p:grpSp>
          <p:grpSp>
            <p:nvGrpSpPr>
              <p:cNvPr id="76" name="Группа 75"/>
              <p:cNvGrpSpPr/>
              <p:nvPr/>
            </p:nvGrpSpPr>
            <p:grpSpPr>
              <a:xfrm>
                <a:off x="5848349" y="3061685"/>
                <a:ext cx="495300" cy="495300"/>
                <a:chOff x="1762125" y="1990725"/>
                <a:chExt cx="495300" cy="495300"/>
              </a:xfrm>
            </p:grpSpPr>
            <p:sp>
              <p:nvSpPr>
                <p:cNvPr id="92" name="Прямоугольник 91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6</a:t>
                  </a:r>
                </a:p>
              </p:txBody>
            </p:sp>
          </p:grpSp>
          <p:grpSp>
            <p:nvGrpSpPr>
              <p:cNvPr id="77" name="Группа 76"/>
              <p:cNvGrpSpPr/>
              <p:nvPr/>
            </p:nvGrpSpPr>
            <p:grpSpPr>
              <a:xfrm>
                <a:off x="5848349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90" name="Прямоугольник 89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5</a:t>
                  </a:r>
                </a:p>
              </p:txBody>
            </p:sp>
          </p:grpSp>
          <p:cxnSp>
            <p:nvCxnSpPr>
              <p:cNvPr id="78" name="Прямая со стрелкой 77"/>
              <p:cNvCxnSpPr>
                <a:stCxn id="100" idx="0"/>
                <a:endCxn id="99" idx="1"/>
              </p:cNvCxnSpPr>
              <p:nvPr/>
            </p:nvCxnSpPr>
            <p:spPr>
              <a:xfrm flipV="1">
                <a:off x="2032261" y="1825625"/>
                <a:ext cx="1243871" cy="47937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Прямая со стрелкой 78"/>
              <p:cNvCxnSpPr/>
              <p:nvPr/>
            </p:nvCxnSpPr>
            <p:spPr>
              <a:xfrm>
                <a:off x="2279911" y="2470202"/>
                <a:ext cx="233784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Прямая со стрелкой 79"/>
              <p:cNvCxnSpPr>
                <a:stCxn id="98" idx="3"/>
                <a:endCxn id="91" idx="1"/>
              </p:cNvCxnSpPr>
              <p:nvPr/>
            </p:nvCxnSpPr>
            <p:spPr>
              <a:xfrm>
                <a:off x="3771432" y="1825625"/>
                <a:ext cx="2076917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Прямая со стрелкой 80"/>
              <p:cNvCxnSpPr>
                <a:endCxn id="97" idx="1"/>
              </p:cNvCxnSpPr>
              <p:nvPr/>
            </p:nvCxnSpPr>
            <p:spPr>
              <a:xfrm>
                <a:off x="2174944" y="2801183"/>
                <a:ext cx="1101188" cy="55574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Прямая со стрелкой 81"/>
              <p:cNvCxnSpPr/>
              <p:nvPr/>
            </p:nvCxnSpPr>
            <p:spPr>
              <a:xfrm flipV="1">
                <a:off x="3771432" y="2824592"/>
                <a:ext cx="918460" cy="40379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Прямая со стрелкой 82"/>
              <p:cNvCxnSpPr>
                <a:endCxn id="93" idx="1"/>
              </p:cNvCxnSpPr>
              <p:nvPr/>
            </p:nvCxnSpPr>
            <p:spPr>
              <a:xfrm>
                <a:off x="5015303" y="2824592"/>
                <a:ext cx="833046" cy="48474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Прямая со стрелкой 83"/>
              <p:cNvCxnSpPr>
                <a:stCxn id="90" idx="2"/>
                <a:endCxn id="92" idx="0"/>
              </p:cNvCxnSpPr>
              <p:nvPr/>
            </p:nvCxnSpPr>
            <p:spPr>
              <a:xfrm>
                <a:off x="6095999" y="2073275"/>
                <a:ext cx="0" cy="98841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Прямая со стрелкой 84"/>
              <p:cNvCxnSpPr/>
              <p:nvPr/>
            </p:nvCxnSpPr>
            <p:spPr>
              <a:xfrm flipH="1" flipV="1">
                <a:off x="3771432" y="3473953"/>
                <a:ext cx="2076917" cy="577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Прямая со стрелкой 85"/>
              <p:cNvCxnSpPr/>
              <p:nvPr/>
            </p:nvCxnSpPr>
            <p:spPr>
              <a:xfrm flipH="1" flipV="1">
                <a:off x="2279911" y="2624536"/>
                <a:ext cx="2286157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Прямая со стрелкой 86"/>
              <p:cNvCxnSpPr/>
              <p:nvPr/>
            </p:nvCxnSpPr>
            <p:spPr>
              <a:xfrm flipH="1" flipV="1">
                <a:off x="3771432" y="2027276"/>
                <a:ext cx="823053" cy="27371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Прямая со стрелкой 87"/>
              <p:cNvCxnSpPr/>
              <p:nvPr/>
            </p:nvCxnSpPr>
            <p:spPr>
              <a:xfrm flipH="1" flipV="1">
                <a:off x="1881970" y="2805060"/>
                <a:ext cx="1392992" cy="70433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Полилиния 88"/>
              <p:cNvSpPr/>
              <p:nvPr/>
            </p:nvSpPr>
            <p:spPr>
              <a:xfrm>
                <a:off x="3770262" y="1410921"/>
                <a:ext cx="3428681" cy="1883343"/>
              </a:xfrm>
              <a:custGeom>
                <a:avLst/>
                <a:gdLst>
                  <a:gd name="connsiteX0" fmla="*/ 0 w 3784446"/>
                  <a:gd name="connsiteY0" fmla="*/ 360478 h 2159298"/>
                  <a:gd name="connsiteX1" fmla="*/ 1454046 w 3784446"/>
                  <a:gd name="connsiteY1" fmla="*/ 714 h 2159298"/>
                  <a:gd name="connsiteX2" fmla="*/ 3762531 w 3784446"/>
                  <a:gd name="connsiteY2" fmla="*/ 442924 h 2159298"/>
                  <a:gd name="connsiteX3" fmla="*/ 2623279 w 3784446"/>
                  <a:gd name="connsiteY3" fmla="*/ 2159298 h 2159298"/>
                  <a:gd name="connsiteX0" fmla="*/ 0 w 3799187"/>
                  <a:gd name="connsiteY0" fmla="*/ 395161 h 2193981"/>
                  <a:gd name="connsiteX1" fmla="*/ 1454046 w 3799187"/>
                  <a:gd name="connsiteY1" fmla="*/ 35397 h 2193981"/>
                  <a:gd name="connsiteX2" fmla="*/ 3777521 w 3799187"/>
                  <a:gd name="connsiteY2" fmla="*/ 1242105 h 2193981"/>
                  <a:gd name="connsiteX3" fmla="*/ 2623279 w 3799187"/>
                  <a:gd name="connsiteY3" fmla="*/ 2193981 h 2193981"/>
                  <a:gd name="connsiteX0" fmla="*/ 0 w 3861640"/>
                  <a:gd name="connsiteY0" fmla="*/ 395161 h 2193981"/>
                  <a:gd name="connsiteX1" fmla="*/ 1454046 w 3861640"/>
                  <a:gd name="connsiteY1" fmla="*/ 35397 h 2193981"/>
                  <a:gd name="connsiteX2" fmla="*/ 3777521 w 3861640"/>
                  <a:gd name="connsiteY2" fmla="*/ 1242105 h 2193981"/>
                  <a:gd name="connsiteX3" fmla="*/ 3282846 w 3861640"/>
                  <a:gd name="connsiteY3" fmla="*/ 1969129 h 2193981"/>
                  <a:gd name="connsiteX4" fmla="*/ 2623279 w 3861640"/>
                  <a:gd name="connsiteY4" fmla="*/ 2193981 h 2193981"/>
                  <a:gd name="connsiteX0" fmla="*/ 0 w 3624106"/>
                  <a:gd name="connsiteY0" fmla="*/ 362728 h 2161548"/>
                  <a:gd name="connsiteX1" fmla="*/ 1454046 w 3624106"/>
                  <a:gd name="connsiteY1" fmla="*/ 2964 h 2161548"/>
                  <a:gd name="connsiteX2" fmla="*/ 3500203 w 3624106"/>
                  <a:gd name="connsiteY2" fmla="*/ 542610 h 2161548"/>
                  <a:gd name="connsiteX3" fmla="*/ 3282846 w 3624106"/>
                  <a:gd name="connsiteY3" fmla="*/ 1936696 h 2161548"/>
                  <a:gd name="connsiteX4" fmla="*/ 2623279 w 3624106"/>
                  <a:gd name="connsiteY4" fmla="*/ 2161548 h 2161548"/>
                  <a:gd name="connsiteX0" fmla="*/ 0 w 3564730"/>
                  <a:gd name="connsiteY0" fmla="*/ 374030 h 2172850"/>
                  <a:gd name="connsiteX1" fmla="*/ 1454046 w 3564730"/>
                  <a:gd name="connsiteY1" fmla="*/ 14266 h 2172850"/>
                  <a:gd name="connsiteX2" fmla="*/ 2271009 w 3564730"/>
                  <a:gd name="connsiteY2" fmla="*/ 119197 h 2172850"/>
                  <a:gd name="connsiteX3" fmla="*/ 3500203 w 3564730"/>
                  <a:gd name="connsiteY3" fmla="*/ 553912 h 2172850"/>
                  <a:gd name="connsiteX4" fmla="*/ 3282846 w 3564730"/>
                  <a:gd name="connsiteY4" fmla="*/ 1947998 h 2172850"/>
                  <a:gd name="connsiteX5" fmla="*/ 2623279 w 3564730"/>
                  <a:gd name="connsiteY5" fmla="*/ 2172850 h 2172850"/>
                  <a:gd name="connsiteX0" fmla="*/ 0 w 3564730"/>
                  <a:gd name="connsiteY0" fmla="*/ 364387 h 2163207"/>
                  <a:gd name="connsiteX1" fmla="*/ 1454046 w 3564730"/>
                  <a:gd name="connsiteY1" fmla="*/ 4623 h 2163207"/>
                  <a:gd name="connsiteX2" fmla="*/ 2271009 w 3564730"/>
                  <a:gd name="connsiteY2" fmla="*/ 109554 h 2163207"/>
                  <a:gd name="connsiteX3" fmla="*/ 3500203 w 3564730"/>
                  <a:gd name="connsiteY3" fmla="*/ 544269 h 2163207"/>
                  <a:gd name="connsiteX4" fmla="*/ 3282846 w 3564730"/>
                  <a:gd name="connsiteY4" fmla="*/ 1938355 h 2163207"/>
                  <a:gd name="connsiteX5" fmla="*/ 2623279 w 3564730"/>
                  <a:gd name="connsiteY5" fmla="*/ 2163207 h 2163207"/>
                  <a:gd name="connsiteX0" fmla="*/ 0 w 3564730"/>
                  <a:gd name="connsiteY0" fmla="*/ 254833 h 2053653"/>
                  <a:gd name="connsiteX1" fmla="*/ 1379095 w 3564730"/>
                  <a:gd name="connsiteY1" fmla="*/ 194872 h 2053653"/>
                  <a:gd name="connsiteX2" fmla="*/ 2271009 w 3564730"/>
                  <a:gd name="connsiteY2" fmla="*/ 0 h 2053653"/>
                  <a:gd name="connsiteX3" fmla="*/ 3500203 w 3564730"/>
                  <a:gd name="connsiteY3" fmla="*/ 434715 h 2053653"/>
                  <a:gd name="connsiteX4" fmla="*/ 3282846 w 3564730"/>
                  <a:gd name="connsiteY4" fmla="*/ 1828801 h 2053653"/>
                  <a:gd name="connsiteX5" fmla="*/ 2623279 w 3564730"/>
                  <a:gd name="connsiteY5" fmla="*/ 2053653 h 2053653"/>
                  <a:gd name="connsiteX0" fmla="*/ 0 w 3543360"/>
                  <a:gd name="connsiteY0" fmla="*/ 217357 h 2016177"/>
                  <a:gd name="connsiteX1" fmla="*/ 1379095 w 3543360"/>
                  <a:gd name="connsiteY1" fmla="*/ 157396 h 2016177"/>
                  <a:gd name="connsiteX2" fmla="*/ 2570812 w 3543360"/>
                  <a:gd name="connsiteY2" fmla="*/ 0 h 2016177"/>
                  <a:gd name="connsiteX3" fmla="*/ 3500203 w 3543360"/>
                  <a:gd name="connsiteY3" fmla="*/ 397239 h 2016177"/>
                  <a:gd name="connsiteX4" fmla="*/ 3282846 w 3543360"/>
                  <a:gd name="connsiteY4" fmla="*/ 1791325 h 2016177"/>
                  <a:gd name="connsiteX5" fmla="*/ 2623279 w 3543360"/>
                  <a:gd name="connsiteY5" fmla="*/ 2016177 h 2016177"/>
                  <a:gd name="connsiteX0" fmla="*/ 0 w 3543360"/>
                  <a:gd name="connsiteY0" fmla="*/ 111819 h 1910639"/>
                  <a:gd name="connsiteX1" fmla="*/ 1379095 w 3543360"/>
                  <a:gd name="connsiteY1" fmla="*/ 51858 h 1910639"/>
                  <a:gd name="connsiteX2" fmla="*/ 3500203 w 3543360"/>
                  <a:gd name="connsiteY2" fmla="*/ 291701 h 1910639"/>
                  <a:gd name="connsiteX3" fmla="*/ 3282846 w 3543360"/>
                  <a:gd name="connsiteY3" fmla="*/ 1685787 h 1910639"/>
                  <a:gd name="connsiteX4" fmla="*/ 2623279 w 3543360"/>
                  <a:gd name="connsiteY4" fmla="*/ 1910639 h 1910639"/>
                  <a:gd name="connsiteX0" fmla="*/ 0 w 3543360"/>
                  <a:gd name="connsiteY0" fmla="*/ 109240 h 1908060"/>
                  <a:gd name="connsiteX1" fmla="*/ 1379095 w 3543360"/>
                  <a:gd name="connsiteY1" fmla="*/ 49279 h 1908060"/>
                  <a:gd name="connsiteX2" fmla="*/ 3500203 w 3543360"/>
                  <a:gd name="connsiteY2" fmla="*/ 289122 h 1908060"/>
                  <a:gd name="connsiteX3" fmla="*/ 3282846 w 3543360"/>
                  <a:gd name="connsiteY3" fmla="*/ 1683208 h 1908060"/>
                  <a:gd name="connsiteX4" fmla="*/ 2623279 w 3543360"/>
                  <a:gd name="connsiteY4" fmla="*/ 1908060 h 1908060"/>
                  <a:gd name="connsiteX0" fmla="*/ 0 w 3206082"/>
                  <a:gd name="connsiteY0" fmla="*/ 164918 h 1866302"/>
                  <a:gd name="connsiteX1" fmla="*/ 1041817 w 3206082"/>
                  <a:gd name="connsiteY1" fmla="*/ 7521 h 1866302"/>
                  <a:gd name="connsiteX2" fmla="*/ 3162925 w 3206082"/>
                  <a:gd name="connsiteY2" fmla="*/ 247364 h 1866302"/>
                  <a:gd name="connsiteX3" fmla="*/ 2945568 w 3206082"/>
                  <a:gd name="connsiteY3" fmla="*/ 1641450 h 1866302"/>
                  <a:gd name="connsiteX4" fmla="*/ 2286001 w 3206082"/>
                  <a:gd name="connsiteY4" fmla="*/ 1866302 h 1866302"/>
                  <a:gd name="connsiteX0" fmla="*/ 0 w 3535866"/>
                  <a:gd name="connsiteY0" fmla="*/ 154217 h 1870591"/>
                  <a:gd name="connsiteX1" fmla="*/ 1371601 w 3535866"/>
                  <a:gd name="connsiteY1" fmla="*/ 11810 h 1870591"/>
                  <a:gd name="connsiteX2" fmla="*/ 3492709 w 3535866"/>
                  <a:gd name="connsiteY2" fmla="*/ 251653 h 1870591"/>
                  <a:gd name="connsiteX3" fmla="*/ 3275352 w 3535866"/>
                  <a:gd name="connsiteY3" fmla="*/ 1645739 h 1870591"/>
                  <a:gd name="connsiteX4" fmla="*/ 2615785 w 3535866"/>
                  <a:gd name="connsiteY4" fmla="*/ 1870591 h 1870591"/>
                  <a:gd name="connsiteX0" fmla="*/ 0 w 3574008"/>
                  <a:gd name="connsiteY0" fmla="*/ 278937 h 1995311"/>
                  <a:gd name="connsiteX1" fmla="*/ 2031169 w 3574008"/>
                  <a:gd name="connsiteY1" fmla="*/ 1619 h 1995311"/>
                  <a:gd name="connsiteX2" fmla="*/ 3492709 w 3574008"/>
                  <a:gd name="connsiteY2" fmla="*/ 376373 h 1995311"/>
                  <a:gd name="connsiteX3" fmla="*/ 3275352 w 3574008"/>
                  <a:gd name="connsiteY3" fmla="*/ 1770459 h 1995311"/>
                  <a:gd name="connsiteX4" fmla="*/ 2615785 w 3574008"/>
                  <a:gd name="connsiteY4" fmla="*/ 1995311 h 1995311"/>
                  <a:gd name="connsiteX0" fmla="*/ 0 w 3355695"/>
                  <a:gd name="connsiteY0" fmla="*/ 281883 h 1998257"/>
                  <a:gd name="connsiteX1" fmla="*/ 2031169 w 3355695"/>
                  <a:gd name="connsiteY1" fmla="*/ 4565 h 1998257"/>
                  <a:gd name="connsiteX2" fmla="*/ 3072985 w 3355695"/>
                  <a:gd name="connsiteY2" fmla="*/ 461765 h 1998257"/>
                  <a:gd name="connsiteX3" fmla="*/ 3275352 w 3355695"/>
                  <a:gd name="connsiteY3" fmla="*/ 1773405 h 1998257"/>
                  <a:gd name="connsiteX4" fmla="*/ 2615785 w 3355695"/>
                  <a:gd name="connsiteY4" fmla="*/ 1998257 h 1998257"/>
                  <a:gd name="connsiteX0" fmla="*/ 0 w 3355695"/>
                  <a:gd name="connsiteY0" fmla="*/ 281829 h 1998203"/>
                  <a:gd name="connsiteX1" fmla="*/ 2031169 w 3355695"/>
                  <a:gd name="connsiteY1" fmla="*/ 4511 h 1998203"/>
                  <a:gd name="connsiteX2" fmla="*/ 3072985 w 3355695"/>
                  <a:gd name="connsiteY2" fmla="*/ 461711 h 1998203"/>
                  <a:gd name="connsiteX3" fmla="*/ 3275352 w 3355695"/>
                  <a:gd name="connsiteY3" fmla="*/ 1773351 h 1998203"/>
                  <a:gd name="connsiteX4" fmla="*/ 2615785 w 3355695"/>
                  <a:gd name="connsiteY4" fmla="*/ 1998203 h 1998203"/>
                  <a:gd name="connsiteX0" fmla="*/ 0 w 3499453"/>
                  <a:gd name="connsiteY0" fmla="*/ 294469 h 2010843"/>
                  <a:gd name="connsiteX1" fmla="*/ 2031169 w 3499453"/>
                  <a:gd name="connsiteY1" fmla="*/ 17151 h 2010843"/>
                  <a:gd name="connsiteX2" fmla="*/ 3395274 w 3499453"/>
                  <a:gd name="connsiteY2" fmla="*/ 721689 h 2010843"/>
                  <a:gd name="connsiteX3" fmla="*/ 3275352 w 3499453"/>
                  <a:gd name="connsiteY3" fmla="*/ 1785991 h 2010843"/>
                  <a:gd name="connsiteX4" fmla="*/ 2615785 w 3499453"/>
                  <a:gd name="connsiteY4" fmla="*/ 2010843 h 2010843"/>
                  <a:gd name="connsiteX0" fmla="*/ 0 w 3420341"/>
                  <a:gd name="connsiteY0" fmla="*/ 294469 h 2010843"/>
                  <a:gd name="connsiteX1" fmla="*/ 2031169 w 3420341"/>
                  <a:gd name="connsiteY1" fmla="*/ 17151 h 2010843"/>
                  <a:gd name="connsiteX2" fmla="*/ 3395274 w 3420341"/>
                  <a:gd name="connsiteY2" fmla="*/ 721689 h 2010843"/>
                  <a:gd name="connsiteX3" fmla="*/ 3275352 w 3420341"/>
                  <a:gd name="connsiteY3" fmla="*/ 1785991 h 2010843"/>
                  <a:gd name="connsiteX4" fmla="*/ 2615785 w 3420341"/>
                  <a:gd name="connsiteY4" fmla="*/ 2010843 h 2010843"/>
                  <a:gd name="connsiteX0" fmla="*/ 0 w 3404362"/>
                  <a:gd name="connsiteY0" fmla="*/ 294469 h 2010843"/>
                  <a:gd name="connsiteX1" fmla="*/ 2031169 w 3404362"/>
                  <a:gd name="connsiteY1" fmla="*/ 17151 h 2010843"/>
                  <a:gd name="connsiteX2" fmla="*/ 3395274 w 3404362"/>
                  <a:gd name="connsiteY2" fmla="*/ 721689 h 2010843"/>
                  <a:gd name="connsiteX3" fmla="*/ 2615785 w 3404362"/>
                  <a:gd name="connsiteY3" fmla="*/ 2010843 h 2010843"/>
                  <a:gd name="connsiteX0" fmla="*/ 0 w 3418179"/>
                  <a:gd name="connsiteY0" fmla="*/ 294469 h 2010843"/>
                  <a:gd name="connsiteX1" fmla="*/ 2031169 w 3418179"/>
                  <a:gd name="connsiteY1" fmla="*/ 17151 h 2010843"/>
                  <a:gd name="connsiteX2" fmla="*/ 3395274 w 3418179"/>
                  <a:gd name="connsiteY2" fmla="*/ 721689 h 2010843"/>
                  <a:gd name="connsiteX3" fmla="*/ 2615785 w 3418179"/>
                  <a:gd name="connsiteY3" fmla="*/ 2010843 h 2010843"/>
                  <a:gd name="connsiteX0" fmla="*/ 0 w 3426787"/>
                  <a:gd name="connsiteY0" fmla="*/ 294469 h 2010843"/>
                  <a:gd name="connsiteX1" fmla="*/ 2031169 w 3426787"/>
                  <a:gd name="connsiteY1" fmla="*/ 17151 h 2010843"/>
                  <a:gd name="connsiteX2" fmla="*/ 3395274 w 3426787"/>
                  <a:gd name="connsiteY2" fmla="*/ 721689 h 2010843"/>
                  <a:gd name="connsiteX3" fmla="*/ 2960559 w 3426787"/>
                  <a:gd name="connsiteY3" fmla="*/ 1800981 h 2010843"/>
                  <a:gd name="connsiteX4" fmla="*/ 2615785 w 3426787"/>
                  <a:gd name="connsiteY4" fmla="*/ 2010843 h 2010843"/>
                  <a:gd name="connsiteX0" fmla="*/ 0 w 3404362"/>
                  <a:gd name="connsiteY0" fmla="*/ 294469 h 2010843"/>
                  <a:gd name="connsiteX1" fmla="*/ 2031169 w 3404362"/>
                  <a:gd name="connsiteY1" fmla="*/ 17151 h 2010843"/>
                  <a:gd name="connsiteX2" fmla="*/ 3395274 w 3404362"/>
                  <a:gd name="connsiteY2" fmla="*/ 721689 h 2010843"/>
                  <a:gd name="connsiteX3" fmla="*/ 2615785 w 3404362"/>
                  <a:gd name="connsiteY3" fmla="*/ 2010843 h 2010843"/>
                  <a:gd name="connsiteX0" fmla="*/ 0 w 3449232"/>
                  <a:gd name="connsiteY0" fmla="*/ 294469 h 1913407"/>
                  <a:gd name="connsiteX1" fmla="*/ 2031169 w 3449232"/>
                  <a:gd name="connsiteY1" fmla="*/ 17151 h 1913407"/>
                  <a:gd name="connsiteX2" fmla="*/ 3395274 w 3449232"/>
                  <a:gd name="connsiteY2" fmla="*/ 721689 h 1913407"/>
                  <a:gd name="connsiteX3" fmla="*/ 3102965 w 3449232"/>
                  <a:gd name="connsiteY3" fmla="*/ 1913407 h 1913407"/>
                  <a:gd name="connsiteX0" fmla="*/ 0 w 3484939"/>
                  <a:gd name="connsiteY0" fmla="*/ 294469 h 1913407"/>
                  <a:gd name="connsiteX1" fmla="*/ 2031169 w 3484939"/>
                  <a:gd name="connsiteY1" fmla="*/ 17151 h 1913407"/>
                  <a:gd name="connsiteX2" fmla="*/ 3395274 w 3484939"/>
                  <a:gd name="connsiteY2" fmla="*/ 721689 h 1913407"/>
                  <a:gd name="connsiteX3" fmla="*/ 3102965 w 3484939"/>
                  <a:gd name="connsiteY3" fmla="*/ 1913407 h 1913407"/>
                  <a:gd name="connsiteX0" fmla="*/ 0 w 3407398"/>
                  <a:gd name="connsiteY0" fmla="*/ 294469 h 1898417"/>
                  <a:gd name="connsiteX1" fmla="*/ 2031169 w 3407398"/>
                  <a:gd name="connsiteY1" fmla="*/ 17151 h 1898417"/>
                  <a:gd name="connsiteX2" fmla="*/ 3395274 w 3407398"/>
                  <a:gd name="connsiteY2" fmla="*/ 721689 h 1898417"/>
                  <a:gd name="connsiteX3" fmla="*/ 2608290 w 3407398"/>
                  <a:gd name="connsiteY3" fmla="*/ 1898417 h 1898417"/>
                  <a:gd name="connsiteX0" fmla="*/ 0 w 3428681"/>
                  <a:gd name="connsiteY0" fmla="*/ 294469 h 1898417"/>
                  <a:gd name="connsiteX1" fmla="*/ 2031169 w 3428681"/>
                  <a:gd name="connsiteY1" fmla="*/ 17151 h 1898417"/>
                  <a:gd name="connsiteX2" fmla="*/ 3395274 w 3428681"/>
                  <a:gd name="connsiteY2" fmla="*/ 721689 h 1898417"/>
                  <a:gd name="connsiteX3" fmla="*/ 2608290 w 3428681"/>
                  <a:gd name="connsiteY3" fmla="*/ 1898417 h 1898417"/>
                  <a:gd name="connsiteX0" fmla="*/ 0 w 3428681"/>
                  <a:gd name="connsiteY0" fmla="*/ 279395 h 1883343"/>
                  <a:gd name="connsiteX1" fmla="*/ 2031169 w 3428681"/>
                  <a:gd name="connsiteY1" fmla="*/ 2077 h 1883343"/>
                  <a:gd name="connsiteX2" fmla="*/ 3395274 w 3428681"/>
                  <a:gd name="connsiteY2" fmla="*/ 706615 h 1883343"/>
                  <a:gd name="connsiteX3" fmla="*/ 2608290 w 3428681"/>
                  <a:gd name="connsiteY3" fmla="*/ 1883343 h 188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8681" h="1883343">
                    <a:moveTo>
                      <a:pt x="0" y="279395"/>
                    </a:moveTo>
                    <a:cubicBezTo>
                      <a:pt x="413479" y="92642"/>
                      <a:pt x="1120516" y="-16661"/>
                      <a:pt x="2031169" y="2077"/>
                    </a:cubicBezTo>
                    <a:cubicBezTo>
                      <a:pt x="2941822" y="20815"/>
                      <a:pt x="3299087" y="393071"/>
                      <a:pt x="3395274" y="706615"/>
                    </a:cubicBezTo>
                    <a:cubicBezTo>
                      <a:pt x="3491461" y="1020159"/>
                      <a:pt x="3422756" y="1877097"/>
                      <a:pt x="2608290" y="1883343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02" name="Прямая со стрелкой 101"/>
              <p:cNvCxnSpPr/>
              <p:nvPr/>
            </p:nvCxnSpPr>
            <p:spPr>
              <a:xfrm flipV="1">
                <a:off x="473096" y="2184509"/>
                <a:ext cx="548264" cy="47885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Прямая со стрелкой 103"/>
              <p:cNvCxnSpPr/>
              <p:nvPr/>
            </p:nvCxnSpPr>
            <p:spPr>
              <a:xfrm>
                <a:off x="447927" y="2164133"/>
                <a:ext cx="615905" cy="49923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Прямая со стрелкой 111"/>
              <p:cNvCxnSpPr>
                <a:endCxn id="71" idx="2"/>
              </p:cNvCxnSpPr>
              <p:nvPr/>
            </p:nvCxnSpPr>
            <p:spPr>
              <a:xfrm>
                <a:off x="6835977" y="3556985"/>
                <a:ext cx="342009" cy="36127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Прямая со стрелкой 114"/>
              <p:cNvCxnSpPr>
                <a:endCxn id="71" idx="0"/>
              </p:cNvCxnSpPr>
              <p:nvPr/>
            </p:nvCxnSpPr>
            <p:spPr>
              <a:xfrm flipV="1">
                <a:off x="6767699" y="3548928"/>
                <a:ext cx="410287" cy="38302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3687489" y="1394091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489" y="1394091"/>
                  <a:ext cx="117337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330663" y="2490805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0663" y="2490805"/>
                  <a:ext cx="1173374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328824" y="1825260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8824" y="1825260"/>
                  <a:ext cx="1173374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947476" y="2288875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41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7476" y="2288875"/>
                  <a:ext cx="1173374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345450" y="2851790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450" y="2851790"/>
                  <a:ext cx="1173374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5668754" y="2686586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8754" y="2686586"/>
                  <a:ext cx="1173374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146998" y="3158585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63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6998" y="3158585"/>
                  <a:ext cx="1173374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827429" y="2358269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46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7429" y="2358269"/>
                  <a:ext cx="1173374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255441" y="1179527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441" y="1179527"/>
                  <a:ext cx="1173374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804273" y="1971611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4273" y="1971611"/>
                  <a:ext cx="1173374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7707123" y="1918179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56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123" y="1918179"/>
                  <a:ext cx="1173374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845203" y="1608328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5203" y="1608328"/>
                  <a:ext cx="1173374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Полилиния 67"/>
            <p:cNvSpPr/>
            <p:nvPr/>
          </p:nvSpPr>
          <p:spPr>
            <a:xfrm>
              <a:off x="2883105" y="1803436"/>
              <a:ext cx="767000" cy="696504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8714" h="696504">
                  <a:moveTo>
                    <a:pt x="478714" y="205246"/>
                  </a:moveTo>
                  <a:cubicBezTo>
                    <a:pt x="435194" y="-42091"/>
                    <a:pt x="22011" y="-132033"/>
                    <a:pt x="1095" y="317672"/>
                  </a:cubicBezTo>
                  <a:cubicBezTo>
                    <a:pt x="-19821" y="767377"/>
                    <a:pt x="264261" y="771125"/>
                    <a:pt x="381278" y="56501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1964351" y="1931818"/>
                  <a:ext cx="117337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4351" y="1931818"/>
                  <a:ext cx="1173374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131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Полилиния 69"/>
            <p:cNvSpPr/>
            <p:nvPr/>
          </p:nvSpPr>
          <p:spPr>
            <a:xfrm rot="13244097">
              <a:off x="7939778" y="3169567"/>
              <a:ext cx="467068" cy="436978"/>
            </a:xfrm>
            <a:custGeom>
              <a:avLst/>
              <a:gdLst>
                <a:gd name="connsiteX0" fmla="*/ 553477 w 553477"/>
                <a:gd name="connsiteY0" fmla="*/ 321782 h 681546"/>
                <a:gd name="connsiteX1" fmla="*/ 216198 w 553477"/>
                <a:gd name="connsiteY1" fmla="*/ 6989 h 681546"/>
                <a:gd name="connsiteX2" fmla="*/ 6336 w 553477"/>
                <a:gd name="connsiteY2" fmla="*/ 591605 h 681546"/>
                <a:gd name="connsiteX3" fmla="*/ 456041 w 553477"/>
                <a:gd name="connsiteY3" fmla="*/ 681546 h 681546"/>
                <a:gd name="connsiteX0" fmla="*/ 597025 w 597025"/>
                <a:gd name="connsiteY0" fmla="*/ 130165 h 489929"/>
                <a:gd name="connsiteX1" fmla="*/ 72627 w 597025"/>
                <a:gd name="connsiteY1" fmla="*/ 40224 h 489929"/>
                <a:gd name="connsiteX2" fmla="*/ 49884 w 597025"/>
                <a:gd name="connsiteY2" fmla="*/ 399988 h 489929"/>
                <a:gd name="connsiteX3" fmla="*/ 499589 w 597025"/>
                <a:gd name="connsiteY3" fmla="*/ 489929 h 489929"/>
                <a:gd name="connsiteX0" fmla="*/ 573401 w 573401"/>
                <a:gd name="connsiteY0" fmla="*/ 234148 h 593912"/>
                <a:gd name="connsiteX1" fmla="*/ 49003 w 573401"/>
                <a:gd name="connsiteY1" fmla="*/ 144207 h 593912"/>
                <a:gd name="connsiteX2" fmla="*/ 26260 w 573401"/>
                <a:gd name="connsiteY2" fmla="*/ 503971 h 593912"/>
                <a:gd name="connsiteX3" fmla="*/ 475965 w 573401"/>
                <a:gd name="connsiteY3" fmla="*/ 593912 h 593912"/>
                <a:gd name="connsiteX0" fmla="*/ 524939 w 524939"/>
                <a:gd name="connsiteY0" fmla="*/ 136365 h 496129"/>
                <a:gd name="connsiteX1" fmla="*/ 541 w 524939"/>
                <a:gd name="connsiteY1" fmla="*/ 46424 h 496129"/>
                <a:gd name="connsiteX2" fmla="*/ 427503 w 524939"/>
                <a:gd name="connsiteY2" fmla="*/ 496129 h 496129"/>
                <a:gd name="connsiteX0" fmla="*/ 524491 w 524491"/>
                <a:gd name="connsiteY0" fmla="*/ 353620 h 713384"/>
                <a:gd name="connsiteX1" fmla="*/ 93 w 524491"/>
                <a:gd name="connsiteY1" fmla="*/ 263679 h 713384"/>
                <a:gd name="connsiteX2" fmla="*/ 427055 w 524491"/>
                <a:gd name="connsiteY2" fmla="*/ 713384 h 713384"/>
                <a:gd name="connsiteX0" fmla="*/ 477724 w 477724"/>
                <a:gd name="connsiteY0" fmla="*/ 221990 h 635123"/>
                <a:gd name="connsiteX1" fmla="*/ 105 w 477724"/>
                <a:gd name="connsiteY1" fmla="*/ 334416 h 635123"/>
                <a:gd name="connsiteX2" fmla="*/ 380288 w 477724"/>
                <a:gd name="connsiteY2" fmla="*/ 581754 h 635123"/>
                <a:gd name="connsiteX0" fmla="*/ 477724 w 477724"/>
                <a:gd name="connsiteY0" fmla="*/ 221990 h 746063"/>
                <a:gd name="connsiteX1" fmla="*/ 105 w 477724"/>
                <a:gd name="connsiteY1" fmla="*/ 334416 h 746063"/>
                <a:gd name="connsiteX2" fmla="*/ 380288 w 477724"/>
                <a:gd name="connsiteY2" fmla="*/ 581754 h 746063"/>
                <a:gd name="connsiteX0" fmla="*/ 477705 w 477705"/>
                <a:gd name="connsiteY0" fmla="*/ 245310 h 769383"/>
                <a:gd name="connsiteX1" fmla="*/ 86 w 477705"/>
                <a:gd name="connsiteY1" fmla="*/ 357736 h 769383"/>
                <a:gd name="connsiteX2" fmla="*/ 380269 w 477705"/>
                <a:gd name="connsiteY2" fmla="*/ 605074 h 769383"/>
                <a:gd name="connsiteX0" fmla="*/ 478714 w 478714"/>
                <a:gd name="connsiteY0" fmla="*/ 205246 h 696504"/>
                <a:gd name="connsiteX1" fmla="*/ 1095 w 478714"/>
                <a:gd name="connsiteY1" fmla="*/ 317672 h 696504"/>
                <a:gd name="connsiteX2" fmla="*/ 381278 w 478714"/>
                <a:gd name="connsiteY2" fmla="*/ 565010 h 69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8714" h="696504">
                  <a:moveTo>
                    <a:pt x="478714" y="205246"/>
                  </a:moveTo>
                  <a:cubicBezTo>
                    <a:pt x="435194" y="-42091"/>
                    <a:pt x="22011" y="-132033"/>
                    <a:pt x="1095" y="317672"/>
                  </a:cubicBezTo>
                  <a:cubicBezTo>
                    <a:pt x="-19821" y="767377"/>
                    <a:pt x="264261" y="771125"/>
                    <a:pt x="381278" y="56501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8349077" y="3282598"/>
                  <a:ext cx="1173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66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077" y="3282598"/>
                  <a:ext cx="1173374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0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628" y="74202"/>
            <a:ext cx="11769213" cy="932733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>
                <a:solidFill>
                  <a:prstClr val="black"/>
                </a:solidFill>
                <a:ea typeface="+mn-ea"/>
                <a:cs typeface="+mn-cs"/>
              </a:rPr>
              <a:t>Матрица интенсивностей переходов между состояниями</a:t>
            </a:r>
            <a:endParaRPr lang="ru-RU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8206" y="1216742"/>
                <a:ext cx="11280058" cy="542211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ru-RU" dirty="0">
                    <a:solidFill>
                      <a:prstClr val="black"/>
                    </a:solidFill>
                  </a:rPr>
                  <a:t>Было при дискретном времени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i="1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ru-RU" dirty="0"/>
                  <a:t>Стало при непрерывном времени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где по главной диагонали стоят нули.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Если переход 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/>
                  <a:t> 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 невозможен,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206" y="1216742"/>
                <a:ext cx="11280058" cy="5422118"/>
              </a:xfrm>
              <a:blipFill>
                <a:blip r:embed="rId2"/>
                <a:stretch>
                  <a:fillRect l="-972" t="-1800" b="-1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57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735" y="221686"/>
            <a:ext cx="11164529" cy="932733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prstClr val="black"/>
                </a:solidFill>
                <a:ea typeface="+mn-ea"/>
                <a:cs typeface="+mn-cs"/>
              </a:rPr>
              <a:t>Уравнения Колмогорова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8206" y="1570704"/>
                <a:ext cx="11280058" cy="50681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600" dirty="0"/>
                  <a:t>Найдем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+∆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</a:t>
                </a:r>
                <a:r>
                  <a:rPr lang="ru-RU" sz="2600" dirty="0"/>
                  <a:t>- вероятность того, что в момент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+∆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600" dirty="0"/>
                  <a:t> система окажется в состоянии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600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600" i="1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sSub>
                            <m:sSubPr>
                              <m:ctrlPr>
                                <a:rPr lang="ru-RU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6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sz="26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206" y="1570704"/>
                <a:ext cx="11280058" cy="5068156"/>
              </a:xfrm>
              <a:blipFill>
                <a:blip r:embed="rId2"/>
                <a:stretch>
                  <a:fillRect l="-972" t="-1925" r="-7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авая фигурная скобка 4"/>
          <p:cNvSpPr/>
          <p:nvPr/>
        </p:nvSpPr>
        <p:spPr>
          <a:xfrm rot="5400000">
            <a:off x="6139791" y="2753486"/>
            <a:ext cx="426150" cy="1054508"/>
          </a:xfrm>
          <a:prstGeom prst="rightBrace">
            <a:avLst>
              <a:gd name="adj1" fmla="val 111538"/>
              <a:gd name="adj2" fmla="val 4956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308187" y="3493813"/>
            <a:ext cx="2067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Вероятность перехода в другие состояния</a:t>
            </a:r>
          </a:p>
        </p:txBody>
      </p:sp>
      <p:sp>
        <p:nvSpPr>
          <p:cNvPr id="7" name="Правая фигурная скобка 6"/>
          <p:cNvSpPr/>
          <p:nvPr/>
        </p:nvSpPr>
        <p:spPr>
          <a:xfrm rot="5400000">
            <a:off x="5684127" y="3448196"/>
            <a:ext cx="426150" cy="2364046"/>
          </a:xfrm>
          <a:prstGeom prst="rightBrace">
            <a:avLst>
              <a:gd name="adj1" fmla="val 111538"/>
              <a:gd name="adj2" fmla="val 4956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38635" y="4936413"/>
                <a:ext cx="25405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Вероятность остаться в состоянии за время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635" y="4936413"/>
                <a:ext cx="2540590" cy="646331"/>
              </a:xfrm>
              <a:prstGeom prst="rect">
                <a:avLst/>
              </a:prstGeom>
              <a:blipFill>
                <a:blip r:embed="rId3"/>
                <a:stretch>
                  <a:fillRect t="-5660" r="-1923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481386" y="3878268"/>
            <a:ext cx="2067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Вероятность нахождения в других состояниях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8248650" y="3169348"/>
            <a:ext cx="148098" cy="64892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664014" y="3832468"/>
                <a:ext cx="20672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Вероятность перехода 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/>
                  <a:t>-тое состояние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014" y="3832468"/>
                <a:ext cx="2067233" cy="923330"/>
              </a:xfrm>
              <a:prstGeom prst="rect">
                <a:avLst/>
              </a:prstGeom>
              <a:blipFill>
                <a:blip r:embed="rId4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авая фигурная скобка 12"/>
          <p:cNvSpPr/>
          <p:nvPr/>
        </p:nvSpPr>
        <p:spPr>
          <a:xfrm rot="5400000">
            <a:off x="9300318" y="2442319"/>
            <a:ext cx="305565" cy="1402327"/>
          </a:xfrm>
          <a:prstGeom prst="rightBrace">
            <a:avLst>
              <a:gd name="adj1" fmla="val 111538"/>
              <a:gd name="adj2" fmla="val 4956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9536982" y="3413631"/>
            <a:ext cx="827596" cy="40464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985976" y="3818277"/>
                <a:ext cx="20672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Вероятность нахождения 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/>
                  <a:t>-том состоянии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976" y="3818277"/>
                <a:ext cx="2067233" cy="923330"/>
              </a:xfrm>
              <a:prstGeom prst="rect">
                <a:avLst/>
              </a:prstGeom>
              <a:blipFill>
                <a:blip r:embed="rId5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Прямая соединительная линия 17"/>
          <p:cNvCxnSpPr/>
          <p:nvPr/>
        </p:nvCxnSpPr>
        <p:spPr>
          <a:xfrm flipH="1">
            <a:off x="3571105" y="3089166"/>
            <a:ext cx="579027" cy="64892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791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735" y="221686"/>
            <a:ext cx="11164529" cy="932733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prstClr val="black"/>
                </a:solidFill>
                <a:ea typeface="+mn-ea"/>
                <a:cs typeface="+mn-cs"/>
              </a:rPr>
              <a:t>Уравнения Колмогорова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8206" y="1098755"/>
                <a:ext cx="11280058" cy="575924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ru-RU" sz="2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6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sz="26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sSub>
                            <m:sSubPr>
                              <m:ctrlPr>
                                <a:rPr lang="ru-RU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6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sz="26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ru-RU" sz="2600" dirty="0"/>
              </a:p>
              <a:p>
                <a:pPr marL="0" indent="0">
                  <a:buNone/>
                </a:pPr>
                <a:r>
                  <a:rPr lang="ru-RU" sz="2600" dirty="0"/>
                  <a:t>Разделим все на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sz="2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ru-RU" sz="2600" dirty="0"/>
                            <m:t> </m:t>
                          </m:r>
                        </m:den>
                      </m:f>
                      <m:r>
                        <a:rPr lang="ru-RU" sz="2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6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sSub>
                            <m:sSubPr>
                              <m:ctrlPr>
                                <a:rPr lang="ru-RU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6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sz="2600" dirty="0"/>
              </a:p>
              <a:p>
                <a:pPr marL="0" indent="0">
                  <a:buNone/>
                </a:pPr>
                <a:r>
                  <a:rPr lang="ru-RU" sz="2600" dirty="0"/>
                  <a:t>Устремим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ru-RU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  <m:r>
                      <m:rPr>
                        <m:nor/>
                      </m:rPr>
                      <a:rPr lang="ru-RU" sz="2600" dirty="0"/>
                      <m:t> </m:t>
                    </m:r>
                  </m:oMath>
                </a14:m>
                <a:endParaRPr lang="ru-RU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num>
                        <m:den>
                          <m:r>
                            <a:rPr lang="ru-RU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ru-RU" sz="2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sSub>
                            <m:sSubPr>
                              <m:ctrlPr>
                                <a:rPr lang="ru-RU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6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ru-RU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600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=1,2,…)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r>
                  <a:rPr lang="ru-RU" sz="2600" dirty="0"/>
                  <a:t>		</a:t>
                </a:r>
              </a:p>
              <a:p>
                <a:pPr marL="0" indent="0">
                  <a:buNone/>
                </a:pPr>
                <a:r>
                  <a:rPr lang="ru-RU" sz="2600" dirty="0"/>
                  <a:t>	</a:t>
                </a:r>
                <a:r>
                  <a:rPr lang="en-US" sz="2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ru-RU" sz="2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sz="2600" dirty="0"/>
                  <a:t> 		</a:t>
                </a:r>
                <a:r>
                  <a:rPr lang="en-US" sz="2600" dirty="0"/>
                  <a:t>	</a:t>
                </a:r>
                <a14:m>
                  <m:oMath xmlns:m="http://schemas.openxmlformats.org/officeDocument/2006/math"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600" dirty="0"/>
                  <a:t>			     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=1,2,…)</m:t>
                    </m:r>
                  </m:oMath>
                </a14:m>
                <a:endParaRPr lang="ru-RU" sz="2600" dirty="0"/>
              </a:p>
              <a:p>
                <a:pPr marL="0" indent="0">
                  <a:buNone/>
                </a:pPr>
                <a:endParaRPr lang="ru-RU" sz="2600" dirty="0"/>
              </a:p>
              <a:p>
                <a:pPr marL="0" indent="0">
                  <a:buNone/>
                </a:pPr>
                <a:r>
                  <a:rPr lang="ru-RU" sz="2600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sSub>
                      <m:sSubPr>
                        <m:ctrlPr>
                          <a:rPr lang="ru-RU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6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sz="2600" dirty="0"/>
                  <a:t> - поток вероятности из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</a:t>
                </a:r>
                <a:r>
                  <a:rPr lang="ru-RU" sz="2600" dirty="0"/>
                  <a:t>в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ru-RU" sz="2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206" y="1098755"/>
                <a:ext cx="11280058" cy="5759245"/>
              </a:xfrm>
              <a:blipFill>
                <a:blip r:embed="rId2"/>
                <a:stretch>
                  <a:fillRect l="-9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470509" y="4961278"/>
            <a:ext cx="24606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/>
              <a:t>Суммарный входной поток вероятности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44055" y="4961278"/>
            <a:ext cx="24606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/>
              <a:t>Суммарный выходной поток вероятности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336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735" y="221686"/>
            <a:ext cx="11164529" cy="932733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prstClr val="black"/>
                </a:solidFill>
                <a:ea typeface="+mn-ea"/>
                <a:cs typeface="+mn-cs"/>
              </a:rPr>
              <a:t>Уравнения Колмогорова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8206" y="1496961"/>
                <a:ext cx="11280058" cy="51418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Система дифференциальных линейных уравнений первого порядка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=1,2,3…)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Решение при начальных условиях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ru-RU" dirty="0"/>
                  <a:t>,… (таких, что сумма равна единице) дает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ru-RU" dirty="0"/>
                  <a:t> - зависимость вероятности состояний от времени для всех состояний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=1,2,3…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Решение можно получить аналитически либо используя численные методы интегрирования, например, метод Рунге-Кутта четвертого порядка.</a:t>
                </a:r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206" y="1496961"/>
                <a:ext cx="11280058" cy="5141899"/>
              </a:xfrm>
              <a:blipFill>
                <a:blip r:embed="rId2"/>
                <a:stretch>
                  <a:fillRect l="-1080" t="-20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851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735" y="221686"/>
            <a:ext cx="11164529" cy="932733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prstClr val="black"/>
                </a:solidFill>
                <a:ea typeface="+mn-ea"/>
                <a:cs typeface="+mn-cs"/>
              </a:rPr>
              <a:t>Стационарный режим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8206" y="1578077"/>
                <a:ext cx="11280058" cy="5060783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Если </a:t>
                </a:r>
                <a:r>
                  <a:rPr lang="ru-RU" dirty="0" err="1"/>
                  <a:t>марковский</a:t>
                </a:r>
                <a:r>
                  <a:rPr lang="ru-RU" dirty="0"/>
                  <a:t> процесс однороден, т.е. вероятности переходов не меняются со временем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lang="ru-RU" dirty="0"/>
                  <a:t>, вероятность состояний сойдется к постоянным значениям и перестанет изменятся.</a:t>
                </a:r>
              </a:p>
              <a:p>
                <a:r>
                  <a:rPr lang="ru-RU" dirty="0"/>
                  <a:t>Если при этом </a:t>
                </a:r>
                <a:r>
                  <a:rPr lang="ru-RU" dirty="0" err="1"/>
                  <a:t>марковский</a:t>
                </a:r>
                <a:r>
                  <a:rPr lang="ru-RU" dirty="0"/>
                  <a:t> процесс </a:t>
                </a:r>
                <a:r>
                  <a:rPr lang="ru-RU" dirty="0" err="1"/>
                  <a:t>эгодический</a:t>
                </a:r>
                <a:r>
                  <a:rPr lang="ru-RU" dirty="0"/>
                  <a:t> (нет истоков, поглощающих состояний или поглощающих подмножеств состояний), то какие бы не были начальные условия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ru-RU" dirty="0"/>
                  <a:t> … </a:t>
                </a:r>
                <a:r>
                  <a:rPr lang="ru-RU" dirty="0">
                    <a:solidFill>
                      <a:prstClr val="black"/>
                    </a:solidFill>
                  </a:rPr>
                  <a:t>, вероятность состояний сойдется к одним и тем же постоянным значениям. </a:t>
                </a:r>
              </a:p>
              <a:p>
                <a:r>
                  <a:rPr lang="ru-RU" dirty="0">
                    <a:solidFill>
                      <a:prstClr val="black"/>
                    </a:solidFill>
                  </a:rPr>
                  <a:t>Для неэргодического процесса  значения, к которым сойдутся вероятности состояний, могут изменятся в зависимости от начальных условий.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206" y="1578077"/>
                <a:ext cx="11280058" cy="5060783"/>
              </a:xfrm>
              <a:blipFill>
                <a:blip r:embed="rId2"/>
                <a:stretch>
                  <a:fillRect l="-972" t="-20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00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735" y="1"/>
            <a:ext cx="11164529" cy="774196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prstClr val="black"/>
                </a:solidFill>
                <a:ea typeface="+mn-ea"/>
                <a:cs typeface="+mn-cs"/>
              </a:rPr>
              <a:t>Стационарный режим (эргодический процесс)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8206" y="1098755"/>
                <a:ext cx="11280058" cy="554010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ru-RU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i="1" dirty="0"/>
              </a:p>
              <a:p>
                <a:r>
                  <a:rPr lang="ru-RU" dirty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.312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.25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ru-RU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438</m:t>
                    </m:r>
                  </m:oMath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.312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.25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ru-RU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438</m:t>
                    </m:r>
                  </m:oMath>
                </a14:m>
                <a:r>
                  <a:rPr lang="ru-RU" dirty="0">
                    <a:solidFill>
                      <a:prstClr val="black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ru-RU" dirty="0"/>
                  <a:t>сошлось к тем же значениям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206" y="1098755"/>
                <a:ext cx="11280058" cy="5540105"/>
              </a:xfrm>
              <a:blipFill>
                <a:blip r:embed="rId2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Группа 19"/>
          <p:cNvGrpSpPr/>
          <p:nvPr/>
        </p:nvGrpSpPr>
        <p:grpSpPr>
          <a:xfrm>
            <a:off x="3454607" y="1014309"/>
            <a:ext cx="2641392" cy="1588308"/>
            <a:chOff x="3714777" y="2278510"/>
            <a:chExt cx="3208519" cy="2131397"/>
          </a:xfrm>
        </p:grpSpPr>
        <p:grpSp>
          <p:nvGrpSpPr>
            <p:cNvPr id="21" name="Группа 20"/>
            <p:cNvGrpSpPr/>
            <p:nvPr/>
          </p:nvGrpSpPr>
          <p:grpSpPr>
            <a:xfrm>
              <a:off x="3714777" y="2278510"/>
              <a:ext cx="3208519" cy="1784455"/>
              <a:chOff x="1904533" y="1577975"/>
              <a:chExt cx="3208519" cy="1784455"/>
            </a:xfrm>
          </p:grpSpPr>
          <p:grpSp>
            <p:nvGrpSpPr>
              <p:cNvPr id="34" name="Группа 33"/>
              <p:cNvGrpSpPr/>
              <p:nvPr/>
            </p:nvGrpSpPr>
            <p:grpSpPr>
              <a:xfrm>
                <a:off x="1904533" y="2867130"/>
                <a:ext cx="495300" cy="495300"/>
                <a:chOff x="1882047" y="2552857"/>
                <a:chExt cx="495300" cy="495300"/>
              </a:xfrm>
            </p:grpSpPr>
            <p:sp>
              <p:nvSpPr>
                <p:cNvPr id="47" name="Прямоугольник 46"/>
                <p:cNvSpPr/>
                <p:nvPr/>
              </p:nvSpPr>
              <p:spPr>
                <a:xfrm>
                  <a:off x="1882047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1882047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1</a:t>
                  </a:r>
                </a:p>
              </p:txBody>
            </p:sp>
          </p:grpSp>
          <p:grpSp>
            <p:nvGrpSpPr>
              <p:cNvPr id="35" name="Группа 34"/>
              <p:cNvGrpSpPr/>
              <p:nvPr/>
            </p:nvGrpSpPr>
            <p:grpSpPr>
              <a:xfrm>
                <a:off x="3276132" y="1577975"/>
                <a:ext cx="495300" cy="495300"/>
                <a:chOff x="1762125" y="1990725"/>
                <a:chExt cx="495300" cy="495300"/>
              </a:xfrm>
            </p:grpSpPr>
            <p:sp>
              <p:nvSpPr>
                <p:cNvPr id="45" name="Прямоугольник 44"/>
                <p:cNvSpPr/>
                <p:nvPr/>
              </p:nvSpPr>
              <p:spPr>
                <a:xfrm>
                  <a:off x="1762125" y="1990725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1762125" y="2038320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2</a:t>
                  </a:r>
                </a:p>
              </p:txBody>
            </p:sp>
          </p:grpSp>
          <p:grpSp>
            <p:nvGrpSpPr>
              <p:cNvPr id="36" name="Группа 35"/>
              <p:cNvGrpSpPr/>
              <p:nvPr/>
            </p:nvGrpSpPr>
            <p:grpSpPr>
              <a:xfrm>
                <a:off x="4617752" y="2867130"/>
                <a:ext cx="495300" cy="495300"/>
                <a:chOff x="1762125" y="2552857"/>
                <a:chExt cx="495300" cy="495300"/>
              </a:xfrm>
            </p:grpSpPr>
            <p:sp>
              <p:nvSpPr>
                <p:cNvPr id="43" name="Прямоугольник 42"/>
                <p:cNvSpPr/>
                <p:nvPr/>
              </p:nvSpPr>
              <p:spPr>
                <a:xfrm>
                  <a:off x="1762125" y="2552857"/>
                  <a:ext cx="495300" cy="4953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762125" y="2600452"/>
                  <a:ext cx="4953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ru-RU" sz="2000" dirty="0"/>
                    <a:t>3</a:t>
                  </a:r>
                </a:p>
              </p:txBody>
            </p:sp>
          </p:grpSp>
          <p:cxnSp>
            <p:nvCxnSpPr>
              <p:cNvPr id="37" name="Прямая со стрелкой 36"/>
              <p:cNvCxnSpPr/>
              <p:nvPr/>
            </p:nvCxnSpPr>
            <p:spPr>
              <a:xfrm flipV="1">
                <a:off x="2009777" y="1683596"/>
                <a:ext cx="1251365" cy="117458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 стрелкой 37"/>
              <p:cNvCxnSpPr/>
              <p:nvPr/>
            </p:nvCxnSpPr>
            <p:spPr>
              <a:xfrm>
                <a:off x="2399833" y="3085117"/>
                <a:ext cx="2194652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/>
              <p:nvPr/>
            </p:nvCxnSpPr>
            <p:spPr>
              <a:xfrm flipH="1" flipV="1">
                <a:off x="2399833" y="3226277"/>
                <a:ext cx="2217920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 стрелкой 39"/>
              <p:cNvCxnSpPr/>
              <p:nvPr/>
            </p:nvCxnSpPr>
            <p:spPr>
              <a:xfrm flipH="1" flipV="1">
                <a:off x="3771431" y="1855008"/>
                <a:ext cx="1061308" cy="102028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 стрелкой 40"/>
              <p:cNvCxnSpPr/>
              <p:nvPr/>
            </p:nvCxnSpPr>
            <p:spPr>
              <a:xfrm flipV="1">
                <a:off x="2182163" y="1818130"/>
                <a:ext cx="1123949" cy="1041505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 стрелкой 41"/>
              <p:cNvCxnSpPr/>
              <p:nvPr/>
            </p:nvCxnSpPr>
            <p:spPr>
              <a:xfrm flipH="1" flipV="1">
                <a:off x="3794699" y="1702271"/>
                <a:ext cx="1228098" cy="1172329"/>
              </a:xfrm>
              <a:prstGeom prst="straightConnector1">
                <a:avLst/>
              </a:prstGeom>
              <a:ln w="127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902152" y="2635259"/>
                  <a:ext cx="478207" cy="4956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152" y="2635259"/>
                  <a:ext cx="478207" cy="495617"/>
                </a:xfrm>
                <a:prstGeom prst="rect">
                  <a:avLst/>
                </a:prstGeom>
                <a:blipFill>
                  <a:blip r:embed="rId3"/>
                  <a:stretch>
                    <a:fillRect l="-1692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608169" y="3037767"/>
                  <a:ext cx="478207" cy="4956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8169" y="3037767"/>
                  <a:ext cx="478207" cy="495617"/>
                </a:xfrm>
                <a:prstGeom prst="rect">
                  <a:avLst/>
                </a:prstGeom>
                <a:blipFill>
                  <a:blip r:embed="rId4"/>
                  <a:stretch>
                    <a:fillRect l="-1692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218993" y="2541550"/>
                  <a:ext cx="478207" cy="4956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8993" y="2541550"/>
                  <a:ext cx="478207" cy="495617"/>
                </a:xfrm>
                <a:prstGeom prst="rect">
                  <a:avLst/>
                </a:prstGeom>
                <a:blipFill>
                  <a:blip r:embed="rId5"/>
                  <a:stretch>
                    <a:fillRect l="-1875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5653076" y="2894698"/>
                  <a:ext cx="478207" cy="4956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076" y="2894698"/>
                  <a:ext cx="478207" cy="495617"/>
                </a:xfrm>
                <a:prstGeom prst="rect">
                  <a:avLst/>
                </a:prstGeom>
                <a:blipFill>
                  <a:blip r:embed="rId6"/>
                  <a:stretch>
                    <a:fillRect l="-1692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181314" y="3295311"/>
                  <a:ext cx="478207" cy="4956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314" y="3295311"/>
                  <a:ext cx="478207" cy="495617"/>
                </a:xfrm>
                <a:prstGeom prst="rect">
                  <a:avLst/>
                </a:prstGeom>
                <a:blipFill>
                  <a:blip r:embed="rId7"/>
                  <a:stretch>
                    <a:fillRect l="-1875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190474" y="3914290"/>
                  <a:ext cx="478207" cy="4956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0474" y="3914290"/>
                  <a:ext cx="478207" cy="495617"/>
                </a:xfrm>
                <a:prstGeom prst="rect">
                  <a:avLst/>
                </a:prstGeom>
                <a:blipFill>
                  <a:blip r:embed="rId8"/>
                  <a:stretch>
                    <a:fillRect l="-1846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9" name="Рисунок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7426" y="823222"/>
            <a:ext cx="4984314" cy="2851850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50489" y="3894212"/>
            <a:ext cx="5138402" cy="296378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BF1B1-4A85-43E6-A567-044AAC7071B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21998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1704</Words>
  <Application>Microsoft Office PowerPoint</Application>
  <PresentationFormat>Широкоэкранный</PresentationFormat>
  <Paragraphs>295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Тема Office</vt:lpstr>
      <vt:lpstr>1_Тема Office</vt:lpstr>
      <vt:lpstr>Математическое и имитационное моделирование</vt:lpstr>
      <vt:lpstr>Марковские процессы с непрерывным временем</vt:lpstr>
      <vt:lpstr>Марковские процессы с непрерывным временем</vt:lpstr>
      <vt:lpstr>Матрица интенсивностей переходов между состояниями</vt:lpstr>
      <vt:lpstr>Уравнения Колмогорова</vt:lpstr>
      <vt:lpstr>Уравнения Колмогорова</vt:lpstr>
      <vt:lpstr>Уравнения Колмогорова</vt:lpstr>
      <vt:lpstr>Стационарный режим</vt:lpstr>
      <vt:lpstr>Стационарный режим (эргодический процесс)</vt:lpstr>
      <vt:lpstr>Стационарный режим (неэргодический процесс)</vt:lpstr>
      <vt:lpstr>Стационарный режим</vt:lpstr>
      <vt:lpstr>Установившиеся вероятности, матричный способ</vt:lpstr>
      <vt:lpstr>Установившиеся вероятности, матричный способ</vt:lpstr>
      <vt:lpstr>Время однократного пребывания в состоянии</vt:lpstr>
      <vt:lpstr>Время однократного пребывания в состоянии</vt:lpstr>
      <vt:lpstr>Время однократного пребывания в состоянии</vt:lpstr>
      <vt:lpstr>Время однократного пребывания в состоянии</vt:lpstr>
      <vt:lpstr>Время однократного пребывания в подмножестве состояний</vt:lpstr>
      <vt:lpstr>Время однократного пребывания в подмножестве состояний</vt:lpstr>
      <vt:lpstr>Время однократного пребывания в подмножестве состояний</vt:lpstr>
      <vt:lpstr>Время однократного пребывания в подмножестве состояний</vt:lpstr>
      <vt:lpstr>Время однократного пребывания в подмножестве состояний</vt:lpstr>
      <vt:lpstr>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и имитационное моделирование</dc:title>
  <dc:creator>Пользователь Windows</dc:creator>
  <cp:lastModifiedBy>Ю</cp:lastModifiedBy>
  <cp:revision>65</cp:revision>
  <dcterms:created xsi:type="dcterms:W3CDTF">2020-01-08T13:58:49Z</dcterms:created>
  <dcterms:modified xsi:type="dcterms:W3CDTF">2020-03-23T05:59:40Z</dcterms:modified>
</cp:coreProperties>
</file>