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2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A8595-7C76-497D-B881-DC8AB0DEA3E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2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1DA1B-305D-49D1-8DAA-1E6736D5145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34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2B6CA-3A78-44D6-923E-C7E336BAAF7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9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615AA-D31A-42B9-BD55-37EB53E2129D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4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B672-FCB8-44E6-B8F1-ACFB318DA5C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7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EF8C1-942B-4688-A822-10D145030BE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7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2B893-30D1-4139-BA14-592913D41FF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0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C95E3-D7C1-4FCC-8BFE-8D9AA68BCBA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3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FC7D9-8B4D-4683-9F54-42A27DCA0F1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347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6B4EB-3018-4915-B6DC-7E8539363E9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7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ADB02-7109-4C44-A56C-0B42D0ECF95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7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7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0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F2CD-513B-4F25-BB56-6DF66D6FBFA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6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7E6DF-5CA1-4F72-820B-5D740A18812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7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13" Type="http://schemas.openxmlformats.org/officeDocument/2006/relationships/image" Target="../media/image950.png"/><Relationship Id="rId18" Type="http://schemas.openxmlformats.org/officeDocument/2006/relationships/image" Target="../media/image1000.png"/><Relationship Id="rId3" Type="http://schemas.openxmlformats.org/officeDocument/2006/relationships/image" Target="../media/image850.png"/><Relationship Id="rId21" Type="http://schemas.openxmlformats.org/officeDocument/2006/relationships/image" Target="../media/image1030.png"/><Relationship Id="rId7" Type="http://schemas.openxmlformats.org/officeDocument/2006/relationships/image" Target="../media/image890.png"/><Relationship Id="rId12" Type="http://schemas.openxmlformats.org/officeDocument/2006/relationships/image" Target="../media/image940.png"/><Relationship Id="rId17" Type="http://schemas.openxmlformats.org/officeDocument/2006/relationships/image" Target="../media/image990.png"/><Relationship Id="rId2" Type="http://schemas.openxmlformats.org/officeDocument/2006/relationships/image" Target="../media/image105.png"/><Relationship Id="rId16" Type="http://schemas.openxmlformats.org/officeDocument/2006/relationships/image" Target="../media/image98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0.png"/><Relationship Id="rId11" Type="http://schemas.openxmlformats.org/officeDocument/2006/relationships/image" Target="../media/image930.png"/><Relationship Id="rId5" Type="http://schemas.openxmlformats.org/officeDocument/2006/relationships/image" Target="../media/image870.png"/><Relationship Id="rId15" Type="http://schemas.openxmlformats.org/officeDocument/2006/relationships/image" Target="../media/image970.png"/><Relationship Id="rId10" Type="http://schemas.openxmlformats.org/officeDocument/2006/relationships/image" Target="../media/image920.png"/><Relationship Id="rId19" Type="http://schemas.openxmlformats.org/officeDocument/2006/relationships/image" Target="../media/image1010.png"/><Relationship Id="rId4" Type="http://schemas.openxmlformats.org/officeDocument/2006/relationships/image" Target="../media/image860.png"/><Relationship Id="rId9" Type="http://schemas.openxmlformats.org/officeDocument/2006/relationships/image" Target="../media/image910.png"/><Relationship Id="rId14" Type="http://schemas.openxmlformats.org/officeDocument/2006/relationships/image" Target="../media/image960.png"/><Relationship Id="rId22" Type="http://schemas.openxmlformats.org/officeDocument/2006/relationships/image" Target="../media/image10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0.png"/><Relationship Id="rId18" Type="http://schemas.openxmlformats.org/officeDocument/2006/relationships/image" Target="../media/image1230.png"/><Relationship Id="rId26" Type="http://schemas.openxmlformats.org/officeDocument/2006/relationships/image" Target="../media/image131.png"/><Relationship Id="rId39" Type="http://schemas.openxmlformats.org/officeDocument/2006/relationships/image" Target="../media/image144.png"/><Relationship Id="rId21" Type="http://schemas.openxmlformats.org/officeDocument/2006/relationships/image" Target="../media/image1260.png"/><Relationship Id="rId34" Type="http://schemas.openxmlformats.org/officeDocument/2006/relationships/image" Target="../media/image139.png"/><Relationship Id="rId42" Type="http://schemas.openxmlformats.org/officeDocument/2006/relationships/image" Target="../media/image147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6" Type="http://schemas.openxmlformats.org/officeDocument/2006/relationships/image" Target="../media/image1210.png"/><Relationship Id="rId20" Type="http://schemas.openxmlformats.org/officeDocument/2006/relationships/image" Target="../media/image1250.png"/><Relationship Id="rId29" Type="http://schemas.openxmlformats.org/officeDocument/2006/relationships/image" Target="../media/image134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10.png"/><Relationship Id="rId11" Type="http://schemas.openxmlformats.org/officeDocument/2006/relationships/image" Target="../media/image1160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37" Type="http://schemas.openxmlformats.org/officeDocument/2006/relationships/image" Target="../media/image142.png"/><Relationship Id="rId40" Type="http://schemas.openxmlformats.org/officeDocument/2006/relationships/image" Target="../media/image145.png"/><Relationship Id="rId5" Type="http://schemas.openxmlformats.org/officeDocument/2006/relationships/image" Target="../media/image1100.png"/><Relationship Id="rId15" Type="http://schemas.openxmlformats.org/officeDocument/2006/relationships/image" Target="../media/image120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36" Type="http://schemas.openxmlformats.org/officeDocument/2006/relationships/image" Target="../media/image141.png"/><Relationship Id="rId10" Type="http://schemas.openxmlformats.org/officeDocument/2006/relationships/image" Target="../media/image1150.png"/><Relationship Id="rId19" Type="http://schemas.openxmlformats.org/officeDocument/2006/relationships/image" Target="../media/image1240.png"/><Relationship Id="rId31" Type="http://schemas.openxmlformats.org/officeDocument/2006/relationships/image" Target="../media/image136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Relationship Id="rId14" Type="http://schemas.openxmlformats.org/officeDocument/2006/relationships/image" Target="../media/image1190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Relationship Id="rId8" Type="http://schemas.openxmlformats.org/officeDocument/2006/relationships/image" Target="../media/image1130.png"/><Relationship Id="rId3" Type="http://schemas.openxmlformats.org/officeDocument/2006/relationships/image" Target="../media/image1080.png"/><Relationship Id="rId12" Type="http://schemas.openxmlformats.org/officeDocument/2006/relationships/image" Target="../media/image1170.png"/><Relationship Id="rId17" Type="http://schemas.openxmlformats.org/officeDocument/2006/relationships/image" Target="../media/image1220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" Type="http://schemas.openxmlformats.org/officeDocument/2006/relationships/image" Target="../media/image177.png"/><Relationship Id="rId21" Type="http://schemas.openxmlformats.org/officeDocument/2006/relationships/image" Target="../media/image187.png"/><Relationship Id="rId7" Type="http://schemas.openxmlformats.org/officeDocument/2006/relationships/image" Target="../media/image179.png"/><Relationship Id="rId12" Type="http://schemas.openxmlformats.org/officeDocument/2006/relationships/image" Target="../media/image15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2" Type="http://schemas.openxmlformats.org/officeDocument/2006/relationships/image" Target="../media/image176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90.png"/><Relationship Id="rId5" Type="http://schemas.openxmlformats.org/officeDocument/2006/relationships/image" Target="../media/image178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10" Type="http://schemas.openxmlformats.org/officeDocument/2006/relationships/image" Target="../media/image180.png"/><Relationship Id="rId19" Type="http://schemas.openxmlformats.org/officeDocument/2006/relationships/image" Target="../media/image18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26" Type="http://schemas.openxmlformats.org/officeDocument/2006/relationships/image" Target="../media/image226.png"/><Relationship Id="rId39" Type="http://schemas.openxmlformats.org/officeDocument/2006/relationships/image" Target="../media/image239.png"/><Relationship Id="rId21" Type="http://schemas.openxmlformats.org/officeDocument/2006/relationships/image" Target="../media/image221.png"/><Relationship Id="rId34" Type="http://schemas.openxmlformats.org/officeDocument/2006/relationships/image" Target="../media/image234.png"/><Relationship Id="rId42" Type="http://schemas.openxmlformats.org/officeDocument/2006/relationships/image" Target="../media/image241.png"/><Relationship Id="rId47" Type="http://schemas.openxmlformats.org/officeDocument/2006/relationships/image" Target="../media/image246.png"/><Relationship Id="rId50" Type="http://schemas.openxmlformats.org/officeDocument/2006/relationships/image" Target="../media/image249.png"/><Relationship Id="rId55" Type="http://schemas.openxmlformats.org/officeDocument/2006/relationships/image" Target="../media/image145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6" Type="http://schemas.openxmlformats.org/officeDocument/2006/relationships/image" Target="../media/image216.png"/><Relationship Id="rId29" Type="http://schemas.openxmlformats.org/officeDocument/2006/relationships/image" Target="../media/image229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32" Type="http://schemas.openxmlformats.org/officeDocument/2006/relationships/image" Target="../media/image232.png"/><Relationship Id="rId37" Type="http://schemas.openxmlformats.org/officeDocument/2006/relationships/image" Target="../media/image237.png"/><Relationship Id="rId40" Type="http://schemas.openxmlformats.org/officeDocument/2006/relationships/image" Target="../media/image960.png"/><Relationship Id="rId45" Type="http://schemas.openxmlformats.org/officeDocument/2006/relationships/image" Target="../media/image244.png"/><Relationship Id="rId53" Type="http://schemas.openxmlformats.org/officeDocument/2006/relationships/image" Target="../media/image252.png"/><Relationship Id="rId58" Type="http://schemas.openxmlformats.org/officeDocument/2006/relationships/image" Target="../media/image256.png"/><Relationship Id="rId5" Type="http://schemas.openxmlformats.org/officeDocument/2006/relationships/image" Target="../media/image205.png"/><Relationship Id="rId19" Type="http://schemas.openxmlformats.org/officeDocument/2006/relationships/image" Target="../media/image219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Relationship Id="rId27" Type="http://schemas.openxmlformats.org/officeDocument/2006/relationships/image" Target="../media/image227.png"/><Relationship Id="rId30" Type="http://schemas.openxmlformats.org/officeDocument/2006/relationships/image" Target="../media/image230.png"/><Relationship Id="rId35" Type="http://schemas.openxmlformats.org/officeDocument/2006/relationships/image" Target="../media/image235.png"/><Relationship Id="rId43" Type="http://schemas.openxmlformats.org/officeDocument/2006/relationships/image" Target="../media/image242.png"/><Relationship Id="rId48" Type="http://schemas.openxmlformats.org/officeDocument/2006/relationships/image" Target="../media/image247.png"/><Relationship Id="rId56" Type="http://schemas.openxmlformats.org/officeDocument/2006/relationships/image" Target="../media/image254.png"/><Relationship Id="rId8" Type="http://schemas.openxmlformats.org/officeDocument/2006/relationships/image" Target="../media/image208.png"/><Relationship Id="rId51" Type="http://schemas.openxmlformats.org/officeDocument/2006/relationships/image" Target="../media/image250.png"/><Relationship Id="rId3" Type="http://schemas.openxmlformats.org/officeDocument/2006/relationships/image" Target="../media/image203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png"/><Relationship Id="rId33" Type="http://schemas.openxmlformats.org/officeDocument/2006/relationships/image" Target="../media/image233.png"/><Relationship Id="rId38" Type="http://schemas.openxmlformats.org/officeDocument/2006/relationships/image" Target="../media/image238.png"/><Relationship Id="rId46" Type="http://schemas.openxmlformats.org/officeDocument/2006/relationships/image" Target="../media/image245.png"/><Relationship Id="rId59" Type="http://schemas.openxmlformats.org/officeDocument/2006/relationships/image" Target="../media/image257.png"/><Relationship Id="rId20" Type="http://schemas.openxmlformats.org/officeDocument/2006/relationships/image" Target="../media/image220.png"/><Relationship Id="rId41" Type="http://schemas.openxmlformats.org/officeDocument/2006/relationships/image" Target="../media/image240.png"/><Relationship Id="rId54" Type="http://schemas.openxmlformats.org/officeDocument/2006/relationships/image" Target="../media/image2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6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28" Type="http://schemas.openxmlformats.org/officeDocument/2006/relationships/image" Target="../media/image228.png"/><Relationship Id="rId36" Type="http://schemas.openxmlformats.org/officeDocument/2006/relationships/image" Target="../media/image236.png"/><Relationship Id="rId49" Type="http://schemas.openxmlformats.org/officeDocument/2006/relationships/image" Target="../media/image248.png"/><Relationship Id="rId57" Type="http://schemas.openxmlformats.org/officeDocument/2006/relationships/image" Target="../media/image255.png"/><Relationship Id="rId10" Type="http://schemas.openxmlformats.org/officeDocument/2006/relationships/image" Target="../media/image210.png"/><Relationship Id="rId31" Type="http://schemas.openxmlformats.org/officeDocument/2006/relationships/image" Target="../media/image231.png"/><Relationship Id="rId44" Type="http://schemas.openxmlformats.org/officeDocument/2006/relationships/image" Target="../media/image243.png"/><Relationship Id="rId52" Type="http://schemas.openxmlformats.org/officeDocument/2006/relationships/image" Target="../media/image2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6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6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Математическое и имитационное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 fontScale="92500"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4: Моделирование систем массового обслуживания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5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r>
              <a:rPr lang="ru-RU" dirty="0"/>
              <a:t>2. СМО с ограниченным временем ожидания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6"/>
                <a:ext cx="10515600" cy="382297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Заявки покидают очередь, если находятся в ней очень долго.</a:t>
                </a:r>
              </a:p>
              <a:p>
                <a:r>
                  <a:rPr lang="ru-RU" dirty="0"/>
                  <a:t>Время ожидания ограничено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макс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В простейшем случае добавляют дополнительную интенсивность ухода заявок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макс</m:t>
                        </m:r>
                      </m:sub>
                    </m:sSub>
                  </m:oMath>
                </a14:m>
                <a:r>
                  <a:rPr lang="ru-RU" dirty="0"/>
                  <a:t> для каждой ожидающей в очереди заявки (время, обозначающее терпение клиента, предполагается экспоненциальной случайной величиной).</a:t>
                </a:r>
              </a:p>
              <a:p>
                <a:r>
                  <a:rPr lang="ru-RU" dirty="0"/>
                  <a:t>Расчет характеристик аналогичен СМО с очередью.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6"/>
                <a:ext cx="10515600" cy="3822972"/>
              </a:xfrm>
              <a:blipFill>
                <a:blip r:embed="rId2"/>
                <a:stretch>
                  <a:fillRect l="-1043" t="-2552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33944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33944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29244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429245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3655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55" y="541598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491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91" y="589364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2032587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032587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527887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527888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02298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98" y="541598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41679" y="589364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79" y="589364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117438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117438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612738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612739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8714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9" y="541598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88985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5" y="589364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272699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272699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5770487" y="5785320"/>
            <a:ext cx="8977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5770488" y="5939655"/>
            <a:ext cx="897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19972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72" y="541598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14874" y="5893649"/>
                <a:ext cx="941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4" y="5893649"/>
                <a:ext cx="94104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4681608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4681609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5601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19" y="541598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57855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55" y="589364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79833" y="563520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33" y="5635201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6688971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608810" y="566262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203813" y="5785320"/>
            <a:ext cx="8829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203813" y="5939654"/>
            <a:ext cx="8829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30946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46" y="5415988"/>
                <a:ext cx="320539" cy="369332"/>
              </a:xfrm>
              <a:prstGeom prst="rect">
                <a:avLst/>
              </a:prstGeom>
              <a:blipFill>
                <a:blip r:embed="rId1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50817" y="5893649"/>
                <a:ext cx="9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17" y="5893649"/>
                <a:ext cx="989709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072325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024957" y="566262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572428" y="5785320"/>
            <a:ext cx="7746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35595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95" y="541598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393870" y="563520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70" y="5635201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778181" y="5785320"/>
            <a:ext cx="7839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778181" y="5939654"/>
            <a:ext cx="7839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98715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159" y="541598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654308" y="5893649"/>
                <a:ext cx="907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8" y="5893649"/>
                <a:ext cx="907824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547691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455129" y="566262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603655" y="534202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5894821" y="534202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515173" y="5893649"/>
                <a:ext cx="919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73" y="5893649"/>
                <a:ext cx="919294" cy="369332"/>
              </a:xfrm>
              <a:prstGeom prst="rect">
                <a:avLst/>
              </a:prstGeom>
              <a:blipFill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/>
          <p:cNvCxnSpPr/>
          <p:nvPr/>
        </p:nvCxnSpPr>
        <p:spPr>
          <a:xfrm flipH="1">
            <a:off x="8572429" y="5939655"/>
            <a:ext cx="7746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7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3.				 Замкнутые</a:t>
            </a:r>
            <a:r>
              <a:rPr lang="ru-RU" dirty="0"/>
              <a:t> СМО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Нет поступления новых заявок извне системы. Заявки образуются внутри системы.</a:t>
                </a:r>
              </a:p>
              <a:p>
                <a:r>
                  <a:rPr lang="ru-RU" dirty="0"/>
                  <a:t>Пример: есть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компьютеров, каждый компьютер выходит из строя с интенсивностью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/>
                  <a:t>, ремонт компьютеров осуществляет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мастеров, каждый мастер ремонтирует компьютер с интенсивностью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Номер состояния показывает количество исправных компьютеров.</a:t>
                </a:r>
              </a:p>
              <a:p>
                <a:r>
                  <a:rPr lang="ru-RU" dirty="0"/>
                  <a:t>Граф состояний выглядит следующим образом.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6074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66074" y="4861987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61374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61375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35435" y="4674928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35" y="4674928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37621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21" y="5087925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364717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23198" y="4861987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860017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60018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755385" y="464104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385" y="4641044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73809" y="5087925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09" y="5087925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449568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399868" y="4861987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44868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944869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21115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15" y="5087925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534419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456094" y="4861987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029719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29720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205966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966" y="5087925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754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704197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16962" y="4861987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199497" y="4979596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199498" y="5133931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456791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791" y="5087925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113106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113107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289353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53" y="5087925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923" r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711331" y="482947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31" y="4829477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011993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507293" y="4979596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507293" y="5133930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804737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37" y="5087925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337215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832515" y="4979596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832516" y="5133931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9105330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330" y="5087925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9779509" y="482947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09" y="4829477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165855" y="497959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165856" y="513393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340266" y="4610264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66" y="4610264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0342102" y="508792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102" y="5087925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6923" r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740965" y="481439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648403" y="4856900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исправны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524674" y="5457257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67834" y="6006043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Мастера ремонтируют поломки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02160" y="5815284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Устройства ждут очереди на ремонт</a:t>
            </a: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5860826" y="557648"/>
            <a:ext cx="413253" cy="10337621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913493" y="3418501"/>
            <a:ext cx="272011" cy="4261648"/>
          </a:xfrm>
          <a:prstGeom prst="leftBrace">
            <a:avLst>
              <a:gd name="adj1" fmla="val 129952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840510" y="464104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10" y="4641044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3937361" y="464104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3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61" y="4641044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769160" y="4641044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+</a:t>
                </a:r>
                <a:r>
                  <a:rPr lang="en-US" sz="1600" dirty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60" y="4641044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37863" y="490815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270169" y="490815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-2</a:t>
            </a:r>
            <a:endParaRPr lang="ru-RU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203162" y="4641042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62" y="4641042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1515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7407807" y="463690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-1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07" y="4636901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8727759" y="463690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59" y="4636901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>
            <a:cxnSpLocks/>
          </p:cNvCxnSpPr>
          <p:nvPr/>
        </p:nvCxnSpPr>
        <p:spPr>
          <a:xfrm>
            <a:off x="10950860" y="5416734"/>
            <a:ext cx="63956" cy="7586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сломались</a:t>
            </a:r>
          </a:p>
        </p:txBody>
      </p:sp>
    </p:spTree>
    <p:extLst>
      <p:ext uri="{BB962C8B-B14F-4D97-AF65-F5344CB8AC3E}">
        <p14:creationId xmlns:p14="http://schemas.microsoft.com/office/powerpoint/2010/main" val="94161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3.		Замкнутые</a:t>
            </a:r>
            <a:r>
              <a:rPr lang="ru-RU" dirty="0"/>
              <a:t> СМО, расчет характеристик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Найти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показывает количество исправных устройств.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исп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количество исправных устройств.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слом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количество неисправных устройств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количество ожидающих ремонта устройств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время ожидания ремонта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4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2342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2342" y="5230630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97642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97643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0098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59466" y="5230630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896285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96286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485836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436136" y="5230630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81136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981137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570687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492362" y="5230630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065987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65988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74046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53230" y="5230630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235765" y="5348239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235766" y="5502574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149374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149375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048261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543561" y="5348239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543561" y="5502573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37348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868783" y="5348239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868784" y="5502574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02123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02124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4528" r="-2075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77723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684671" y="5225543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исправны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560942" y="5825900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21741" y="6169918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Мастера ремонтируют поломки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21681" y="6112493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Устройства ждут очереди на ремонт</a:t>
            </a: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5968405" y="915974"/>
            <a:ext cx="307778" cy="10300475"/>
          </a:xfrm>
          <a:prstGeom prst="leftBrace">
            <a:avLst>
              <a:gd name="adj1" fmla="val 138052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976273" y="3670675"/>
            <a:ext cx="307777" cy="4298401"/>
          </a:xfrm>
          <a:prstGeom prst="leftBrace">
            <a:avLst>
              <a:gd name="adj1" fmla="val 14437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3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+</a:t>
                </a:r>
                <a:r>
                  <a:rPr lang="en-US" sz="1600" dirty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74131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06437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1515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-1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>
            <a:cxnSpLocks/>
          </p:cNvCxnSpPr>
          <p:nvPr/>
        </p:nvCxnSpPr>
        <p:spPr>
          <a:xfrm>
            <a:off x="11006429" y="5810753"/>
            <a:ext cx="160924" cy="35916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сломались</a:t>
            </a:r>
          </a:p>
        </p:txBody>
      </p:sp>
    </p:spTree>
    <p:extLst>
      <p:ext uri="{BB962C8B-B14F-4D97-AF65-F5344CB8AC3E}">
        <p14:creationId xmlns:p14="http://schemas.microsoft.com/office/powerpoint/2010/main" val="27599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3.		Замкнутые</a:t>
            </a:r>
            <a:r>
              <a:rPr lang="ru-RU" dirty="0"/>
              <a:t> СМО, расчет характеристик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маст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количество занятых мастеров (ремонтирующихся устройств).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маст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среднее количество ремонтируемых устройств за единицу времени (не путать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 )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t="-1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37118" y="649739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0481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10481" y="49582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5781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905782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79842" y="4771197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2" y="4771197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82028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28" y="5184194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509124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467605" y="4958256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004424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004425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899792" y="4737313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792" y="4737313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18216" y="518419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6" y="5184194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593975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544275" y="4958256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089275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089276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265522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22" y="5184194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3077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678826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600501" y="4958256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174126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174127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350373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3" y="5184194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848604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761369" y="4958256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343904" y="5075865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343905" y="5230200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601198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98" y="5184194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257513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257514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33760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60" y="518419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855738" y="49257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38" y="4925746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156400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51700" y="5075865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651700" y="5230199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949144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144" y="5184194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81622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76922" y="5075865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76923" y="5230200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9249737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737" y="5184194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9923916" y="49257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16" y="4925746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310262" y="50758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310263" y="52301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484673" y="47065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673" y="4706533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0486509" y="51841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509" y="5184194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885372" y="49106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792810" y="4953169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исправны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669081" y="5553526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40745" y="5954716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Мастера ремонтируют поломки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23890" y="5917339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Устройства ждут очереди на ремонт</a:t>
            </a: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6045414" y="703311"/>
            <a:ext cx="369332" cy="10300476"/>
          </a:xfrm>
          <a:prstGeom prst="leftBrace">
            <a:avLst>
              <a:gd name="adj1" fmla="val 144725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9106051" y="3509249"/>
            <a:ext cx="307777" cy="4240757"/>
          </a:xfrm>
          <a:prstGeom prst="leftBrace">
            <a:avLst>
              <a:gd name="adj1" fmla="val 11866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84917" y="4737313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17" y="4737313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4081768" y="4737313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3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68" y="4737313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913567" y="4737313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+</a:t>
                </a:r>
                <a:r>
                  <a:rPr lang="en-US" sz="1600" dirty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67" y="4737313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7082270" y="5004422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414576" y="5004422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-2</a:t>
            </a:r>
            <a:endParaRPr lang="ru-RU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347569" y="4737311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69" y="4737311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758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7552214" y="4733170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-1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14" y="4733170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8872166" y="4733170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166" y="4733170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>
            <a:cxnSpLocks/>
          </p:cNvCxnSpPr>
          <p:nvPr/>
        </p:nvCxnSpPr>
        <p:spPr>
          <a:xfrm>
            <a:off x="11114568" y="5538379"/>
            <a:ext cx="125430" cy="46059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760364" y="592998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Все устройства сломались</a:t>
            </a:r>
          </a:p>
        </p:txBody>
      </p:sp>
    </p:spTree>
    <p:extLst>
      <p:ext uri="{BB962C8B-B14F-4D97-AF65-F5344CB8AC3E}">
        <p14:creationId xmlns:p14="http://schemas.microsoft.com/office/powerpoint/2010/main" val="297818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4.		</a:t>
            </a:r>
            <a:r>
              <a:rPr lang="ru-RU" dirty="0"/>
              <a:t>СМО с ошибками в обслуживании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Во время обслуживания может произойти ошибка, в результате чего требуется повторное обслуживание</a:t>
                </a:r>
                <a:r>
                  <a:rPr lang="en-US" dirty="0"/>
                  <a:t> (</a:t>
                </a:r>
                <a:r>
                  <a:rPr lang="ru-RU" dirty="0"/>
                  <a:t>сразу).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вероятность успешного обслуживания.</a:t>
                </a:r>
              </a:p>
              <a:p>
                <a:r>
                  <a:rPr lang="ru-RU" dirty="0"/>
                  <a:t>Интенсивность обслуживания</a:t>
                </a:r>
                <a:r>
                  <a:rPr lang="en-US" dirty="0"/>
                  <a:t> </a:t>
                </a:r>
                <a:r>
                  <a:rPr lang="ru-RU" dirty="0"/>
                  <a:t>уменьшается, надо умножить интенсивность на </a:t>
                </a:r>
                <a:r>
                  <a:rPr lang="en-US" dirty="0"/>
                  <a:t>p.</a:t>
                </a:r>
                <a:endParaRPr lang="ru-RU" dirty="0"/>
              </a:p>
              <a:p>
                <a:r>
                  <a:rPr lang="ru-RU" dirty="0"/>
                  <a:t>Граф состояний практически не меняется.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8687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8687" y="5857437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863987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863988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8048" y="5670378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48" y="5670378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234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34" y="6083375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25000" r="-9615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67330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425811" y="5857437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962630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962631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57998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98" y="5636494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76422" y="6083375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22" y="6083375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l="-11250" r="-1250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552181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502481" y="5857437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047481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047482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23728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8" y="6083375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43396" r="-28302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637032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558707" y="5857437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132332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132333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8579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579" y="6083375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44231" r="-30769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806810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719575" y="5857437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dirty="0"/>
              <a:t>-</a:t>
            </a:r>
            <a:r>
              <a:rPr lang="en-US" sz="2000" i="1" dirty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302110" y="5975046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302111" y="6129381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59404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04" y="6083375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215719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215720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91966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66" y="6083375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55769" r="-40385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13944" y="582492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44" y="5824927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114606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09906" y="5975046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609906" y="6129380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907350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50" y="6083375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39828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35128" y="5975046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35129" y="6129381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207943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43" y="6083375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82122" y="582492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22" y="5824927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68468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68469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42879" y="5605714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79" y="5605714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444715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715" y="6083375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843578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751016" y="5852350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43123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23" y="5636494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9974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ru-RU" sz="1600" dirty="0"/>
                  <a:t>3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74" y="5636494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71773" y="5636494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+</a:t>
                </a:r>
                <a:r>
                  <a:rPr lang="en-US" sz="1600" dirty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73" y="5636494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7040476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72782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/>
              <a:t>N</a:t>
            </a:r>
            <a:r>
              <a:rPr lang="en-US" sz="1400" dirty="0"/>
              <a:t>-</a:t>
            </a:r>
            <a:r>
              <a:rPr lang="en-US" sz="1400" i="1" dirty="0"/>
              <a:t>m</a:t>
            </a:r>
            <a:r>
              <a:rPr lang="ru-RU" sz="1400" dirty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305775" y="5636492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75" y="5636492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758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510420" y="563235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-1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20" y="5632351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830372" y="563235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i="1" dirty="0"/>
                  <a:t>N</a:t>
                </a:r>
                <a:r>
                  <a:rPr lang="en-US" sz="1600" dirty="0"/>
                  <a:t>-</a:t>
                </a:r>
                <a:r>
                  <a:rPr lang="en-US" sz="1600" i="1" dirty="0"/>
                  <a:t>m</a:t>
                </a:r>
                <a:r>
                  <a:rPr lang="ru-RU" sz="1600" dirty="0"/>
                  <a:t>-2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372" y="5632351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741190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741190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1236490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1236491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410901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1" y="4319122"/>
                <a:ext cx="320539" cy="369332"/>
              </a:xfrm>
              <a:prstGeom prst="rect">
                <a:avLst/>
              </a:prstGeom>
              <a:blipFill>
                <a:blip r:embed="rId2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12737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37" y="4796783"/>
                <a:ext cx="321319" cy="369332"/>
              </a:xfrm>
              <a:prstGeom prst="rect">
                <a:avLst/>
              </a:prstGeom>
              <a:blipFill>
                <a:blip r:embed="rId24"/>
                <a:stretch>
                  <a:fillRect l="-25000" r="-96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1839833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183983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2335133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2335134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509544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44" y="4319122"/>
                <a:ext cx="320539" cy="369332"/>
              </a:xfrm>
              <a:prstGeom prst="rect">
                <a:avLst/>
              </a:prstGeom>
              <a:blipFill>
                <a:blip r:embed="rId2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399546" y="4796783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46" y="4796783"/>
                <a:ext cx="483775" cy="369332"/>
              </a:xfrm>
              <a:prstGeom prst="rect">
                <a:avLst/>
              </a:prstGeom>
              <a:blipFill>
                <a:blip r:embed="rId26"/>
                <a:stretch>
                  <a:fillRect l="-12658" r="-253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292468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2924684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341998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341998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59439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95" y="4319122"/>
                <a:ext cx="320539" cy="369332"/>
              </a:xfrm>
              <a:prstGeom prst="rect">
                <a:avLst/>
              </a:prstGeom>
              <a:blipFill>
                <a:blip r:embed="rId27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59623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31" y="4796783"/>
                <a:ext cx="321319" cy="369332"/>
              </a:xfrm>
              <a:prstGeom prst="rect">
                <a:avLst/>
              </a:prstGeom>
              <a:blipFill>
                <a:blip r:embed="rId28"/>
                <a:stretch>
                  <a:fillRect l="-43396" r="-2830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4009535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4009535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4504835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4504836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679246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46" y="4319122"/>
                <a:ext cx="320539" cy="369332"/>
              </a:xfrm>
              <a:prstGeom prst="rect">
                <a:avLst/>
              </a:prstGeom>
              <a:blipFill>
                <a:blip r:embed="rId29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681082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2" y="4796783"/>
                <a:ext cx="321319" cy="369332"/>
              </a:xfrm>
              <a:prstGeom prst="rect">
                <a:avLst/>
              </a:prstGeom>
              <a:blipFill>
                <a:blip r:embed="rId30"/>
                <a:stretch>
                  <a:fillRect l="-43396" r="-2830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179313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17931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6674613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6674614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849024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24" y="4319122"/>
                <a:ext cx="320539" cy="369332"/>
              </a:xfrm>
              <a:prstGeom prst="rect">
                <a:avLst/>
              </a:prstGeom>
              <a:blipFill>
                <a:blip r:embed="rId3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850860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60" y="4796783"/>
                <a:ext cx="321319" cy="369332"/>
              </a:xfrm>
              <a:prstGeom prst="rect">
                <a:avLst/>
              </a:prstGeom>
              <a:blipFill>
                <a:blip r:embed="rId32"/>
                <a:stretch>
                  <a:fillRect l="-54717" r="-3773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Прямая со стрелкой 117"/>
          <p:cNvCxnSpPr/>
          <p:nvPr/>
        </p:nvCxnSpPr>
        <p:spPr>
          <a:xfrm>
            <a:off x="5588222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5588223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762633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3" y="4319122"/>
                <a:ext cx="320539" cy="369332"/>
              </a:xfrm>
              <a:prstGeom prst="rect">
                <a:avLst/>
              </a:prstGeom>
              <a:blipFill>
                <a:blip r:embed="rId3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764469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69" y="4796783"/>
                <a:ext cx="321319" cy="369332"/>
              </a:xfrm>
              <a:prstGeom prst="rect">
                <a:avLst/>
              </a:prstGeom>
              <a:blipFill>
                <a:blip r:embed="rId34"/>
                <a:stretch>
                  <a:fillRect l="-55769" r="-4038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86447" y="453833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447" y="4538335"/>
                <a:ext cx="32131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26416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184003" y="4565758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775946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775946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793387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875" y="4319122"/>
                <a:ext cx="320539" cy="369332"/>
              </a:xfrm>
              <a:prstGeom prst="rect">
                <a:avLst/>
              </a:prstGeom>
              <a:blipFill>
                <a:blip r:embed="rId3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93571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11" y="4796783"/>
                <a:ext cx="321319" cy="369332"/>
              </a:xfrm>
              <a:prstGeom prst="rect">
                <a:avLst/>
              </a:prstGeom>
              <a:blipFill>
                <a:blip r:embed="rId37"/>
                <a:stretch>
                  <a:fillRect l="-55769" r="-4038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33457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287206" y="4565758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882987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882987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00428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85" y="4319122"/>
                <a:ext cx="320539" cy="369332"/>
              </a:xfrm>
              <a:prstGeom prst="rect">
                <a:avLst/>
              </a:prstGeom>
              <a:blipFill>
                <a:blip r:embed="rId3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900612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21" y="4796783"/>
                <a:ext cx="321319" cy="369332"/>
              </a:xfrm>
              <a:prstGeom prst="rect">
                <a:avLst/>
              </a:prstGeom>
              <a:blipFill>
                <a:blip r:embed="rId39"/>
                <a:stretch>
                  <a:fillRect l="-52830" r="-396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452218" y="453833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8" y="4538335"/>
                <a:ext cx="32131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Прямая со стрелкой 135"/>
          <p:cNvCxnSpPr/>
          <p:nvPr/>
        </p:nvCxnSpPr>
        <p:spPr>
          <a:xfrm>
            <a:off x="9779827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H="1">
            <a:off x="9779828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954238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38" y="4319122"/>
                <a:ext cx="320539" cy="369332"/>
              </a:xfrm>
              <a:prstGeom prst="rect">
                <a:avLst/>
              </a:prstGeom>
              <a:blipFill>
                <a:blip r:embed="rId41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9956074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74" y="4796783"/>
                <a:ext cx="321319" cy="369332"/>
              </a:xfrm>
              <a:prstGeom prst="rect">
                <a:avLst/>
              </a:prstGeom>
              <a:blipFill>
                <a:blip r:embed="rId42"/>
                <a:stretch>
                  <a:fillRect l="-52830" r="-396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Прямоугольник 139"/>
          <p:cNvSpPr/>
          <p:nvPr/>
        </p:nvSpPr>
        <p:spPr>
          <a:xfrm>
            <a:off x="10354937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10262375" y="4565758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53709" y="6010444"/>
                <a:ext cx="9828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9" y="6010444"/>
                <a:ext cx="982849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5.			</a:t>
            </a:r>
            <a:r>
              <a:rPr lang="ru-RU" dirty="0"/>
              <a:t>СМО с взаимопомощью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Свободные каналы обслуживания могут помогать занятым каналам для ускорения обслуживания.</a:t>
                </a:r>
              </a:p>
              <a:p>
                <a:r>
                  <a:rPr lang="ru-RU" sz="2800" dirty="0"/>
                  <a:t>Используется функция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– интенсивность обслуживания заявки от количества каналов</a:t>
                </a:r>
                <a:r>
                  <a:rPr lang="ru-RU" dirty="0"/>
                  <a:t>, занятых ее обслуживанием.</a:t>
                </a:r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  <a:blipFill>
                <a:blip r:embed="rId3"/>
                <a:stretch>
                  <a:fillRect l="-1005" t="-5351" r="-223" b="-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1994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2198665" y="6047169"/>
            <a:ext cx="698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blipFill>
                <a:blip r:embed="rId5"/>
                <a:stretch>
                  <a:fillRect l="-55769" r="-4807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3406118" y="6047170"/>
            <a:ext cx="74909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blipFill>
                <a:blip r:embed="rId7"/>
                <a:stretch>
                  <a:fillRect l="-30000" r="-26250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4665380" y="6047170"/>
            <a:ext cx="721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910543" y="6047170"/>
            <a:ext cx="6441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73077" r="-67308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7082817" y="6047170"/>
            <a:ext cx="672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02342" y="3256824"/>
            <a:ext cx="2983563" cy="2092072"/>
            <a:chOff x="349040" y="3192164"/>
            <a:chExt cx="2983563" cy="2092072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897400" y="3311013"/>
              <a:ext cx="0" cy="16075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Полилиния 40"/>
            <p:cNvSpPr/>
            <p:nvPr/>
          </p:nvSpPr>
          <p:spPr>
            <a:xfrm>
              <a:off x="897400" y="3406140"/>
              <a:ext cx="1909793" cy="1497700"/>
            </a:xfrm>
            <a:custGeom>
              <a:avLst/>
              <a:gdLst>
                <a:gd name="connsiteX0" fmla="*/ 0 w 1570703"/>
                <a:gd name="connsiteY0" fmla="*/ 1187245 h 1187245"/>
                <a:gd name="connsiteX1" fmla="*/ 641554 w 1570703"/>
                <a:gd name="connsiteY1" fmla="*/ 302342 h 1187245"/>
                <a:gd name="connsiteX2" fmla="*/ 1570703 w 1570703"/>
                <a:gd name="connsiteY2" fmla="*/ 0 h 118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0703" h="1187245">
                  <a:moveTo>
                    <a:pt x="0" y="1187245"/>
                  </a:moveTo>
                  <a:cubicBezTo>
                    <a:pt x="189885" y="843730"/>
                    <a:pt x="379770" y="500216"/>
                    <a:pt x="641554" y="302342"/>
                  </a:cubicBezTo>
                  <a:cubicBezTo>
                    <a:pt x="903338" y="104468"/>
                    <a:pt x="1237020" y="52234"/>
                    <a:pt x="1570703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469638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638" y="4914904"/>
                  <a:ext cx="320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49040" y="4137387"/>
                  <a:ext cx="50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40" y="4137387"/>
                  <a:ext cx="50537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867" r="-1084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897400" y="3901440"/>
              <a:ext cx="69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588217" y="3901440"/>
              <a:ext cx="0" cy="1009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flipH="1">
              <a:off x="897400" y="3622940"/>
              <a:ext cx="10387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68811" y="3718094"/>
                  <a:ext cx="48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11" y="3718094"/>
                  <a:ext cx="48560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37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Прямая соединительная линия 150"/>
            <p:cNvCxnSpPr/>
            <p:nvPr/>
          </p:nvCxnSpPr>
          <p:spPr>
            <a:xfrm>
              <a:off x="1936197" y="3622940"/>
              <a:ext cx="0" cy="12882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2276557" y="3500755"/>
              <a:ext cx="0" cy="14104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H="1">
              <a:off x="924442" y="3496945"/>
              <a:ext cx="1319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6284" y="3420373"/>
                  <a:ext cx="4706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84" y="3420373"/>
                  <a:ext cx="4706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0779" r="-16883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97286" y="3192164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192164"/>
                  <a:ext cx="43382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28169" r="-21127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Прямая соединительная линия 171"/>
            <p:cNvCxnSpPr/>
            <p:nvPr/>
          </p:nvCxnSpPr>
          <p:spPr>
            <a:xfrm>
              <a:off x="1244402" y="4267076"/>
              <a:ext cx="0" cy="644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897400" y="4297446"/>
              <a:ext cx="3390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Объект 2"/>
              <p:cNvSpPr txBox="1">
                <a:spLocks/>
              </p:cNvSpPr>
              <p:nvPr/>
            </p:nvSpPr>
            <p:spPr>
              <a:xfrm>
                <a:off x="3863340" y="3319993"/>
                <a:ext cx="7877605" cy="160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возрастающая с замедлением функция, то каналы распределяются как можно более равномерно. </a:t>
                </a:r>
              </a:p>
              <a:p>
                <a:r>
                  <a:rPr lang="ru-RU" dirty="0"/>
                  <a:t>Пример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16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40" y="3319993"/>
                <a:ext cx="7877605" cy="1608285"/>
              </a:xfrm>
              <a:prstGeom prst="rect">
                <a:avLst/>
              </a:prstGeom>
              <a:blipFill>
                <a:blip r:embed="rId26"/>
                <a:stretch>
                  <a:fillRect l="-1393" t="-8745" b="-10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blipFill>
                <a:blip r:embed="rId27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blipFill>
                <a:blip r:embed="rId28"/>
                <a:stretch>
                  <a:fillRect l="-75000" r="-6730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blipFill>
                <a:blip r:embed="rId29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5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53709" y="6010444"/>
                <a:ext cx="982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9" y="6010444"/>
                <a:ext cx="982849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5.			</a:t>
            </a:r>
            <a:r>
              <a:rPr lang="ru-RU" dirty="0"/>
              <a:t>СМО с взаимопомощью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возрастает вначале с ускорением, а затем с замедлением (с точкой перегиба), то распределяем каналы так, чтобы суммарная интенсивность была максимальна.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  <a:blipFill>
                <a:blip r:embed="rId3"/>
                <a:stretch>
                  <a:fillRect l="-1005" t="-5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1994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2198665" y="6047169"/>
            <a:ext cx="698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blipFill>
                <a:blip r:embed="rId5"/>
                <a:stretch>
                  <a:fillRect l="-55769" r="-4807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3406118" y="6047170"/>
            <a:ext cx="74909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blipFill>
                <a:blip r:embed="rId7"/>
                <a:stretch>
                  <a:fillRect l="-30000" r="-26250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4665380" y="6047170"/>
            <a:ext cx="721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910543" y="6047170"/>
            <a:ext cx="6441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73077" r="-67308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7082817" y="6047170"/>
            <a:ext cx="672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400679" y="3091994"/>
            <a:ext cx="2983563" cy="1976798"/>
            <a:chOff x="349040" y="3311013"/>
            <a:chExt cx="2983563" cy="1976798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897400" y="3311013"/>
              <a:ext cx="0" cy="16075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Полилиния 40"/>
            <p:cNvSpPr/>
            <p:nvPr/>
          </p:nvSpPr>
          <p:spPr>
            <a:xfrm>
              <a:off x="897400" y="3652519"/>
              <a:ext cx="1981006" cy="1251321"/>
            </a:xfrm>
            <a:custGeom>
              <a:avLst/>
              <a:gdLst>
                <a:gd name="connsiteX0" fmla="*/ 0 w 1570703"/>
                <a:gd name="connsiteY0" fmla="*/ 1187245 h 1187245"/>
                <a:gd name="connsiteX1" fmla="*/ 641554 w 1570703"/>
                <a:gd name="connsiteY1" fmla="*/ 302342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331"/>
                <a:gd name="connsiteX1" fmla="*/ 850455 w 1570703"/>
                <a:gd name="connsiteY1" fmla="*/ 570136 h 1187331"/>
                <a:gd name="connsiteX2" fmla="*/ 1570703 w 1570703"/>
                <a:gd name="connsiteY2" fmla="*/ 0 h 1187331"/>
                <a:gd name="connsiteX0" fmla="*/ 0 w 1570703"/>
                <a:gd name="connsiteY0" fmla="*/ 1187245 h 1187331"/>
                <a:gd name="connsiteX1" fmla="*/ 850455 w 1570703"/>
                <a:gd name="connsiteY1" fmla="*/ 570136 h 1187331"/>
                <a:gd name="connsiteX2" fmla="*/ 1570703 w 1570703"/>
                <a:gd name="connsiteY2" fmla="*/ 0 h 1187331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7328" h="991937">
                  <a:moveTo>
                    <a:pt x="0" y="991937"/>
                  </a:moveTo>
                  <a:cubicBezTo>
                    <a:pt x="310802" y="920243"/>
                    <a:pt x="678444" y="664988"/>
                    <a:pt x="850455" y="374828"/>
                  </a:cubicBezTo>
                  <a:cubicBezTo>
                    <a:pt x="1022466" y="84668"/>
                    <a:pt x="1345444" y="13979"/>
                    <a:pt x="1597328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915684" y="4918479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684" y="4918479"/>
                  <a:ext cx="320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49040" y="4574959"/>
                  <a:ext cx="50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40" y="4574959"/>
                  <a:ext cx="50537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5663" r="-12048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897400" y="4538980"/>
              <a:ext cx="69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588217" y="4538980"/>
              <a:ext cx="0" cy="372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flipH="1">
              <a:off x="897400" y="4140521"/>
              <a:ext cx="10387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68811" y="4331254"/>
                  <a:ext cx="48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11" y="4331254"/>
                  <a:ext cx="48560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37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Прямая соединительная линия 150"/>
            <p:cNvCxnSpPr/>
            <p:nvPr/>
          </p:nvCxnSpPr>
          <p:spPr>
            <a:xfrm>
              <a:off x="1936197" y="4163590"/>
              <a:ext cx="0" cy="750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2276557" y="3802959"/>
              <a:ext cx="0" cy="1108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H="1">
              <a:off x="897400" y="3802959"/>
              <a:ext cx="13791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6284" y="3913802"/>
                  <a:ext cx="4706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84" y="3913802"/>
                  <a:ext cx="4706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0779" r="-1688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97286" y="3621977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621977"/>
                  <a:ext cx="43382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26761" r="-22535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Прямая соединительная линия 171"/>
            <p:cNvCxnSpPr/>
            <p:nvPr/>
          </p:nvCxnSpPr>
          <p:spPr>
            <a:xfrm>
              <a:off x="1244402" y="4783399"/>
              <a:ext cx="0" cy="127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897400" y="4759625"/>
              <a:ext cx="3390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97286" y="3387992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387992"/>
                  <a:ext cx="43382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6761" r="-22535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476309" y="4914904"/>
                  <a:ext cx="277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309" y="4914904"/>
                  <a:ext cx="277820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Прямая соединительная линия 81"/>
            <p:cNvCxnSpPr/>
            <p:nvPr/>
          </p:nvCxnSpPr>
          <p:spPr>
            <a:xfrm>
              <a:off x="2590515" y="3696279"/>
              <a:ext cx="0" cy="1214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H="1">
              <a:off x="897400" y="3695394"/>
              <a:ext cx="1647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Объект 2"/>
              <p:cNvSpPr txBox="1">
                <a:spLocks/>
              </p:cNvSpPr>
              <p:nvPr/>
            </p:nvSpPr>
            <p:spPr>
              <a:xfrm>
                <a:off x="3693392" y="2748280"/>
                <a:ext cx="8182223" cy="2909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Пример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если заявка только одна, то ее обслуживают 6 каналов;</a:t>
                </a:r>
              </a:p>
              <a:p>
                <a:r>
                  <a:rPr lang="ru-RU" dirty="0"/>
                  <a:t> если заявок 2, то наибольшая суммарная интенсивность, когда их обслуживают по 3 канала</a:t>
                </a:r>
              </a:p>
              <a:p>
                <a:r>
                  <a:rPr lang="ru-RU" dirty="0"/>
                  <a:t>если заявок 3, то обслуживаем только 2 заявки, выделяя на них по 3 канала (начинается очередь)</a:t>
                </a:r>
              </a:p>
            </p:txBody>
          </p:sp>
        </mc:Choice>
        <mc:Fallback xmlns="">
          <p:sp>
            <p:nvSpPr>
              <p:cNvPr id="16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2" y="2748280"/>
                <a:ext cx="8182223" cy="2909337"/>
              </a:xfrm>
              <a:prstGeom prst="rect">
                <a:avLst/>
              </a:prstGeom>
              <a:blipFill>
                <a:blip r:embed="rId28"/>
                <a:stretch>
                  <a:fillRect l="-1341" t="-41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blipFill>
                <a:blip r:embed="rId29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blipFill>
                <a:blip r:embed="rId30"/>
                <a:stretch>
                  <a:fillRect l="-75000" r="-6730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51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6. </a:t>
            </a:r>
            <a:r>
              <a:rPr lang="ru-RU" dirty="0"/>
              <a:t>СМО с не-пуассоновскими потоками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17" y="937260"/>
            <a:ext cx="10916265" cy="3406141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марковских</a:t>
            </a:r>
            <a:r>
              <a:rPr lang="ru-RU" dirty="0"/>
              <a:t> процессах с непрерывным временем все потоки являются пуассоновскими, а время между событиями подчиняется экспоненциальному закону распределения. </a:t>
            </a:r>
          </a:p>
          <a:p>
            <a:r>
              <a:rPr lang="ru-RU" dirty="0"/>
              <a:t>Во многих практических задачах время между событиями соответствует закону распределения, отличному от экспоненциального, например нормальному, равномерному или любому другому.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5334" y="6443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4023784"/>
            <a:ext cx="3688871" cy="2365439"/>
          </a:xfrm>
          <a:prstGeom prst="rect">
            <a:avLst/>
          </a:prstGeom>
        </p:spPr>
      </p:pic>
      <p:pic>
        <p:nvPicPr>
          <p:cNvPr id="77" name="Рисунок 7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843" y="3520440"/>
            <a:ext cx="4130040" cy="294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80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6. </a:t>
            </a:r>
            <a:r>
              <a:rPr lang="ru-RU" dirty="0"/>
              <a:t>СМО с не-пуассоновскими потоками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937260"/>
                <a:ext cx="10916265" cy="55059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Требуемое распределение приближенно заменяют на распределение Эрланга или на обобщенное распределение Эрланга.</a:t>
                </a:r>
              </a:p>
              <a:p>
                <a:r>
                  <a:rPr lang="ru-RU" dirty="0"/>
                  <a:t>Распределение Эрланга степени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– показывает как распределена сумма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экспоненциальных величин с одинаковым параметром интенсивности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937260"/>
                <a:ext cx="10916265" cy="5505938"/>
              </a:xfrm>
              <a:blipFill>
                <a:blip r:embed="rId2"/>
                <a:stretch>
                  <a:fillRect l="-1005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02" y="3130633"/>
            <a:ext cx="6055247" cy="36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6. </a:t>
            </a:r>
            <a:r>
              <a:rPr lang="ru-RU" dirty="0"/>
              <a:t>СМО с не-пуассоновскими потоками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937260"/>
                <a:ext cx="10916265" cy="592074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Требуемое распределение приближенно заменяют на распределение Эрланга или на обобщенное распределение Эрланга.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dirty="0"/>
                  <a:t>Обобщенное распределение Эрланга степени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– показывает как распределена сумма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экспоненциальных величин с разными параметрами интенсивности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0" dirty="0"/>
                  <a:t>или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937260"/>
                <a:ext cx="10916265" cy="5920740"/>
              </a:xfrm>
              <a:blipFill>
                <a:blip r:embed="rId2"/>
                <a:stretch>
                  <a:fillRect l="-1117" t="-1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9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массового обслуживания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788"/>
          </a:xfrm>
        </p:spPr>
        <p:txBody>
          <a:bodyPr/>
          <a:lstStyle/>
          <a:p>
            <a:r>
              <a:rPr lang="ru-RU" dirty="0"/>
              <a:t>Системы, предназначенные для обслуживания большого числа   заявок, поступающих на каналы обслуживания.</a:t>
            </a:r>
          </a:p>
          <a:p>
            <a:r>
              <a:rPr lang="ru-RU" dirty="0"/>
              <a:t>Пример: магазин, телефонная станция, мастерская, парикмахерская.</a:t>
            </a:r>
          </a:p>
          <a:p>
            <a:r>
              <a:rPr lang="ru-RU" dirty="0"/>
              <a:t>Заявки (требования) – клиенты, звонки, поломки, посетители.</a:t>
            </a:r>
          </a:p>
          <a:p>
            <a:r>
              <a:rPr lang="ru-RU" dirty="0"/>
              <a:t>Каналы обслуживания (устройства) – продавцы, операторы, мастера, парикмахеры.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/>
              <a:t>6. </a:t>
            </a:r>
            <a:r>
              <a:rPr lang="ru-RU" dirty="0"/>
              <a:t>СМО с не-пуассоновскими потоками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17" y="937260"/>
            <a:ext cx="10916265" cy="1764460"/>
          </a:xfrm>
        </p:spPr>
        <p:txBody>
          <a:bodyPr>
            <a:normAutofit/>
          </a:bodyPr>
          <a:lstStyle/>
          <a:p>
            <a:r>
              <a:rPr lang="ru-RU" dirty="0"/>
              <a:t>После приближенной замены требуемого распределения на распределение Эрланга или на обобщенное распределение Эрланга можно использовать </a:t>
            </a:r>
            <a:r>
              <a:rPr lang="ru-RU" dirty="0" err="1"/>
              <a:t>марковские</a:t>
            </a:r>
            <a:r>
              <a:rPr lang="ru-RU" dirty="0"/>
              <a:t> процессы, но при условии добавления </a:t>
            </a:r>
            <a:r>
              <a:rPr lang="ru-RU" dirty="0" err="1"/>
              <a:t>псевдосостояний</a:t>
            </a:r>
            <a:r>
              <a:rPr lang="en-US" dirty="0"/>
              <a:t> (</a:t>
            </a:r>
            <a:r>
              <a:rPr lang="ru-RU" dirty="0"/>
              <a:t>метод </a:t>
            </a:r>
            <a:r>
              <a:rPr lang="ru-RU" dirty="0" err="1"/>
              <a:t>псевдосостояний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244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0244" y="3235943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85544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9955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55" y="2984220"/>
                <a:ext cx="320539" cy="369332"/>
              </a:xfrm>
              <a:prstGeom prst="rect">
                <a:avLst/>
              </a:prstGeom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588887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565107" y="3235943"/>
            <a:ext cx="5190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1.1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84187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8598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2984220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2673738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685562" y="3235943"/>
            <a:ext cx="509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  <a:r>
              <a:rPr lang="en-US" sz="2000" dirty="0"/>
              <a:t>.1</a:t>
            </a:r>
            <a:endParaRPr lang="ru-RU" sz="2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169038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3449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49" y="2984220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3758589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711354" y="3235943"/>
            <a:ext cx="5968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  <a:r>
              <a:rPr lang="en-US" sz="2000" dirty="0"/>
              <a:t>.1</a:t>
            </a:r>
            <a:endParaRPr lang="ru-RU" sz="20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253889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28300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0" y="2984220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6316473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247643" y="3235943"/>
            <a:ext cx="6400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m.1</a:t>
            </a:r>
            <a:endParaRPr lang="ru-RU" sz="20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811773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986184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84" y="2984220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/>
          <p:nvPr/>
        </p:nvCxnSpPr>
        <p:spPr>
          <a:xfrm>
            <a:off x="5725382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9793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93" y="2984220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60723" y="320343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23" y="3203433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/>
          <p:cNvSpPr/>
          <p:nvPr/>
        </p:nvSpPr>
        <p:spPr>
          <a:xfrm>
            <a:off x="7401324" y="3188348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7321162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(m+1).1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1588887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565106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1.2</a:t>
            </a:r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845773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75399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99" y="3656067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Прямоугольник 70"/>
          <p:cNvSpPr/>
          <p:nvPr/>
        </p:nvSpPr>
        <p:spPr>
          <a:xfrm>
            <a:off x="1588887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1565106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1.</a:t>
            </a:r>
            <a:r>
              <a:rPr lang="en-US" sz="2000" i="1" dirty="0"/>
              <a:t>k</a:t>
            </a:r>
            <a:endParaRPr lang="ru-RU" sz="2000" i="1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1851869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88887" y="455175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7" y="455175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 стрелкой 74"/>
          <p:cNvCxnSpPr/>
          <p:nvPr/>
        </p:nvCxnSpPr>
        <p:spPr>
          <a:xfrm>
            <a:off x="1851869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463489" y="51705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89" y="5170591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 l="-56604" r="-2830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715783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83" y="4881093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олилиния 128"/>
          <p:cNvSpPr/>
          <p:nvPr/>
        </p:nvSpPr>
        <p:spPr>
          <a:xfrm>
            <a:off x="750578" y="3683648"/>
            <a:ext cx="837435" cy="220407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920" h="2174240">
                <a:moveTo>
                  <a:pt x="883920" y="2174240"/>
                </a:moveTo>
                <a:lnTo>
                  <a:pt x="0" y="217424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24884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4" y="4832613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075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Прямоугольник 130"/>
          <p:cNvSpPr/>
          <p:nvPr/>
        </p:nvSpPr>
        <p:spPr>
          <a:xfrm>
            <a:off x="2699902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TextBox 131"/>
          <p:cNvSpPr txBox="1"/>
          <p:nvPr/>
        </p:nvSpPr>
        <p:spPr>
          <a:xfrm>
            <a:off x="2676121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ru-RU" sz="2000" dirty="0"/>
              <a:t>.2</a:t>
            </a:r>
          </a:p>
        </p:txBody>
      </p:sp>
      <p:cxnSp>
        <p:nvCxnSpPr>
          <p:cNvPr id="133" name="Прямая со стрелкой 132"/>
          <p:cNvCxnSpPr/>
          <p:nvPr/>
        </p:nvCxnSpPr>
        <p:spPr>
          <a:xfrm>
            <a:off x="2956788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641430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30" y="3656067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37736" r="-1320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Прямоугольник 134"/>
          <p:cNvSpPr/>
          <p:nvPr/>
        </p:nvSpPr>
        <p:spPr>
          <a:xfrm>
            <a:off x="2699902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676121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ru-RU" sz="2000" dirty="0"/>
              <a:t>.</a:t>
            </a:r>
            <a:r>
              <a:rPr lang="en-US" sz="2000" i="1" dirty="0"/>
              <a:t>k</a:t>
            </a:r>
            <a:endParaRPr lang="ru-RU" sz="2000" i="1" dirty="0"/>
          </a:p>
        </p:txBody>
      </p:sp>
      <p:cxnSp>
        <p:nvCxnSpPr>
          <p:cNvPr id="137" name="Прямая со стрелкой 136"/>
          <p:cNvCxnSpPr/>
          <p:nvPr/>
        </p:nvCxnSpPr>
        <p:spPr>
          <a:xfrm>
            <a:off x="2962884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487174" y="4551754"/>
                <a:ext cx="53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4" y="4551754"/>
                <a:ext cx="534048" cy="369332"/>
              </a:xfrm>
              <a:prstGeom prst="rect">
                <a:avLst/>
              </a:prstGeom>
              <a:blipFill>
                <a:blip r:embed="rId15"/>
                <a:stretch>
                  <a:fillRect l="-909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Прямая со стрелкой 138"/>
          <p:cNvCxnSpPr/>
          <p:nvPr/>
        </p:nvCxnSpPr>
        <p:spPr>
          <a:xfrm>
            <a:off x="2962884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497720" y="5170591"/>
                <a:ext cx="3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20" y="5170591"/>
                <a:ext cx="398104" cy="369332"/>
              </a:xfrm>
              <a:prstGeom prst="rect">
                <a:avLst/>
              </a:prstGeom>
              <a:blipFill>
                <a:blip r:embed="rId16"/>
                <a:stretch>
                  <a:fillRect l="-50769" r="-30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826798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98" y="4881093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олилиния 141"/>
          <p:cNvSpPr/>
          <p:nvPr/>
        </p:nvSpPr>
        <p:spPr>
          <a:xfrm>
            <a:off x="2089163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305258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258" y="4832613"/>
                <a:ext cx="321319" cy="369332"/>
              </a:xfrm>
              <a:prstGeom prst="rect">
                <a:avLst/>
              </a:prstGeom>
              <a:blipFill>
                <a:blip r:embed="rId18"/>
                <a:stretch>
                  <a:fillRect l="-39623" r="-150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Прямоугольник 143"/>
          <p:cNvSpPr/>
          <p:nvPr/>
        </p:nvSpPr>
        <p:spPr>
          <a:xfrm>
            <a:off x="3798059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774278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3</a:t>
            </a:r>
            <a:r>
              <a:rPr lang="ru-RU" sz="2000" dirty="0"/>
              <a:t>.2</a:t>
            </a:r>
          </a:p>
        </p:txBody>
      </p:sp>
      <p:cxnSp>
        <p:nvCxnSpPr>
          <p:cNvPr id="146" name="Прямая со стрелкой 145"/>
          <p:cNvCxnSpPr/>
          <p:nvPr/>
        </p:nvCxnSpPr>
        <p:spPr>
          <a:xfrm>
            <a:off x="4054945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739587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87" y="3656067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37736" r="-1320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Прямоугольник 147"/>
          <p:cNvSpPr/>
          <p:nvPr/>
        </p:nvSpPr>
        <p:spPr>
          <a:xfrm>
            <a:off x="3798059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/>
          <p:cNvSpPr txBox="1"/>
          <p:nvPr/>
        </p:nvSpPr>
        <p:spPr>
          <a:xfrm>
            <a:off x="3774278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3</a:t>
            </a:r>
            <a:r>
              <a:rPr lang="ru-RU" sz="2000" dirty="0"/>
              <a:t>.</a:t>
            </a:r>
            <a:r>
              <a:rPr lang="en-US" sz="2000" i="1" dirty="0"/>
              <a:t>k</a:t>
            </a:r>
            <a:endParaRPr lang="ru-RU" sz="2000" i="1" dirty="0"/>
          </a:p>
        </p:txBody>
      </p:sp>
      <p:cxnSp>
        <p:nvCxnSpPr>
          <p:cNvPr id="150" name="Прямая со стрелкой 149"/>
          <p:cNvCxnSpPr/>
          <p:nvPr/>
        </p:nvCxnSpPr>
        <p:spPr>
          <a:xfrm>
            <a:off x="4061041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585331" y="4551754"/>
                <a:ext cx="53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31" y="4551754"/>
                <a:ext cx="534048" cy="369332"/>
              </a:xfrm>
              <a:prstGeom prst="rect">
                <a:avLst/>
              </a:prstGeom>
              <a:blipFill>
                <a:blip r:embed="rId20"/>
                <a:stretch>
                  <a:fillRect l="-909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Прямая со стрелкой 151"/>
          <p:cNvCxnSpPr/>
          <p:nvPr/>
        </p:nvCxnSpPr>
        <p:spPr>
          <a:xfrm>
            <a:off x="4061041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595877" y="5170591"/>
                <a:ext cx="3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77" y="5170591"/>
                <a:ext cx="398104" cy="369332"/>
              </a:xfrm>
              <a:prstGeom prst="rect">
                <a:avLst/>
              </a:prstGeom>
              <a:blipFill>
                <a:blip r:embed="rId21"/>
                <a:stretch>
                  <a:fillRect l="-50769" r="-30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24955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955" y="4881093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Полилиния 154"/>
          <p:cNvSpPr/>
          <p:nvPr/>
        </p:nvSpPr>
        <p:spPr>
          <a:xfrm>
            <a:off x="3187320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403415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415" y="4832613"/>
                <a:ext cx="321319" cy="369332"/>
              </a:xfrm>
              <a:prstGeom prst="rect">
                <a:avLst/>
              </a:prstGeom>
              <a:blipFill>
                <a:blip r:embed="rId23"/>
                <a:stretch>
                  <a:fillRect l="-39623" r="-150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Прямая со стрелкой 156"/>
          <p:cNvCxnSpPr/>
          <p:nvPr/>
        </p:nvCxnSpPr>
        <p:spPr>
          <a:xfrm>
            <a:off x="208418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225859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3953956"/>
                <a:ext cx="320539" cy="369332"/>
              </a:xfrm>
              <a:prstGeom prst="rect">
                <a:avLst/>
              </a:prstGeom>
              <a:blipFill>
                <a:blip r:embed="rId2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Прямая со стрелкой 158"/>
          <p:cNvCxnSpPr/>
          <p:nvPr/>
        </p:nvCxnSpPr>
        <p:spPr>
          <a:xfrm>
            <a:off x="2096011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258598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6015359"/>
                <a:ext cx="320539" cy="369332"/>
              </a:xfrm>
              <a:prstGeom prst="rect">
                <a:avLst/>
              </a:prstGeom>
              <a:blipFill>
                <a:blip r:embed="rId2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Прямая со стрелкой 160"/>
          <p:cNvCxnSpPr/>
          <p:nvPr/>
        </p:nvCxnSpPr>
        <p:spPr>
          <a:xfrm>
            <a:off x="3226719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389306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06" y="6015359"/>
                <a:ext cx="320539" cy="369332"/>
              </a:xfrm>
              <a:prstGeom prst="rect">
                <a:avLst/>
              </a:prstGeom>
              <a:blipFill>
                <a:blip r:embed="rId2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Прямая со стрелкой 162"/>
          <p:cNvCxnSpPr/>
          <p:nvPr/>
        </p:nvCxnSpPr>
        <p:spPr>
          <a:xfrm>
            <a:off x="3205128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379539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39" y="3953956"/>
                <a:ext cx="320539" cy="369332"/>
              </a:xfrm>
              <a:prstGeom prst="rect">
                <a:avLst/>
              </a:prstGeom>
              <a:blipFill>
                <a:blip r:embed="rId2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Прямоугольник 164"/>
          <p:cNvSpPr/>
          <p:nvPr/>
        </p:nvSpPr>
        <p:spPr>
          <a:xfrm>
            <a:off x="6317570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TextBox 165"/>
          <p:cNvSpPr txBox="1"/>
          <p:nvPr/>
        </p:nvSpPr>
        <p:spPr>
          <a:xfrm>
            <a:off x="6256388" y="4123233"/>
            <a:ext cx="6129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ru-RU" sz="2000" dirty="0"/>
              <a:t>.2</a:t>
            </a:r>
          </a:p>
        </p:txBody>
      </p:sp>
      <p:cxnSp>
        <p:nvCxnSpPr>
          <p:cNvPr id="167" name="Прямая со стрелкой 166"/>
          <p:cNvCxnSpPr/>
          <p:nvPr/>
        </p:nvCxnSpPr>
        <p:spPr>
          <a:xfrm>
            <a:off x="6574456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6202044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44" y="3656067"/>
                <a:ext cx="378373" cy="369332"/>
              </a:xfrm>
              <a:prstGeom prst="rect">
                <a:avLst/>
              </a:prstGeom>
              <a:blipFill>
                <a:blip r:embed="rId28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Прямоугольник 168"/>
          <p:cNvSpPr/>
          <p:nvPr/>
        </p:nvSpPr>
        <p:spPr>
          <a:xfrm>
            <a:off x="6317570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6238466" y="5679995"/>
            <a:ext cx="6533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ru-RU" sz="2000" dirty="0"/>
              <a:t>.</a:t>
            </a:r>
            <a:r>
              <a:rPr lang="en-US" sz="2000" i="1" dirty="0"/>
              <a:t>k</a:t>
            </a:r>
            <a:endParaRPr lang="ru-RU" sz="2000" i="1" dirty="0"/>
          </a:p>
        </p:txBody>
      </p:sp>
      <p:cxnSp>
        <p:nvCxnSpPr>
          <p:cNvPr id="171" name="Прямая со стрелкой 170"/>
          <p:cNvCxnSpPr/>
          <p:nvPr/>
        </p:nvCxnSpPr>
        <p:spPr>
          <a:xfrm>
            <a:off x="6580552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006209" y="4551754"/>
                <a:ext cx="632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09" y="4551754"/>
                <a:ext cx="632681" cy="369332"/>
              </a:xfrm>
              <a:prstGeom prst="rect">
                <a:avLst/>
              </a:prstGeom>
              <a:blipFill>
                <a:blip r:embed="rId29"/>
                <a:stretch>
                  <a:fillRect l="-480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/>
          <p:cNvCxnSpPr/>
          <p:nvPr/>
        </p:nvCxnSpPr>
        <p:spPr>
          <a:xfrm>
            <a:off x="6580552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6006209" y="517059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09" y="5170591"/>
                <a:ext cx="507283" cy="369332"/>
              </a:xfrm>
              <a:prstGeom prst="rect">
                <a:avLst/>
              </a:prstGeom>
              <a:blipFill>
                <a:blip r:embed="rId30"/>
                <a:stretch>
                  <a:fillRect l="-31325" r="-1927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444466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6" y="4881093"/>
                <a:ext cx="32131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Полилиния 175"/>
          <p:cNvSpPr/>
          <p:nvPr/>
        </p:nvSpPr>
        <p:spPr>
          <a:xfrm>
            <a:off x="5706831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922926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26" y="4832613"/>
                <a:ext cx="321319" cy="369332"/>
              </a:xfrm>
              <a:prstGeom prst="rect">
                <a:avLst/>
              </a:prstGeom>
              <a:blipFill>
                <a:blip r:embed="rId32"/>
                <a:stretch>
                  <a:fillRect l="-46154" r="-269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Прямая со стрелкой 177"/>
          <p:cNvCxnSpPr/>
          <p:nvPr/>
        </p:nvCxnSpPr>
        <p:spPr>
          <a:xfrm>
            <a:off x="5746230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908817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17" y="6015359"/>
                <a:ext cx="320539" cy="369332"/>
              </a:xfrm>
              <a:prstGeom prst="rect">
                <a:avLst/>
              </a:prstGeom>
              <a:blipFill>
                <a:blip r:embed="rId3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Прямая со стрелкой 179"/>
          <p:cNvCxnSpPr/>
          <p:nvPr/>
        </p:nvCxnSpPr>
        <p:spPr>
          <a:xfrm>
            <a:off x="5724639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899050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50" y="3953956"/>
                <a:ext cx="320539" cy="369332"/>
              </a:xfrm>
              <a:prstGeom prst="rect">
                <a:avLst/>
              </a:prstGeom>
              <a:blipFill>
                <a:blip r:embed="rId3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5049781" y="407447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81" y="4074478"/>
                <a:ext cx="32131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049781" y="566762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81" y="5667629"/>
                <a:ext cx="321319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Прямая со стрелкой 185"/>
          <p:cNvCxnSpPr/>
          <p:nvPr/>
        </p:nvCxnSpPr>
        <p:spPr>
          <a:xfrm>
            <a:off x="7806010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7366542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42" y="3656067"/>
                <a:ext cx="378373" cy="369332"/>
              </a:xfrm>
              <a:prstGeom prst="rect">
                <a:avLst/>
              </a:prstGeom>
              <a:blipFill>
                <a:blip r:embed="rId37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Прямая со стрелкой 189"/>
          <p:cNvCxnSpPr/>
          <p:nvPr/>
        </p:nvCxnSpPr>
        <p:spPr>
          <a:xfrm>
            <a:off x="7799914" y="4571491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13379" y="4551754"/>
                <a:ext cx="67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79" y="4551754"/>
                <a:ext cx="677975" cy="369332"/>
              </a:xfrm>
              <a:prstGeom prst="rect">
                <a:avLst/>
              </a:prstGeom>
              <a:blipFill>
                <a:blip r:embed="rId38"/>
                <a:stretch>
                  <a:fillRect l="-178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Прямая со стрелкой 191"/>
          <p:cNvCxnSpPr/>
          <p:nvPr/>
        </p:nvCxnSpPr>
        <p:spPr>
          <a:xfrm>
            <a:off x="7793818" y="5266144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7203212" y="522407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12" y="5224071"/>
                <a:ext cx="507283" cy="369332"/>
              </a:xfrm>
              <a:prstGeom prst="rect">
                <a:avLst/>
              </a:prstGeom>
              <a:blipFill>
                <a:blip r:embed="rId39"/>
                <a:stretch>
                  <a:fillRect l="-32530" r="-19277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566292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92" y="4881093"/>
                <a:ext cx="32131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Полилиния 194"/>
          <p:cNvSpPr/>
          <p:nvPr/>
        </p:nvSpPr>
        <p:spPr>
          <a:xfrm>
            <a:off x="6810369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7026464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64" y="4832613"/>
                <a:ext cx="321319" cy="369332"/>
              </a:xfrm>
              <a:prstGeom prst="rect">
                <a:avLst/>
              </a:prstGeom>
              <a:blipFill>
                <a:blip r:embed="rId41"/>
                <a:stretch>
                  <a:fillRect l="-46154" r="-269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Прямая со стрелкой 196"/>
          <p:cNvCxnSpPr/>
          <p:nvPr/>
        </p:nvCxnSpPr>
        <p:spPr>
          <a:xfrm>
            <a:off x="6819288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7006259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59" y="6015359"/>
                <a:ext cx="320539" cy="369332"/>
              </a:xfrm>
              <a:prstGeom prst="rect">
                <a:avLst/>
              </a:prstGeom>
              <a:blipFill>
                <a:blip r:embed="rId4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Прямая со стрелкой 198"/>
          <p:cNvCxnSpPr/>
          <p:nvPr/>
        </p:nvCxnSpPr>
        <p:spPr>
          <a:xfrm>
            <a:off x="682817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700258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88" y="3953956"/>
                <a:ext cx="320539" cy="369332"/>
              </a:xfrm>
              <a:prstGeom prst="rect">
                <a:avLst/>
              </a:prstGeom>
              <a:blipFill>
                <a:blip r:embed="rId4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Прямоугольник 200"/>
          <p:cNvSpPr/>
          <p:nvPr/>
        </p:nvSpPr>
        <p:spPr>
          <a:xfrm>
            <a:off x="7401324" y="4060852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TextBox 201"/>
          <p:cNvSpPr txBox="1"/>
          <p:nvPr/>
        </p:nvSpPr>
        <p:spPr>
          <a:xfrm>
            <a:off x="7321162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(m+1).2</a:t>
            </a:r>
            <a:endParaRPr lang="ru-RU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7401324" y="5639863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TextBox 203"/>
          <p:cNvSpPr txBox="1"/>
          <p:nvPr/>
        </p:nvSpPr>
        <p:spPr>
          <a:xfrm>
            <a:off x="7321162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(m+1).3</a:t>
            </a:r>
            <a:endParaRPr lang="ru-RU" dirty="0"/>
          </a:p>
        </p:txBody>
      </p:sp>
      <p:cxnSp>
        <p:nvCxnSpPr>
          <p:cNvPr id="205" name="Прямая со стрелкой 204"/>
          <p:cNvCxnSpPr/>
          <p:nvPr/>
        </p:nvCxnSpPr>
        <p:spPr>
          <a:xfrm>
            <a:off x="8178019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8352430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30" y="2984220"/>
                <a:ext cx="320539" cy="369332"/>
              </a:xfrm>
              <a:prstGeom prst="rect">
                <a:avLst/>
              </a:prstGeom>
              <a:blipFill>
                <a:blip r:embed="rId4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Прямая со стрелкой 206"/>
          <p:cNvCxnSpPr/>
          <p:nvPr/>
        </p:nvCxnSpPr>
        <p:spPr>
          <a:xfrm>
            <a:off x="9547598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9722009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009" y="2984220"/>
                <a:ext cx="320539" cy="369332"/>
              </a:xfrm>
              <a:prstGeom prst="rect">
                <a:avLst/>
              </a:prstGeom>
              <a:blipFill>
                <a:blip r:embed="rId4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Прямоугольник 208"/>
          <p:cNvSpPr/>
          <p:nvPr/>
        </p:nvSpPr>
        <p:spPr>
          <a:xfrm>
            <a:off x="10137149" y="3188348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0" name="TextBox 209"/>
          <p:cNvSpPr txBox="1"/>
          <p:nvPr/>
        </p:nvSpPr>
        <p:spPr>
          <a:xfrm>
            <a:off x="10056987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(m+n).1</a:t>
            </a:r>
            <a:endParaRPr lang="ru-RU" dirty="0"/>
          </a:p>
        </p:txBody>
      </p:sp>
      <p:cxnSp>
        <p:nvCxnSpPr>
          <p:cNvPr id="211" name="Прямая со стрелкой 210"/>
          <p:cNvCxnSpPr/>
          <p:nvPr/>
        </p:nvCxnSpPr>
        <p:spPr>
          <a:xfrm>
            <a:off x="10541835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10102367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367" y="3656067"/>
                <a:ext cx="378373" cy="369332"/>
              </a:xfrm>
              <a:prstGeom prst="rect">
                <a:avLst/>
              </a:prstGeom>
              <a:blipFill>
                <a:blip r:embed="rId46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Прямая со стрелкой 212"/>
          <p:cNvCxnSpPr/>
          <p:nvPr/>
        </p:nvCxnSpPr>
        <p:spPr>
          <a:xfrm>
            <a:off x="10535739" y="4571491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9949204" y="4551754"/>
                <a:ext cx="67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204" y="4551754"/>
                <a:ext cx="677975" cy="369332"/>
              </a:xfrm>
              <a:prstGeom prst="rect">
                <a:avLst/>
              </a:prstGeom>
              <a:blipFill>
                <a:blip r:embed="rId47"/>
                <a:stretch>
                  <a:fillRect l="-180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Прямая со стрелкой 214"/>
          <p:cNvCxnSpPr/>
          <p:nvPr/>
        </p:nvCxnSpPr>
        <p:spPr>
          <a:xfrm>
            <a:off x="10529643" y="5266144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939037" y="522407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037" y="5224071"/>
                <a:ext cx="507283" cy="369332"/>
              </a:xfrm>
              <a:prstGeom prst="rect">
                <a:avLst/>
              </a:prstGeom>
              <a:blipFill>
                <a:blip r:embed="rId48"/>
                <a:stretch>
                  <a:fillRect l="-30952" r="-19048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10302117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17" y="4881093"/>
                <a:ext cx="32131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Полилиния 217"/>
          <p:cNvSpPr/>
          <p:nvPr/>
        </p:nvSpPr>
        <p:spPr>
          <a:xfrm>
            <a:off x="9546194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9762289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289" y="4832613"/>
                <a:ext cx="321319" cy="369332"/>
              </a:xfrm>
              <a:prstGeom prst="rect">
                <a:avLst/>
              </a:prstGeom>
              <a:blipFill>
                <a:blip r:embed="rId50"/>
                <a:stretch>
                  <a:fillRect l="-43396" r="-264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 стрелкой 219"/>
          <p:cNvCxnSpPr/>
          <p:nvPr/>
        </p:nvCxnSpPr>
        <p:spPr>
          <a:xfrm>
            <a:off x="9555113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9742084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84" y="6015359"/>
                <a:ext cx="320539" cy="369332"/>
              </a:xfrm>
              <a:prstGeom prst="rect">
                <a:avLst/>
              </a:prstGeom>
              <a:blipFill>
                <a:blip r:embed="rId5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Прямая со стрелкой 221"/>
          <p:cNvCxnSpPr/>
          <p:nvPr/>
        </p:nvCxnSpPr>
        <p:spPr>
          <a:xfrm>
            <a:off x="9564002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9738413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413" y="3953956"/>
                <a:ext cx="320539" cy="369332"/>
              </a:xfrm>
              <a:prstGeom prst="rect">
                <a:avLst/>
              </a:prstGeom>
              <a:blipFill>
                <a:blip r:embed="rId5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Прямоугольник 223"/>
          <p:cNvSpPr/>
          <p:nvPr/>
        </p:nvSpPr>
        <p:spPr>
          <a:xfrm>
            <a:off x="10137149" y="4060852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TextBox 224"/>
          <p:cNvSpPr txBox="1"/>
          <p:nvPr/>
        </p:nvSpPr>
        <p:spPr>
          <a:xfrm>
            <a:off x="10056987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(m+n).2</a:t>
            </a:r>
            <a:endParaRPr lang="ru-RU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10137149" y="5639863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TextBox 226"/>
          <p:cNvSpPr txBox="1"/>
          <p:nvPr/>
        </p:nvSpPr>
        <p:spPr>
          <a:xfrm>
            <a:off x="10056987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(m+n).3</a:t>
            </a:r>
            <a:endParaRPr lang="ru-RU" dirty="0"/>
          </a:p>
        </p:txBody>
      </p:sp>
      <p:cxnSp>
        <p:nvCxnSpPr>
          <p:cNvPr id="230" name="Прямая со стрелкой 229"/>
          <p:cNvCxnSpPr/>
          <p:nvPr/>
        </p:nvCxnSpPr>
        <p:spPr>
          <a:xfrm>
            <a:off x="8179984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8354395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395" y="3953956"/>
                <a:ext cx="320539" cy="369332"/>
              </a:xfrm>
              <a:prstGeom prst="rect">
                <a:avLst/>
              </a:prstGeom>
              <a:blipFill>
                <a:blip r:embed="rId5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Прямая со стрелкой 232"/>
          <p:cNvCxnSpPr/>
          <p:nvPr/>
        </p:nvCxnSpPr>
        <p:spPr>
          <a:xfrm>
            <a:off x="8200945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8387916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916" y="6015359"/>
                <a:ext cx="320539" cy="369332"/>
              </a:xfrm>
              <a:prstGeom prst="rect">
                <a:avLst/>
              </a:prstGeom>
              <a:blipFill>
                <a:blip r:embed="rId5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8909719" y="320343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3203433"/>
                <a:ext cx="321319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909719" y="407645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4076451"/>
                <a:ext cx="321319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8909719" y="575385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5753857"/>
                <a:ext cx="321319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Прямая со стрелкой 183"/>
          <p:cNvCxnSpPr/>
          <p:nvPr/>
        </p:nvCxnSpPr>
        <p:spPr>
          <a:xfrm>
            <a:off x="428886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446327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78" y="3953956"/>
                <a:ext cx="320539" cy="369332"/>
              </a:xfrm>
              <a:prstGeom prst="rect">
                <a:avLst/>
              </a:prstGeom>
              <a:blipFill>
                <a:blip r:embed="rId5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Прямая со стрелкой 187"/>
          <p:cNvCxnSpPr/>
          <p:nvPr/>
        </p:nvCxnSpPr>
        <p:spPr>
          <a:xfrm>
            <a:off x="4317872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4480459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9" y="6015359"/>
                <a:ext cx="320539" cy="369332"/>
              </a:xfrm>
              <a:prstGeom prst="rect">
                <a:avLst/>
              </a:prstGeom>
              <a:blipFill>
                <a:blip r:embed="rId5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352FE7-BB3A-4111-BF65-C7B48C469263}"/>
              </a:ext>
            </a:extLst>
          </p:cNvPr>
          <p:cNvSpPr txBox="1"/>
          <p:nvPr/>
        </p:nvSpPr>
        <p:spPr>
          <a:xfrm>
            <a:off x="51881" y="6384692"/>
            <a:ext cx="119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не полная, так как </a:t>
            </a:r>
            <a:r>
              <a:rPr lang="ru-RU"/>
              <a:t>не учитывает, </a:t>
            </a:r>
            <a:r>
              <a:rPr lang="ru-RU" dirty="0"/>
              <a:t>что некоторые заявки уже обслужились часть времени при поступлении новой </a:t>
            </a:r>
          </a:p>
        </p:txBody>
      </p:sp>
    </p:spTree>
    <p:extLst>
      <p:ext uri="{BB962C8B-B14F-4D97-AF65-F5344CB8AC3E}">
        <p14:creationId xmlns:p14="http://schemas.microsoft.com/office/powerpoint/2010/main" val="37533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710" y="-99449"/>
            <a:ext cx="10515600" cy="132556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602"/>
            <a:ext cx="10515600" cy="4951259"/>
          </a:xfrm>
        </p:spPr>
        <p:txBody>
          <a:bodyPr>
            <a:normAutofit/>
          </a:bodyPr>
          <a:lstStyle/>
          <a:p>
            <a:r>
              <a:rPr lang="ru-RU" dirty="0"/>
              <a:t>Установление зависимости между характеристиками потока заявок, числом и характеристиками каналов обслуживания, правилами работы системы с результативностью (эффективностью) работы этой системы.:</a:t>
            </a:r>
          </a:p>
          <a:p>
            <a:r>
              <a:rPr lang="ru-RU" dirty="0"/>
              <a:t>пропускная способность (абсолютная и относительная);</a:t>
            </a:r>
          </a:p>
          <a:p>
            <a:r>
              <a:rPr lang="ru-RU" dirty="0"/>
              <a:t>вероятность отказа в обслуживании;</a:t>
            </a:r>
          </a:p>
          <a:p>
            <a:r>
              <a:rPr lang="ru-RU" dirty="0"/>
              <a:t>среднее время ожидания в очереди;</a:t>
            </a:r>
          </a:p>
          <a:p>
            <a:r>
              <a:rPr lang="ru-RU" dirty="0"/>
              <a:t>средняя длина очереди;</a:t>
            </a:r>
          </a:p>
          <a:p>
            <a:r>
              <a:rPr lang="ru-RU" dirty="0"/>
              <a:t>среднее количество занятых каналов;</a:t>
            </a:r>
          </a:p>
          <a:p>
            <a:r>
              <a:rPr lang="ru-RU" dirty="0"/>
              <a:t>и др.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710" y="-99449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 СМО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602"/>
            <a:ext cx="10515600" cy="4951259"/>
          </a:xfrm>
        </p:spPr>
        <p:txBody>
          <a:bodyPr>
            <a:normAutofit/>
          </a:bodyPr>
          <a:lstStyle/>
          <a:p>
            <a:r>
              <a:rPr lang="ru-RU" dirty="0"/>
              <a:t>Системы массового обслуживания (СМО) моделируются с помощью </a:t>
            </a:r>
            <a:r>
              <a:rPr lang="ru-RU" dirty="0" err="1"/>
              <a:t>марковских</a:t>
            </a:r>
            <a:r>
              <a:rPr lang="ru-RU" dirty="0"/>
              <a:t> процессов с непрерывным временем.</a:t>
            </a:r>
          </a:p>
          <a:p>
            <a:r>
              <a:rPr lang="ru-RU" dirty="0"/>
              <a:t>Для этого надо задать:</a:t>
            </a:r>
          </a:p>
          <a:p>
            <a:pPr marL="457200" lvl="1" indent="0">
              <a:buNone/>
            </a:pPr>
            <a:r>
              <a:rPr lang="ru-RU" dirty="0"/>
              <a:t>что </a:t>
            </a:r>
            <a:r>
              <a:rPr lang="ru-RU" sz="2800" dirty="0"/>
              <a:t>является состояниями системы;</a:t>
            </a:r>
          </a:p>
          <a:p>
            <a:pPr marL="457200" lvl="1" indent="0">
              <a:buNone/>
            </a:pPr>
            <a:r>
              <a:rPr lang="ru-RU" sz="2800" dirty="0"/>
              <a:t>что обозначают переходы между состояниями;</a:t>
            </a:r>
          </a:p>
          <a:p>
            <a:pPr marL="457200" lvl="1" indent="0">
              <a:buNone/>
            </a:pPr>
            <a:r>
              <a:rPr lang="ru-RU" sz="2800" dirty="0"/>
              <a:t>составить граф состояний марковского процесса;</a:t>
            </a:r>
          </a:p>
          <a:p>
            <a:pPr marL="457200" lvl="1" indent="0">
              <a:buNone/>
            </a:pPr>
            <a:r>
              <a:rPr lang="ru-RU" sz="2800" dirty="0"/>
              <a:t>правильно расставить интенсивности переходов между состояниями;</a:t>
            </a:r>
          </a:p>
          <a:p>
            <a:pPr marL="457200" lvl="1" indent="0">
              <a:buNone/>
            </a:pPr>
            <a:r>
              <a:rPr lang="ru-RU" sz="2800" dirty="0"/>
              <a:t>найти установившиеся вероятности;</a:t>
            </a:r>
          </a:p>
          <a:p>
            <a:pPr marL="457200" lvl="1" indent="0">
              <a:buNone/>
            </a:pPr>
            <a:r>
              <a:rPr lang="ru-RU" sz="2800" dirty="0"/>
              <a:t>рассчитать необходимые характеристики.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1. Многоканальная СМО с ограниченной очередью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5603"/>
                <a:ext cx="10515600" cy="402331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Состояние системы – количество требований в системе</a:t>
                </a:r>
                <a:r>
                  <a:rPr lang="ru-RU" sz="2800" dirty="0"/>
                  <a:t>.</a:t>
                </a:r>
                <a:endParaRPr lang="en-US" sz="2800" dirty="0"/>
              </a:p>
              <a:p>
                <a:r>
                  <a:rPr lang="ru-RU" dirty="0"/>
                  <a:t>Изменение состояния – поступление или обслуживание требования.</a:t>
                </a:r>
              </a:p>
              <a:p>
                <a:r>
                  <a:rPr lang="ru-RU" sz="2800" dirty="0"/>
                  <a:t>Все потоки пуассоновские.</a:t>
                </a:r>
              </a:p>
              <a:p>
                <a:r>
                  <a:rPr lang="ru-RU" dirty="0"/>
                  <a:t>Интенсивность поступления требований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dirty="0"/>
              </a:p>
              <a:p>
                <a:r>
                  <a:rPr lang="ru-RU" sz="2800" dirty="0"/>
                  <a:t>Интенсивность обслуживания требований одним каналом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ru-RU" dirty="0"/>
              </a:p>
              <a:p>
                <a:r>
                  <a:rPr lang="ru-RU" sz="2800" dirty="0"/>
                  <a:t>Количество каналов - </a:t>
                </a:r>
                <a:r>
                  <a:rPr lang="en-US" dirty="0"/>
                  <a:t>m</a:t>
                </a:r>
                <a:endParaRPr lang="ru-RU" dirty="0"/>
              </a:p>
              <a:p>
                <a:r>
                  <a:rPr lang="ru-RU" sz="2800" dirty="0"/>
                  <a:t>Количество мест в очереди - </a:t>
                </a:r>
                <a:r>
                  <a:rPr lang="en-US" dirty="0"/>
                  <a:t>n</a:t>
                </a:r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5603"/>
                <a:ext cx="10515600" cy="4023314"/>
              </a:xfrm>
              <a:blipFill>
                <a:blip r:embed="rId2"/>
                <a:stretch>
                  <a:fillRect l="-1043" t="-2576" b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7581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77581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172881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172882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47292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92" y="5567433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9128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8" y="6045094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776224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77622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271524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271525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45935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35" y="5567433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85316" y="604509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16" y="6045094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86107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861075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35637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35637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078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86" y="5567433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3262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22" y="6045094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943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945926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945926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441226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441227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15637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37" y="556743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7473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73" y="604509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2642" r="-943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115704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11570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611004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611005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85415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15" y="556743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87251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51" y="6045094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524613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524614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9024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24" y="556743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00860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60" y="6045094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22838" y="57866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8" y="5786646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20055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120394" y="581406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9585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69585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87026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66" y="5567433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7210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02" y="6045094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27096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223597" y="581406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76626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76626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94067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76" y="5567433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94251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12" y="6045094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388609" y="57866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609" y="5786646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716218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716219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890629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629" y="5567433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892465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65" y="6045094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923" r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291328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198766" y="5814069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3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r>
              <a:rPr lang="ru-RU" sz="4000" dirty="0"/>
              <a:t>1. Многоканальная</a:t>
            </a:r>
            <a:r>
              <a:rPr lang="ru-RU" dirty="0"/>
              <a:t> СМО с ограниченной очередью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5052843"/>
          </a:xfrm>
        </p:spPr>
        <p:txBody>
          <a:bodyPr>
            <a:normAutofit/>
          </a:bodyPr>
          <a:lstStyle/>
          <a:p>
            <a:r>
              <a:rPr lang="ru-RU" dirty="0"/>
              <a:t>Схема гибели и размножения.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Состояние 0 – нет требований, система свободна (простаивает).</a:t>
            </a:r>
          </a:p>
          <a:p>
            <a:r>
              <a:rPr lang="ru-RU" sz="2800" dirty="0"/>
              <a:t>До состояния </a:t>
            </a:r>
            <a:r>
              <a:rPr lang="en-US" dirty="0"/>
              <a:t>m</a:t>
            </a:r>
            <a:r>
              <a:rPr lang="ru-RU" dirty="0"/>
              <a:t> увеличивается суммарная интенсивность обслуживания. </a:t>
            </a:r>
          </a:p>
          <a:p>
            <a:r>
              <a:rPr lang="ru-RU" dirty="0"/>
              <a:t>С состояния </a:t>
            </a:r>
            <a:r>
              <a:rPr lang="en-US" dirty="0"/>
              <a:t>m+1</a:t>
            </a:r>
            <a:r>
              <a:rPr lang="ru-RU" dirty="0"/>
              <a:t> начинается очередь.</a:t>
            </a:r>
          </a:p>
          <a:p>
            <a:endParaRPr lang="ru-RU" dirty="0"/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0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3500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33501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7911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11" y="1852249"/>
                <a:ext cx="320539" cy="369332"/>
              </a:xfrm>
              <a:prstGeom prst="rect">
                <a:avLst/>
              </a:prstGeom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9747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7" y="2329910"/>
                <a:ext cx="321319" cy="369332"/>
              </a:xfrm>
              <a:prstGeom prst="rect">
                <a:avLst/>
              </a:prstGeom>
              <a:blipFill>
                <a:blip r:embed="rId3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36843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3684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32143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32144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6554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54" y="1852249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45935" y="2329910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35" y="2329910"/>
                <a:ext cx="4837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2169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21694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1699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1699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9140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05" y="1852249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9324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41" y="2329910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106545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06545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601845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601846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76256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56" y="1852249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8092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92" y="2329910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76323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7632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71623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71624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46034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34" y="1852249"/>
                <a:ext cx="320539" cy="369332"/>
              </a:xfrm>
              <a:prstGeom prst="rect">
                <a:avLst/>
              </a:prstGeom>
              <a:blipFill>
                <a:blip r:embed="rId10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7870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870" y="232991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85232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85233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9643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43" y="1852249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1479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79" y="2329910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83457" y="2071462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57" y="2071462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6117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81013" y="2098885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5647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5647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3088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85" y="1852249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3272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21" y="2329910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3158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84216" y="2098885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2688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2688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10129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95" y="1852249"/>
                <a:ext cx="320539" cy="369332"/>
              </a:xfrm>
              <a:prstGeom prst="rect">
                <a:avLst/>
              </a:prstGeom>
              <a:blipFill>
                <a:blip r:embed="rId1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0313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31" y="2329910"/>
                <a:ext cx="321319" cy="369332"/>
              </a:xfrm>
              <a:prstGeom prst="rect">
                <a:avLst/>
              </a:prstGeom>
              <a:blipFill>
                <a:blip r:embed="rId18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9228" y="2071462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28" y="2071462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76837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76838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51248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248" y="1852249"/>
                <a:ext cx="320539" cy="369332"/>
              </a:xfrm>
              <a:prstGeom prst="rect">
                <a:avLst/>
              </a:prstGeom>
              <a:blipFill>
                <a:blip r:embed="rId2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53084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84" y="2329910"/>
                <a:ext cx="321319" cy="369332"/>
              </a:xfrm>
              <a:prstGeom prst="rect">
                <a:avLst/>
              </a:prstGeom>
              <a:blipFill>
                <a:blip r:embed="rId21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51947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9385" y="2098885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7911" y="1778284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8445" y="1778284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9633" y="3257262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Система простаивает </a:t>
            </a:r>
          </a:p>
        </p:txBody>
      </p:sp>
      <p:cxnSp>
        <p:nvCxnSpPr>
          <p:cNvPr id="69" name="Прямая соединительная линия 68"/>
          <p:cNvCxnSpPr>
            <a:cxnSpLocks/>
          </p:cNvCxnSpPr>
          <p:nvPr/>
        </p:nvCxnSpPr>
        <p:spPr>
          <a:xfrm>
            <a:off x="1096800" y="2699242"/>
            <a:ext cx="90571" cy="48062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5176" y="3241111"/>
            <a:ext cx="33999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Каналы обслуживают заявки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56855" y="3263629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Заявки ждут в очереди</a:t>
            </a: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5981794" y="-1595889"/>
            <a:ext cx="377868" cy="9325636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712020" y="804259"/>
            <a:ext cx="377868" cy="3993108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5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1. Многоканальная СМО с ограниченной очередью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Находятся все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вероятность простоя системы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отказа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- вероятность отказа в обслуживании (новая заявка вынуждена будет покинуть систему необслуженной)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b="0" i="1" dirty="0"/>
                  <a:t>- </a:t>
                </a:r>
                <a:r>
                  <a:rPr lang="ru-RU" b="0" dirty="0"/>
                  <a:t>относительная пропускная способность (доля от всех поступающих заявок)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/>
                  <a:t> – абсолютная пропускная способность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4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1. Многоканальная СМО с ограниченной очередью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средняя длина очереди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- </a:t>
                </a:r>
                <a:r>
                  <a:rPr lang="ru-RU" dirty="0">
                    <a:solidFill>
                      <a:prstClr val="black"/>
                    </a:solidFill>
                  </a:rPr>
                  <a:t>среднее время в очереди (застигнув систему в состоянии </a:t>
                </a:r>
                <a:r>
                  <a:rPr lang="en-US" dirty="0">
                    <a:solidFill>
                      <a:prstClr val="black"/>
                    </a:solidFill>
                  </a:rPr>
                  <a:t>m</a:t>
                </a:r>
                <a:r>
                  <a:rPr lang="ru-RU" dirty="0">
                    <a:solidFill>
                      <a:prstClr val="black"/>
                    </a:solidFill>
                  </a:rPr>
                  <a:t>, мы вынуждены встать в очередь, в которой ждем в среднем 1/интенсивность)</a:t>
                </a: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каналов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 - среднее количество занятых каналов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9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1. Многоканальная СМО с ограниченной очередью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 формулам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/>
                  <a:t> можно найти время однократного пребывания системы в одном из состояний и в одном из подмножеств состояний (в зависимости от начальных условий).</a:t>
                </a:r>
              </a:p>
              <a:p>
                <a:r>
                  <a:rPr lang="ru-RU" dirty="0"/>
                  <a:t>Не стоит путать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+2,…,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 средним временем нахождения заявки в очереди, это будет среднее однократное время, необходимое для «рассасывания» очереди.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1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2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3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02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1993</Words>
  <Application>Microsoft Office PowerPoint</Application>
  <PresentationFormat>Широкоэкранный</PresentationFormat>
  <Paragraphs>619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Системы массового обслуживания</vt:lpstr>
      <vt:lpstr>Задача</vt:lpstr>
      <vt:lpstr>Моделирование СМО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2. СМО с ограниченным временем ожидания</vt:lpstr>
      <vt:lpstr>3.     Замкнутые СМО</vt:lpstr>
      <vt:lpstr>3.  Замкнутые СМО, расчет характеристик</vt:lpstr>
      <vt:lpstr>3.  Замкнутые СМО, расчет характеристик</vt:lpstr>
      <vt:lpstr>4.  СМО с ошибками в обслуживании</vt:lpstr>
      <vt:lpstr>5.   СМО с взаимопомощью</vt:lpstr>
      <vt:lpstr>5.   СМО с взаимопомощью</vt:lpstr>
      <vt:lpstr>6. СМО с не-пуассоновскими потоками событий</vt:lpstr>
      <vt:lpstr>6. СМО с не-пуассоновскими потоками событий</vt:lpstr>
      <vt:lpstr>6. СМО с не-пуассоновскими потоками событий</vt:lpstr>
      <vt:lpstr>6. СМО с не-пуассоновскими потоками событий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</dc:title>
  <dc:creator>Пользователь Windows</dc:creator>
  <cp:lastModifiedBy>Ю</cp:lastModifiedBy>
  <cp:revision>51</cp:revision>
  <dcterms:created xsi:type="dcterms:W3CDTF">2020-01-22T16:01:41Z</dcterms:created>
  <dcterms:modified xsi:type="dcterms:W3CDTF">2020-03-16T20:16:47Z</dcterms:modified>
</cp:coreProperties>
</file>