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66"/>
  </p:notesMasterIdLst>
  <p:sldIdLst>
    <p:sldId id="324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67"/>
      <p:bold r:id="rId68"/>
      <p:italic r:id="rId69"/>
      <p:boldItalic r:id="rId70"/>
    </p:embeddedFont>
    <p:embeddedFont>
      <p:font typeface="Tahoma" panose="020B0604030504040204" pitchFamily="34" charset="0"/>
      <p:regular r:id="rId71"/>
      <p:bold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font" Target="fonts/font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4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Google Shape;53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Бывает удобно сравнивать диаграммы соответствующих нотаций UML 1 и 2 с точки зрения дополнения.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В английском языке изменять названия канонических диаграмм нельзя, но при переводе на русский возникают проблемные аспекты с присутствием неоднозначности при переводе.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endParaRPr sz="800" b="0" i="0" u="none" strike="noStrike" cap="none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В нотации языка UML определены следующие 8 видов канонических диаграмм: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endParaRPr sz="800" b="0" i="0" u="none" strike="noStrike" cap="none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вариантов использования (use case diagram)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классов (class diagram)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кооперации (collaboration diagram)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последовательности (sequence diagram)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состояний (statechart diagram)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деятельности (activity diagram)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компонентов (component diagram)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развертывания (deployment diagram)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endParaRPr sz="800" b="0" i="0" u="none" strike="noStrike" cap="none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В дополнение к ним ещё рассматривается 9-я диаграмма пакетов.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endParaRPr sz="800" b="0" i="0" u="none" strike="noStrike" cap="none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Перечень этих диаграмм и их названия являются каноническими в том смысле, что они представляют собой неотъемлемую часть графической нотации языка UML. Более того, процесс ООАП неразрывно связан с процессом построения этих диаграмм. При этом совокупность построенных таким образом диаграмм является самодостаточной в том смысле, что в них содержится вся информация, которая необходима для реализации проекта сложной системы.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Каждая из этих диаграмм детализирует и конкретизирует различные представления о модели сложной системы в терминах языка UML.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При этом диаграмма вариантов использования представляет собой наиболее общую концептуальную модель сложной системы, которая является исходной для построения всех остальных диаграмм.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Диаграмма классов, по своей сути, логическая модель, отражающая статические аспекты структурного построения сложной системы.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Диаграммы кооперации и последовательностей представляют собой разновидности логической модели, которые отражают динамические аспекты функционирования сложной системы.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Диаграммы состояний и деятельности предназначены для моделирования поведения системы.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lang="en-US" sz="800" b="0" i="0" u="none" strike="noStrike" cap="none"/>
              <a:t>И, наконец, диаграммы компонентов и развертывания служат для представления физических компонентов сложной системы и поэтому относятся к ее физической модели.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1" name="Google Shape;54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r>
              <a:rPr lang="en-US" sz="1000" b="0" i="0" u="none" strike="noStrike" cap="none"/>
              <a:t>В целом интегрированная модель сложной системы в нотации UML может быть представлена в виде совокупности указанных выше диаграмм.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endParaRPr sz="1000" b="0" i="0" u="none" strike="noStrike" cap="none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r>
              <a:rPr lang="en-US" sz="1000" b="0" i="0" u="none" strike="noStrike" cap="none"/>
              <a:t>Кроме графических элементов, которые определены для каждой канонической диаграммы, на них может быть изображена текстовая информация, которая расширяет семантику базовых элементов. В языке UML предусмотрены три специальных механизма расширения. Об этом ниже.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0" i="0" u="none" strike="noStrike" cap="none"/>
              <a:t>При переходе к UML 2 канонических диаграмм уже стало 13.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0" i="0" u="none" strike="noStrike" cap="none"/>
              <a:t>Все модели разделяют на 2 класса моделей: </a:t>
            </a:r>
            <a:r>
              <a:rPr lang="en-US" sz="1800" b="0" i="0" u="none" strike="noStrike" cap="none">
                <a:solidFill>
                  <a:srgbClr val="000000"/>
                </a:solidFill>
              </a:rPr>
              <a:t>структурные и поведения (а в системном анализе статические и динамические)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title"/>
          </p:nvPr>
        </p:nvSpPr>
        <p:spPr>
          <a:xfrm>
            <a:off x="1562100" y="6096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1"/>
          </p:nvPr>
        </p:nvSpPr>
        <p:spPr>
          <a:xfrm>
            <a:off x="1600200" y="1600200"/>
            <a:ext cx="7086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576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35280" algn="l" rtl="0">
              <a:spcBef>
                <a:spcPts val="48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0861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26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0988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28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1562100" y="6096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1600200" y="1600200"/>
            <a:ext cx="34671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862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 Narrow"/>
              <a:buChar char="•"/>
              <a:defRPr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35280" algn="l" rtl="0">
              <a:spcBef>
                <a:spcPts val="48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17500" algn="l" rtl="0">
              <a:spcBef>
                <a:spcPts val="200"/>
              </a:spcBef>
              <a:spcAft>
                <a:spcPts val="0"/>
              </a:spcAft>
              <a:buClr>
                <a:srgbClr val="2561A7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20039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44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800"/>
              <a:buFont typeface="Arial Narrow"/>
              <a:buChar char="»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800"/>
              <a:buFont typeface="Arial Narrow"/>
              <a:buChar char="»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800"/>
              <a:buFont typeface="Arial Narrow"/>
              <a:buChar char="»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800"/>
              <a:buFont typeface="Arial Narrow"/>
              <a:buChar char="»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800"/>
              <a:buFont typeface="Arial Narrow"/>
              <a:buChar char="»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5219700" y="1600200"/>
            <a:ext cx="34671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862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 Narrow"/>
              <a:buChar char="•"/>
              <a:defRPr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35280" algn="l" rtl="0">
              <a:spcBef>
                <a:spcPts val="48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17500" algn="l" rtl="0">
              <a:spcBef>
                <a:spcPts val="200"/>
              </a:spcBef>
              <a:spcAft>
                <a:spcPts val="0"/>
              </a:spcAft>
              <a:buClr>
                <a:srgbClr val="2561A7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20039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44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800"/>
              <a:buFont typeface="Arial Narrow"/>
              <a:buChar char="»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800"/>
              <a:buFont typeface="Arial Narrow"/>
              <a:buChar char="»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800"/>
              <a:buFont typeface="Arial Narrow"/>
              <a:buChar char="»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800"/>
              <a:buFont typeface="Arial Narrow"/>
              <a:buChar char="»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800"/>
              <a:buFont typeface="Arial Narrow"/>
              <a:buChar char="»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2561A7"/>
              </a:buClr>
              <a:buSzPts val="126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1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140"/>
              </a:spcBef>
              <a:spcAft>
                <a:spcPts val="0"/>
              </a:spcAft>
              <a:buClr>
                <a:srgbClr val="2561A7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140"/>
              </a:spcBef>
              <a:spcAft>
                <a:spcPts val="0"/>
              </a:spcAft>
              <a:buClr>
                <a:srgbClr val="2561A7"/>
              </a:buClr>
              <a:buSzPts val="1400"/>
              <a:buFont typeface="Arial Narrow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140"/>
              </a:spcBef>
              <a:spcAft>
                <a:spcPts val="0"/>
              </a:spcAft>
              <a:buClr>
                <a:srgbClr val="2561A7"/>
              </a:buClr>
              <a:buSzPts val="1400"/>
              <a:buFont typeface="Arial Narrow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spcBef>
                <a:spcPts val="140"/>
              </a:spcBef>
              <a:spcAft>
                <a:spcPts val="0"/>
              </a:spcAft>
              <a:buClr>
                <a:srgbClr val="2561A7"/>
              </a:buClr>
              <a:buSzPts val="1400"/>
              <a:buFont typeface="Arial Narrow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spcBef>
                <a:spcPts val="140"/>
              </a:spcBef>
              <a:spcAft>
                <a:spcPts val="0"/>
              </a:spcAft>
              <a:buClr>
                <a:srgbClr val="2561A7"/>
              </a:buClr>
              <a:buSzPts val="1400"/>
              <a:buFont typeface="Arial Narrow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spcBef>
                <a:spcPts val="140"/>
              </a:spcBef>
              <a:spcAft>
                <a:spcPts val="0"/>
              </a:spcAft>
              <a:buClr>
                <a:srgbClr val="2561A7"/>
              </a:buClr>
              <a:buSzPts val="1400"/>
              <a:buFont typeface="Arial Narrow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4343400" y="4343400"/>
            <a:ext cx="4267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 Narrow"/>
              <a:buNone/>
              <a:defRPr sz="2000" b="0" i="0" u="none" strike="noStrike" cap="none">
                <a:solidFill>
                  <a:schemeClr val="folHlink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26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28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4114800" y="2057400"/>
            <a:ext cx="4800600" cy="270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562100" y="6096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аблица" type="tbl">
  <p:cSld name="TAB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2988" y="549275"/>
            <a:ext cx="7993062" cy="71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 rot="5400000">
            <a:off x="5037931" y="2477294"/>
            <a:ext cx="5516563" cy="178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 rot="5400000">
            <a:off x="1399381" y="772319"/>
            <a:ext cx="5516563" cy="519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576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  <a:defRPr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35280" algn="l" rtl="0">
              <a:spcBef>
                <a:spcPts val="48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0861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26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0988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28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62100" y="6096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 rot="5400000">
            <a:off x="2880519" y="319881"/>
            <a:ext cx="4525962" cy="7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576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  <a:defRPr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35280" algn="l" rtl="0">
              <a:spcBef>
                <a:spcPts val="48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0861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26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0988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28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 Narrow"/>
              <a:buNone/>
              <a:defRPr sz="3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2561A7"/>
              </a:buClr>
              <a:buSzPts val="196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24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20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200"/>
              </a:spcBef>
              <a:spcAft>
                <a:spcPts val="0"/>
              </a:spcAft>
              <a:buClr>
                <a:srgbClr val="2561A7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200"/>
              </a:spcBef>
              <a:spcAft>
                <a:spcPts val="0"/>
              </a:spcAft>
              <a:buClr>
                <a:srgbClr val="2561A7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200"/>
              </a:spcBef>
              <a:spcAft>
                <a:spcPts val="0"/>
              </a:spcAft>
              <a:buClr>
                <a:srgbClr val="2561A7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200"/>
              </a:spcBef>
              <a:spcAft>
                <a:spcPts val="0"/>
              </a:spcAft>
              <a:buClr>
                <a:srgbClr val="2561A7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200"/>
              </a:spcBef>
              <a:spcAft>
                <a:spcPts val="0"/>
              </a:spcAft>
              <a:buClr>
                <a:srgbClr val="2561A7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 Narrow"/>
              <a:buNone/>
              <a:def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2561A7"/>
              </a:buClr>
              <a:buSzPts val="8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100"/>
              </a:spcBef>
              <a:spcAft>
                <a:spcPts val="0"/>
              </a:spcAft>
              <a:buClr>
                <a:srgbClr val="2561A7"/>
              </a:buClr>
              <a:buSzPts val="7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90"/>
              </a:spcBef>
              <a:spcAft>
                <a:spcPts val="0"/>
              </a:spcAft>
              <a:buClr>
                <a:srgbClr val="2561A7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90"/>
              </a:spcBef>
              <a:spcAft>
                <a:spcPts val="0"/>
              </a:spcAft>
              <a:buClr>
                <a:srgbClr val="2561A7"/>
              </a:buClr>
              <a:buSzPts val="900"/>
              <a:buFont typeface="Arial Narrow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90"/>
              </a:spcBef>
              <a:spcAft>
                <a:spcPts val="0"/>
              </a:spcAft>
              <a:buClr>
                <a:srgbClr val="2561A7"/>
              </a:buClr>
              <a:buSzPts val="900"/>
              <a:buFont typeface="Arial Narrow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spcBef>
                <a:spcPts val="90"/>
              </a:spcBef>
              <a:spcAft>
                <a:spcPts val="0"/>
              </a:spcAft>
              <a:buClr>
                <a:srgbClr val="2561A7"/>
              </a:buClr>
              <a:buSzPts val="900"/>
              <a:buFont typeface="Arial Narrow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spcBef>
                <a:spcPts val="90"/>
              </a:spcBef>
              <a:spcAft>
                <a:spcPts val="0"/>
              </a:spcAft>
              <a:buClr>
                <a:srgbClr val="2561A7"/>
              </a:buClr>
              <a:buSzPts val="900"/>
              <a:buFont typeface="Arial Narrow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spcBef>
                <a:spcPts val="90"/>
              </a:spcBef>
              <a:spcAft>
                <a:spcPts val="0"/>
              </a:spcAft>
              <a:buClr>
                <a:srgbClr val="2561A7"/>
              </a:buClr>
              <a:buSzPts val="900"/>
              <a:buFont typeface="Arial Narrow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148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 Narrow"/>
              <a:buChar char="•"/>
              <a:defRPr sz="3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rgbClr val="2561A7"/>
              </a:buClr>
              <a:buSzPts val="196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35280" algn="l" rtl="0">
              <a:spcBef>
                <a:spcPts val="24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30200" algn="l" rtl="0">
              <a:spcBef>
                <a:spcPts val="20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55600" algn="l" rtl="0">
              <a:spcBef>
                <a:spcPts val="200"/>
              </a:spcBef>
              <a:spcAft>
                <a:spcPts val="0"/>
              </a:spcAft>
              <a:buClr>
                <a:srgbClr val="2561A7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55600" algn="l" rtl="0">
              <a:spcBef>
                <a:spcPts val="200"/>
              </a:spcBef>
              <a:spcAft>
                <a:spcPts val="0"/>
              </a:spcAft>
              <a:buClr>
                <a:srgbClr val="2561A7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spcBef>
                <a:spcPts val="200"/>
              </a:spcBef>
              <a:spcAft>
                <a:spcPts val="0"/>
              </a:spcAft>
              <a:buClr>
                <a:srgbClr val="2561A7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spcBef>
                <a:spcPts val="200"/>
              </a:spcBef>
              <a:spcAft>
                <a:spcPts val="0"/>
              </a:spcAft>
              <a:buClr>
                <a:srgbClr val="2561A7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spcBef>
                <a:spcPts val="200"/>
              </a:spcBef>
              <a:spcAft>
                <a:spcPts val="0"/>
              </a:spcAft>
              <a:buClr>
                <a:srgbClr val="2561A7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 Narrow"/>
              <a:buNone/>
              <a:defRPr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2561A7"/>
              </a:buClr>
              <a:buSzPts val="8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100"/>
              </a:spcBef>
              <a:spcAft>
                <a:spcPts val="0"/>
              </a:spcAft>
              <a:buClr>
                <a:srgbClr val="2561A7"/>
              </a:buClr>
              <a:buSzPts val="7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90"/>
              </a:spcBef>
              <a:spcAft>
                <a:spcPts val="0"/>
              </a:spcAft>
              <a:buClr>
                <a:srgbClr val="2561A7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90"/>
              </a:spcBef>
              <a:spcAft>
                <a:spcPts val="0"/>
              </a:spcAft>
              <a:buClr>
                <a:srgbClr val="2561A7"/>
              </a:buClr>
              <a:buSzPts val="900"/>
              <a:buFont typeface="Arial Narrow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90"/>
              </a:spcBef>
              <a:spcAft>
                <a:spcPts val="0"/>
              </a:spcAft>
              <a:buClr>
                <a:srgbClr val="2561A7"/>
              </a:buClr>
              <a:buSzPts val="900"/>
              <a:buFont typeface="Arial Narrow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spcBef>
                <a:spcPts val="90"/>
              </a:spcBef>
              <a:spcAft>
                <a:spcPts val="0"/>
              </a:spcAft>
              <a:buClr>
                <a:srgbClr val="2561A7"/>
              </a:buClr>
              <a:buSzPts val="900"/>
              <a:buFont typeface="Arial Narrow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spcBef>
                <a:spcPts val="90"/>
              </a:spcBef>
              <a:spcAft>
                <a:spcPts val="0"/>
              </a:spcAft>
              <a:buClr>
                <a:srgbClr val="2561A7"/>
              </a:buClr>
              <a:buSzPts val="900"/>
              <a:buFont typeface="Arial Narrow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spcBef>
                <a:spcPts val="90"/>
              </a:spcBef>
              <a:spcAft>
                <a:spcPts val="0"/>
              </a:spcAft>
              <a:buClr>
                <a:srgbClr val="2561A7"/>
              </a:buClr>
              <a:buSzPts val="900"/>
              <a:buFont typeface="Arial Narrow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None/>
              <a:defRPr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2561A7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26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576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  <a:defRPr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17500" algn="l" rtl="0">
              <a:spcBef>
                <a:spcPts val="400"/>
              </a:spcBef>
              <a:spcAft>
                <a:spcPts val="0"/>
              </a:spcAft>
              <a:buClr>
                <a:srgbClr val="2561A7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0861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26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0988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28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None/>
              <a:defRPr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2561A7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26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576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  <a:defRPr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17500" algn="l" rtl="0">
              <a:spcBef>
                <a:spcPts val="400"/>
              </a:spcBef>
              <a:spcAft>
                <a:spcPts val="0"/>
              </a:spcAft>
              <a:buClr>
                <a:srgbClr val="2561A7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0861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26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0988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28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72575" cy="6867525"/>
            <a:chOff x="0" y="0"/>
            <a:chExt cx="9172575" cy="6867525"/>
          </a:xfrm>
        </p:grpSpPr>
        <p:pic>
          <p:nvPicPr>
            <p:cNvPr id="11" name="Google Shape;11;p1" descr="Picture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0" y="0"/>
              <a:ext cx="9172575" cy="6864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1"/>
            <p:cNvGrpSpPr/>
            <p:nvPr/>
          </p:nvGrpSpPr>
          <p:grpSpPr>
            <a:xfrm>
              <a:off x="914400" y="0"/>
              <a:ext cx="685800" cy="6867525"/>
              <a:chOff x="914400" y="0"/>
              <a:chExt cx="685800" cy="6867525"/>
            </a:xfrm>
          </p:grpSpPr>
          <p:sp>
            <p:nvSpPr>
              <p:cNvPr id="13" name="Google Shape;13;p1"/>
              <p:cNvSpPr txBox="1"/>
              <p:nvPr/>
            </p:nvSpPr>
            <p:spPr>
              <a:xfrm>
                <a:off x="914400" y="395287"/>
                <a:ext cx="685800" cy="10715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b="0" i="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grpSp>
            <p:nvGrpSpPr>
              <p:cNvPr id="14" name="Google Shape;14;p1"/>
              <p:cNvGrpSpPr/>
              <p:nvPr/>
            </p:nvGrpSpPr>
            <p:grpSpPr>
              <a:xfrm>
                <a:off x="914400" y="0"/>
                <a:ext cx="228600" cy="6867525"/>
                <a:chOff x="914400" y="0"/>
                <a:chExt cx="228600" cy="6867525"/>
              </a:xfrm>
            </p:grpSpPr>
            <p:cxnSp>
              <p:nvCxnSpPr>
                <p:cNvPr id="15" name="Google Shape;15;p1"/>
                <p:cNvCxnSpPr/>
                <p:nvPr/>
              </p:nvCxnSpPr>
              <p:spPr>
                <a:xfrm>
                  <a:off x="1123950" y="0"/>
                  <a:ext cx="0" cy="381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"/>
                <p:cNvCxnSpPr/>
                <p:nvPr/>
              </p:nvCxnSpPr>
              <p:spPr>
                <a:xfrm>
                  <a:off x="914400" y="400050"/>
                  <a:ext cx="2286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"/>
                <p:cNvCxnSpPr/>
                <p:nvPr/>
              </p:nvCxnSpPr>
              <p:spPr>
                <a:xfrm>
                  <a:off x="914400" y="381000"/>
                  <a:ext cx="0" cy="1104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"/>
                <p:cNvCxnSpPr/>
                <p:nvPr/>
              </p:nvCxnSpPr>
              <p:spPr>
                <a:xfrm>
                  <a:off x="914400" y="1466850"/>
                  <a:ext cx="2286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"/>
                <p:cNvCxnSpPr/>
                <p:nvPr/>
              </p:nvCxnSpPr>
              <p:spPr>
                <a:xfrm>
                  <a:off x="1123950" y="1447800"/>
                  <a:ext cx="0" cy="5419725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0" name="Google Shape;20;p1"/>
          <p:cNvSpPr txBox="1">
            <a:spLocks noGrp="1"/>
          </p:cNvSpPr>
          <p:nvPr>
            <p:ph type="body" idx="1"/>
          </p:nvPr>
        </p:nvSpPr>
        <p:spPr>
          <a:xfrm>
            <a:off x="1600200" y="1600200"/>
            <a:ext cx="7086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576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35280" algn="l" rtl="0">
              <a:spcBef>
                <a:spcPts val="48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0861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26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0988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28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1562100" y="6096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 descr="cov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067175" y="1247775"/>
            <a:ext cx="4848225" cy="403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1600200" y="1600200"/>
            <a:ext cx="7086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576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35280" algn="l" rtl="0">
              <a:spcBef>
                <a:spcPts val="48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08610" algn="l" rtl="0">
              <a:spcBef>
                <a:spcPts val="180"/>
              </a:spcBef>
              <a:spcAft>
                <a:spcPts val="0"/>
              </a:spcAft>
              <a:buClr>
                <a:srgbClr val="2561A7"/>
              </a:buClr>
              <a:buSzPts val="126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0988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28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30200" algn="l" rtl="0">
              <a:spcBef>
                <a:spcPts val="160"/>
              </a:spcBef>
              <a:spcAft>
                <a:spcPts val="0"/>
              </a:spcAft>
              <a:buClr>
                <a:srgbClr val="2561A7"/>
              </a:buClr>
              <a:buSzPts val="1600"/>
              <a:buFont typeface="Arial Narrow"/>
              <a:buChar char="»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62100" y="6096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D%D0%B0%D1%83%D0%BA%D0%B0" TargetMode="External"/><Relationship Id="rId13" Type="http://schemas.openxmlformats.org/officeDocument/2006/relationships/hyperlink" Target="https://ru.wikipedia.org/wiki/%D0%A2%D0%B5%D1%80%D0%BC%D0%B8%D0%BD%D0%BE%D0%BB%D0%BE%D0%B3%D0%B8%D1%8F" TargetMode="External"/><Relationship Id="rId3" Type="http://schemas.openxmlformats.org/officeDocument/2006/relationships/hyperlink" Target="https://ru.wikipedia.org/wiki/%D0%9B%D0%B0%D1%82%D0%B8%D0%BD%D1%81%D0%BA%D0%B8%D0%B9_%D1%8F%D0%B7%D1%8B%D0%BA" TargetMode="External"/><Relationship Id="rId7" Type="http://schemas.openxmlformats.org/officeDocument/2006/relationships/hyperlink" Target="https://ru.wikipedia.org/wiki/%D0%9F%D1%80%D0%B8%D0%BD%D1%86%D0%B8%D0%BF" TargetMode="External"/><Relationship Id="rId12" Type="http://schemas.openxmlformats.org/officeDocument/2006/relationships/hyperlink" Target="https://ru.wikipedia.org/wiki/%D0%A1%D1%82%D1%80%D0%B0%D1%82%D0%B5%D0%B3%D0%B8%D1%8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%D0%98%D0%B4%D0%B5%D1%8F" TargetMode="External"/><Relationship Id="rId11" Type="http://schemas.openxmlformats.org/officeDocument/2006/relationships/hyperlink" Target="https://ru.wikipedia.org/wiki/%D0%9F%D0%BE%D0%BB%D0%B8%D1%82%D0%B8%D0%BA%D0%B0" TargetMode="External"/><Relationship Id="rId5" Type="http://schemas.openxmlformats.org/officeDocument/2006/relationships/hyperlink" Target="https://ru.wikipedia.org/wiki/%D0%9F%D0%BE%D0%BD%D0%B8%D0%BC%D0%B0%D0%BD%D0%B8%D0%B5" TargetMode="External"/><Relationship Id="rId10" Type="http://schemas.openxmlformats.org/officeDocument/2006/relationships/hyperlink" Target="https://ru.wikipedia.org/wiki/%D0%A2%D0%B5%D1%85%D0%BD%D0%B8%D0%BA%D0%B0" TargetMode="External"/><Relationship Id="rId4" Type="http://schemas.openxmlformats.org/officeDocument/2006/relationships/hyperlink" Target="https://ru.wiktionary.org/wiki/conceptio" TargetMode="External"/><Relationship Id="rId9" Type="http://schemas.openxmlformats.org/officeDocument/2006/relationships/hyperlink" Target="https://ru.wikipedia.org/wiki/%D0%98%D1%81%D0%BA%D1%83%D1%81%D1%81%D1%82%D0%B2%D0%B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331ACF-7948-4837-B4B2-11B68B099A04}"/>
              </a:ext>
            </a:extLst>
          </p:cNvPr>
          <p:cNvSpPr txBox="1"/>
          <p:nvPr/>
        </p:nvSpPr>
        <p:spPr>
          <a:xfrm>
            <a:off x="1685925" y="3992671"/>
            <a:ext cx="69246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Медведев Александр Валерьевич</a:t>
            </a:r>
            <a:endParaRPr lang="en-US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экономических наук,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</a:t>
            </a:r>
            <a:r>
              <a:rPr lang="ru-RU" altLang="ru-RU" sz="1400" dirty="0">
                <a:solidFill>
                  <a:srgbClr val="201F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Департамента анализа данных и машинного обучения</a:t>
            </a:r>
            <a:endParaRPr lang="ru-RU" altLang="ru-RU" sz="1400" dirty="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201F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Факультета информационных технологий и анализа больших данных</a:t>
            </a:r>
            <a:endParaRPr lang="ru-RU" altLang="ru-RU" sz="1400" dirty="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amedvedev@fa.ru</a:t>
            </a:r>
            <a:endParaRPr lang="ru-RU" alt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B1B3B-0D3E-4998-8FF6-245F8A1AC7C4}"/>
              </a:ext>
            </a:extLst>
          </p:cNvPr>
          <p:cNvSpPr txBox="1"/>
          <p:nvPr/>
        </p:nvSpPr>
        <p:spPr>
          <a:xfrm>
            <a:off x="1902619" y="1480334"/>
            <a:ext cx="63746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Основы </a:t>
            </a: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UML</a:t>
            </a:r>
            <a:endParaRPr lang="en-US" sz="2000" b="1" i="0" u="none" strike="noStrike" cap="none" dirty="0">
              <a:solidFill>
                <a:srgbClr val="0000CC"/>
              </a:solidFill>
              <a:latin typeface="Times New Roman" panose="02020603050405020304" pitchFamily="18" charset="0"/>
              <a:ea typeface="Arial Narrow"/>
              <a:cs typeface="Times New Roman" panose="02020603050405020304" pitchFamily="18" charset="0"/>
              <a:sym typeface="Arial Narrow"/>
            </a:endParaRPr>
          </a:p>
          <a:p>
            <a:pPr algn="ctr"/>
            <a:r>
              <a:rPr lang="en-US" sz="2000" b="1" i="0" u="none" strike="noStrike" cap="none" dirty="0" err="1">
                <a:solidFill>
                  <a:srgbClr val="0000CC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Диаграмма</a:t>
            </a:r>
            <a:r>
              <a:rPr lang="en-US" sz="2000" b="1" i="0" u="none" strike="noStrike" cap="none" dirty="0">
                <a:solidFill>
                  <a:srgbClr val="0000CC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 </a:t>
            </a:r>
            <a:r>
              <a:rPr lang="en-US" sz="2000" b="1" i="0" u="none" strike="noStrike" cap="none" dirty="0" err="1">
                <a:solidFill>
                  <a:srgbClr val="0000CC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вариантов</a:t>
            </a:r>
            <a:r>
              <a:rPr lang="en-US" sz="2000" b="1" i="0" u="none" strike="noStrike" cap="none" dirty="0">
                <a:solidFill>
                  <a:srgbClr val="0000CC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 </a:t>
            </a:r>
            <a:r>
              <a:rPr lang="en-US" sz="2000" b="1" i="0" u="none" strike="noStrike" cap="none" dirty="0" err="1">
                <a:solidFill>
                  <a:srgbClr val="0000CC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использования</a:t>
            </a:r>
            <a:r>
              <a:rPr lang="en-US" sz="2000" b="1" i="0" u="none" strike="noStrike" cap="none" dirty="0">
                <a:solidFill>
                  <a:srgbClr val="0000CC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 </a:t>
            </a:r>
            <a:r>
              <a:rPr lang="en-US" sz="2000" b="1" i="0" u="none" strike="noStrike" cap="none" dirty="0" err="1">
                <a:solidFill>
                  <a:srgbClr val="0000CC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языка</a:t>
            </a:r>
            <a:r>
              <a:rPr lang="en-US" sz="2000" b="1" i="0" u="none" strike="noStrike" cap="none" dirty="0">
                <a:solidFill>
                  <a:srgbClr val="0000CC"/>
                </a:solidFill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 UML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06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1331912" y="622300"/>
            <a:ext cx="7632700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Рекомендации по изображению диаграмм в нотации языка UML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1331912" y="1917700"/>
            <a:ext cx="7421562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Количество диаграмм различных типов для модели конкретного приложения не является строго фиксированным</a:t>
            </a:r>
            <a:endParaRPr/>
          </a:p>
          <a:p>
            <a:pPr marL="284162" marR="0" lvl="0" indent="-28416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Любая из моделей системы должна содержать только те элементы, которые определены в соответствующей версии языка UML</a:t>
            </a:r>
            <a:endParaRPr/>
          </a:p>
          <a:p>
            <a:pPr marL="284162" marR="0" lvl="0" indent="-28416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Каждая диаграмма в нотации языка UML 2.х имеет область содержания для изображения графических узлов и путей между ними, которые представляют собой собственно элементы модели в нотации UML 2.х</a:t>
            </a:r>
            <a:endParaRPr/>
          </a:p>
          <a:p>
            <a:pPr marL="284162" marR="0" lvl="0" indent="-28416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Фрейм в нотации UML 2.х используется в тех случаях, когда отдельные элементы диаграммы имеют графическую границу с другими элементами диаграммы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-163512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1187450" y="59690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Изображение диаграмм языка UML 2 в виде фрейма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1187450" y="4579937"/>
            <a:ext cx="7632700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Заголовок диаграммы является строкой текста, записанной в прямоугольнике с обрезанным углом в верхнем левом углу фрейма и имеющей следующий синтаксис: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	[&lt;тип диаграммы&gt;]&lt;имя&gt;[&lt;параметры&gt;]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  <p:pic>
        <p:nvPicPr>
          <p:cNvPr id="155" name="Google Shape;155;p26" descr="Рис_02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312" y="1746250"/>
            <a:ext cx="4249737" cy="2474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-163512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4211637" y="1628775"/>
            <a:ext cx="4560887" cy="28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 Narrow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Механизмы расширения языка UML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1331912" y="477837"/>
            <a:ext cx="7345362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Механизмы расширения языка UML</a:t>
            </a: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1187450" y="1546225"/>
            <a:ext cx="4102100" cy="505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 Narrow"/>
              <a:buChar char="•"/>
            </a:pPr>
            <a:r>
              <a:rPr lang="en-US" sz="20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Стереотип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(stereotype) — новый тип элемента модели, который расширяет семантику базового типа метамодели языка UML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2" marR="0" lvl="0" indent="-28416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2" marR="0" lvl="0" indent="-28416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 Narrow"/>
              <a:buChar char="•"/>
            </a:pPr>
            <a:r>
              <a:rPr lang="en-US" sz="20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Помеченное значение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(tagged value) — явное определение некоторого свойства объекта как пары "имя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значение"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2" marR="0" lvl="0" indent="-28416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2" marR="0" lvl="0" indent="-28416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 Narrow"/>
              <a:buChar char="•"/>
            </a:pPr>
            <a:r>
              <a:rPr lang="en-US" sz="20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Ограничение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(constraint) — некоторое логическое условие, ограничивающее семантику выбранного элемента модели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5600" y="1052512"/>
            <a:ext cx="3305175" cy="5256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-163512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1187450" y="249237"/>
            <a:ext cx="6705600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Стереотипы в языке UML 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1187450" y="1412875"/>
            <a:ext cx="7848600" cy="544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Стереотипы предназначены для расширения семантики отдельных элементов языка UML, но не структуры уже описанных типов или классов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Некоторые стереотипы предопределены в языке UML, другие могут быть определены разработчиками</a:t>
            </a:r>
            <a:endParaRPr/>
          </a:p>
          <a:p>
            <a:pPr marL="284162" marR="0" lvl="0" indent="-147001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None/>
            </a:pPr>
            <a:endParaRPr sz="2400" b="1" i="0" u="none" strike="noStrike" cap="non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84162" marR="0" lvl="0" indent="-284162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 Narrow"/>
              <a:buChar char="•"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Текстовые Стереотипы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— ключевые слова языка UML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Примеры: «entity», «control», «boundary»</a:t>
            </a:r>
            <a:endParaRPr/>
          </a:p>
          <a:p>
            <a:pPr marL="284162" marR="0" lvl="0" indent="-147001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None/>
            </a:pPr>
            <a:endParaRPr sz="2400" b="1" i="0" u="none" strike="noStrike" cap="non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84162" marR="0" lvl="0" indent="-284162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 Narrow"/>
              <a:buChar char="•"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Графические Стереотипы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— описываются в профилях языка UML и поддерживаются некоторыми CASE-средствами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-163512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1538287" y="538162"/>
            <a:ext cx="6705600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Использование стереотипов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1331912" y="1846262"/>
            <a:ext cx="7632700" cy="475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 форме текста, заключенного в двойные угловые кавычки и размещенного выше или перед именем элемента модели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Первая буква текста имени стереотипа не должна быть заглавной буквой.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Если применяются несколько стереотипов, то имена применяемых стереотипов изображаются в форме разделенного запятыми списка с парой кавычек.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 форме графической пиктограммы, которая заменяет текст имени соответствующего стереотипа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 форме прямоугольника класса с уменьшенной пиктограммой стереотипа внутри этого прямоугольника, расположенного, как правило, в верхнем правом углу</a:t>
            </a:r>
            <a:endParaRPr/>
          </a:p>
          <a:p>
            <a:pPr marL="284163" marR="0" lvl="0" indent="-14700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None/>
            </a:pP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-163512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1258887" y="301625"/>
            <a:ext cx="748982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Графические стереотипы компонентов в IBM Rational Rose</a:t>
            </a:r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1547812" y="1524000"/>
            <a:ext cx="464343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Обычный компонент</a:t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1331912" y="5445125"/>
            <a:ext cx="4786312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Тело пакета (файл с текстом программы в С++ с расширением «.cpp», в Java – «.java»)</a:t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1512887" y="2590800"/>
            <a:ext cx="29876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rPr lang="en-US" sz="2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База данных</a:t>
            </a:r>
            <a:endParaRPr/>
          </a:p>
        </p:txBody>
      </p:sp>
      <p:sp>
        <p:nvSpPr>
          <p:cNvPr id="199" name="Google Shape;199;p32"/>
          <p:cNvSpPr txBox="1"/>
          <p:nvPr/>
        </p:nvSpPr>
        <p:spPr>
          <a:xfrm>
            <a:off x="1116012" y="3810000"/>
            <a:ext cx="50022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Спецификация пакета (заголовочный файл в С++ с расширением «.h»)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0787" y="1295400"/>
            <a:ext cx="200501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4962" y="3429000"/>
            <a:ext cx="15589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-163512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ctrTitle"/>
          </p:nvPr>
        </p:nvSpPr>
        <p:spPr>
          <a:xfrm>
            <a:off x="4114800" y="1447800"/>
            <a:ext cx="4800600" cy="270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 Narrow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Диаграмма вариантов использования (use case diagram)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900112" y="609600"/>
            <a:ext cx="8064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Диаграмма вариантов использования (</a:t>
            </a:r>
            <a:r>
              <a:rPr lang="en-US"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UC)</a:t>
            </a:r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body" idx="1"/>
          </p:nvPr>
        </p:nvSpPr>
        <p:spPr>
          <a:xfrm>
            <a:off x="1042987" y="1600200"/>
            <a:ext cx="8101012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Arial Narrow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Диаграммы вариантов использования применяют для моделирования статического вида системы с точки зрения вариантов использования. Этот вид охватывает поведение системы, т.е. видимые извне сервисы, предоставляемые системой в контексте ее окружения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2" marR="0" lvl="0" indent="-28416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Arial Narrow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4162" marR="0" lvl="0" indent="-28416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Конце́пция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(от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лат.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600" b="0" i="1" u="sng" strike="noStrike" cap="non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conceptio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— понимание, система) — определённый способ </a:t>
            </a:r>
            <a:r>
              <a:rPr lang="en-US" sz="1600" b="0" i="0" u="sng" strike="noStrike" cap="non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5"/>
              </a:rPr>
              <a:t>понимания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— понимание, система) — определённый способ понимания, трактовки каких-либо явлений, основная точка зрения, руководящая </a:t>
            </a:r>
            <a:r>
              <a:rPr lang="en-US" sz="1600" b="0" i="0" u="sng" strike="noStrike" cap="non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6"/>
              </a:rPr>
              <a:t>идея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— понимание, система) — определённый способ понимания, трактовки каких-либо явлений, основная точка зрения, руководящая идея для их освещения; система взглядов на явления в мире, в природе, в обществе; ведущий замысел, конструктивный </a:t>
            </a:r>
            <a:r>
              <a:rPr lang="en-US" sz="1600" b="0" i="0" u="sng" strike="noStrike" cap="non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7"/>
              </a:rPr>
              <a:t>принцип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— понимание, система) — определённый способ понимания, трактовки каких-либо явлений, основная точка зрения, руководящая идея для их освещения; система взглядов на явления в мире, в природе, в обществе; ведущий замысел, конструктивный принцип в </a:t>
            </a:r>
            <a:r>
              <a:rPr lang="en-US" sz="1600" b="0" i="0" u="sng" strike="noStrike" cap="non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8"/>
              </a:rPr>
              <a:t>научной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— понимание, система) — определённый способ понимания, трактовки каких-либо явлений, основная точка зрения, руководящая идея для их освещения; система взглядов на явления в мире, в природе, в обществе; ведущий замысел, конструктивный принцип в научной,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9"/>
              </a:rPr>
              <a:t>художественной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— понимание, система) — определённый способ понимания, трактовки каких-либо явлений, основная точка зрения, руководящая идея для их освещения; система взглядов на явления в мире, в природе, в обществе; ведущий замысел, конструктивный принцип в научной, художественной, </a:t>
            </a:r>
            <a:r>
              <a:rPr lang="en-US" sz="1600" b="0" i="0" u="sng" strike="noStrike" cap="non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0"/>
              </a:rPr>
              <a:t>технической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— понимание, система) — определённый способ понимания, трактовки каких-либо явлений, основная точка зрения, руководящая идея для их освещения; система взглядов на явления в мире, в природе, в обществе; ведущий замысел, конструктивный принцип в научной, художественной, технической, </a:t>
            </a:r>
            <a:r>
              <a:rPr lang="en-US" sz="1600" b="0" i="0" u="sng" strike="noStrike" cap="non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1"/>
              </a:rPr>
              <a:t>политической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— понимание, система) — определённый способ понимания, трактовки каких-либо явлений, основная точка зрения, руководящая идея для их освещения; система взглядов на явления в мире, в природе, в обществе; ведущий замысел, конструктивный принцип в научной, художественной, технической, политической и других видах деятельности; комплекс взглядов, связанных между собой и вытекающих один из другого, система путей решения выбранной задачи; способ понимания, различения и трактовки каких-либо явлений, порождающие присущие только для данного способа соображения и выводы. Концепция определяет </a:t>
            </a:r>
            <a:r>
              <a:rPr lang="en-US" sz="1600" b="0" i="0" u="sng" strike="noStrike" cap="non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2"/>
              </a:rPr>
              <a:t>стратегию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— понимание, система) — определённый способ понимания, трактовки каких-либо явлений, основная точка зрения, руководящая идея для их освещения; система взглядов на явления в мире, в природе, в обществе; ведущий замысел, конструктивный принцип в научной, художественной, технической, политической и других видах деятельности; комплекс взглядов, связанных между собой и вытекающих один из другого, система путей решения выбранной задачи; способ понимания, различения и трактовки каких-либо явлений, порождающие присущие только для данного способа соображения и выводы. Концепция определяет стратегию действий. Различным концепциям соответствует свой </a:t>
            </a:r>
            <a:r>
              <a:rPr lang="en-US" sz="1600" b="0" i="0" u="sng" strike="noStrike" cap="non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3"/>
              </a:rPr>
              <a:t>терминологический аппарат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84162" marR="0" lvl="0" indent="-19272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 Narrow"/>
              <a:buNone/>
            </a:pPr>
            <a:endParaRPr sz="16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84163" marR="0" lvl="0" indent="-19272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 Narrow"/>
              <a:buNone/>
            </a:pPr>
            <a:endParaRPr sz="16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-36512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1187450" y="1428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Диаграмма вариантов использования</a:t>
            </a:r>
            <a:b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3600" b="0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(use case diagram)</a:t>
            </a:r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body" idx="1"/>
          </p:nvPr>
        </p:nvSpPr>
        <p:spPr>
          <a:xfrm>
            <a:off x="1258887" y="1285875"/>
            <a:ext cx="7705725" cy="164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диаграмма, на которой изображаются варианты использования проектируемой системы, заключенные в границу системы,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внешние актеры,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а также определенные отношения между актерами и вариантами использования</a:t>
            </a:r>
            <a:endParaRPr/>
          </a:p>
        </p:txBody>
      </p:sp>
      <p:pic>
        <p:nvPicPr>
          <p:cNvPr id="240" name="Google Shape;240;p37" descr="DiagrUC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75" y="3151187"/>
            <a:ext cx="7199312" cy="38496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7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971550" y="582612"/>
            <a:ext cx="8064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Канонические диаграммы языка UML 1.х</a:t>
            </a:r>
            <a:endParaRPr/>
          </a:p>
        </p:txBody>
      </p:sp>
      <p:pic>
        <p:nvPicPr>
          <p:cNvPr id="75" name="Google Shape;75;p16" descr="uml_dia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450" y="1557337"/>
            <a:ext cx="7761287" cy="487521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-36512" y="6216650"/>
            <a:ext cx="438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1042987" y="620712"/>
            <a:ext cx="7993062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Назначение диаграммы вариантов использования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1258887" y="1844675"/>
            <a:ext cx="7705725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Определить общие границы функциональности проектируемой системы в контексте моделируемой предметной области.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Специфицировать требования к функциональному поведению проектируемой системы в форме вариантов использования.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Разработать исходную концептуальную модель системы для ее последующей детализации в форме логических и физических моделей.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Подготовить исходную документацию для взаимодействия разработчиков системы с ее заказчиками и пользователями</a:t>
            </a:r>
            <a:endParaRPr/>
          </a:p>
          <a:p>
            <a:pPr marL="284163" marR="0" lvl="0" indent="-14700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None/>
            </a:pP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Проектируемая система и ее окружение</a:t>
            </a:r>
            <a:endParaRPr/>
          </a:p>
        </p:txBody>
      </p:sp>
      <p:pic>
        <p:nvPicPr>
          <p:cNvPr id="254" name="Google Shape;254;p39" descr="Рис_03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450" y="1912937"/>
            <a:ext cx="7929562" cy="23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9"/>
          <p:cNvSpPr txBox="1">
            <a:spLocks noGrp="1"/>
          </p:cNvSpPr>
          <p:nvPr>
            <p:ph type="body" idx="1"/>
          </p:nvPr>
        </p:nvSpPr>
        <p:spPr>
          <a:xfrm>
            <a:off x="1403350" y="4941887"/>
            <a:ext cx="7462837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Субъект (subject)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– любой элемент модели, который обладает функциональным поведением</a:t>
            </a:r>
            <a:endParaRPr/>
          </a:p>
        </p:txBody>
      </p:sp>
      <p:cxnSp>
        <p:nvCxnSpPr>
          <p:cNvPr id="256" name="Google Shape;256;p39"/>
          <p:cNvCxnSpPr/>
          <p:nvPr/>
        </p:nvCxnSpPr>
        <p:spPr>
          <a:xfrm rot="10800000" flipH="1">
            <a:off x="3492500" y="4005262"/>
            <a:ext cx="935037" cy="1008062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57" name="Google Shape;257;p39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>
            <a:spLocks noGrp="1"/>
          </p:cNvSpPr>
          <p:nvPr>
            <p:ph type="title"/>
          </p:nvPr>
        </p:nvSpPr>
        <p:spPr>
          <a:xfrm>
            <a:off x="538162" y="549275"/>
            <a:ext cx="8497887" cy="78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Основные обозначения на диаграмме вариантов использования</a:t>
            </a:r>
            <a:endParaRPr/>
          </a:p>
        </p:txBody>
      </p:sp>
      <p:pic>
        <p:nvPicPr>
          <p:cNvPr id="263" name="Google Shape;263;p40" descr="UC_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2" y="1484312"/>
            <a:ext cx="8027987" cy="537368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0"/>
          <p:cNvSpPr txBox="1"/>
          <p:nvPr/>
        </p:nvSpPr>
        <p:spPr>
          <a:xfrm>
            <a:off x="8451850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65" name="Google Shape;265;p40"/>
          <p:cNvSpPr txBox="1"/>
          <p:nvPr/>
        </p:nvSpPr>
        <p:spPr>
          <a:xfrm>
            <a:off x="7812087" y="1484312"/>
            <a:ext cx="1331912" cy="413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Ассоциация в контексте коммуникации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Обобщение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Расширение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Включение,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2 разновидности отношения зависимости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1042987" y="620712"/>
            <a:ext cx="7993062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Вариант использования (use case)</a:t>
            </a:r>
            <a:endParaRPr/>
          </a:p>
        </p:txBody>
      </p:sp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1187450" y="1497012"/>
            <a:ext cx="7705725" cy="257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– представляет собой общую спецификацию совокупности выполняемых системой действий с целью предоставления некоторого наблюдаемого результата, который имеет значение для одного или нескольких актеров</a:t>
            </a:r>
            <a:endParaRPr/>
          </a:p>
          <a:p>
            <a:pPr marL="284162" marR="0" lvl="0" indent="-28416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Отвечает на вопрос «Что должна выполнять система?», не отвечая на вопрос «Как она должна выполнять это?»</a:t>
            </a:r>
            <a:endParaRPr/>
          </a:p>
          <a:p>
            <a:pPr marL="284162" marR="0" lvl="0" indent="-28416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Имена – отглагольное существительное или глагол в неопределенной форме</a:t>
            </a:r>
            <a:endParaRPr/>
          </a:p>
        </p:txBody>
      </p:sp>
      <p:pic>
        <p:nvPicPr>
          <p:cNvPr id="272" name="Google Shape;272;p41" descr="Рис_03_2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0475" y="4581525"/>
            <a:ext cx="3671887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1" descr="Рис_03_3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1500" y="4132262"/>
            <a:ext cx="2520950" cy="1046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1" descr="Рис_03_3б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51500" y="5445125"/>
            <a:ext cx="2611437" cy="102076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title"/>
          </p:nvPr>
        </p:nvSpPr>
        <p:spPr>
          <a:xfrm>
            <a:off x="1042987" y="641350"/>
            <a:ext cx="7993062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Актер (actor)</a:t>
            </a:r>
            <a:endParaRPr/>
          </a:p>
        </p:txBody>
      </p:sp>
      <p:pic>
        <p:nvPicPr>
          <p:cNvPr id="281" name="Google Shape;281;p42" descr="Рис_03_4в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9925" y="5157787"/>
            <a:ext cx="1339850" cy="136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2" descr="Рис_03_4б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2500" y="5173662"/>
            <a:ext cx="2663825" cy="99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 descr="Рис_03_4а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4150" y="4941887"/>
            <a:ext cx="1462087" cy="13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2"/>
          <p:cNvSpPr txBox="1">
            <a:spLocks noGrp="1"/>
          </p:cNvSpPr>
          <p:nvPr>
            <p:ph type="body" idx="1"/>
          </p:nvPr>
        </p:nvSpPr>
        <p:spPr>
          <a:xfrm>
            <a:off x="1258887" y="1485900"/>
            <a:ext cx="7848600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– любая внешняя по отношению к проектируемой системе сущность, которая взаимодействует с системой и использует ее функциональные возможности для достижения определенных целей или решения частных задач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 Narrow"/>
              <a:buChar char="•"/>
            </a:pPr>
            <a:r>
              <a:rPr lang="en-US" sz="2400" b="0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Примеры актеров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 кассир, клиент банка, банковский служащий, президент, продавец магазина, менеджер отдела продаж, пассажир авиарейса, водитель автомобиля, администратор гостиницы, сотовый телефон</a:t>
            </a:r>
            <a:endParaRPr/>
          </a:p>
        </p:txBody>
      </p:sp>
      <p:sp>
        <p:nvSpPr>
          <p:cNvPr id="285" name="Google Shape;285;p42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>
            <a:spLocks noGrp="1"/>
          </p:cNvSpPr>
          <p:nvPr>
            <p:ph type="title"/>
          </p:nvPr>
        </p:nvSpPr>
        <p:spPr>
          <a:xfrm>
            <a:off x="1338262" y="457200"/>
            <a:ext cx="726598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Вопросы для идентификации актеров в системе</a:t>
            </a:r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body" idx="1"/>
          </p:nvPr>
        </p:nvSpPr>
        <p:spPr>
          <a:xfrm>
            <a:off x="1187450" y="1828800"/>
            <a:ext cx="7848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Какие организации или лица будут использовать систему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Кто будет получать пользу от использования системы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Кто будет использовать информацию от системы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Будет ли использовать система внешние ресурсы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Может ли один пользователь играть несколько ролей при взаимодействии с системой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Могут ли различные пользователи играть одну роль при взаимодействии с системой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Будет ли система взаимодействовать с законодательными, исполнительными, налоговыми или другими органами</a:t>
            </a:r>
            <a:endParaRPr/>
          </a:p>
        </p:txBody>
      </p:sp>
      <p:sp>
        <p:nvSpPr>
          <p:cNvPr id="292" name="Google Shape;292;p43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>
            <a:spLocks noGrp="1"/>
          </p:cNvSpPr>
          <p:nvPr>
            <p:ph type="title"/>
          </p:nvPr>
        </p:nvSpPr>
        <p:spPr>
          <a:xfrm>
            <a:off x="577850" y="549275"/>
            <a:ext cx="84582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Отношения на диаграмме вариантов использования </a:t>
            </a:r>
            <a:endParaRPr/>
          </a:p>
        </p:txBody>
      </p:sp>
      <p:pic>
        <p:nvPicPr>
          <p:cNvPr id="298" name="Google Shape;298;p44" descr="UC_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844675"/>
            <a:ext cx="7924800" cy="432276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4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title"/>
          </p:nvPr>
        </p:nvSpPr>
        <p:spPr>
          <a:xfrm>
            <a:off x="1562100" y="6096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Отношения на диаграмме UC</a:t>
            </a:r>
            <a:endParaRPr/>
          </a:p>
        </p:txBody>
      </p:sp>
      <p:sp>
        <p:nvSpPr>
          <p:cNvPr id="305" name="Google Shape;305;p4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06" name="Google Shape;306;p45"/>
          <p:cNvPicPr preferRelativeResize="0"/>
          <p:nvPr/>
        </p:nvPicPr>
        <p:blipFill rotWithShape="1">
          <a:blip r:embed="rId3">
            <a:alphaModFix/>
          </a:blip>
          <a:srcRect l="2284" t="16619" r="2487" b="8587"/>
          <a:stretch/>
        </p:blipFill>
        <p:spPr>
          <a:xfrm>
            <a:off x="1133475" y="1741487"/>
            <a:ext cx="8191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5"/>
          <p:cNvSpPr txBox="1"/>
          <p:nvPr/>
        </p:nvSpPr>
        <p:spPr>
          <a:xfrm>
            <a:off x="34925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>
            <a:spLocks noGrp="1"/>
          </p:cNvSpPr>
          <p:nvPr>
            <p:ph type="title"/>
          </p:nvPr>
        </p:nvSpPr>
        <p:spPr>
          <a:xfrm>
            <a:off x="1354137" y="549275"/>
            <a:ext cx="6240462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Отношение ассоциации </a:t>
            </a:r>
            <a:endParaRPr/>
          </a:p>
        </p:txBody>
      </p:sp>
      <p:sp>
        <p:nvSpPr>
          <p:cNvPr id="313" name="Google Shape;313;p46"/>
          <p:cNvSpPr txBox="1">
            <a:spLocks noGrp="1"/>
          </p:cNvSpPr>
          <p:nvPr>
            <p:ph type="body" idx="1"/>
          </p:nvPr>
        </p:nvSpPr>
        <p:spPr>
          <a:xfrm>
            <a:off x="1260475" y="1484312"/>
            <a:ext cx="7777162" cy="2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Ассоциация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(association) является одним из фундаментальных понятий в языке UML 2.х и может использоваться на различных канонических диаграммах при построении визуальных моделей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Применительно к диаграммам вариантов использования отношение ассоциации может служить только для обозначения взаимодействия актера с вариантом использования. </a:t>
            </a:r>
            <a:endParaRPr/>
          </a:p>
        </p:txBody>
      </p:sp>
      <p:pic>
        <p:nvPicPr>
          <p:cNvPr id="314" name="Google Shape;314;p46" descr="Рис_03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612" y="4797425"/>
            <a:ext cx="5807075" cy="168433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6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>
            <a:spLocks noGrp="1"/>
          </p:cNvSpPr>
          <p:nvPr>
            <p:ph type="title"/>
          </p:nvPr>
        </p:nvSpPr>
        <p:spPr>
          <a:xfrm>
            <a:off x="1042987" y="641350"/>
            <a:ext cx="7993062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Отношение включения </a:t>
            </a:r>
            <a:endParaRPr/>
          </a:p>
        </p:txBody>
      </p:sp>
      <p:sp>
        <p:nvSpPr>
          <p:cNvPr id="321" name="Google Shape;321;p47"/>
          <p:cNvSpPr txBox="1">
            <a:spLocks noGrp="1"/>
          </p:cNvSpPr>
          <p:nvPr>
            <p:ph type="body" idx="1"/>
          </p:nvPr>
        </p:nvSpPr>
        <p:spPr>
          <a:xfrm>
            <a:off x="1403350" y="1196975"/>
            <a:ext cx="7464425" cy="338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Отношение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зависимости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(dependency)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определяется как форма взаимосвязи между двумя элементами модели, предназначенная для спецификации того обстоятельства, что изменение одного элемента модели приводит к изменению некоторого другого элемента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Отношение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включения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(include)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специфицирует тот факт, что некоторый вариант использования содержит поведение, определенное в другом варианте использования </a:t>
            </a:r>
            <a:endParaRPr/>
          </a:p>
        </p:txBody>
      </p:sp>
      <p:pic>
        <p:nvPicPr>
          <p:cNvPr id="322" name="Google Shape;322;p47" descr="Рис_03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2275" y="5310187"/>
            <a:ext cx="6659562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7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324" name="Google Shape;324;p47"/>
          <p:cNvSpPr txBox="1"/>
          <p:nvPr/>
        </p:nvSpPr>
        <p:spPr>
          <a:xfrm>
            <a:off x="5580062" y="4724400"/>
            <a:ext cx="299402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источник зависимости 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(независимый элемент)</a:t>
            </a:r>
            <a:endParaRPr/>
          </a:p>
        </p:txBody>
      </p:sp>
      <p:sp>
        <p:nvSpPr>
          <p:cNvPr id="325" name="Google Shape;325;p47"/>
          <p:cNvSpPr txBox="1"/>
          <p:nvPr/>
        </p:nvSpPr>
        <p:spPr>
          <a:xfrm>
            <a:off x="1979612" y="4719637"/>
            <a:ext cx="271303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клиент зависимости 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(зависимый элемент)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84312"/>
            <a:ext cx="7924800" cy="491013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260475" y="511175"/>
            <a:ext cx="75596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Канонические диаграммы языка UML 1.х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-36512" y="6216650"/>
            <a:ext cx="438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>
            <a:spLocks noGrp="1"/>
          </p:cNvSpPr>
          <p:nvPr>
            <p:ph type="title"/>
          </p:nvPr>
        </p:nvSpPr>
        <p:spPr>
          <a:xfrm>
            <a:off x="1042987" y="641350"/>
            <a:ext cx="7993062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Отношение расширения </a:t>
            </a:r>
            <a:endParaRPr/>
          </a:p>
        </p:txBody>
      </p:sp>
      <p:sp>
        <p:nvSpPr>
          <p:cNvPr id="331" name="Google Shape;331;p48"/>
          <p:cNvSpPr txBox="1">
            <a:spLocks noGrp="1"/>
          </p:cNvSpPr>
          <p:nvPr>
            <p:ph type="body" idx="1"/>
          </p:nvPr>
        </p:nvSpPr>
        <p:spPr>
          <a:xfrm>
            <a:off x="1258887" y="1700212"/>
            <a:ext cx="7675562" cy="197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Отношение </a:t>
            </a:r>
            <a:r>
              <a:rPr lang="en-US" sz="22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расширения (extend)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определяет взаимосвязь одного варианта использования с некоторым другим вариантом использования, функциональность или поведение которого задействуется первым не всегда, а только при выполнении некоторых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ДОПОЛНИТЕЛЬНЫХ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условий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endParaRPr/>
          </a:p>
        </p:txBody>
      </p:sp>
      <p:pic>
        <p:nvPicPr>
          <p:cNvPr id="332" name="Google Shape;332;p48" descr="Рис_03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112" y="4652962"/>
            <a:ext cx="8280400" cy="1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8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334" name="Google Shape;334;p48"/>
          <p:cNvSpPr txBox="1"/>
          <p:nvPr/>
        </p:nvSpPr>
        <p:spPr>
          <a:xfrm>
            <a:off x="1331912" y="3856037"/>
            <a:ext cx="299402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источник зависимости 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(независимый элемент)</a:t>
            </a:r>
            <a:endParaRPr/>
          </a:p>
        </p:txBody>
      </p:sp>
      <p:sp>
        <p:nvSpPr>
          <p:cNvPr id="335" name="Google Shape;335;p48"/>
          <p:cNvSpPr txBox="1"/>
          <p:nvPr/>
        </p:nvSpPr>
        <p:spPr>
          <a:xfrm>
            <a:off x="5651500" y="3860800"/>
            <a:ext cx="271303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клиент зависимости 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(зависимый элемент)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>
            <a:spLocks noGrp="1"/>
          </p:cNvSpPr>
          <p:nvPr>
            <p:ph type="title"/>
          </p:nvPr>
        </p:nvSpPr>
        <p:spPr>
          <a:xfrm>
            <a:off x="1042987" y="404812"/>
            <a:ext cx="7993062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Изображение отношения расширения с условием выполнения</a:t>
            </a:r>
            <a:endParaRPr/>
          </a:p>
        </p:txBody>
      </p:sp>
      <p:pic>
        <p:nvPicPr>
          <p:cNvPr id="341" name="Google Shape;341;p49" descr="Рис_03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100" y="2043112"/>
            <a:ext cx="7296150" cy="3408362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9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>
            <a:spLocks noGrp="1"/>
          </p:cNvSpPr>
          <p:nvPr>
            <p:ph type="title"/>
          </p:nvPr>
        </p:nvSpPr>
        <p:spPr>
          <a:xfrm>
            <a:off x="1042987" y="593725"/>
            <a:ext cx="79930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Отношение обобщения </a:t>
            </a:r>
            <a:endParaRPr/>
          </a:p>
        </p:txBody>
      </p:sp>
      <p:sp>
        <p:nvSpPr>
          <p:cNvPr id="348" name="Google Shape;348;p50"/>
          <p:cNvSpPr txBox="1">
            <a:spLocks noGrp="1"/>
          </p:cNvSpPr>
          <p:nvPr>
            <p:ph type="body" idx="1"/>
          </p:nvPr>
        </p:nvSpPr>
        <p:spPr>
          <a:xfrm>
            <a:off x="1330325" y="1701800"/>
            <a:ext cx="7604125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Отношение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обобщения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(generalization relationship)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предназначено для спецификации того факта, что один элемент модели является специальным или частным случаем другого элемента модели</a:t>
            </a:r>
            <a:endParaRPr/>
          </a:p>
        </p:txBody>
      </p:sp>
      <p:pic>
        <p:nvPicPr>
          <p:cNvPr id="349" name="Google Shape;349;p50" descr="Рис_03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362" y="3357562"/>
            <a:ext cx="7372350" cy="154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0" descr="Рис_03_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5875" y="5013325"/>
            <a:ext cx="4313237" cy="17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0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352" name="Google Shape;352;p50"/>
          <p:cNvSpPr txBox="1"/>
          <p:nvPr/>
        </p:nvSpPr>
        <p:spPr>
          <a:xfrm>
            <a:off x="1187450" y="5165725"/>
            <a:ext cx="16891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Arial Narrow"/>
              <a:buNone/>
            </a:pPr>
            <a:r>
              <a:rPr lang="en-US" sz="2400" b="0" i="0" u="none">
                <a:solidFill>
                  <a:srgbClr val="FF0066"/>
                </a:solidFill>
                <a:latin typeface="Arial Narrow"/>
                <a:ea typeface="Arial Narrow"/>
                <a:cs typeface="Arial Narrow"/>
                <a:sym typeface="Arial Narrow"/>
              </a:rPr>
              <a:t>предок</a:t>
            </a:r>
            <a:endParaRPr/>
          </a:p>
        </p:txBody>
      </p:sp>
      <p:sp>
        <p:nvSpPr>
          <p:cNvPr id="353" name="Google Shape;353;p50"/>
          <p:cNvSpPr txBox="1"/>
          <p:nvPr/>
        </p:nvSpPr>
        <p:spPr>
          <a:xfrm>
            <a:off x="7380287" y="5300662"/>
            <a:ext cx="16891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Arial Narrow"/>
              <a:buNone/>
            </a:pPr>
            <a:r>
              <a:rPr lang="en-US" sz="2400" b="0" i="0" u="none">
                <a:solidFill>
                  <a:srgbClr val="FF0066"/>
                </a:solidFill>
                <a:latin typeface="Arial Narrow"/>
                <a:ea typeface="Arial Narrow"/>
                <a:cs typeface="Arial Narrow"/>
                <a:sym typeface="Arial Narrow"/>
              </a:rPr>
              <a:t>потомок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>
            <a:spLocks noGrp="1"/>
          </p:cNvSpPr>
          <p:nvPr>
            <p:ph type="title" idx="4294967295"/>
          </p:nvPr>
        </p:nvSpPr>
        <p:spPr>
          <a:xfrm>
            <a:off x="1562100" y="6096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Что внутри UC?</a:t>
            </a:r>
            <a:endParaRPr/>
          </a:p>
        </p:txBody>
      </p:sp>
      <p:grpSp>
        <p:nvGrpSpPr>
          <p:cNvPr id="359" name="Google Shape;359;p51"/>
          <p:cNvGrpSpPr/>
          <p:nvPr/>
        </p:nvGrpSpPr>
        <p:grpSpPr>
          <a:xfrm>
            <a:off x="1109662" y="1487487"/>
            <a:ext cx="7912100" cy="5175250"/>
            <a:chOff x="1109662" y="1487487"/>
            <a:chExt cx="7912100" cy="5175250"/>
          </a:xfrm>
        </p:grpSpPr>
        <p:pic>
          <p:nvPicPr>
            <p:cNvPr id="360" name="Google Shape;360;p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9662" y="1487487"/>
              <a:ext cx="7912100" cy="5175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51"/>
            <p:cNvSpPr txBox="1"/>
            <p:nvPr/>
          </p:nvSpPr>
          <p:spPr>
            <a:xfrm>
              <a:off x="2312987" y="2263775"/>
              <a:ext cx="5513387" cy="3584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362" name="Google Shape;362;p51"/>
          <p:cNvGrpSpPr/>
          <p:nvPr/>
        </p:nvGrpSpPr>
        <p:grpSpPr>
          <a:xfrm>
            <a:off x="1298575" y="2457450"/>
            <a:ext cx="835025" cy="828675"/>
            <a:chOff x="1298575" y="2457450"/>
            <a:chExt cx="835025" cy="828675"/>
          </a:xfrm>
        </p:grpSpPr>
        <p:pic>
          <p:nvPicPr>
            <p:cNvPr id="363" name="Google Shape;363;p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98575" y="2457450"/>
              <a:ext cx="835025" cy="82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51"/>
            <p:cNvSpPr txBox="1"/>
            <p:nvPr/>
          </p:nvSpPr>
          <p:spPr>
            <a:xfrm>
              <a:off x="1360487" y="2674937"/>
              <a:ext cx="539750" cy="358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365" name="Google Shape;365;p51"/>
          <p:cNvGrpSpPr/>
          <p:nvPr/>
        </p:nvGrpSpPr>
        <p:grpSpPr>
          <a:xfrm>
            <a:off x="1987550" y="3194050"/>
            <a:ext cx="835025" cy="835025"/>
            <a:chOff x="1987550" y="3194050"/>
            <a:chExt cx="835025" cy="835025"/>
          </a:xfrm>
        </p:grpSpPr>
        <p:pic>
          <p:nvPicPr>
            <p:cNvPr id="366" name="Google Shape;366;p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87550" y="3194050"/>
              <a:ext cx="835025" cy="835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51"/>
            <p:cNvSpPr txBox="1"/>
            <p:nvPr/>
          </p:nvSpPr>
          <p:spPr>
            <a:xfrm>
              <a:off x="2227262" y="3233737"/>
              <a:ext cx="360362" cy="539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368" name="Google Shape;368;p51"/>
          <p:cNvGrpSpPr/>
          <p:nvPr/>
        </p:nvGrpSpPr>
        <p:grpSpPr>
          <a:xfrm>
            <a:off x="3097212" y="3176587"/>
            <a:ext cx="841375" cy="828675"/>
            <a:chOff x="3097212" y="3176587"/>
            <a:chExt cx="841375" cy="828675"/>
          </a:xfrm>
        </p:grpSpPr>
        <p:pic>
          <p:nvPicPr>
            <p:cNvPr id="369" name="Google Shape;369;p5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097212" y="3176587"/>
              <a:ext cx="841375" cy="82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51"/>
            <p:cNvSpPr txBox="1"/>
            <p:nvPr/>
          </p:nvSpPr>
          <p:spPr>
            <a:xfrm>
              <a:off x="3340100" y="3394075"/>
              <a:ext cx="360362" cy="539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371" name="Google Shape;371;p51"/>
          <p:cNvGrpSpPr/>
          <p:nvPr/>
        </p:nvGrpSpPr>
        <p:grpSpPr>
          <a:xfrm>
            <a:off x="5078412" y="3194050"/>
            <a:ext cx="835025" cy="1554162"/>
            <a:chOff x="5078412" y="3194050"/>
            <a:chExt cx="835025" cy="1554162"/>
          </a:xfrm>
        </p:grpSpPr>
        <p:pic>
          <p:nvPicPr>
            <p:cNvPr id="372" name="Google Shape;372;p5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078412" y="3194050"/>
              <a:ext cx="835025" cy="1554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Google Shape;373;p51"/>
            <p:cNvSpPr txBox="1"/>
            <p:nvPr/>
          </p:nvSpPr>
          <p:spPr>
            <a:xfrm>
              <a:off x="5319712" y="3233737"/>
              <a:ext cx="360362" cy="1260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374" name="Google Shape;374;p51"/>
          <p:cNvGrpSpPr/>
          <p:nvPr/>
        </p:nvGrpSpPr>
        <p:grpSpPr>
          <a:xfrm>
            <a:off x="6351587" y="2457450"/>
            <a:ext cx="835025" cy="828675"/>
            <a:chOff x="6351587" y="2457450"/>
            <a:chExt cx="835025" cy="828675"/>
          </a:xfrm>
        </p:grpSpPr>
        <p:pic>
          <p:nvPicPr>
            <p:cNvPr id="375" name="Google Shape;375;p5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351587" y="2457450"/>
              <a:ext cx="835025" cy="82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51"/>
            <p:cNvSpPr txBox="1"/>
            <p:nvPr/>
          </p:nvSpPr>
          <p:spPr>
            <a:xfrm>
              <a:off x="6410325" y="2674937"/>
              <a:ext cx="541337" cy="358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377" name="Google Shape;377;p51"/>
          <p:cNvGrpSpPr/>
          <p:nvPr/>
        </p:nvGrpSpPr>
        <p:grpSpPr>
          <a:xfrm>
            <a:off x="7070725" y="3548062"/>
            <a:ext cx="835025" cy="828675"/>
            <a:chOff x="7070725" y="3548062"/>
            <a:chExt cx="835025" cy="828675"/>
          </a:xfrm>
        </p:grpSpPr>
        <p:pic>
          <p:nvPicPr>
            <p:cNvPr id="378" name="Google Shape;378;p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070725" y="3548062"/>
              <a:ext cx="835025" cy="82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51"/>
            <p:cNvSpPr txBox="1"/>
            <p:nvPr/>
          </p:nvSpPr>
          <p:spPr>
            <a:xfrm>
              <a:off x="7131050" y="3763962"/>
              <a:ext cx="539750" cy="360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380" name="Google Shape;380;p51"/>
          <p:cNvGrpSpPr/>
          <p:nvPr/>
        </p:nvGrpSpPr>
        <p:grpSpPr>
          <a:xfrm>
            <a:off x="523875" y="2457450"/>
            <a:ext cx="835025" cy="828675"/>
            <a:chOff x="523875" y="2457450"/>
            <a:chExt cx="835025" cy="828675"/>
          </a:xfrm>
        </p:grpSpPr>
        <p:pic>
          <p:nvPicPr>
            <p:cNvPr id="381" name="Google Shape;381;p5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23875" y="2457450"/>
              <a:ext cx="835025" cy="82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51"/>
            <p:cNvSpPr txBox="1"/>
            <p:nvPr/>
          </p:nvSpPr>
          <p:spPr>
            <a:xfrm>
              <a:off x="690562" y="2600325"/>
              <a:ext cx="508000" cy="5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Tahoma"/>
                <a:buNone/>
              </a:pPr>
              <a:r>
                <a:rPr lang="en-US" sz="1000" b="0" i="0" u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Событие</a:t>
              </a:r>
              <a:endParaRPr/>
            </a:p>
          </p:txBody>
        </p:sp>
      </p:grpSp>
      <p:grpSp>
        <p:nvGrpSpPr>
          <p:cNvPr id="383" name="Google Shape;383;p51"/>
          <p:cNvGrpSpPr/>
          <p:nvPr/>
        </p:nvGrpSpPr>
        <p:grpSpPr>
          <a:xfrm>
            <a:off x="2017712" y="2457450"/>
            <a:ext cx="4438650" cy="828675"/>
            <a:chOff x="2017712" y="2457450"/>
            <a:chExt cx="4438650" cy="828675"/>
          </a:xfrm>
        </p:grpSpPr>
        <p:pic>
          <p:nvPicPr>
            <p:cNvPr id="384" name="Google Shape;384;p5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017712" y="2457450"/>
              <a:ext cx="4438650" cy="82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51"/>
            <p:cNvSpPr txBox="1"/>
            <p:nvPr/>
          </p:nvSpPr>
          <p:spPr>
            <a:xfrm>
              <a:off x="2079625" y="2493962"/>
              <a:ext cx="4321175" cy="720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Основной поток</a:t>
              </a:r>
              <a:endParaRPr/>
            </a:p>
          </p:txBody>
        </p:sp>
      </p:grpSp>
      <p:grpSp>
        <p:nvGrpSpPr>
          <p:cNvPr id="386" name="Google Shape;386;p51"/>
          <p:cNvGrpSpPr/>
          <p:nvPr/>
        </p:nvGrpSpPr>
        <p:grpSpPr>
          <a:xfrm>
            <a:off x="2017712" y="3919537"/>
            <a:ext cx="1920875" cy="828675"/>
            <a:chOff x="2017712" y="3919537"/>
            <a:chExt cx="1920875" cy="828675"/>
          </a:xfrm>
        </p:grpSpPr>
        <p:pic>
          <p:nvPicPr>
            <p:cNvPr id="387" name="Google Shape;387;p5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017712" y="3919537"/>
              <a:ext cx="1920875" cy="82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51"/>
            <p:cNvSpPr txBox="1"/>
            <p:nvPr/>
          </p:nvSpPr>
          <p:spPr>
            <a:xfrm>
              <a:off x="2079625" y="3954462"/>
              <a:ext cx="1800225" cy="719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Tahoma"/>
                <a:buNone/>
              </a:pPr>
              <a:r>
                <a:rPr lang="en-US" sz="1400" b="0" i="0" u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Альтернативный поток</a:t>
              </a:r>
              <a:endParaRPr/>
            </a:p>
          </p:txBody>
        </p:sp>
      </p:grpSp>
      <p:grpSp>
        <p:nvGrpSpPr>
          <p:cNvPr id="389" name="Google Shape;389;p51"/>
          <p:cNvGrpSpPr/>
          <p:nvPr/>
        </p:nvGrpSpPr>
        <p:grpSpPr>
          <a:xfrm>
            <a:off x="4541837" y="4638675"/>
            <a:ext cx="1914525" cy="828675"/>
            <a:chOff x="4541837" y="4638675"/>
            <a:chExt cx="1914525" cy="828675"/>
          </a:xfrm>
        </p:grpSpPr>
        <p:pic>
          <p:nvPicPr>
            <p:cNvPr id="390" name="Google Shape;390;p5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541837" y="4638675"/>
              <a:ext cx="1914525" cy="82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" name="Google Shape;391;p51"/>
            <p:cNvSpPr txBox="1"/>
            <p:nvPr/>
          </p:nvSpPr>
          <p:spPr>
            <a:xfrm>
              <a:off x="4600575" y="4673600"/>
              <a:ext cx="1800225" cy="720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Tahoma"/>
                <a:buNone/>
              </a:pPr>
              <a:r>
                <a:rPr lang="en-US" sz="1400" b="0" i="0" u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Исключительный поток</a:t>
              </a:r>
              <a:endParaRPr/>
            </a:p>
          </p:txBody>
        </p:sp>
      </p:grpSp>
      <p:grpSp>
        <p:nvGrpSpPr>
          <p:cNvPr id="392" name="Google Shape;392;p51"/>
          <p:cNvGrpSpPr/>
          <p:nvPr/>
        </p:nvGrpSpPr>
        <p:grpSpPr>
          <a:xfrm>
            <a:off x="6351587" y="4638675"/>
            <a:ext cx="835025" cy="828675"/>
            <a:chOff x="6351587" y="4638675"/>
            <a:chExt cx="835025" cy="828675"/>
          </a:xfrm>
        </p:grpSpPr>
        <p:pic>
          <p:nvPicPr>
            <p:cNvPr id="393" name="Google Shape;393;p5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6351587" y="4638675"/>
              <a:ext cx="835025" cy="82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51"/>
            <p:cNvSpPr txBox="1"/>
            <p:nvPr/>
          </p:nvSpPr>
          <p:spPr>
            <a:xfrm>
              <a:off x="6410325" y="4852987"/>
              <a:ext cx="541337" cy="360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cxnSp>
        <p:nvCxnSpPr>
          <p:cNvPr id="395" name="Google Shape;395;p51"/>
          <p:cNvCxnSpPr/>
          <p:nvPr/>
        </p:nvCxnSpPr>
        <p:spPr>
          <a:xfrm>
            <a:off x="7131050" y="2854325"/>
            <a:ext cx="1587" cy="2179637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396" name="Google Shape;396;p51"/>
          <p:cNvGrpSpPr/>
          <p:nvPr/>
        </p:nvGrpSpPr>
        <p:grpSpPr>
          <a:xfrm>
            <a:off x="7791450" y="3535362"/>
            <a:ext cx="835025" cy="828675"/>
            <a:chOff x="7791450" y="3535362"/>
            <a:chExt cx="835025" cy="828675"/>
          </a:xfrm>
        </p:grpSpPr>
        <p:pic>
          <p:nvPicPr>
            <p:cNvPr id="397" name="Google Shape;397;p51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791450" y="3535362"/>
              <a:ext cx="835025" cy="82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51"/>
            <p:cNvSpPr txBox="1"/>
            <p:nvPr/>
          </p:nvSpPr>
          <p:spPr>
            <a:xfrm>
              <a:off x="7954962" y="3679825"/>
              <a:ext cx="509587" cy="509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Tahoma"/>
                <a:buNone/>
              </a:pPr>
              <a:r>
                <a:rPr lang="en-US" sz="1000" b="0" i="0" u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Событие</a:t>
              </a:r>
              <a:endParaRPr/>
            </a:p>
          </p:txBody>
        </p:sp>
      </p:grpSp>
      <p:sp>
        <p:nvSpPr>
          <p:cNvPr id="399" name="Google Shape;399;p51"/>
          <p:cNvSpPr txBox="1"/>
          <p:nvPr/>
        </p:nvSpPr>
        <p:spPr>
          <a:xfrm>
            <a:off x="34925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>
            <a:spLocks noGrp="1"/>
          </p:cNvSpPr>
          <p:nvPr>
            <p:ph type="title"/>
          </p:nvPr>
        </p:nvSpPr>
        <p:spPr>
          <a:xfrm>
            <a:off x="900112" y="609600"/>
            <a:ext cx="824388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Диаграмма вариантов использования для модели банкомата </a:t>
            </a:r>
            <a:endParaRPr/>
          </a:p>
        </p:txBody>
      </p:sp>
      <p:sp>
        <p:nvSpPr>
          <p:cNvPr id="405" name="Google Shape;405;p52"/>
          <p:cNvSpPr txBox="1">
            <a:spLocks noGrp="1"/>
          </p:cNvSpPr>
          <p:nvPr>
            <p:ph type="body" idx="1"/>
          </p:nvPr>
        </p:nvSpPr>
        <p:spPr>
          <a:xfrm>
            <a:off x="1600200" y="1600200"/>
            <a:ext cx="7086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3" marR="0" lvl="0" indent="-14700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None/>
            </a:pP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6" name="Google Shape;406;p52"/>
          <p:cNvSpPr txBox="1"/>
          <p:nvPr/>
        </p:nvSpPr>
        <p:spPr>
          <a:xfrm>
            <a:off x="34925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sp>
        <p:nvSpPr>
          <p:cNvPr id="407" name="Google Shape;407;p5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08" name="Google Shape;408;p52" descr="Диаграмма вариантов использования для модели банкомат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887" y="1700212"/>
            <a:ext cx="7561262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>
            <a:spLocks noGrp="1"/>
          </p:cNvSpPr>
          <p:nvPr>
            <p:ph type="title"/>
          </p:nvPr>
        </p:nvSpPr>
        <p:spPr>
          <a:xfrm>
            <a:off x="1116012" y="11588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Пример диаграммы ВИ для системы продажи товаров в Интернет-магазине</a:t>
            </a:r>
            <a:endParaRPr/>
          </a:p>
        </p:txBody>
      </p:sp>
      <p:pic>
        <p:nvPicPr>
          <p:cNvPr id="414" name="Google Shape;414;p53" descr="Рис_03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3750" y="1292225"/>
            <a:ext cx="5387975" cy="55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3"/>
          <p:cNvSpPr txBox="1"/>
          <p:nvPr/>
        </p:nvSpPr>
        <p:spPr>
          <a:xfrm>
            <a:off x="63500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"/>
          <p:cNvSpPr txBox="1">
            <a:spLocks noGrp="1"/>
          </p:cNvSpPr>
          <p:nvPr>
            <p:ph type="title"/>
          </p:nvPr>
        </p:nvSpPr>
        <p:spPr>
          <a:xfrm>
            <a:off x="1562100" y="6096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Типичные ошибки при разработке диаграмм вариантов использования</a:t>
            </a:r>
            <a:endParaRPr/>
          </a:p>
        </p:txBody>
      </p:sp>
      <p:sp>
        <p:nvSpPr>
          <p:cNvPr id="421" name="Google Shape;421;p54"/>
          <p:cNvSpPr txBox="1">
            <a:spLocks noGrp="1"/>
          </p:cNvSpPr>
          <p:nvPr>
            <p:ph type="body" idx="1"/>
          </p:nvPr>
        </p:nvSpPr>
        <p:spPr>
          <a:xfrm>
            <a:off x="1331912" y="1773237"/>
            <a:ext cx="763270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Превращение диаграммы вариантов использования в диаграмму деятельности за счет желания отразить все функциональные действия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Инициатором действий является разрабатываемая система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Спецификация атрибутов и операций классов до того, как сформулированы все варианты использования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Задание слишком кратких имен вариантам использования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Описание вариантов использования в терминологии, непонятной пользователям системы или заказчику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Отсутствие описаний альтернативных последовательностей действий	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Тратится слишком много времени на решение вопросов о том, какие стереотипы и ассоциации использовать на диаграмме</a:t>
            </a:r>
            <a:endParaRPr/>
          </a:p>
        </p:txBody>
      </p:sp>
      <p:sp>
        <p:nvSpPr>
          <p:cNvPr id="422" name="Google Shape;422;p54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"/>
          <p:cNvSpPr txBox="1">
            <a:spLocks noGrp="1"/>
          </p:cNvSpPr>
          <p:nvPr>
            <p:ph type="title"/>
          </p:nvPr>
        </p:nvSpPr>
        <p:spPr>
          <a:xfrm>
            <a:off x="1042987" y="260350"/>
            <a:ext cx="785018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Формализация функциональных требований с помощью диаграммы ВИ</a:t>
            </a:r>
            <a:endParaRPr/>
          </a:p>
        </p:txBody>
      </p:sp>
      <p:sp>
        <p:nvSpPr>
          <p:cNvPr id="443" name="Google Shape;443;p56"/>
          <p:cNvSpPr txBox="1">
            <a:spLocks noGrp="1"/>
          </p:cNvSpPr>
          <p:nvPr>
            <p:ph type="body" idx="1"/>
          </p:nvPr>
        </p:nvSpPr>
        <p:spPr>
          <a:xfrm>
            <a:off x="1258887" y="1916112"/>
            <a:ext cx="7705725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Требование (requirement)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– желательное свойство, характеристика или условие, которым должна удовлетворять система в процессе своей эксплуатации</a:t>
            </a:r>
            <a:endParaRPr/>
          </a:p>
          <a:p>
            <a:pPr marL="284162" marR="0" lvl="0" indent="-284162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 Narrow"/>
              <a:buChar char="•"/>
            </a:pPr>
            <a:r>
              <a:rPr lang="en-US" sz="2400" b="0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Требование к ПО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– некоторое свойство ПО, которым должна обладать система или ее компонент, чтобы удовлетворять условиям контракта, положениям стандартов, формальной спецификации или технической документации</a:t>
            </a:r>
            <a:endParaRPr/>
          </a:p>
          <a:p>
            <a:pPr marL="284162" marR="0" lvl="0" indent="-284162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 Narrow"/>
              <a:buChar char="•"/>
            </a:pPr>
            <a:r>
              <a:rPr lang="en-US" sz="2400" b="0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Управление требованиями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– это систематический подход к выявлению, организации и документированию требований к системе, а также процесс, в ходе которого вырабатывается и обеспечивается соглашение между заказчиком и разработчиком по поводу меняющихся требований к системе</a:t>
            </a:r>
            <a:endParaRPr/>
          </a:p>
        </p:txBody>
      </p:sp>
      <p:sp>
        <p:nvSpPr>
          <p:cNvPr id="444" name="Google Shape;444;p56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>
            <a:spLocks noGrp="1"/>
          </p:cNvSpPr>
          <p:nvPr>
            <p:ph type="title"/>
          </p:nvPr>
        </p:nvSpPr>
        <p:spPr>
          <a:xfrm>
            <a:off x="1187450" y="304800"/>
            <a:ext cx="7727950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Классификация требований – модель FURPS+</a:t>
            </a:r>
            <a:endParaRPr/>
          </a:p>
        </p:txBody>
      </p:sp>
      <p:sp>
        <p:nvSpPr>
          <p:cNvPr id="450" name="Google Shape;450;p57"/>
          <p:cNvSpPr txBox="1">
            <a:spLocks noGrp="1"/>
          </p:cNvSpPr>
          <p:nvPr>
            <p:ph type="body" idx="1"/>
          </p:nvPr>
        </p:nvSpPr>
        <p:spPr>
          <a:xfrm>
            <a:off x="539750" y="1579562"/>
            <a:ext cx="6931025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6362" marR="0" lvl="2" indent="-23812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Functionality</a:t>
            </a:r>
            <a:endParaRPr/>
          </a:p>
          <a:p>
            <a:pPr marL="1825625" marR="0" lvl="3" indent="-225424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2561A7"/>
              </a:buClr>
              <a:buSzPts val="1920"/>
              <a:buFont typeface="Noto Sans Symbol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функциональные требования</a:t>
            </a:r>
            <a:endParaRPr/>
          </a:p>
          <a:p>
            <a:pPr marL="1376362" marR="0" lvl="2" indent="-238124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Usability 	 (требования практичности)</a:t>
            </a:r>
            <a:endParaRPr/>
          </a:p>
          <a:p>
            <a:pPr marL="1376362" marR="0" lvl="2" indent="-238124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Reliability	 (требования надежности)</a:t>
            </a:r>
            <a:endParaRPr/>
          </a:p>
          <a:p>
            <a:pPr marL="1376362" marR="0" lvl="2" indent="-238124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Performance (требования  производительности)</a:t>
            </a:r>
            <a:endParaRPr/>
          </a:p>
          <a:p>
            <a:pPr marL="1376362" marR="0" lvl="2" indent="-238124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Supportability (требования обслуживания и сопровождения)</a:t>
            </a:r>
            <a:endParaRPr/>
          </a:p>
          <a:p>
            <a:pPr marL="1376362" marR="0" lvl="2" indent="-238124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Дополнительно + IEEE 610.12.1990</a:t>
            </a:r>
            <a:endParaRPr/>
          </a:p>
          <a:p>
            <a:pPr marL="1825625" marR="0" lvl="3" indent="-225424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2561A7"/>
              </a:buClr>
              <a:buSzPts val="192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Проектные ограничения</a:t>
            </a:r>
            <a:endParaRPr/>
          </a:p>
          <a:p>
            <a:pPr marL="1825625" marR="0" lvl="3" indent="-225424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2561A7"/>
              </a:buClr>
              <a:buSzPts val="192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Требования выполнения</a:t>
            </a:r>
            <a:endParaRPr/>
          </a:p>
          <a:p>
            <a:pPr marL="1825625" marR="0" lvl="3" indent="-225424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2561A7"/>
              </a:buClr>
              <a:buSzPts val="192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Требования к GUI</a:t>
            </a:r>
            <a:endParaRPr/>
          </a:p>
          <a:p>
            <a:pPr marL="1825625" marR="0" lvl="3" indent="-225424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2561A7"/>
              </a:buClr>
              <a:buSzPts val="192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Физические требования</a:t>
            </a:r>
            <a:endParaRPr/>
          </a:p>
        </p:txBody>
      </p:sp>
      <p:pic>
        <p:nvPicPr>
          <p:cNvPr id="451" name="Google Shape;45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4150" y="4278312"/>
            <a:ext cx="23590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7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8"/>
          <p:cNvSpPr txBox="1">
            <a:spLocks noGrp="1"/>
          </p:cNvSpPr>
          <p:nvPr>
            <p:ph type="title"/>
          </p:nvPr>
        </p:nvSpPr>
        <p:spPr>
          <a:xfrm>
            <a:off x="1166812" y="404812"/>
            <a:ext cx="774858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Functionality</a:t>
            </a: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– функциональные требования</a:t>
            </a:r>
            <a:endParaRPr/>
          </a:p>
        </p:txBody>
      </p:sp>
      <p:sp>
        <p:nvSpPr>
          <p:cNvPr id="458" name="Google Shape;458;p58"/>
          <p:cNvSpPr txBox="1">
            <a:spLocks noGrp="1"/>
          </p:cNvSpPr>
          <p:nvPr>
            <p:ph type="body" idx="1"/>
          </p:nvPr>
        </p:nvSpPr>
        <p:spPr>
          <a:xfrm>
            <a:off x="1260475" y="1868487"/>
            <a:ext cx="7704137" cy="4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 Narrow"/>
              <a:buChar char="•"/>
            </a:pPr>
            <a:r>
              <a:rPr lang="en-US" sz="2400" b="1" i="1" u="none" strike="noStrike" cap="none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Функциональные</a:t>
            </a:r>
            <a:r>
              <a:rPr lang="en-US" sz="2400" b="1" i="1" u="none" strike="noStrike" cap="none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1" i="1" u="none" strike="noStrike" cap="none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требования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определяют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действия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которые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должна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быть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способна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выполнить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система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без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рассмотрения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физических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особенностей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их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реализации</a:t>
            </a:r>
            <a:endParaRPr dirty="0"/>
          </a:p>
          <a:p>
            <a:pPr marL="284162" marR="0" lvl="0" indent="-284162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Тем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самым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функциональные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требования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определяют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внешнее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поведение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системы</a:t>
            </a:r>
            <a:endParaRPr dirty="0"/>
          </a:p>
          <a:p>
            <a:pPr marL="284162" marR="0" lvl="0" indent="-284162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Лучше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всего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они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описываются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в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форме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модели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вариантов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использования</a:t>
            </a:r>
            <a:endParaRPr dirty="0"/>
          </a:p>
          <a:p>
            <a:pPr marL="284162" marR="0" lvl="0" indent="-284162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Каждому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функциональному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требованию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в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этом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случае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будет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соответствовать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отдельный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вариант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использования</a:t>
            </a:r>
            <a:endParaRPr dirty="0"/>
          </a:p>
        </p:txBody>
      </p:sp>
      <p:sp>
        <p:nvSpPr>
          <p:cNvPr id="459" name="Google Shape;459;p58"/>
          <p:cNvSpPr txBox="1"/>
          <p:nvPr/>
        </p:nvSpPr>
        <p:spPr>
          <a:xfrm>
            <a:off x="34925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 idx="4294967295"/>
          </p:nvPr>
        </p:nvSpPr>
        <p:spPr>
          <a:xfrm>
            <a:off x="457200" y="549275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Диаграммы UML</a:t>
            </a: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1.х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487487"/>
            <a:ext cx="7948612" cy="53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7308850" y="1557337"/>
            <a:ext cx="1512887" cy="100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Наиболее часто используются диаграммы, помеченные голубым цветом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-107950" y="6243637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9"/>
          <p:cNvSpPr txBox="1">
            <a:spLocks noGrp="1"/>
          </p:cNvSpPr>
          <p:nvPr>
            <p:ph type="title"/>
          </p:nvPr>
        </p:nvSpPr>
        <p:spPr>
          <a:xfrm>
            <a:off x="1562100" y="6096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Текстовые сценарии в UML </a:t>
            </a:r>
            <a:endParaRPr/>
          </a:p>
        </p:txBody>
      </p:sp>
      <p:sp>
        <p:nvSpPr>
          <p:cNvPr id="465" name="Google Shape;465;p59"/>
          <p:cNvSpPr txBox="1">
            <a:spLocks noGrp="1"/>
          </p:cNvSpPr>
          <p:nvPr>
            <p:ph type="body" idx="1"/>
          </p:nvPr>
        </p:nvSpPr>
        <p:spPr>
          <a:xfrm>
            <a:off x="1600200" y="1600200"/>
            <a:ext cx="7086600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Центральное место занимают функциональные требования, специфицирующие особенности реализации отдельных бизнес-процессов моделируемой системы. Они служат исходной информацией для построения диаграмм ВИ. Однако графических средств языка UML на практике оказывается недостаточно для спецификации функциональных требований.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Одним из требований языка UML является самодостаточность диаграмм для представления информации о моделях проектируемых систем. Однако большинство разработчиков и экспертов согласны с тем, что изобразительных средств языка UML явно не хватает для того, чтобы учесть на диаграммах вариантов использования особенности функционального поведения сложной системы. С этой целью рекомендуется дополнять этот тип диаграмм текстовыми сценариями, которые уточняют или детализируют последовательность действий, совершаемых системой при выполнении ее вариантов использования.</a:t>
            </a:r>
            <a:endParaRPr/>
          </a:p>
        </p:txBody>
      </p:sp>
      <p:sp>
        <p:nvSpPr>
          <p:cNvPr id="466" name="Google Shape;466;p59"/>
          <p:cNvSpPr txBox="1"/>
          <p:nvPr/>
        </p:nvSpPr>
        <p:spPr>
          <a:xfrm>
            <a:off x="34925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0"/>
          <p:cNvSpPr txBox="1">
            <a:spLocks noGrp="1"/>
          </p:cNvSpPr>
          <p:nvPr>
            <p:ph type="title"/>
          </p:nvPr>
        </p:nvSpPr>
        <p:spPr>
          <a:xfrm>
            <a:off x="1562100" y="6096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Спецификация ВИ с помощью текстовых сценариев</a:t>
            </a:r>
            <a:endParaRPr/>
          </a:p>
        </p:txBody>
      </p:sp>
      <p:sp>
        <p:nvSpPr>
          <p:cNvPr id="472" name="Google Shape;472;p60"/>
          <p:cNvSpPr txBox="1">
            <a:spLocks noGrp="1"/>
          </p:cNvSpPr>
          <p:nvPr>
            <p:ph type="body" idx="1"/>
          </p:nvPr>
        </p:nvSpPr>
        <p:spPr>
          <a:xfrm>
            <a:off x="1116012" y="1600200"/>
            <a:ext cx="8027987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Сценарий (scenario)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– специально написанный текст, который описывает поведение моделируемой системы в форме последовательности выполняемых действий актеров и самой системы.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 контексте языка UML сценарий используется для дополнительной иллюстрации взаимодействия актеров и вариантов использования. Предлагаются различные способы представления или написания подобных сценариев. </a:t>
            </a:r>
            <a:endParaRPr/>
          </a:p>
        </p:txBody>
      </p:sp>
      <p:sp>
        <p:nvSpPr>
          <p:cNvPr id="473" name="Google Shape;473;p60"/>
          <p:cNvSpPr txBox="1"/>
          <p:nvPr/>
        </p:nvSpPr>
        <p:spPr>
          <a:xfrm>
            <a:off x="34925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>
            <a:spLocks noGrp="1"/>
          </p:cNvSpPr>
          <p:nvPr>
            <p:ph type="title"/>
          </p:nvPr>
        </p:nvSpPr>
        <p:spPr>
          <a:xfrm>
            <a:off x="1562100" y="609600"/>
            <a:ext cx="75819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Шаблон для написания сценария отдельного варианта использования </a:t>
            </a:r>
            <a:endParaRPr/>
          </a:p>
        </p:txBody>
      </p:sp>
      <p:sp>
        <p:nvSpPr>
          <p:cNvPr id="479" name="Google Shape;479;p6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0" name="Google Shape;480;p61"/>
          <p:cNvSpPr txBox="1"/>
          <p:nvPr/>
        </p:nvSpPr>
        <p:spPr>
          <a:xfrm>
            <a:off x="0" y="26812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81" name="Google Shape;481;p61"/>
          <p:cNvPicPr preferRelativeResize="0"/>
          <p:nvPr/>
        </p:nvPicPr>
        <p:blipFill rotWithShape="1">
          <a:blip r:embed="rId3">
            <a:alphaModFix/>
          </a:blip>
          <a:srcRect l="9332" t="25082" r="13287" b="46898"/>
          <a:stretch/>
        </p:blipFill>
        <p:spPr>
          <a:xfrm>
            <a:off x="323850" y="1773237"/>
            <a:ext cx="8929687" cy="3887787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1"/>
          <p:cNvSpPr txBox="1"/>
          <p:nvPr/>
        </p:nvSpPr>
        <p:spPr>
          <a:xfrm>
            <a:off x="34925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2"/>
          <p:cNvSpPr txBox="1">
            <a:spLocks noGrp="1"/>
          </p:cNvSpPr>
          <p:nvPr>
            <p:ph type="title"/>
          </p:nvPr>
        </p:nvSpPr>
        <p:spPr>
          <a:xfrm>
            <a:off x="1116012" y="285750"/>
            <a:ext cx="78851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Шаблон для написания сценария отдельного варианта использования</a:t>
            </a:r>
            <a:endParaRPr/>
          </a:p>
        </p:txBody>
      </p:sp>
      <p:sp>
        <p:nvSpPr>
          <p:cNvPr id="488" name="Google Shape;488;p62"/>
          <p:cNvSpPr txBox="1">
            <a:spLocks noGrp="1"/>
          </p:cNvSpPr>
          <p:nvPr>
            <p:ph type="body" idx="1"/>
          </p:nvPr>
        </p:nvSpPr>
        <p:spPr>
          <a:xfrm>
            <a:off x="1400175" y="1403350"/>
            <a:ext cx="74644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3" marR="0" lvl="0" indent="-14700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None/>
            </a:pP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89" name="Google Shape;489;p62" descr="UML_UC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637" y="1484312"/>
            <a:ext cx="8397875" cy="5383212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62"/>
          <p:cNvSpPr txBox="1"/>
          <p:nvPr/>
        </p:nvSpPr>
        <p:spPr>
          <a:xfrm>
            <a:off x="-80962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3"/>
          <p:cNvSpPr txBox="1">
            <a:spLocks noGrp="1"/>
          </p:cNvSpPr>
          <p:nvPr>
            <p:ph type="title"/>
          </p:nvPr>
        </p:nvSpPr>
        <p:spPr>
          <a:xfrm>
            <a:off x="971550" y="260350"/>
            <a:ext cx="8172450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ГЛАВНЫЙ РАЗДЕЛ сценария выполнения варианта использования </a:t>
            </a:r>
            <a:br>
              <a:rPr lang="en-US"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"Снятие наличных по кредитной карточке" </a:t>
            </a:r>
            <a:endParaRPr/>
          </a:p>
        </p:txBody>
      </p:sp>
      <p:sp>
        <p:nvSpPr>
          <p:cNvPr id="496" name="Google Shape;496;p63"/>
          <p:cNvSpPr txBox="1">
            <a:spLocks noGrp="1"/>
          </p:cNvSpPr>
          <p:nvPr>
            <p:ph type="body" idx="1"/>
          </p:nvPr>
        </p:nvSpPr>
        <p:spPr>
          <a:xfrm>
            <a:off x="1600200" y="1600200"/>
            <a:ext cx="7086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3" marR="0" lvl="0" indent="-14700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None/>
            </a:pP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7" name="Google Shape;497;p63"/>
          <p:cNvSpPr txBox="1"/>
          <p:nvPr/>
        </p:nvSpPr>
        <p:spPr>
          <a:xfrm>
            <a:off x="34925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sp>
        <p:nvSpPr>
          <p:cNvPr id="498" name="Google Shape;498;p6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99" name="Google Shape;499;p63"/>
          <p:cNvPicPr preferRelativeResize="0"/>
          <p:nvPr/>
        </p:nvPicPr>
        <p:blipFill rotWithShape="1">
          <a:blip r:embed="rId3">
            <a:alphaModFix/>
          </a:blip>
          <a:srcRect l="4121" t="21739" r="36566" b="39743"/>
          <a:stretch/>
        </p:blipFill>
        <p:spPr>
          <a:xfrm>
            <a:off x="323850" y="1719262"/>
            <a:ext cx="8856662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4"/>
          <p:cNvSpPr txBox="1">
            <a:spLocks noGrp="1"/>
          </p:cNvSpPr>
          <p:nvPr>
            <p:ph type="title"/>
          </p:nvPr>
        </p:nvSpPr>
        <p:spPr>
          <a:xfrm>
            <a:off x="971550" y="609600"/>
            <a:ext cx="817245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Раздел ТИПИЧНЫЙ ход событий сценария выполнения варианта использования </a:t>
            </a:r>
            <a:br>
              <a:rPr lang="en-US"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"Снятие наличных по кредитной карточке" </a:t>
            </a:r>
            <a:endParaRPr/>
          </a:p>
        </p:txBody>
      </p:sp>
      <p:sp>
        <p:nvSpPr>
          <p:cNvPr id="505" name="Google Shape;505;p64"/>
          <p:cNvSpPr txBox="1">
            <a:spLocks noGrp="1"/>
          </p:cNvSpPr>
          <p:nvPr>
            <p:ph type="body" idx="1"/>
          </p:nvPr>
        </p:nvSpPr>
        <p:spPr>
          <a:xfrm>
            <a:off x="1600200" y="1600200"/>
            <a:ext cx="7086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3" marR="0" lvl="0" indent="-14700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None/>
            </a:pP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6" name="Google Shape;506;p64"/>
          <p:cNvSpPr txBox="1"/>
          <p:nvPr/>
        </p:nvSpPr>
        <p:spPr>
          <a:xfrm>
            <a:off x="34925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/>
          </a:p>
        </p:txBody>
      </p:sp>
      <p:sp>
        <p:nvSpPr>
          <p:cNvPr id="507" name="Google Shape;507;p6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08" name="Google Shape;508;p64"/>
          <p:cNvPicPr preferRelativeResize="0"/>
          <p:nvPr/>
        </p:nvPicPr>
        <p:blipFill rotWithShape="1">
          <a:blip r:embed="rId3">
            <a:alphaModFix/>
          </a:blip>
          <a:srcRect l="3176" t="18914" r="13950" b="10649"/>
          <a:stretch/>
        </p:blipFill>
        <p:spPr>
          <a:xfrm>
            <a:off x="1116012" y="1628775"/>
            <a:ext cx="7632700" cy="51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 txBox="1">
            <a:spLocks noGrp="1"/>
          </p:cNvSpPr>
          <p:nvPr>
            <p:ph type="title"/>
          </p:nvPr>
        </p:nvSpPr>
        <p:spPr>
          <a:xfrm>
            <a:off x="971550" y="609600"/>
            <a:ext cx="817245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Раздел ИСКЛЮЧЕНИЯ сценария выполнения варианта использования </a:t>
            </a:r>
            <a:br>
              <a:rPr lang="en-US"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"Снятие наличных по кредитной карточке" </a:t>
            </a:r>
            <a:endParaRPr/>
          </a:p>
        </p:txBody>
      </p:sp>
      <p:sp>
        <p:nvSpPr>
          <p:cNvPr id="514" name="Google Shape;514;p6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15" name="Google Shape;515;p65"/>
          <p:cNvPicPr preferRelativeResize="0"/>
          <p:nvPr/>
        </p:nvPicPr>
        <p:blipFill rotWithShape="1">
          <a:blip r:embed="rId3">
            <a:alphaModFix/>
          </a:blip>
          <a:srcRect l="3176" t="30119" r="21894" b="18367"/>
          <a:stretch/>
        </p:blipFill>
        <p:spPr>
          <a:xfrm>
            <a:off x="323850" y="1844675"/>
            <a:ext cx="8820150" cy="48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5"/>
          <p:cNvSpPr txBox="1"/>
          <p:nvPr/>
        </p:nvSpPr>
        <p:spPr>
          <a:xfrm>
            <a:off x="-180975" y="6316662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6"/>
          <p:cNvSpPr txBox="1">
            <a:spLocks noGrp="1"/>
          </p:cNvSpPr>
          <p:nvPr>
            <p:ph type="title"/>
          </p:nvPr>
        </p:nvSpPr>
        <p:spPr>
          <a:xfrm>
            <a:off x="1476375" y="333375"/>
            <a:ext cx="7559675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Последовательность разработки вариантов использования</a:t>
            </a:r>
            <a:endParaRPr/>
          </a:p>
        </p:txBody>
      </p:sp>
      <p:sp>
        <p:nvSpPr>
          <p:cNvPr id="522" name="Google Shape;522;p66"/>
          <p:cNvSpPr txBox="1">
            <a:spLocks noGrp="1"/>
          </p:cNvSpPr>
          <p:nvPr>
            <p:ph type="body" idx="1"/>
          </p:nvPr>
        </p:nvSpPr>
        <p:spPr>
          <a:xfrm>
            <a:off x="1187450" y="1484312"/>
            <a:ext cx="7848600" cy="537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Определить главных (первичных) актеров и определить их цели по отношению к системе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Специфицировать все базовые (основные) варианты использования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(они соответствуют высокоуровневым требованиям, предъявляемым к системе)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Выделить цели базовых ВИ, интересы актеров в контексте этих ВИ, предусловия и постусловия ВИ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Написать успешный сценарий выполнения базовых ВИ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Определить исключения (неуспех) в сценариях ВИ и написать сценарии для всех исключений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(может быть изображено на отдельном UC)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Выделить ВИ исключений и изобразить их со стереотипом «extend»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(может быть изображено на отдельном UC)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Выделить общие фрагменты функциональности ВИ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(для нескольких UC)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 изобразить их отдельными ВИ со стереотипом «include»</a:t>
            </a:r>
            <a:endParaRPr/>
          </a:p>
        </p:txBody>
      </p:sp>
      <p:sp>
        <p:nvSpPr>
          <p:cNvPr id="523" name="Google Shape;523;p66"/>
          <p:cNvSpPr txBox="1"/>
          <p:nvPr/>
        </p:nvSpPr>
        <p:spPr>
          <a:xfrm>
            <a:off x="-80962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7"/>
          <p:cNvSpPr txBox="1">
            <a:spLocks noGrp="1"/>
          </p:cNvSpPr>
          <p:nvPr>
            <p:ph type="title"/>
          </p:nvPr>
        </p:nvSpPr>
        <p:spPr>
          <a:xfrm>
            <a:off x="1258887" y="477837"/>
            <a:ext cx="7416800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Показатели качества для модели вариантов использования</a:t>
            </a:r>
            <a:endParaRPr/>
          </a:p>
        </p:txBody>
      </p:sp>
      <p:sp>
        <p:nvSpPr>
          <p:cNvPr id="529" name="Google Shape;529;p67"/>
          <p:cNvSpPr txBox="1">
            <a:spLocks noGrp="1"/>
          </p:cNvSpPr>
          <p:nvPr>
            <p:ph type="body" idx="1"/>
          </p:nvPr>
        </p:nvSpPr>
        <p:spPr>
          <a:xfrm>
            <a:off x="1331912" y="1485900"/>
            <a:ext cx="7632700" cy="518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Все ли функциональные требования описываются вариантами использования?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Не содержит ли модель вариантов использования ненужное поведение, которое отсутствует в требованиях?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Действительно ли в модели необходимы все выявленные связи включения, расширения и обобщения?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Правильно ли произведено деление модели на пакеты вариантов использования?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Стала ли модель в результате деления на пакеты проще и удобнее для восприятия и сопровождения?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Можно ли на основе модели вариантов использования составить четкое представление о функционировании системы в контексте ее пользователей?</a:t>
            </a:r>
            <a:endParaRPr/>
          </a:p>
        </p:txBody>
      </p:sp>
      <p:sp>
        <p:nvSpPr>
          <p:cNvPr id="530" name="Google Shape;530;p67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68" descr="UC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012" y="1752600"/>
            <a:ext cx="2452687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8"/>
          <p:cNvSpPr txBox="1"/>
          <p:nvPr/>
        </p:nvSpPr>
        <p:spPr>
          <a:xfrm>
            <a:off x="1835150" y="549275"/>
            <a:ext cx="60198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UML Profile for Business Modeling</a:t>
            </a:r>
            <a:endParaRPr/>
          </a:p>
        </p:txBody>
      </p:sp>
      <p:sp>
        <p:nvSpPr>
          <p:cNvPr id="537" name="Google Shape;537;p68"/>
          <p:cNvSpPr txBox="1"/>
          <p:nvPr/>
        </p:nvSpPr>
        <p:spPr>
          <a:xfrm>
            <a:off x="3563937" y="1752600"/>
            <a:ext cx="5427662" cy="434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Бизнес вариант использования – элемент модели, предназначенный для представления отдельного бизнес процесса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endParaRPr sz="24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Реализация бизнес варианта использования – описывает реализацию отдельного бизнес варианта использования в терминах кооперации объектов, экземпляров сотрудников и бизнес сущностей</a:t>
            </a:r>
            <a:endParaRPr/>
          </a:p>
        </p:txBody>
      </p:sp>
      <p:sp>
        <p:nvSpPr>
          <p:cNvPr id="538" name="Google Shape;538;p68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1258887" y="452437"/>
            <a:ext cx="7561262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Классификация моделей в языке UML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1258887" y="1844675"/>
            <a:ext cx="7777162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 Narrow"/>
              <a:buChar char="•"/>
            </a:pPr>
            <a:r>
              <a:rPr lang="en-US" sz="2400" b="0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Структурные модели (structured models)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–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модели, предназначенные для описания статической структуры сущностей или элементов некоторой системы, включая их классы, интерфейсы, атрибуты и отношения.</a:t>
            </a:r>
            <a:endParaRPr sz="2400" b="0" i="1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84162" marR="0" lvl="0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 Narrow"/>
              <a:buChar char="•"/>
            </a:pPr>
            <a:r>
              <a:rPr lang="en-US" sz="2400" b="0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Модели поведения (behavioral models)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–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модели, предназначенные для описания процесса функционирования элементов системы, включая их методы и взаимодействие между ними, а также процесс изменения состояний отдельных элементов и системы в целом. 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0" y="6216650"/>
            <a:ext cx="438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9"/>
          <p:cNvSpPr txBox="1"/>
          <p:nvPr/>
        </p:nvSpPr>
        <p:spPr>
          <a:xfrm>
            <a:off x="1676400" y="115887"/>
            <a:ext cx="6019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UML Profile for Business Modeling</a:t>
            </a:r>
            <a:endParaRPr/>
          </a:p>
        </p:txBody>
      </p:sp>
      <p:sp>
        <p:nvSpPr>
          <p:cNvPr id="544" name="Google Shape;544;p69"/>
          <p:cNvSpPr txBox="1"/>
          <p:nvPr/>
        </p:nvSpPr>
        <p:spPr>
          <a:xfrm>
            <a:off x="2438400" y="1143000"/>
            <a:ext cx="6400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 Narrow"/>
              <a:buChar char="•"/>
            </a:pPr>
            <a:r>
              <a:rPr lang="en-US" sz="24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Бизнес актер</a:t>
            </a: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– индивидуум, группа, организация, компания или система, которые взаимодействуют с моделируемой системой (компанией), но не входят в нее. Примеры – клиенты, поставщики, партнеры.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 Narrow"/>
              <a:buChar char="•"/>
            </a:pPr>
            <a:r>
              <a:rPr lang="en-US" sz="24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Сотрудник</a:t>
            </a: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– индивидуум, который действует внутри моделируемой системы (компании), взаимодействует с другими сотрудниками и манипулирует бизнес сущностями.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endParaRPr sz="2400" b="0" i="0" u="non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 Narrow"/>
              <a:buChar char="•"/>
            </a:pPr>
            <a:r>
              <a:rPr lang="en-US" sz="2400" b="0" i="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Организационная единица</a:t>
            </a: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– пакет, в состав которого могут входить сотрудники, бизнес сущности, реализации бизнес вариантов использования, диаграммы языка UML и другие организационные единицы</a:t>
            </a:r>
            <a:endParaRPr/>
          </a:p>
        </p:txBody>
      </p:sp>
      <p:pic>
        <p:nvPicPr>
          <p:cNvPr id="545" name="Google Shape;545;p69" descr="UML_Cl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143000"/>
            <a:ext cx="20574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9"/>
          <p:cNvSpPr txBox="1"/>
          <p:nvPr/>
        </p:nvSpPr>
        <p:spPr>
          <a:xfrm>
            <a:off x="-80962" y="6316662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0"/>
          <p:cNvSpPr txBox="1">
            <a:spLocks noGrp="1"/>
          </p:cNvSpPr>
          <p:nvPr>
            <p:ph type="title"/>
          </p:nvPr>
        </p:nvSpPr>
        <p:spPr>
          <a:xfrm>
            <a:off x="971550" y="333375"/>
            <a:ext cx="8172450" cy="122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Диаграмма вариантов использования для системы продажи товаров по каталогу </a:t>
            </a:r>
            <a:b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в UML Profile for Business Modeling</a:t>
            </a:r>
            <a:endParaRPr/>
          </a:p>
        </p:txBody>
      </p:sp>
      <p:sp>
        <p:nvSpPr>
          <p:cNvPr id="552" name="Google Shape;552;p7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53" name="Google Shape;553;p70" descr="Диаграмма вариантов использования для системы продажи товаров по каталогу в общих обозначениях языка UM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350" y="2114550"/>
            <a:ext cx="7345362" cy="4627562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0"/>
          <p:cNvSpPr txBox="1"/>
          <p:nvPr/>
        </p:nvSpPr>
        <p:spPr>
          <a:xfrm>
            <a:off x="34925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1"/>
          <p:cNvSpPr txBox="1">
            <a:spLocks noGrp="1"/>
          </p:cNvSpPr>
          <p:nvPr>
            <p:ph type="title"/>
          </p:nvPr>
        </p:nvSpPr>
        <p:spPr>
          <a:xfrm>
            <a:off x="1562100" y="6096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Примеры оформления сценариев</a:t>
            </a:r>
            <a:endParaRPr/>
          </a:p>
        </p:txBody>
      </p:sp>
      <p:sp>
        <p:nvSpPr>
          <p:cNvPr id="560" name="Google Shape;560;p71"/>
          <p:cNvSpPr txBox="1"/>
          <p:nvPr/>
        </p:nvSpPr>
        <p:spPr>
          <a:xfrm>
            <a:off x="34925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2"/>
          <p:cNvSpPr txBox="1">
            <a:spLocks noGrp="1"/>
          </p:cNvSpPr>
          <p:nvPr>
            <p:ph type="title" idx="4294967295"/>
          </p:nvPr>
        </p:nvSpPr>
        <p:spPr>
          <a:xfrm>
            <a:off x="971550" y="549275"/>
            <a:ext cx="80645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 Narrow"/>
              <a:buNone/>
            </a:pPr>
            <a:r>
              <a:rPr lang="en-US" sz="30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Сценарий №1 выполнения ВИ </a:t>
            </a:r>
            <a:br>
              <a:rPr lang="en-US" sz="30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30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"Снятие наличных по кредитной карточке"</a:t>
            </a:r>
            <a:br>
              <a:rPr lang="en-US" sz="30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/>
          </a:p>
        </p:txBody>
      </p:sp>
      <p:sp>
        <p:nvSpPr>
          <p:cNvPr id="566" name="Google Shape;566;p72"/>
          <p:cNvSpPr txBox="1">
            <a:spLocks noGrp="1"/>
          </p:cNvSpPr>
          <p:nvPr>
            <p:ph type="body" idx="4294967295"/>
          </p:nvPr>
        </p:nvSpPr>
        <p:spPr>
          <a:xfrm>
            <a:off x="1300162" y="1489075"/>
            <a:ext cx="7843837" cy="481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Главный раздел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Вариант использования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	Снятие наличных по кредитной 					карточке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Актеры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		Клиент Банкомата, Банк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Цель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			Получение требуемой суммы наличными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Краткое описание: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Клиент использует свою карточку для снятия наличных. Клиент запрашивает требуемую сумму. Банкомат обеспечивает доступ к счету клиента. Банкомат выдает клиенту наличные.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Тип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	Базовый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Ссылки на другие варианты использования: Включает в себя ВИ: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561A7"/>
              </a:buClr>
              <a:buSzPts val="154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Проверка ПИН-кода кредитной карточки</a:t>
            </a:r>
            <a:endParaRPr/>
          </a:p>
        </p:txBody>
      </p:sp>
      <p:sp>
        <p:nvSpPr>
          <p:cNvPr id="567" name="Google Shape;567;p72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3"/>
          <p:cNvSpPr txBox="1">
            <a:spLocks noGrp="1"/>
          </p:cNvSpPr>
          <p:nvPr>
            <p:ph type="title" idx="4294967295"/>
          </p:nvPr>
        </p:nvSpPr>
        <p:spPr>
          <a:xfrm>
            <a:off x="990600" y="423862"/>
            <a:ext cx="7993062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Раздел Типичный ход событий</a:t>
            </a:r>
            <a:endParaRPr/>
          </a:p>
        </p:txBody>
      </p:sp>
      <p:sp>
        <p:nvSpPr>
          <p:cNvPr id="573" name="Google Shape;573;p73"/>
          <p:cNvSpPr txBox="1"/>
          <p:nvPr/>
        </p:nvSpPr>
        <p:spPr>
          <a:xfrm>
            <a:off x="1219200" y="1524000"/>
            <a:ext cx="7848600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1. Клиент вставляет кредитную карточку в устройство чтения банкомата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 Банкомат передает информацию о кредитной карточке в Банк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 Банк проверяет информацию о кредитной карточке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•"/>
            </a:pPr>
            <a:r>
              <a:rPr lang="en-US" sz="2200" b="0" i="1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№1</a:t>
            </a: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 Кредитная карточка недействительна (утрачена)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•"/>
            </a:pPr>
            <a:r>
              <a:rPr lang="en-US" sz="2200" b="0" i="1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№2</a:t>
            </a: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 Кредитная карточка просрочена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Банкомат предлагает ввести ПИН-код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5. Клиент вводит PIN-код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6. Банкомат проверяет ПИН-код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•"/>
            </a:pPr>
            <a:r>
              <a:rPr lang="en-US" sz="2200" b="0" i="1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№3</a:t>
            </a: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 Введенный ПИН-код неверный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•"/>
            </a:pPr>
            <a:r>
              <a:rPr lang="en-US" sz="2200" b="0" i="1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№4</a:t>
            </a: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 Клиент ввел неверный ПИН-код 3 раза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7. Банкомат отображает опции меню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8. Клиент выбирает снятие наличных со своего счета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9. Банкомат предлагает ввести требуемую сумму</a:t>
            </a:r>
            <a:endParaRPr/>
          </a:p>
        </p:txBody>
      </p:sp>
      <p:sp>
        <p:nvSpPr>
          <p:cNvPr id="574" name="Google Shape;574;p73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4"/>
          <p:cNvSpPr txBox="1">
            <a:spLocks noGrp="1"/>
          </p:cNvSpPr>
          <p:nvPr>
            <p:ph type="title" idx="4294967295"/>
          </p:nvPr>
        </p:nvSpPr>
        <p:spPr>
          <a:xfrm>
            <a:off x="922337" y="423862"/>
            <a:ext cx="7993062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Раздел Типичный ход событий</a:t>
            </a:r>
            <a:endParaRPr/>
          </a:p>
        </p:txBody>
      </p:sp>
      <p:sp>
        <p:nvSpPr>
          <p:cNvPr id="580" name="Google Shape;580;p74"/>
          <p:cNvSpPr txBox="1">
            <a:spLocks noGrp="1"/>
          </p:cNvSpPr>
          <p:nvPr>
            <p:ph type="body" idx="4294967295"/>
          </p:nvPr>
        </p:nvSpPr>
        <p:spPr>
          <a:xfrm>
            <a:off x="1295400" y="16764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10. Клиент вводит требуемую сумму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11. Банкомат делает соответствующий запрос в Банк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12. Банк проверяет введенную сумму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№5: Требуемая сумма превышает сумму на счете клиента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13. Банк изменяет состояние счета клиента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15. Клиент получает свою кредитную карточку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№6: Клиент выбрал печать чека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14. Банкомат предлагает клиенту забрать его кредитную карточку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16. Банкомат выдает наличные и предлагает забрать их клиенту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17. Клиент получает наличные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18. Банкомат отображает сообщение о готовности к дальнейшей работе</a:t>
            </a:r>
            <a:endParaRPr/>
          </a:p>
        </p:txBody>
      </p:sp>
      <p:sp>
        <p:nvSpPr>
          <p:cNvPr id="581" name="Google Shape;581;p74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5"/>
          <p:cNvSpPr txBox="1">
            <a:spLocks noGrp="1"/>
          </p:cNvSpPr>
          <p:nvPr>
            <p:ph type="title" idx="4294967295"/>
          </p:nvPr>
        </p:nvSpPr>
        <p:spPr>
          <a:xfrm>
            <a:off x="1042987" y="457200"/>
            <a:ext cx="7993062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Раздел Исключений</a:t>
            </a:r>
            <a:endParaRPr/>
          </a:p>
        </p:txBody>
      </p:sp>
      <p:sp>
        <p:nvSpPr>
          <p:cNvPr id="587" name="Google Shape;587;p75"/>
          <p:cNvSpPr txBox="1">
            <a:spLocks noGrp="1"/>
          </p:cNvSpPr>
          <p:nvPr>
            <p:ph type="body" idx="4294967295"/>
          </p:nvPr>
        </p:nvSpPr>
        <p:spPr>
          <a:xfrm>
            <a:off x="1260475" y="1485900"/>
            <a:ext cx="765492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№1. Кредитная карточка недействительна (утрачена)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Банкомат блокирует кредитную карточку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18. Банкомат отображает сообщение о готовности к дальнейшей работе</a:t>
            </a:r>
            <a:endParaRPr/>
          </a:p>
          <a:p>
            <a:pPr marL="284162" marR="0" lvl="0" indent="-15843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None/>
            </a:pPr>
            <a:endParaRPr sz="2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№2: Кредитная карточка просрочена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Банкомат предлагает клиенту забрать его кредитную карточку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15. Клиент получает свою кредитную карточку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18. Банкомат отображает сообщение о готовности к дальнейшей работе</a:t>
            </a:r>
            <a:endParaRPr/>
          </a:p>
          <a:p>
            <a:pPr marL="284162" marR="0" lvl="0" indent="-15843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None/>
            </a:pPr>
            <a:endParaRPr sz="2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№3. Введенный ПИН-код неверный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Банкомат предлагает ввести ПИН-код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5. Клиент вводит ПИН-код</a:t>
            </a:r>
            <a:endParaRPr/>
          </a:p>
        </p:txBody>
      </p:sp>
      <p:sp>
        <p:nvSpPr>
          <p:cNvPr id="588" name="Google Shape;588;p75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6"/>
          <p:cNvSpPr txBox="1">
            <a:spLocks noGrp="1"/>
          </p:cNvSpPr>
          <p:nvPr>
            <p:ph type="title" idx="4294967295"/>
          </p:nvPr>
        </p:nvSpPr>
        <p:spPr>
          <a:xfrm>
            <a:off x="1562100" y="6096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Сценарий №2  "Получение справки о состоянии счета"</a:t>
            </a:r>
            <a:endParaRPr/>
          </a:p>
        </p:txBody>
      </p:sp>
      <p:sp>
        <p:nvSpPr>
          <p:cNvPr id="594" name="Google Shape;594;p76"/>
          <p:cNvSpPr txBox="1">
            <a:spLocks noGrp="1"/>
          </p:cNvSpPr>
          <p:nvPr>
            <p:ph type="body" idx="4294967295"/>
          </p:nvPr>
        </p:nvSpPr>
        <p:spPr>
          <a:xfrm>
            <a:off x="1260475" y="1525587"/>
            <a:ext cx="765492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Главный раздел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Вариант использования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	Получение справки о состоянии счета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Актеры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	Клиент Банкомата, Банк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Цель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	Получение информации о балансе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Краткое описание: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Клиент использует свою карточку для получения справки о состоянии счета. Банкомат обеспечивает доступ к счету клиента. Банкомат выдает клиенту справку в форме чека.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Тип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	Базовый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Ссылки на другие варианты использования:		Включает в себя ВИ: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561A7"/>
              </a:buClr>
              <a:buSzPts val="16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Проверка ПИН-кода кредитной карточки</a:t>
            </a:r>
            <a:endParaRPr/>
          </a:p>
          <a:p>
            <a:pPr marL="284163" marR="0" lvl="0" indent="-14700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None/>
            </a:pP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5" name="Google Shape;595;p76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7"/>
          <p:cNvSpPr txBox="1">
            <a:spLocks noGrp="1"/>
          </p:cNvSpPr>
          <p:nvPr>
            <p:ph type="title" idx="4294967295"/>
          </p:nvPr>
        </p:nvSpPr>
        <p:spPr>
          <a:xfrm>
            <a:off x="1562100" y="6096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Типичный ход событий</a:t>
            </a:r>
            <a:endParaRPr/>
          </a:p>
        </p:txBody>
      </p:sp>
      <p:sp>
        <p:nvSpPr>
          <p:cNvPr id="601" name="Google Shape;601;p77"/>
          <p:cNvSpPr txBox="1">
            <a:spLocks noGrp="1"/>
          </p:cNvSpPr>
          <p:nvPr>
            <p:ph type="body" idx="4294967295"/>
          </p:nvPr>
        </p:nvSpPr>
        <p:spPr>
          <a:xfrm>
            <a:off x="1600200" y="1428750"/>
            <a:ext cx="7543800" cy="507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1. Клиент вставляет кредитную карточку в устройство чтения банкомата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 Банкомат передает информацию о кредитной карточке в Банк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 Банк проверяет информацию о кредитной карточке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№1: Кредитная карточка недействительна (утрачена)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№2: Кредитная карточка просрочена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Банкомат предлагает ввести ПИН-код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5. Клиент вводит PIN-код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6. Банкомат проверяет ПИН-код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№3: Введенный ПИН-код неверный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№4: Клиент ввел неверный ПИН-код 3 раза</a:t>
            </a:r>
            <a:endParaRPr/>
          </a:p>
        </p:txBody>
      </p:sp>
      <p:sp>
        <p:nvSpPr>
          <p:cNvPr id="602" name="Google Shape;602;p77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8"/>
          <p:cNvSpPr txBox="1">
            <a:spLocks noGrp="1"/>
          </p:cNvSpPr>
          <p:nvPr>
            <p:ph type="title" idx="4294967295"/>
          </p:nvPr>
        </p:nvSpPr>
        <p:spPr>
          <a:xfrm>
            <a:off x="1562100" y="6096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Типичный ход событий</a:t>
            </a:r>
            <a:endParaRPr/>
          </a:p>
        </p:txBody>
      </p:sp>
      <p:sp>
        <p:nvSpPr>
          <p:cNvPr id="608" name="Google Shape;608;p78"/>
          <p:cNvSpPr txBox="1">
            <a:spLocks noGrp="1"/>
          </p:cNvSpPr>
          <p:nvPr>
            <p:ph type="body" idx="4294967295"/>
          </p:nvPr>
        </p:nvSpPr>
        <p:spPr>
          <a:xfrm>
            <a:off x="1336675" y="1714500"/>
            <a:ext cx="7502525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7. Банкомат отображает опции меню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8. Клиент выбирает получение справки о состоянии счета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9. Банкомат делает соответствующий запрос в Банк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10. Банкомат предлагает клиенту забрать его кредитную карточку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11. Клиент получает свою кредитную карточку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12. Банкомат выдает справку о состоянии счета и предлагает забрать ее клиенту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13. Клиент получает справку о состоянии своего счета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14. Банкомат отображает сообщение о готовности к дальнейшей работе</a:t>
            </a:r>
            <a:endParaRPr/>
          </a:p>
        </p:txBody>
      </p:sp>
      <p:sp>
        <p:nvSpPr>
          <p:cNvPr id="609" name="Google Shape;609;p78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1187450" y="366712"/>
            <a:ext cx="757555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Канонические диаграммы языка UML 2.х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-36512" y="6216650"/>
            <a:ext cx="438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976312" y="5734050"/>
            <a:ext cx="6548437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Новые типы диаграмм: Composite structure, Interaction overview, Timing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Упрощение Cooperation diagram и переименование в Communication diagram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87" y="1052512"/>
            <a:ext cx="8634412" cy="483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9"/>
          <p:cNvSpPr txBox="1">
            <a:spLocks noGrp="1"/>
          </p:cNvSpPr>
          <p:nvPr>
            <p:ph type="title" idx="4294967295"/>
          </p:nvPr>
        </p:nvSpPr>
        <p:spPr>
          <a:xfrm>
            <a:off x="1042987" y="228600"/>
            <a:ext cx="7993062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Раздел Исключений</a:t>
            </a:r>
            <a:endParaRPr/>
          </a:p>
        </p:txBody>
      </p:sp>
      <p:sp>
        <p:nvSpPr>
          <p:cNvPr id="615" name="Google Shape;615;p79"/>
          <p:cNvSpPr txBox="1">
            <a:spLocks noGrp="1"/>
          </p:cNvSpPr>
          <p:nvPr>
            <p:ph type="body" idx="4294967295"/>
          </p:nvPr>
        </p:nvSpPr>
        <p:spPr>
          <a:xfrm>
            <a:off x="1219200" y="1143000"/>
            <a:ext cx="7848600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№1. Кредитная карточка недействительна (утрачена)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Банкомат блокирует кредитную карточку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14. Банкомат отображает сообщение о готовности к дальнейшей работе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№2: Кредитная карточка просрочена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Банкомат предлагает клиенту забрать его кредитную карточку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11. Клиент получает свою кредитную карточку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14. Банкомат отображает сообщение о готовности к дальнейшей работе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№3. Введенный ПИН-код неверный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Банкомат предлагает ввести ПИН-код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5. Клиент вводит ПИН-код	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№4: Клиент вводит неверный ПИН-код 3 раза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Банкомат блокирует кредитную карточку</a:t>
            </a:r>
            <a:endParaRPr/>
          </a:p>
          <a:p>
            <a:pPr marL="284162" marR="0" lvl="0" indent="-2841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18. Банкомат отображает сообщение о готовности к дальнейшей работе</a:t>
            </a:r>
            <a:endParaRPr/>
          </a:p>
        </p:txBody>
      </p:sp>
      <p:sp>
        <p:nvSpPr>
          <p:cNvPr id="616" name="Google Shape;616;p79"/>
          <p:cNvSpPr txBox="1"/>
          <p:nvPr/>
        </p:nvSpPr>
        <p:spPr>
          <a:xfrm>
            <a:off x="-7937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0"/>
          <p:cNvSpPr txBox="1">
            <a:spLocks noGrp="1"/>
          </p:cNvSpPr>
          <p:nvPr>
            <p:ph type="title" idx="4294967295"/>
          </p:nvPr>
        </p:nvSpPr>
        <p:spPr>
          <a:xfrm>
            <a:off x="1042987" y="457200"/>
            <a:ext cx="7993062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Раздел Исключений</a:t>
            </a:r>
            <a:endParaRPr/>
          </a:p>
        </p:txBody>
      </p:sp>
      <p:sp>
        <p:nvSpPr>
          <p:cNvPr id="622" name="Google Shape;622;p80"/>
          <p:cNvSpPr txBox="1">
            <a:spLocks noGrp="1"/>
          </p:cNvSpPr>
          <p:nvPr>
            <p:ph type="body" idx="4294967295"/>
          </p:nvPr>
        </p:nvSpPr>
        <p:spPr>
          <a:xfrm>
            <a:off x="1600200" y="1285875"/>
            <a:ext cx="7543800" cy="528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№4: Клиент вводит неверный ПИН-код 3 раза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Банкомат блокирует кредитную карточку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18. Банкомат отображает сообщение о готовности к дальнейшей работе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№5. Требуемая сумма превышает сумму на счете клиента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9. Банкомат предлагает ввести новую сумму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10. Клиент вводит новую требуемую сумму	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Исключение №6: Клиент выбрал печать чека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16.1. Банкомат предлагает клиенту забрать чек</a:t>
            </a:r>
            <a:endParaRPr/>
          </a:p>
          <a:p>
            <a:pPr marL="284162" marR="0" lvl="0" indent="-28416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 Narrow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Примечание. Клиент может отказаться от выполнения транзакции "Снятие наличных по кредитной карточке" при введении ПИН-кода, при выборе типа транзакции и при вводе суммы.</a:t>
            </a:r>
            <a:endParaRPr/>
          </a:p>
        </p:txBody>
      </p:sp>
      <p:sp>
        <p:nvSpPr>
          <p:cNvPr id="623" name="Google Shape;623;p80"/>
          <p:cNvSpPr txBox="1"/>
          <p:nvPr/>
        </p:nvSpPr>
        <p:spPr>
          <a:xfrm>
            <a:off x="0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1"/>
          <p:cNvSpPr txBox="1">
            <a:spLocks noGrp="1"/>
          </p:cNvSpPr>
          <p:nvPr>
            <p:ph type="body" idx="1"/>
          </p:nvPr>
        </p:nvSpPr>
        <p:spPr>
          <a:xfrm>
            <a:off x="1600200" y="1600200"/>
            <a:ext cx="7086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4162" marR="0" lvl="0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 Narrow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Существует два вида принципиально разных диаграмм случаев использования - для ПО и для всей системы в целом. Ведь, как правило, ПО является частью более крупной системы. Последняя может включать другое ПО, а также некоторый бизнес-процесс. Пользователями такой системы будут различные клиенты системы (бизнес-актеры), поскольку система создается именно для них. А сама система будет предоставлять для них бизнес-случаи использования. Пример диаграммы бизнес-случаев использования для системы обработки телефонных заявок </a:t>
            </a:r>
            <a:endParaRPr/>
          </a:p>
        </p:txBody>
      </p:sp>
      <p:sp>
        <p:nvSpPr>
          <p:cNvPr id="629" name="Google Shape;629;p81"/>
          <p:cNvSpPr txBox="1">
            <a:spLocks noGrp="1"/>
          </p:cNvSpPr>
          <p:nvPr>
            <p:ph type="title"/>
          </p:nvPr>
        </p:nvSpPr>
        <p:spPr>
          <a:xfrm>
            <a:off x="900112" y="609600"/>
            <a:ext cx="824388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Примеры использования диаграммы UC</a:t>
            </a:r>
            <a:endParaRPr/>
          </a:p>
        </p:txBody>
      </p:sp>
      <p:sp>
        <p:nvSpPr>
          <p:cNvPr id="630" name="Google Shape;630;p81"/>
          <p:cNvSpPr txBox="1"/>
          <p:nvPr/>
        </p:nvSpPr>
        <p:spPr>
          <a:xfrm>
            <a:off x="0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2"/>
          <p:cNvSpPr txBox="1">
            <a:spLocks noGrp="1"/>
          </p:cNvSpPr>
          <p:nvPr>
            <p:ph type="title"/>
          </p:nvPr>
        </p:nvSpPr>
        <p:spPr>
          <a:xfrm>
            <a:off x="1562100" y="609600"/>
            <a:ext cx="5791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Пример диаграммы бизнес-случаев использования для системы обработки телефонных заявок </a:t>
            </a:r>
            <a:br>
              <a:rPr lang="en-US"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/>
          </a:p>
        </p:txBody>
      </p:sp>
      <p:pic>
        <p:nvPicPr>
          <p:cNvPr id="636" name="Google Shape;636;p82" descr="Пример диаграммы бизнес-случаев использования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19512" y="1600200"/>
            <a:ext cx="2847975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82"/>
          <p:cNvSpPr txBox="1"/>
          <p:nvPr/>
        </p:nvSpPr>
        <p:spPr>
          <a:xfrm>
            <a:off x="0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1403350" y="260350"/>
            <a:ext cx="7488237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Канонические диаграммы языка UML 2.х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-36512" y="6216650"/>
            <a:ext cx="438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012" y="1341437"/>
            <a:ext cx="9534525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401762" y="188912"/>
            <a:ext cx="74183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Канонические диаграммы языка UML 2.х</a:t>
            </a:r>
            <a:endParaRPr/>
          </a:p>
        </p:txBody>
      </p:sp>
      <p:pic>
        <p:nvPicPr>
          <p:cNvPr id="129" name="Google Shape;129;p23" descr="ДиаграммыUML2Р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350" y="1062037"/>
            <a:ext cx="7345362" cy="579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-163512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1260475" y="333375"/>
            <a:ext cx="7632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Narrow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Взаимосвязь представлений сложной системы</a:t>
            </a:r>
            <a:endParaRPr/>
          </a:p>
        </p:txBody>
      </p:sp>
      <p:pic>
        <p:nvPicPr>
          <p:cNvPr id="136" name="Google Shape;136;p24" descr="Рис_0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2487" y="1331912"/>
            <a:ext cx="6913562" cy="551973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/>
          <p:nvPr/>
        </p:nvSpPr>
        <p:spPr>
          <a:xfrm rot="10800000">
            <a:off x="1403350" y="2170112"/>
            <a:ext cx="936625" cy="2016125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8" name="Google Shape;138;p24"/>
          <p:cNvSpPr/>
          <p:nvPr/>
        </p:nvSpPr>
        <p:spPr>
          <a:xfrm rot="-5400000" flipH="1">
            <a:off x="4445000" y="4457700"/>
            <a:ext cx="828675" cy="2016125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4356100" y="1882775"/>
            <a:ext cx="1079500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0" name="Google Shape;140;p24"/>
          <p:cNvSpPr/>
          <p:nvPr/>
        </p:nvSpPr>
        <p:spPr>
          <a:xfrm rot="-3420000">
            <a:off x="4354512" y="2603500"/>
            <a:ext cx="792162" cy="1366837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>
              <a:alpha val="2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-163512" y="6216650"/>
            <a:ext cx="692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3600"/>
              <a:buFont typeface="Arial"/>
              <a:buNone/>
            </a:pPr>
            <a:fld id="{00000000-1234-1234-1234-123412341234}" type="slidenum">
              <a:rPr lang="en-US" sz="3600" b="1" i="0" u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ойСтарый">
  <a:themeElements>
    <a:clrScheme name="МойСтарый 13">
      <a:dk1>
        <a:srgbClr val="000000"/>
      </a:dk1>
      <a:lt1>
        <a:srgbClr val="FFFF99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CA"/>
      </a:accent3>
      <a:accent4>
        <a:srgbClr val="000000"/>
      </a:accent4>
      <a:accent5>
        <a:srgbClr val="DAEDEF"/>
      </a:accent5>
      <a:accent6>
        <a:srgbClr val="2D2D8A"/>
      </a:accent6>
      <a:hlink>
        <a:srgbClr val="2561A7"/>
      </a:hlink>
      <a:folHlink>
        <a:srgbClr val="FBCC3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МойСтарый">
  <a:themeElements>
    <a:clrScheme name="МойСтарый 13">
      <a:dk1>
        <a:srgbClr val="000000"/>
      </a:dk1>
      <a:lt1>
        <a:srgbClr val="FFFF99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CA"/>
      </a:accent3>
      <a:accent4>
        <a:srgbClr val="000000"/>
      </a:accent4>
      <a:accent5>
        <a:srgbClr val="DAEDEF"/>
      </a:accent5>
      <a:accent6>
        <a:srgbClr val="2D2D8A"/>
      </a:accent6>
      <a:hlink>
        <a:srgbClr val="2561A7"/>
      </a:hlink>
      <a:folHlink>
        <a:srgbClr val="FBCC3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3803</Words>
  <Application>Microsoft Office PowerPoint</Application>
  <PresentationFormat>Экран (4:3)</PresentationFormat>
  <Paragraphs>384</Paragraphs>
  <Slides>63</Slides>
  <Notes>62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63</vt:i4>
      </vt:variant>
    </vt:vector>
  </HeadingPairs>
  <TitlesOfParts>
    <vt:vector size="70" baseType="lpstr">
      <vt:lpstr>Times New Roman</vt:lpstr>
      <vt:lpstr>Arial Narrow</vt:lpstr>
      <vt:lpstr>Tahoma</vt:lpstr>
      <vt:lpstr>Arial</vt:lpstr>
      <vt:lpstr>Noto Sans Symbols</vt:lpstr>
      <vt:lpstr>МойСтарый</vt:lpstr>
      <vt:lpstr>1_МойСтарый</vt:lpstr>
      <vt:lpstr>Презентация PowerPoint</vt:lpstr>
      <vt:lpstr>Канонические диаграммы языка UML 1.х</vt:lpstr>
      <vt:lpstr>Канонические диаграммы языка UML 1.х</vt:lpstr>
      <vt:lpstr>Диаграммы UML 1.х</vt:lpstr>
      <vt:lpstr>Классификация моделей в языке UML</vt:lpstr>
      <vt:lpstr>Канонические диаграммы языка UML 2.х</vt:lpstr>
      <vt:lpstr>Канонические диаграммы языка UML 2.х</vt:lpstr>
      <vt:lpstr>Канонические диаграммы языка UML 2.х</vt:lpstr>
      <vt:lpstr>Взаимосвязь представлений сложной системы</vt:lpstr>
      <vt:lpstr>Рекомендации по изображению диаграмм в нотации языка UML</vt:lpstr>
      <vt:lpstr>Изображение диаграмм языка UML 2 в виде фрейма</vt:lpstr>
      <vt:lpstr>Механизмы расширения языка UML</vt:lpstr>
      <vt:lpstr>Механизмы расширения языка UML</vt:lpstr>
      <vt:lpstr>Стереотипы в языке UML </vt:lpstr>
      <vt:lpstr>Использование стереотипов</vt:lpstr>
      <vt:lpstr>Графические стереотипы компонентов в IBM Rational Rose</vt:lpstr>
      <vt:lpstr>Диаграмма вариантов использования (use case diagram)</vt:lpstr>
      <vt:lpstr>Диаграмма вариантов использования (UC)</vt:lpstr>
      <vt:lpstr>Диаграмма вариантов использования (use case diagram)</vt:lpstr>
      <vt:lpstr>Назначение диаграммы вариантов использования</vt:lpstr>
      <vt:lpstr>Проектируемая система и ее окружение</vt:lpstr>
      <vt:lpstr>Основные обозначения на диаграмме вариантов использования</vt:lpstr>
      <vt:lpstr>Вариант использования (use case)</vt:lpstr>
      <vt:lpstr>Актер (actor)</vt:lpstr>
      <vt:lpstr>Вопросы для идентификации актеров в системе</vt:lpstr>
      <vt:lpstr>Отношения на диаграмме вариантов использования </vt:lpstr>
      <vt:lpstr>Отношения на диаграмме UC</vt:lpstr>
      <vt:lpstr>Отношение ассоциации </vt:lpstr>
      <vt:lpstr>Отношение включения </vt:lpstr>
      <vt:lpstr>Отношение расширения </vt:lpstr>
      <vt:lpstr>Изображение отношения расширения с условием выполнения</vt:lpstr>
      <vt:lpstr>Отношение обобщения </vt:lpstr>
      <vt:lpstr>Что внутри UC?</vt:lpstr>
      <vt:lpstr>Диаграмма вариантов использования для модели банкомата </vt:lpstr>
      <vt:lpstr>Пример диаграммы ВИ для системы продажи товаров в Интернет-магазине</vt:lpstr>
      <vt:lpstr>Типичные ошибки при разработке диаграмм вариантов использования</vt:lpstr>
      <vt:lpstr>Формализация функциональных требований с помощью диаграммы ВИ</vt:lpstr>
      <vt:lpstr>Классификация требований – модель FURPS+</vt:lpstr>
      <vt:lpstr>Functionality – функциональные требования</vt:lpstr>
      <vt:lpstr>Текстовые сценарии в UML </vt:lpstr>
      <vt:lpstr>Спецификация ВИ с помощью текстовых сценариев</vt:lpstr>
      <vt:lpstr>Шаблон для написания сценария отдельного варианта использования </vt:lpstr>
      <vt:lpstr>Шаблон для написания сценария отдельного варианта использования</vt:lpstr>
      <vt:lpstr>ГЛАВНЫЙ РАЗДЕЛ сценария выполнения варианта использования  "Снятие наличных по кредитной карточке" </vt:lpstr>
      <vt:lpstr>Раздел ТИПИЧНЫЙ ход событий сценария выполнения варианта использования  "Снятие наличных по кредитной карточке" </vt:lpstr>
      <vt:lpstr>Раздел ИСКЛЮЧЕНИЯ сценария выполнения варианта использования  "Снятие наличных по кредитной карточке" </vt:lpstr>
      <vt:lpstr>Последовательность разработки вариантов использования</vt:lpstr>
      <vt:lpstr>Показатели качества для модели вариантов использования</vt:lpstr>
      <vt:lpstr>Презентация PowerPoint</vt:lpstr>
      <vt:lpstr>Презентация PowerPoint</vt:lpstr>
      <vt:lpstr>Диаграмма вариантов использования для системы продажи товаров по каталогу  в UML Profile for Business Modeling</vt:lpstr>
      <vt:lpstr>Примеры оформления сценариев</vt:lpstr>
      <vt:lpstr>Сценарий №1 выполнения ВИ  "Снятие наличных по кредитной карточке" </vt:lpstr>
      <vt:lpstr>Раздел Типичный ход событий</vt:lpstr>
      <vt:lpstr>Раздел Типичный ход событий</vt:lpstr>
      <vt:lpstr>Раздел Исключений</vt:lpstr>
      <vt:lpstr>Сценарий №2  "Получение справки о состоянии счета"</vt:lpstr>
      <vt:lpstr>Типичный ход событий</vt:lpstr>
      <vt:lpstr>Типичный ход событий</vt:lpstr>
      <vt:lpstr>Раздел Исключений</vt:lpstr>
      <vt:lpstr>Раздел Исключений</vt:lpstr>
      <vt:lpstr>Примеры использования диаграммы UC</vt:lpstr>
      <vt:lpstr>Пример диаграммы бизнес-случаев использования для системы обработки телефонных заявок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Учебный курс  МЕТОДЫ И СРЕДСТВА ПРОЕКТИРОВАНИЯ ПО   Лекция 6    Диаграммы UML   Диаграмма вариантов использования языка UML</dc:title>
  <dc:creator>Prepod-303</dc:creator>
  <cp:lastModifiedBy>Aleksander Medvedev</cp:lastModifiedBy>
  <cp:revision>4</cp:revision>
  <dcterms:modified xsi:type="dcterms:W3CDTF">2021-11-20T09:53:29Z</dcterms:modified>
</cp:coreProperties>
</file>