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ags/tag7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72" r:id="rId14"/>
    <p:sldId id="271" r:id="rId15"/>
    <p:sldId id="270" r:id="rId16"/>
    <p:sldId id="269" r:id="rId17"/>
    <p:sldId id="273" r:id="rId18"/>
    <p:sldId id="274" r:id="rId19"/>
    <p:sldId id="275" r:id="rId20"/>
    <p:sldId id="276" r:id="rId21"/>
    <p:sldId id="267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howOutlineIcons="0">
    <p:restoredLeft sz="15591" autoAdjust="0"/>
    <p:restoredTop sz="94643" autoAdjust="0"/>
  </p:normalViewPr>
  <p:slideViewPr>
    <p:cSldViewPr snapToGrid="0" snapToObjects="1">
      <p:cViewPr varScale="1">
        <p:scale>
          <a:sx n="106" d="100"/>
          <a:sy n="106" d="100"/>
        </p:scale>
        <p:origin x="-57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5/31/2025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5/31/2025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5/31/2025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5/31/2025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5/31/2025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5/31/2025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pPr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audio" Target="file:///C:\Users\pierc\Documents\MuseScore4\Scores\2%20GToE%20-%20Epica%20Ethereal%20Conquest%20(Audio).mp3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Relationship Id="rId4" Type="http://schemas.openxmlformats.org/officeDocument/2006/relationships/image" Target="../media/image9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EchoMood: The Journey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28725" y="3886200"/>
            <a:ext cx="6857999" cy="1752600"/>
          </a:xfrm>
        </p:spPr>
        <p:txBody>
          <a:bodyPr/>
          <a:lstStyle/>
          <a:p>
            <a:r>
              <a:t>From localhost to </a:t>
            </a:r>
            <a:r>
              <a:rPr/>
              <a:t>legend </a:t>
            </a:r>
            <a:r>
              <a:rPr smtClean="0"/>
              <a:t>🌍</a:t>
            </a:r>
            <a:endParaRPr lang="en-GB" dirty="0" smtClean="0"/>
          </a:p>
          <a:p>
            <a:r>
              <a:rPr lang="en-GB" dirty="0" smtClean="0"/>
              <a:t>Words, slides and design by Mr G. P. T.</a:t>
            </a:r>
          </a:p>
          <a:p>
            <a:r>
              <a:rPr lang="en-GB" dirty="0" smtClean="0"/>
              <a:t>Memes and Music by Pierce</a:t>
            </a:r>
            <a:endParaRPr/>
          </a:p>
        </p:txBody>
      </p:sp>
      <p:pic>
        <p:nvPicPr>
          <p:cNvPr id="4" name="2 GToE - Epica Ethereal Conquest (Audio).mp3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3"/>
          <a:stretch>
            <a:fillRect/>
          </a:stretch>
        </p:blipFill>
        <p:spPr>
          <a:xfrm>
            <a:off x="4419600" y="3276600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690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numSld="999" showWhenStopped="0"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/>
            </a:pPr>
            <a:r>
              <a:t>Meme-Fuelled Debugging 🧠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147482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2800" b="1">
                <a:solidFill>
                  <a:srgbClr val="FF0000"/>
                </a:solidFill>
              </a:defRPr>
            </a:pPr>
            <a:r>
              <a:t>Me fixing one bug and creating five more</a:t>
            </a:r>
          </a:p>
        </p:txBody>
      </p:sp>
      <p:pic>
        <p:nvPicPr>
          <p:cNvPr id="3074" name="Picture 2" descr="This is fine Meme | Meaning &amp; History | Dictionary.co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10752" y="2035905"/>
            <a:ext cx="3261845" cy="4822095"/>
          </a:xfrm>
          <a:prstGeom prst="rect">
            <a:avLst/>
          </a:prstGeom>
          <a:noFill/>
        </p:spPr>
      </p:pic>
    </p:spTree>
  </p:cSld>
  <p:clrMapOvr>
    <a:masterClrMapping/>
  </p:clrMapOvr>
  <p:transition advTm="9125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op 10: Memes of 2018, #7: Gru's plan - The Gatewa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74376" y="2094123"/>
            <a:ext cx="7091083" cy="4542726"/>
          </a:xfrm>
          <a:prstGeom prst="rect">
            <a:avLst/>
          </a:prstGeom>
          <a:noFill/>
        </p:spPr>
      </p:pic>
      <p:pic>
        <p:nvPicPr>
          <p:cNvPr id="2052" name="Picture 4" descr="LEAVE BRITNEY ALONE!!!!!, #BritneySpears #britney #JusticeForBritney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14565" y="4957046"/>
            <a:ext cx="1550894" cy="1550895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/>
            </a:pPr>
            <a:r>
              <a:t>The World Meets EchoMood 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2800" b="1">
                <a:solidFill>
                  <a:srgbClr val="FF0000"/>
                </a:solidFill>
              </a:defRPr>
            </a:pPr>
            <a:r>
              <a:t>It's not a phase, mum. It's a platform.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43836" y="2743200"/>
            <a:ext cx="1084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Build a small app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10294" y="2867397"/>
            <a:ext cx="1084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Test on a </a:t>
            </a:r>
            <a:r>
              <a:rPr lang="en-GB" dirty="0" err="1" smtClean="0"/>
              <a:t>Localhost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43836" y="5065059"/>
            <a:ext cx="1084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Deploy to </a:t>
            </a:r>
            <a:r>
              <a:rPr lang="en-GB" dirty="0" err="1" smtClean="0"/>
              <a:t>Steamlit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714565" y="4848226"/>
            <a:ext cx="1550894" cy="4905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ysClr val="windowText" lastClr="000000"/>
                </a:solidFill>
              </a:rPr>
              <a:t>Mum still calls it a phase</a:t>
            </a:r>
            <a:endParaRPr lang="en-US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  <p:transition advTm="10109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/>
            </a:pPr>
            <a:r>
              <a:rPr lang="en-US" dirty="0" smtClean="0"/>
              <a:t>“When it Finally Worked”</a:t>
            </a:r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4610429" cy="80021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2800" b="1">
                <a:solidFill>
                  <a:srgbClr val="FF0000"/>
                </a:solidFill>
              </a:defRPr>
            </a:pPr>
            <a:r>
              <a:rPr lang="en-US" sz="2800" b="1" dirty="0" smtClean="0"/>
              <a:t>404 Errors? More like 200 OK.</a:t>
            </a:r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457200" y="2171819"/>
            <a:ext cx="5115375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 (Body)"/>
              </a:rPr>
              <a:t>The moment </a:t>
            </a:r>
            <a:r>
              <a:rPr lang="en-US" b="1" i="1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 (Body)"/>
              </a:rPr>
              <a:t>EchoMood</a:t>
            </a:r>
            <a:r>
              <a:rPr lang="en-US" b="1" i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alibri (Body)"/>
              </a:rPr>
              <a:t> loaded without crashing</a:t>
            </a:r>
            <a:endParaRPr lang="en-US" i="1" dirty="0" smtClean="0">
              <a:solidFill>
                <a:schemeClr val="tx1">
                  <a:lumMod val="95000"/>
                  <a:lumOff val="5000"/>
                </a:schemeClr>
              </a:solidFill>
              <a:latin typeface="Calibri (Body)"/>
            </a:endParaRPr>
          </a:p>
          <a:p>
            <a:endParaRPr/>
          </a:p>
        </p:txBody>
      </p:sp>
      <p:sp>
        <p:nvSpPr>
          <p:cNvPr id="29698" name="AutoShape 2" descr="shocked Pikachu - Wiktionary, the free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00" name="AutoShape 4" descr="shocked Pikachu - Wiktionary, the free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02" name="AutoShape 6" descr="shocked Pikachu - Wiktionary, the free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04" name="AutoShape 8" descr="Surprised pikachu : r/MemeRestor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9706" name="Picture 10" descr="Surprised pikachu : r/MemeRestorati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67077" y="2913399"/>
            <a:ext cx="4156948" cy="3612972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 rot="20051708">
            <a:off x="1480236" y="2975184"/>
            <a:ext cx="3067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Auth worked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 rot="1347110">
            <a:off x="3121531" y="3453597"/>
            <a:ext cx="30671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API calls went through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 rot="388293">
            <a:off x="1717698" y="5755934"/>
            <a:ext cx="33275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Sliders actually slid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9707" name="Rectangle 11"/>
          <p:cNvSpPr>
            <a:spLocks noChangeArrowheads="1"/>
          </p:cNvSpPr>
          <p:nvPr/>
        </p:nvSpPr>
        <p:spPr bwMode="auto">
          <a:xfrm>
            <a:off x="155575" y="64008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"I don’t know how it works, but I’m not touching anything anymore."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 advTm="8531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/>
            </a:pPr>
            <a:r>
              <a:rPr lang="en-US" dirty="0" smtClean="0"/>
              <a:t>The </a:t>
            </a:r>
            <a:r>
              <a:rPr lang="en-US" dirty="0" err="1" smtClean="0"/>
              <a:t>EchoMood</a:t>
            </a:r>
            <a:r>
              <a:rPr lang="en-US" dirty="0" smtClean="0"/>
              <a:t> Algorithm™</a:t>
            </a:r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5137176" cy="80021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2800" b="1">
                <a:solidFill>
                  <a:srgbClr val="FF0000"/>
                </a:solidFill>
              </a:defRPr>
            </a:pPr>
            <a:r>
              <a:rPr lang="en-US" sz="2800" b="1" dirty="0" smtClean="0"/>
              <a:t>Totally Not Just a Weighted Score</a:t>
            </a:r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685800" y="1987153"/>
            <a:ext cx="41349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/>
              <a:t>Me, pretending it’s AI when it’s just </a:t>
            </a:r>
            <a:r>
              <a:rPr lang="en-US" i="1" dirty="0" err="1" smtClean="0"/>
              <a:t>maths</a:t>
            </a:r>
            <a:endParaRPr lang="en-US" i="1" dirty="0"/>
          </a:p>
        </p:txBody>
      </p:sp>
      <p:pic>
        <p:nvPicPr>
          <p:cNvPr id="25602" name="Picture 2" descr="In Star Wars Revenge of the Sith Anakin says &quot;This is where the fun begins&quot;  3 mins into the movie this is actually wrong because the fun begins at 0:00  : r/shittymoviedetail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6225" y="2356485"/>
            <a:ext cx="5118581" cy="379095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5594376" y="2857500"/>
            <a:ext cx="34067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Weighted genres ✅</a:t>
            </a:r>
          </a:p>
          <a:p>
            <a:r>
              <a:rPr lang="en-US" dirty="0" smtClean="0"/>
              <a:t>Familiarity metrics ✅</a:t>
            </a:r>
          </a:p>
          <a:p>
            <a:r>
              <a:rPr lang="en-US" dirty="0" smtClean="0"/>
              <a:t>Mood slider? ✅</a:t>
            </a:r>
          </a:p>
          <a:p>
            <a:endParaRPr lang="en-US" dirty="0"/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1990725" y="64008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“Why train a model when you can vibe with one?”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 advTm="12578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/>
            </a:pPr>
            <a:r>
              <a:rPr lang="en-US" dirty="0" smtClean="0"/>
              <a:t>“Beta Testers”</a:t>
            </a:r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1939955" cy="80021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2800" b="1">
                <a:solidFill>
                  <a:srgbClr val="FF0000"/>
                </a:solidFill>
              </a:defRPr>
            </a:pPr>
            <a:r>
              <a:rPr lang="en-US" sz="2800" b="1" dirty="0" smtClean="0"/>
              <a:t>My Friends</a:t>
            </a:r>
            <a:r>
              <a:rPr lang="en-US" sz="2800" b="1" dirty="0" smtClean="0"/>
              <a:t>:</a:t>
            </a:r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2397155" y="1714500"/>
            <a:ext cx="1260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90475" y="1371600"/>
            <a:ext cx="776175" cy="80021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2800" b="1">
                <a:solidFill>
                  <a:srgbClr val="FF0000"/>
                </a:solidFill>
              </a:defRPr>
            </a:pPr>
            <a:r>
              <a:rPr lang="en-US" sz="2800" b="1" dirty="0" smtClean="0"/>
              <a:t>Me.</a:t>
            </a:r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980485" y="1367730"/>
            <a:ext cx="776175" cy="80021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2800" b="1">
                <a:solidFill>
                  <a:srgbClr val="FF0000"/>
                </a:solidFill>
              </a:defRPr>
            </a:pPr>
            <a:r>
              <a:rPr lang="en-US" sz="2800" b="1" dirty="0" smtClean="0"/>
              <a:t>Me.</a:t>
            </a:r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3729765" y="1367730"/>
            <a:ext cx="776175" cy="80021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2800" b="1">
                <a:solidFill>
                  <a:srgbClr val="FF0000"/>
                </a:solidFill>
              </a:defRPr>
            </a:pPr>
            <a:r>
              <a:rPr lang="en-US" sz="2800" b="1" dirty="0" smtClean="0"/>
              <a:t>Me.</a:t>
            </a:r>
            <a:endParaRPr/>
          </a:p>
        </p:txBody>
      </p:sp>
      <p:sp>
        <p:nvSpPr>
          <p:cNvPr id="11" name="TextBox 10"/>
          <p:cNvSpPr txBox="1"/>
          <p:nvPr/>
        </p:nvSpPr>
        <p:spPr>
          <a:xfrm>
            <a:off x="583995" y="2083832"/>
            <a:ext cx="4792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Stress testing </a:t>
            </a:r>
            <a:r>
              <a:rPr lang="en-US" i="1" dirty="0" err="1" smtClean="0"/>
              <a:t>EchoMood</a:t>
            </a:r>
            <a:r>
              <a:rPr lang="en-US" i="1" dirty="0" smtClean="0"/>
              <a:t> like it’s Doom Eternal</a:t>
            </a:r>
            <a:endParaRPr lang="en-US" i="1" dirty="0"/>
          </a:p>
        </p:txBody>
      </p:sp>
      <p:pic>
        <p:nvPicPr>
          <p:cNvPr id="26626" name="Picture 2" descr="Among Us: How To Call An Emergency Meeting (&amp; How To Act In It)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3807873"/>
            <a:ext cx="2944495" cy="1472248"/>
          </a:xfrm>
          <a:prstGeom prst="rect">
            <a:avLst/>
          </a:prstGeom>
          <a:noFill/>
        </p:spPr>
      </p:pic>
      <p:pic>
        <p:nvPicPr>
          <p:cNvPr id="26628" name="Picture 4" descr="This Is Fine” Meme: The Relatable Hound That Stuck With Us For Good? |  Bored Pand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02100" y="2453164"/>
            <a:ext cx="4758866" cy="42270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14" name="Rectangle 13"/>
          <p:cNvSpPr/>
          <p:nvPr/>
        </p:nvSpPr>
        <p:spPr>
          <a:xfrm>
            <a:off x="4102100" y="3048000"/>
            <a:ext cx="4758866" cy="1054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found </a:t>
            </a:r>
            <a:r>
              <a:rPr lang="en-US" dirty="0" smtClean="0">
                <a:solidFill>
                  <a:sysClr val="windowText" lastClr="000000"/>
                </a:solidFill>
              </a:rPr>
              <a:t>another bug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7576" y="5282661"/>
            <a:ext cx="34016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“What happens if I click this 50 times?”</a:t>
            </a:r>
          </a:p>
          <a:p>
            <a:r>
              <a:rPr lang="en-US" dirty="0" smtClean="0"/>
              <a:t>“It says ‘Error 429’ – is that good?”</a:t>
            </a:r>
          </a:p>
          <a:p>
            <a:r>
              <a:rPr lang="en-US" dirty="0" smtClean="0"/>
              <a:t>“I broke it. You’re welcome.”</a:t>
            </a:r>
          </a:p>
          <a:p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216467" y="1367730"/>
            <a:ext cx="800219" cy="80021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2800" b="1">
                <a:solidFill>
                  <a:srgbClr val="FF0000"/>
                </a:solidFill>
              </a:defRPr>
            </a:pPr>
            <a:r>
              <a:rPr lang="en-US" sz="2800" b="1" dirty="0" err="1" smtClean="0"/>
              <a:t>mes</a:t>
            </a:r>
            <a:endParaRPr/>
          </a:p>
        </p:txBody>
      </p:sp>
      <p:sp>
        <p:nvSpPr>
          <p:cNvPr id="19" name="Rectangle 18"/>
          <p:cNvSpPr/>
          <p:nvPr/>
        </p:nvSpPr>
        <p:spPr>
          <a:xfrm>
            <a:off x="107576" y="3039060"/>
            <a:ext cx="3765177" cy="34514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My subconscious be like</a:t>
            </a:r>
          </a:p>
          <a:p>
            <a:pPr algn="ctr"/>
            <a:endParaRPr lang="en-GB" dirty="0" smtClean="0">
              <a:solidFill>
                <a:sysClr val="windowText" lastClr="000000"/>
              </a:solidFill>
            </a:endParaRPr>
          </a:p>
          <a:p>
            <a:pPr algn="ctr"/>
            <a:endParaRPr lang="en-GB" dirty="0" smtClean="0">
              <a:solidFill>
                <a:sysClr val="windowText" lastClr="000000"/>
              </a:solidFill>
            </a:endParaRPr>
          </a:p>
          <a:p>
            <a:pPr algn="ctr"/>
            <a:endParaRPr lang="en-GB" dirty="0" smtClean="0">
              <a:solidFill>
                <a:sysClr val="windowText" lastClr="000000"/>
              </a:solidFill>
            </a:endParaRPr>
          </a:p>
          <a:p>
            <a:pPr algn="ctr"/>
            <a:endParaRPr lang="en-GB" dirty="0" smtClean="0">
              <a:solidFill>
                <a:sysClr val="windowText" lastClr="000000"/>
              </a:solidFill>
            </a:endParaRPr>
          </a:p>
          <a:p>
            <a:pPr algn="ctr"/>
            <a:endParaRPr lang="en-GB" dirty="0" smtClean="0">
              <a:solidFill>
                <a:sysClr val="windowText" lastClr="000000"/>
              </a:solidFill>
            </a:endParaRPr>
          </a:p>
          <a:p>
            <a:pPr algn="ctr"/>
            <a:endParaRPr lang="en-GB" dirty="0" smtClean="0">
              <a:solidFill>
                <a:sysClr val="windowText" lastClr="000000"/>
              </a:solidFill>
            </a:endParaRPr>
          </a:p>
          <a:p>
            <a:pPr algn="ctr"/>
            <a:endParaRPr lang="en-GB" dirty="0" smtClean="0">
              <a:solidFill>
                <a:sysClr val="windowText" lastClr="000000"/>
              </a:solidFill>
            </a:endParaRPr>
          </a:p>
          <a:p>
            <a:pPr algn="ctr"/>
            <a:endParaRPr lang="en-GB" dirty="0" smtClean="0">
              <a:solidFill>
                <a:sysClr val="windowText" lastClr="000000"/>
              </a:solidFill>
            </a:endParaRPr>
          </a:p>
          <a:p>
            <a:pPr algn="ctr"/>
            <a:endParaRPr lang="en-GB" dirty="0" smtClean="0">
              <a:solidFill>
                <a:sysClr val="windowText" lastClr="000000"/>
              </a:solidFill>
            </a:endParaRPr>
          </a:p>
          <a:p>
            <a:pPr algn="ctr"/>
            <a:endParaRPr lang="en-GB" dirty="0" smtClean="0">
              <a:solidFill>
                <a:sysClr val="windowText" lastClr="000000"/>
              </a:solidFill>
            </a:endParaRP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 advTm="1970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000"/>
                            </p:stCondLst>
                            <p:childTnLst>
                              <p:par>
                                <p:cTn id="17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9000"/>
                            </p:stCondLst>
                            <p:childTnLst>
                              <p:par>
                                <p:cTn id="21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5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9500"/>
                            </p:stCondLst>
                            <p:childTnLst>
                              <p:par>
                                <p:cTn id="2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10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8" grpId="0" build="allAtOnce"/>
      <p:bldP spid="9" grpId="0" build="allAtOnce"/>
      <p:bldP spid="16" grpId="0"/>
      <p:bldP spid="17" grpId="1" build="allAtOnce"/>
      <p:bldP spid="1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/>
            </a:pPr>
            <a:r>
              <a:rPr lang="en-GB" dirty="0" smtClean="0"/>
              <a:t>“The Latency Arc”</a:t>
            </a:r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4836452" cy="80021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2800" b="1">
                <a:solidFill>
                  <a:srgbClr val="FF0000"/>
                </a:solidFill>
              </a:defRPr>
            </a:pPr>
            <a:r>
              <a:rPr lang="en-US" sz="2800" b="1" dirty="0" smtClean="0"/>
              <a:t>Every </a:t>
            </a:r>
            <a:r>
              <a:rPr lang="en-US" sz="2800" b="1" dirty="0" smtClean="0"/>
              <a:t>millisecond tells a story...</a:t>
            </a:r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457200" y="2171819"/>
            <a:ext cx="48364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...a story of fear, regret, and questionable API design.</a:t>
            </a:r>
            <a:endParaRPr lang="en-US" dirty="0"/>
          </a:p>
        </p:txBody>
      </p:sp>
      <p:pic>
        <p:nvPicPr>
          <p:cNvPr id="27650" name="Picture 2" descr="Waiting Skeleton Meme Generator - Imgflip"/>
          <p:cNvPicPr>
            <a:picLocks noChangeAspect="1" noChangeArrowheads="1"/>
          </p:cNvPicPr>
          <p:nvPr/>
        </p:nvPicPr>
        <p:blipFill>
          <a:blip r:embed="rId3">
            <a:lum bright="20000"/>
          </a:blip>
          <a:srcRect/>
          <a:stretch>
            <a:fillRect/>
          </a:stretch>
        </p:blipFill>
        <p:spPr bwMode="auto">
          <a:xfrm>
            <a:off x="2875426" y="3155435"/>
            <a:ext cx="4738224" cy="1942276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750044" y="3244334"/>
            <a:ext cx="46590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“Waiting </a:t>
            </a:r>
            <a:r>
              <a:rPr lang="en-US" dirty="0" smtClean="0"/>
              <a:t>12 minutes for </a:t>
            </a:r>
            <a:r>
              <a:rPr lang="en-US" dirty="0" smtClean="0"/>
              <a:t>the response to </a:t>
            </a:r>
            <a:r>
              <a:rPr lang="en-US" dirty="0" smtClean="0"/>
              <a:t>load….”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75426" y="3613666"/>
            <a:ext cx="4836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... Returns an error message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09298" y="5355198"/>
            <a:ext cx="45910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Spotify</a:t>
            </a:r>
            <a:r>
              <a:rPr lang="en-US" dirty="0" smtClean="0"/>
              <a:t>: “I need a moment.”</a:t>
            </a:r>
          </a:p>
          <a:p>
            <a:r>
              <a:rPr lang="en-US" dirty="0" err="1" smtClean="0"/>
              <a:t>Streamlit</a:t>
            </a:r>
            <a:r>
              <a:rPr lang="en-US" dirty="0" smtClean="0"/>
              <a:t>: “Sure, take your time.”</a:t>
            </a:r>
          </a:p>
          <a:p>
            <a:r>
              <a:rPr lang="en-US" dirty="0" smtClean="0"/>
              <a:t>Me: 😬 watching the spinner do laps</a:t>
            </a:r>
          </a:p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 rot="721805">
            <a:off x="196850" y="543983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"Running function... please wait." – </a:t>
            </a:r>
            <a:r>
              <a:rPr lang="en-US" dirty="0" err="1" smtClean="0"/>
              <a:t>Streamlit</a:t>
            </a:r>
            <a:r>
              <a:rPr lang="en-US" dirty="0" smtClean="0"/>
              <a:t>, probably forever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0" y="6625451"/>
            <a:ext cx="88836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🧠 </a:t>
            </a:r>
            <a:r>
              <a:rPr lang="en-US" i="1" dirty="0" smtClean="0"/>
              <a:t>Fun Fact: The real Echo in </a:t>
            </a:r>
            <a:r>
              <a:rPr lang="en-US" i="1" dirty="0" err="1" smtClean="0"/>
              <a:t>EchoMood</a:t>
            </a:r>
            <a:r>
              <a:rPr lang="en-US" i="1" dirty="0" smtClean="0"/>
              <a:t> is the response delay.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ransition advTm="2115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1"/>
      <p:bldP spid="6" grpId="0" build="allAtOnce"/>
      <p:bldP spid="7" grpId="0" build="allAtOnce"/>
      <p:bldP spid="9" grpId="0"/>
      <p:bldP spid="10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 sz="3600" b="1"/>
            </a:pPr>
            <a:r>
              <a:rPr lang="en-US" dirty="0" smtClean="0"/>
              <a:t>They Laughed When I Said I Was Making a Mood-Based Playlist App...</a:t>
            </a:r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2819298" cy="80021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2800" b="1">
                <a:solidFill>
                  <a:srgbClr val="FF0000"/>
                </a:solidFill>
              </a:defRPr>
            </a:pPr>
            <a:r>
              <a:rPr lang="en-US" sz="2800" b="1" dirty="0" smtClean="0"/>
              <a:t>But Now I </a:t>
            </a:r>
            <a:r>
              <a:rPr lang="en-US" sz="2800" b="1" dirty="0" smtClean="0"/>
              <a:t>Laugh.</a:t>
            </a:r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3092552" y="1371600"/>
            <a:ext cx="2085827" cy="80021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2800" b="1">
                <a:solidFill>
                  <a:srgbClr val="FF0000"/>
                </a:solidFill>
              </a:defRPr>
            </a:pPr>
            <a:r>
              <a:rPr lang="en-US" sz="2800" b="1" dirty="0" smtClean="0"/>
              <a:t>As it </a:t>
            </a:r>
            <a:r>
              <a:rPr lang="en-US" sz="2800" b="1" dirty="0" smtClean="0"/>
              <a:t>loads… </a:t>
            </a:r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4908652" y="1358900"/>
            <a:ext cx="2079480" cy="80021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2800" b="1">
                <a:solidFill>
                  <a:srgbClr val="FF0000"/>
                </a:solidFill>
              </a:defRPr>
            </a:pPr>
            <a:r>
              <a:rPr lang="en-US" sz="2800" b="1" dirty="0" smtClean="0"/>
              <a:t>eventually….</a:t>
            </a:r>
            <a:endParaRPr/>
          </a:p>
        </p:txBody>
      </p:sp>
      <p:pic>
        <p:nvPicPr>
          <p:cNvPr id="28674" name="Picture 2" descr="Anton Ego's Flashback | Know Your Mem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831538">
            <a:off x="6503317" y="1660260"/>
            <a:ext cx="2701048" cy="1520646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2990702" y="3311501"/>
            <a:ext cx="4153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Didn’t know what a callback was 🧠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990702" y="3634667"/>
            <a:ext cx="3591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Accidentally nuked main.py once 💥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990702" y="4003999"/>
            <a:ext cx="3591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Survived the spinner of doom 🔄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990702" y="4373331"/>
            <a:ext cx="3591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Learned </a:t>
            </a:r>
            <a:r>
              <a:rPr lang="en-US" dirty="0" err="1" smtClean="0"/>
              <a:t>OAuth</a:t>
            </a:r>
            <a:r>
              <a:rPr lang="en-US" dirty="0" smtClean="0"/>
              <a:t> and cried a bit 😭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990702" y="4927329"/>
            <a:ext cx="3591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Now?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ransition advTm="2968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7" dur="20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6" dur="2000" fill="hold"/>
                                        <p:tgtEl>
                                          <p:spTgt spid="1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2" grpId="0"/>
      <p:bldP spid="13" grpId="0"/>
      <p:bldP spid="14" grpId="0"/>
      <p:bldP spid="15" grpId="0"/>
      <p:bldP spid="15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You can try it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5715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i="1" dirty="0" smtClean="0">
                <a:latin typeface="+mj-lt"/>
                <a:ea typeface="+mj-ea"/>
                <a:cs typeface="+mj-cs"/>
              </a:rPr>
              <a:t>With Terms and Conditions....</a:t>
            </a:r>
            <a:endParaRPr kumimoji="0" lang="en-US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1926" y="1417638"/>
            <a:ext cx="31622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📄 </a:t>
            </a:r>
            <a:r>
              <a:rPr lang="en-US" b="1" dirty="0" smtClean="0"/>
              <a:t>Section 1: General Use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1926" y="1714500"/>
            <a:ext cx="31622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By accessing </a:t>
            </a:r>
            <a:r>
              <a:rPr lang="en-US" dirty="0" err="1" smtClean="0"/>
              <a:t>EchoMood</a:t>
            </a:r>
            <a:r>
              <a:rPr lang="en-US" dirty="0" smtClean="0"/>
              <a:t>, you agree that music should match vibes and that vibes are serious business.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1926" y="2789872"/>
            <a:ext cx="31622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 agree not to use </a:t>
            </a:r>
            <a:r>
              <a:rPr lang="en-US" dirty="0" err="1" smtClean="0"/>
              <a:t>EchoMood</a:t>
            </a:r>
            <a:r>
              <a:rPr lang="en-US" dirty="0" smtClean="0"/>
              <a:t> while operating heavy machinery, doing exams, or engaging in existential crises.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61926" y="3990201"/>
            <a:ext cx="31622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(Except the last one — that's kind of the whole point.)</a:t>
            </a:r>
          </a:p>
          <a:p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61926" y="4604266"/>
            <a:ext cx="31622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Any attempt to use </a:t>
            </a:r>
            <a:r>
              <a:rPr lang="en-US" dirty="0" err="1" smtClean="0"/>
              <a:t>EchoMood</a:t>
            </a:r>
            <a:r>
              <a:rPr lang="en-US" dirty="0" smtClean="0"/>
              <a:t> while your </a:t>
            </a:r>
            <a:r>
              <a:rPr lang="en-US" dirty="0" err="1" smtClean="0"/>
              <a:t>WiFi</a:t>
            </a:r>
            <a:r>
              <a:rPr lang="en-US" dirty="0" smtClean="0"/>
              <a:t> is acting like it's 2003 dial-up is at your own risk.</a:t>
            </a:r>
          </a:p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476625" y="1417638"/>
            <a:ext cx="3162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💽 </a:t>
            </a:r>
            <a:r>
              <a:rPr lang="en-US" b="1" dirty="0" smtClean="0"/>
              <a:t>Section 2: Account &amp; Data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476625" y="1714500"/>
            <a:ext cx="31622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EchoMood</a:t>
            </a:r>
            <a:r>
              <a:rPr lang="en-US" dirty="0" smtClean="0"/>
              <a:t> uses </a:t>
            </a:r>
            <a:r>
              <a:rPr lang="en-US" dirty="0" err="1" smtClean="0"/>
              <a:t>Spotify's</a:t>
            </a:r>
            <a:r>
              <a:rPr lang="en-US" dirty="0" smtClean="0"/>
              <a:t> API, which means we technically never see your data. But we spiritually bond with your playlists.</a:t>
            </a:r>
          </a:p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476625" y="3191828"/>
            <a:ext cx="31622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 must have a </a:t>
            </a:r>
            <a:r>
              <a:rPr lang="en-US" dirty="0" err="1" smtClean="0"/>
              <a:t>Spotify</a:t>
            </a:r>
            <a:r>
              <a:rPr lang="en-US" dirty="0" smtClean="0"/>
              <a:t> account. If you don’t have one, we recommend sitting in silence and rethinking your life choices.</a:t>
            </a:r>
          </a:p>
          <a:p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476625" y="4604266"/>
            <a:ext cx="31622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Your music taste may be judged by an algorithm. It has no chill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438901" y="1100434"/>
            <a:ext cx="2705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🧠 Section 3: The Algorithm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438901" y="1571464"/>
            <a:ext cx="27050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EchoMood</a:t>
            </a:r>
            <a:r>
              <a:rPr lang="en-US" dirty="0" smtClean="0"/>
              <a:t> Algorithm™ is a highly advanced system based on complex math, emotional intuition, and the developer's mood at the time.</a:t>
            </a:r>
          </a:p>
          <a:p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438901" y="3468826"/>
            <a:ext cx="27050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a playlist doesn’t match your mood, consider changing your mood to match the playlist.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438901" y="4533800"/>
            <a:ext cx="27050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“Familiarity Score” does not mean the app is familiar with you personally. Yet.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ransition advTm="4298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2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/>
      <p:bldP spid="9" grpId="0"/>
      <p:bldP spid="10" grpId="0"/>
      <p:bldP spid="12" grpId="0"/>
      <p:bldP spid="13" grpId="0"/>
      <p:bldP spid="14" grpId="0"/>
      <p:bldP spid="16" grpId="0"/>
      <p:bldP spid="17" grpId="0"/>
      <p:bldP spid="19" grpId="0"/>
      <p:bldP spid="20" grpId="0"/>
      <p:bldP spid="22" grpId="0"/>
      <p:bldP spid="2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It keeps going!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61504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i="1" dirty="0" smtClean="0">
                <a:latin typeface="+mj-lt"/>
                <a:ea typeface="+mj-ea"/>
                <a:cs typeface="+mj-cs"/>
              </a:rPr>
              <a:t>The Terms and Conditions... Not the benefits</a:t>
            </a:r>
            <a:endParaRPr kumimoji="0" lang="en-US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1926" y="1417638"/>
            <a:ext cx="31622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Section 4: Bugs, Glitches &amp; Existential Dread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1926" y="1903182"/>
            <a:ext cx="31622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</a:t>
            </a:r>
            <a:r>
              <a:rPr lang="en-US" dirty="0" err="1" smtClean="0"/>
              <a:t>EchoMood</a:t>
            </a:r>
            <a:r>
              <a:rPr lang="en-US" dirty="0" smtClean="0"/>
              <a:t> crashes, that’s a feature. It’s called a “Reflection Break.”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1926" y="2731816"/>
            <a:ext cx="31622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 agree not to summon </a:t>
            </a:r>
            <a:r>
              <a:rPr lang="en-US" dirty="0" err="1" smtClean="0"/>
              <a:t>Cthulhu</a:t>
            </a:r>
            <a:r>
              <a:rPr lang="en-US" dirty="0" smtClean="0"/>
              <a:t> through excessive slider dragging.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61926" y="3540267"/>
            <a:ext cx="31622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you encounter a bug, please do not feed it. Report it politely or just call it “quirky.”</a:t>
            </a:r>
          </a:p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476625" y="1417638"/>
            <a:ext cx="31622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🚫 Section 5: Things You Can’t Do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476625" y="1903182"/>
            <a:ext cx="31622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 not reverse-engineer </a:t>
            </a:r>
            <a:r>
              <a:rPr lang="en-US" dirty="0" err="1" smtClean="0"/>
              <a:t>EchoMood</a:t>
            </a:r>
            <a:r>
              <a:rPr lang="en-US" dirty="0" smtClean="0"/>
              <a:t>. That path leads to madness (and lots of unreadable Python).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476625" y="2974118"/>
            <a:ext cx="31622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 not use </a:t>
            </a:r>
            <a:r>
              <a:rPr lang="en-US" dirty="0" err="1" smtClean="0"/>
              <a:t>EchoMood</a:t>
            </a:r>
            <a:r>
              <a:rPr lang="en-US" dirty="0" smtClean="0"/>
              <a:t> to summon a demon DJ. You know who you are.</a:t>
            </a:r>
          </a:p>
          <a:p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476625" y="3791482"/>
            <a:ext cx="31622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Do not attempt to use </a:t>
            </a:r>
            <a:r>
              <a:rPr lang="en-US" dirty="0" err="1" smtClean="0"/>
              <a:t>EchoMood</a:t>
            </a:r>
            <a:r>
              <a:rPr lang="en-US" dirty="0" smtClean="0"/>
              <a:t> to generate country playlists if you're sad. It will only make it worse.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438901" y="1434256"/>
            <a:ext cx="2705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🕓 Section 6: Latency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438901" y="1702090"/>
            <a:ext cx="27050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the app is slow, please assume it is deep in thought. Genius takes time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438901" y="2525416"/>
            <a:ext cx="27050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 agree not to open 47 tabs of </a:t>
            </a:r>
            <a:r>
              <a:rPr lang="en-US" dirty="0" err="1" smtClean="0"/>
              <a:t>EchoMood</a:t>
            </a:r>
            <a:r>
              <a:rPr lang="en-US" dirty="0" smtClean="0"/>
              <a:t> simultaneously unless you enjoy chaos.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438901" y="3633932"/>
            <a:ext cx="27050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EchoMood</a:t>
            </a:r>
            <a:r>
              <a:rPr lang="en-US" dirty="0" smtClean="0"/>
              <a:t> will not be held responsible for existential pondering during loading spinners.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918120" y="4706343"/>
            <a:ext cx="31622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.</a:t>
            </a:r>
          </a:p>
          <a:p>
            <a:r>
              <a:rPr lang="en-US" b="1" dirty="0" smtClean="0"/>
              <a:t>🎁 Section 7: Easter Eggs</a:t>
            </a:r>
          </a:p>
          <a:p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61926" y="5220915"/>
            <a:ext cx="31622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Typing “lo-</a:t>
            </a:r>
            <a:r>
              <a:rPr lang="en-US" dirty="0" err="1" smtClean="0"/>
              <a:t>fi</a:t>
            </a:r>
            <a:r>
              <a:rPr lang="en-US" dirty="0" smtClean="0"/>
              <a:t> beats to debug to” may or may not unlock a hidden feature.</a:t>
            </a:r>
          </a:p>
          <a:p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61926" y="6049549"/>
            <a:ext cx="31622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you find the hidden dancing frog, name him. He deserves it.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276602" y="5310885"/>
            <a:ext cx="31622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you listen to </a:t>
            </a:r>
            <a:r>
              <a:rPr lang="en-US" i="1" dirty="0" smtClean="0"/>
              <a:t>Never </a:t>
            </a:r>
            <a:r>
              <a:rPr lang="en-US" i="1" dirty="0" err="1" smtClean="0"/>
              <a:t>Gonna</a:t>
            </a:r>
            <a:r>
              <a:rPr lang="en-US" i="1" dirty="0" smtClean="0"/>
              <a:t> Give You Up</a:t>
            </a:r>
            <a:r>
              <a:rPr lang="en-US" dirty="0" smtClean="0"/>
              <a:t> through </a:t>
            </a:r>
            <a:r>
              <a:rPr lang="en-US" dirty="0" err="1" smtClean="0"/>
              <a:t>EchoMood</a:t>
            </a:r>
            <a:r>
              <a:rPr lang="en-US" dirty="0" smtClean="0"/>
              <a:t>, Rick </a:t>
            </a:r>
            <a:r>
              <a:rPr lang="en-US" dirty="0" err="1" smtClean="0"/>
              <a:t>Astley</a:t>
            </a:r>
            <a:r>
              <a:rPr lang="en-US" dirty="0" smtClean="0"/>
              <a:t> personally thanks you.</a:t>
            </a:r>
          </a:p>
          <a:p>
            <a:endParaRPr lang="en-US" dirty="0"/>
          </a:p>
        </p:txBody>
      </p:sp>
    </p:spTree>
    <p:custDataLst>
      <p:tags r:id="rId1"/>
    </p:custDataLst>
  </p:cSld>
  <p:clrMapOvr>
    <a:masterClrMapping/>
  </p:clrMapOvr>
  <p:transition advTm="45375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2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2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2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/>
      <p:bldP spid="9" grpId="0"/>
      <p:bldP spid="10" grpId="0"/>
      <p:bldP spid="13" grpId="0"/>
      <p:bldP spid="14" grpId="0"/>
      <p:bldP spid="16" grpId="0"/>
      <p:bldP spid="17" grpId="0"/>
      <p:bldP spid="19" grpId="0"/>
      <p:bldP spid="20" grpId="0"/>
      <p:bldP spid="22" grpId="0"/>
      <p:bldP spid="23" grpId="0"/>
      <p:bldP spid="18" grpId="0"/>
      <p:bldP spid="21" grpId="0"/>
      <p:bldP spid="24" grpId="0"/>
      <p:bldP spid="2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We’re almost done...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5715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i="1" dirty="0" smtClean="0">
                <a:latin typeface="+mj-lt"/>
                <a:ea typeface="+mj-ea"/>
                <a:cs typeface="+mj-cs"/>
              </a:rPr>
              <a:t>Just trust me on this one</a:t>
            </a:r>
            <a:endParaRPr kumimoji="0" lang="en-US" b="0" i="1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1926" y="1417638"/>
            <a:ext cx="31622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🎶 Section 8: Playlists &amp; Mood Matching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1926" y="1975752"/>
            <a:ext cx="31622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Mood filtering may cause spontaneous jam sessions.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1926" y="2528620"/>
            <a:ext cx="31622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EchoMood</a:t>
            </a:r>
            <a:r>
              <a:rPr lang="en-US" dirty="0" smtClean="0"/>
              <a:t> is not liable for any dance-offs, air guitar battles, or emotional breakthroughs.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61926" y="3380613"/>
            <a:ext cx="31622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</a:t>
            </a:r>
            <a:r>
              <a:rPr lang="en-US" dirty="0" err="1" smtClean="0"/>
              <a:t>EchoMood</a:t>
            </a:r>
            <a:r>
              <a:rPr lang="en-US" dirty="0" smtClean="0"/>
              <a:t> thinks your mood is “chaotic-neutral,” please seek immediate vibes.</a:t>
            </a:r>
          </a:p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476625" y="1417638"/>
            <a:ext cx="31622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Section 9: Legal Stuff That Sounds Important</a:t>
            </a:r>
            <a:endParaRPr 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476625" y="1961238"/>
            <a:ext cx="31622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EchoMood</a:t>
            </a:r>
            <a:r>
              <a:rPr lang="en-US" dirty="0" smtClean="0"/>
              <a:t> is provided “as-is,” “when-I-get-around-to-it,” and “sometimes-on-Sundays.”</a:t>
            </a:r>
          </a:p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476625" y="2741894"/>
            <a:ext cx="31622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Developer is not responsible for code-related existential crises. Try yoga.</a:t>
            </a:r>
          </a:p>
          <a:p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476625" y="3573772"/>
            <a:ext cx="31622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These Terms may change, but you probably won’t read them anyway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555013" y="1405228"/>
            <a:ext cx="2705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🧀 Section 10: Cheese Clause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555013" y="1876258"/>
            <a:ext cx="27050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By continuing to use </a:t>
            </a:r>
            <a:r>
              <a:rPr lang="en-US" dirty="0" err="1" smtClean="0"/>
              <a:t>EchoMood</a:t>
            </a:r>
            <a:r>
              <a:rPr lang="en-US" dirty="0" smtClean="0"/>
              <a:t>, you agree that this whole project is </a:t>
            </a:r>
            <a:r>
              <a:rPr lang="en-US" b="1" dirty="0" smtClean="0"/>
              <a:t>legit, </a:t>
            </a:r>
            <a:r>
              <a:rPr lang="en-US" b="1" dirty="0" err="1" smtClean="0"/>
              <a:t>vibey</a:t>
            </a:r>
            <a:r>
              <a:rPr lang="en-US" b="1" dirty="0" smtClean="0"/>
              <a:t>, and way too emotional for a Python app.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555013" y="3497854"/>
            <a:ext cx="27050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 also agree to always skip the song </a:t>
            </a:r>
            <a:r>
              <a:rPr lang="en-US" i="1" dirty="0" smtClean="0"/>
              <a:t>only after the chorus</a:t>
            </a:r>
            <a:r>
              <a:rPr lang="en-US" dirty="0" smtClean="0"/>
              <a:t> — basic respect.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555013" y="4345118"/>
            <a:ext cx="27050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case of musical emergency, please vibe responsibly.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61926" y="4421184"/>
            <a:ext cx="31622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Section 11: Contact &amp; Complaints</a:t>
            </a:r>
          </a:p>
          <a:p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61926" y="4979298"/>
            <a:ext cx="31622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 complaints may be submitted in the form of a musical number, preferably in F# minor.</a:t>
            </a:r>
          </a:p>
          <a:p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161926" y="5996614"/>
            <a:ext cx="31622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Tech support is powered by hope, duct tape, and an overworked print() function.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392714" y="4648287"/>
            <a:ext cx="31622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🧠 Final Clause:</a:t>
            </a:r>
          </a:p>
          <a:p>
            <a:r>
              <a:rPr lang="en-US" dirty="0" smtClean="0"/>
              <a:t>By scrolling this far, you are now morally obligated to:</a:t>
            </a:r>
          </a:p>
          <a:p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392714" y="5453139"/>
            <a:ext cx="31622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Tell your friends about </a:t>
            </a:r>
            <a:r>
              <a:rPr lang="en-US" dirty="0" err="1" smtClean="0"/>
              <a:t>EchoMood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392714" y="6006007"/>
            <a:ext cx="31622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Make a dramatic playlist titled </a:t>
            </a:r>
            <a:r>
              <a:rPr lang="en-US" i="1" dirty="0" smtClean="0"/>
              <a:t>“Running Through the Rain in a Movie Scene”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338663" y="5640329"/>
            <a:ext cx="29214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And accept that sometimes, just </a:t>
            </a:r>
            <a:r>
              <a:rPr lang="en-US" i="1" dirty="0" smtClean="0"/>
              <a:t>sometimes</a:t>
            </a:r>
            <a:r>
              <a:rPr lang="en-US" dirty="0" smtClean="0"/>
              <a:t>, the algorithm knows you better than you know yourself.</a:t>
            </a:r>
          </a:p>
          <a:p>
            <a:endParaRPr lang="en-US" dirty="0"/>
          </a:p>
        </p:txBody>
      </p:sp>
    </p:spTree>
    <p:custDataLst>
      <p:tags r:id="rId1"/>
    </p:custDataLst>
  </p:cSld>
  <p:clrMapOvr>
    <a:masterClrMapping/>
  </p:clrMapOvr>
  <p:transition advTm="53421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2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2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2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2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7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2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/>
      <p:bldP spid="9" grpId="0"/>
      <p:bldP spid="10" grpId="0"/>
      <p:bldP spid="13" grpId="0"/>
      <p:bldP spid="14" grpId="0"/>
      <p:bldP spid="16" grpId="0"/>
      <p:bldP spid="17" grpId="0"/>
      <p:bldP spid="19" grpId="0"/>
      <p:bldP spid="20" grpId="0"/>
      <p:bldP spid="22" grpId="0"/>
      <p:bldP spid="23" grpId="0"/>
      <p:bldP spid="18" grpId="0"/>
      <p:bldP spid="21" grpId="0"/>
      <p:bldP spid="24" grpId="0"/>
      <p:bldP spid="25" grpId="0"/>
      <p:bldP spid="26" grpId="0"/>
      <p:bldP spid="27" grpId="0"/>
      <p:bldP spid="2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/>
            </a:pPr>
            <a:r>
              <a:t>The Spark 💡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2800" b="1">
                <a:solidFill>
                  <a:srgbClr val="FF0000"/>
                </a:solidFill>
              </a:defRPr>
            </a:pPr>
            <a:r>
              <a:t>What if... your mood made your playlist?</a:t>
            </a:r>
          </a:p>
        </p:txBody>
      </p:sp>
    </p:spTree>
  </p:cSld>
  <p:clrMapOvr>
    <a:masterClrMapping/>
  </p:clrMapOvr>
  <p:transition advTm="4984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Okay.... You can try it now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1570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lvl="0" algn="ctr">
              <a:spcBef>
                <a:spcPct val="0"/>
              </a:spcBef>
            </a:pPr>
            <a:r>
              <a:rPr lang="en-GB" sz="4400" dirty="0" smtClean="0">
                <a:latin typeface="+mj-lt"/>
                <a:ea typeface="+mj-ea"/>
                <a:cs typeface="+mj-cs"/>
              </a:rPr>
              <a:t>https://echomood-ydeurclvwvw8u7zvpeedjc.streamlit.app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75772" y="350157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en-GB" sz="4400" dirty="0" smtClean="0">
                <a:latin typeface="+mj-lt"/>
                <a:ea typeface="+mj-ea"/>
                <a:cs typeface="+mj-cs"/>
              </a:rPr>
              <a:t>It will probably work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75772" y="389516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en-GB" sz="3200" dirty="0" smtClean="0">
                <a:latin typeface="+mj-lt"/>
                <a:ea typeface="+mj-ea"/>
                <a:cs typeface="+mj-cs"/>
              </a:rPr>
              <a:t>In all likelihood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75772" y="421789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en-GB" sz="2000" dirty="0" smtClean="0">
                <a:latin typeface="+mj-lt"/>
                <a:ea typeface="+mj-ea"/>
                <a:cs typeface="+mj-cs"/>
              </a:rPr>
              <a:t>Presumably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75772" y="446666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en-GB" sz="1400" dirty="0" smtClean="0">
                <a:latin typeface="+mj-lt"/>
                <a:ea typeface="+mj-ea"/>
                <a:cs typeface="+mj-cs"/>
              </a:rPr>
              <a:t>Conceivably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75772" y="461906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en-GB" sz="1050" dirty="0" smtClean="0">
                <a:latin typeface="+mj-lt"/>
                <a:ea typeface="+mj-ea"/>
                <a:cs typeface="+mj-cs"/>
              </a:rPr>
              <a:t>Perchance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75772" y="4726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en-GB" sz="800" dirty="0" err="1" smtClean="0">
                <a:latin typeface="+mj-lt"/>
                <a:ea typeface="+mj-ea"/>
                <a:cs typeface="+mj-cs"/>
              </a:rPr>
              <a:t>Kinda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75772" y="482524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>
              <a:spcBef>
                <a:spcPct val="0"/>
              </a:spcBef>
            </a:pPr>
            <a:r>
              <a:rPr lang="en-GB" sz="500" dirty="0" smtClean="0">
                <a:latin typeface="+mj-lt"/>
                <a:ea typeface="+mj-ea"/>
                <a:cs typeface="+mj-cs"/>
              </a:rPr>
              <a:t>Sort of</a:t>
            </a:r>
            <a:endParaRPr kumimoji="0" lang="en-US" sz="5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custDataLst>
      <p:tags r:id="rId1"/>
    </p:custDataLst>
  </p:cSld>
  <p:clrMapOvr>
    <a:masterClrMapping/>
  </p:clrMapOvr>
  <p:transition advTm="3370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When you get AI to make your final slide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32688" y="1371600"/>
            <a:ext cx="7202100" cy="58169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1600" dirty="0" smtClean="0">
                <a:latin typeface="服함o鋓曘"/>
              </a:rPr>
              <a:t>Absolutely</a:t>
            </a:r>
            <a:r>
              <a:rPr lang="en-US" sz="1600" dirty="0" smtClean="0">
                <a:latin typeface="服함o鋓曘"/>
              </a:rPr>
              <a:t>, Pierce — here are some cool slogan options for </a:t>
            </a:r>
            <a:r>
              <a:rPr lang="en-US" sz="1600" b="1" dirty="0" err="1" smtClean="0">
                <a:latin typeface="服함o鋓曘"/>
              </a:rPr>
              <a:t>EchoMood</a:t>
            </a:r>
            <a:r>
              <a:rPr lang="en-US" sz="1600" dirty="0" smtClean="0">
                <a:latin typeface="服함o鋓曘"/>
              </a:rPr>
              <a:t>, </a:t>
            </a:r>
            <a:endParaRPr lang="en-US" sz="1600" dirty="0" smtClean="0">
              <a:latin typeface="服함o鋓曘"/>
            </a:endParaRPr>
          </a:p>
          <a:p>
            <a:pPr algn="ctr"/>
            <a:r>
              <a:rPr lang="en-US" sz="1600" dirty="0" smtClean="0">
                <a:latin typeface="服함o鋓曘"/>
              </a:rPr>
              <a:t>each </a:t>
            </a:r>
            <a:r>
              <a:rPr lang="en-US" sz="1600" dirty="0" smtClean="0">
                <a:latin typeface="服함o鋓曘"/>
              </a:rPr>
              <a:t>with a slightly different vibe:</a:t>
            </a:r>
          </a:p>
          <a:p>
            <a:pPr algn="ctr"/>
            <a:r>
              <a:rPr lang="en-US" sz="1600" b="1" dirty="0" smtClean="0">
                <a:latin typeface="服함o鋓曘"/>
              </a:rPr>
              <a:t>🎧 Music + Mood Themed</a:t>
            </a:r>
          </a:p>
          <a:p>
            <a:pPr algn="ctr"/>
            <a:r>
              <a:rPr lang="en-US" sz="1600" b="1" dirty="0" smtClean="0">
                <a:latin typeface="服함o鋓曘"/>
              </a:rPr>
              <a:t>“Feel it. Hear it. Live it.”</a:t>
            </a:r>
            <a:endParaRPr lang="en-US" sz="1600" dirty="0" smtClean="0">
              <a:latin typeface="服함o鋓曘"/>
            </a:endParaRPr>
          </a:p>
          <a:p>
            <a:pPr algn="ctr"/>
            <a:r>
              <a:rPr lang="en-US" sz="1600" b="1" dirty="0" smtClean="0">
                <a:latin typeface="服함o鋓曘"/>
              </a:rPr>
              <a:t>“Your mood, your music, your moment.”</a:t>
            </a:r>
            <a:endParaRPr lang="en-US" sz="1600" dirty="0" smtClean="0">
              <a:latin typeface="服함o鋓曘"/>
            </a:endParaRPr>
          </a:p>
          <a:p>
            <a:pPr algn="ctr"/>
            <a:r>
              <a:rPr lang="en-US" sz="1600" b="1" dirty="0" smtClean="0">
                <a:latin typeface="服함o鋓曘"/>
              </a:rPr>
              <a:t>“</a:t>
            </a:r>
            <a:r>
              <a:rPr lang="en-US" sz="1600" b="1" dirty="0" err="1" smtClean="0">
                <a:latin typeface="服함o鋓曘"/>
              </a:rPr>
              <a:t>EchoMood</a:t>
            </a:r>
            <a:r>
              <a:rPr lang="en-US" sz="1600" b="1" dirty="0" smtClean="0">
                <a:latin typeface="服함o鋓曘"/>
              </a:rPr>
              <a:t>: Where emotion meets sound.”</a:t>
            </a:r>
            <a:endParaRPr lang="en-US" sz="1600" dirty="0" smtClean="0">
              <a:latin typeface="服함o鋓曘"/>
            </a:endParaRPr>
          </a:p>
          <a:p>
            <a:pPr algn="ctr"/>
            <a:r>
              <a:rPr lang="en-US" sz="1600" b="1" dirty="0" smtClean="0">
                <a:latin typeface="服함o鋓曘"/>
              </a:rPr>
              <a:t>“Turn feelings into playlists.”</a:t>
            </a:r>
            <a:endParaRPr lang="en-US" sz="1600" dirty="0" smtClean="0">
              <a:latin typeface="服함o鋓曘"/>
            </a:endParaRPr>
          </a:p>
          <a:p>
            <a:pPr algn="ctr"/>
            <a:r>
              <a:rPr lang="en-US" sz="1600" b="1" dirty="0" smtClean="0">
                <a:latin typeface="服함o鋓曘"/>
              </a:rPr>
              <a:t>“Because every mood deserves a soundtrack.”</a:t>
            </a:r>
            <a:endParaRPr lang="en-US" sz="1600" dirty="0" smtClean="0">
              <a:latin typeface="服함o鋓曘"/>
            </a:endParaRPr>
          </a:p>
          <a:p>
            <a:pPr algn="ctr"/>
            <a:r>
              <a:rPr lang="en-US" sz="1600" b="1" dirty="0" smtClean="0">
                <a:latin typeface="服함o鋓曘"/>
              </a:rPr>
              <a:t>💡 </a:t>
            </a:r>
            <a:r>
              <a:rPr lang="en-US" sz="1600" b="1" dirty="0" err="1" smtClean="0">
                <a:latin typeface="服함o鋓曘"/>
              </a:rPr>
              <a:t>Techy</a:t>
            </a:r>
            <a:r>
              <a:rPr lang="en-US" sz="1600" b="1" dirty="0" smtClean="0">
                <a:latin typeface="服함o鋓曘"/>
              </a:rPr>
              <a:t> &amp; Slick</a:t>
            </a:r>
          </a:p>
          <a:p>
            <a:pPr algn="ctr"/>
            <a:r>
              <a:rPr lang="en-US" sz="1600" b="1" dirty="0" smtClean="0">
                <a:latin typeface="服함o鋓曘"/>
              </a:rPr>
              <a:t>“Mood-synced. AI-tuned. You-defined.”</a:t>
            </a:r>
            <a:endParaRPr lang="en-US" sz="1600" dirty="0" smtClean="0">
              <a:latin typeface="服함o鋓曘"/>
            </a:endParaRPr>
          </a:p>
          <a:p>
            <a:pPr algn="ctr"/>
            <a:r>
              <a:rPr lang="en-US" sz="1600" b="1" dirty="0" smtClean="0">
                <a:latin typeface="服함o鋓曘"/>
              </a:rPr>
              <a:t>“Smart playlists for emotional humans.”</a:t>
            </a:r>
            <a:endParaRPr lang="en-US" sz="1600" dirty="0" smtClean="0">
              <a:latin typeface="服함o鋓曘"/>
            </a:endParaRPr>
          </a:p>
          <a:p>
            <a:pPr algn="ctr"/>
            <a:r>
              <a:rPr lang="en-US" sz="1600" b="1" dirty="0" smtClean="0">
                <a:latin typeface="服함o鋓曘"/>
              </a:rPr>
              <a:t>“</a:t>
            </a:r>
            <a:r>
              <a:rPr lang="en-US" sz="1600" b="1" dirty="0" err="1" smtClean="0">
                <a:latin typeface="服함o鋓曘"/>
              </a:rPr>
              <a:t>EchoMood</a:t>
            </a:r>
            <a:r>
              <a:rPr lang="en-US" sz="1600" b="1" dirty="0" smtClean="0">
                <a:latin typeface="服함o鋓曘"/>
              </a:rPr>
              <a:t>: The algorithm that gets you.”</a:t>
            </a:r>
            <a:endParaRPr lang="en-US" sz="1600" dirty="0" smtClean="0">
              <a:latin typeface="服함o鋓曘"/>
            </a:endParaRPr>
          </a:p>
          <a:p>
            <a:pPr algn="ctr"/>
            <a:r>
              <a:rPr lang="en-US" sz="1600" b="1" dirty="0" smtClean="0">
                <a:latin typeface="服함o鋓曘"/>
              </a:rPr>
              <a:t>🧠 Reflective &amp; Deep</a:t>
            </a:r>
          </a:p>
          <a:p>
            <a:pPr algn="ctr"/>
            <a:r>
              <a:rPr lang="en-US" sz="1600" b="1" dirty="0" smtClean="0">
                <a:latin typeface="服함o鋓曘"/>
              </a:rPr>
              <a:t>“What you feel is what you hear.”</a:t>
            </a:r>
            <a:endParaRPr lang="en-US" sz="1600" dirty="0" smtClean="0">
              <a:latin typeface="服함o鋓曘"/>
            </a:endParaRPr>
          </a:p>
          <a:p>
            <a:pPr algn="ctr"/>
            <a:r>
              <a:rPr lang="en-US" sz="1600" b="1" dirty="0" smtClean="0">
                <a:latin typeface="服함o鋓曘"/>
              </a:rPr>
              <a:t>“Mood isn’t random. Neither is your music.”</a:t>
            </a:r>
            <a:endParaRPr lang="en-US" sz="1600" dirty="0" smtClean="0">
              <a:latin typeface="服함o鋓曘"/>
            </a:endParaRPr>
          </a:p>
          <a:p>
            <a:pPr algn="ctr"/>
            <a:r>
              <a:rPr lang="en-US" sz="1600" b="1" dirty="0" smtClean="0">
                <a:latin typeface="服함o鋓曘"/>
              </a:rPr>
              <a:t>😂 Cheesy &amp; Meme-Worthy</a:t>
            </a:r>
          </a:p>
          <a:p>
            <a:pPr algn="ctr"/>
            <a:r>
              <a:rPr lang="en-US" sz="1600" b="1" dirty="0" smtClean="0">
                <a:latin typeface="服함o鋓曘"/>
              </a:rPr>
              <a:t>“Crying? Bopping. </a:t>
            </a:r>
            <a:r>
              <a:rPr lang="en-US" sz="1600" b="1" dirty="0" err="1" smtClean="0">
                <a:latin typeface="服함o鋓曘"/>
              </a:rPr>
              <a:t>Vibing</a:t>
            </a:r>
            <a:r>
              <a:rPr lang="en-US" sz="1600" b="1" dirty="0" smtClean="0">
                <a:latin typeface="服함o鋓曘"/>
              </a:rPr>
              <a:t>? Still bopping.”</a:t>
            </a:r>
            <a:endParaRPr lang="en-US" sz="1600" dirty="0" smtClean="0">
              <a:latin typeface="服함o鋓曘"/>
            </a:endParaRPr>
          </a:p>
          <a:p>
            <a:pPr algn="ctr"/>
            <a:r>
              <a:rPr lang="en-US" sz="1600" b="1" dirty="0" smtClean="0">
                <a:latin typeface="服함o鋓曘"/>
              </a:rPr>
              <a:t>“Powered by vibes and a suspicious amount of caffeine.”</a:t>
            </a:r>
            <a:endParaRPr lang="en-US" sz="1600" dirty="0" smtClean="0">
              <a:latin typeface="服함o鋓曘"/>
            </a:endParaRPr>
          </a:p>
          <a:p>
            <a:pPr algn="ctr"/>
            <a:r>
              <a:rPr lang="en-US" sz="1600" b="1" dirty="0" smtClean="0">
                <a:latin typeface="服함o鋓曘"/>
              </a:rPr>
              <a:t>“</a:t>
            </a:r>
            <a:r>
              <a:rPr lang="en-US" sz="1600" b="1" dirty="0" err="1" smtClean="0">
                <a:latin typeface="服함o鋓曘"/>
              </a:rPr>
              <a:t>EchoMood</a:t>
            </a:r>
            <a:r>
              <a:rPr lang="en-US" sz="1600" b="1" dirty="0" smtClean="0">
                <a:latin typeface="服함o鋓曘"/>
              </a:rPr>
              <a:t>: </a:t>
            </a:r>
            <a:r>
              <a:rPr lang="en-US" sz="1600" b="1" dirty="0" err="1" smtClean="0">
                <a:latin typeface="服함o鋓曘"/>
              </a:rPr>
              <a:t>Spotify</a:t>
            </a:r>
            <a:r>
              <a:rPr lang="en-US" sz="1600" b="1" dirty="0" smtClean="0">
                <a:latin typeface="服함o鋓曘"/>
              </a:rPr>
              <a:t> said ‘You okay?’ and we answered.”</a:t>
            </a:r>
            <a:endParaRPr lang="en-US" sz="1600" dirty="0" smtClean="0">
              <a:latin typeface="服함o鋓曘"/>
            </a:endParaRPr>
          </a:p>
          <a:p>
            <a:pPr algn="ctr"/>
            <a:r>
              <a:rPr lang="en-US" sz="1600" dirty="0" smtClean="0">
                <a:latin typeface="服함o鋓曘"/>
              </a:rPr>
              <a:t>Let me know which direction you want to lean in (deep, serious, funny, </a:t>
            </a:r>
            <a:r>
              <a:rPr lang="en-US" sz="1600" dirty="0" err="1" smtClean="0">
                <a:latin typeface="服함o鋓曘"/>
              </a:rPr>
              <a:t>techy</a:t>
            </a:r>
            <a:r>
              <a:rPr lang="en-US" sz="1600" dirty="0" smtClean="0">
                <a:latin typeface="服함o鋓曘"/>
              </a:rPr>
              <a:t>), </a:t>
            </a:r>
            <a:endParaRPr lang="en-US" sz="1600" dirty="0" smtClean="0">
              <a:latin typeface="服함o鋓曘"/>
            </a:endParaRPr>
          </a:p>
          <a:p>
            <a:pPr algn="ctr"/>
            <a:r>
              <a:rPr lang="en-US" sz="1600" dirty="0" smtClean="0">
                <a:latin typeface="服함o鋓曘"/>
              </a:rPr>
              <a:t>and </a:t>
            </a:r>
            <a:r>
              <a:rPr lang="en-US" sz="1600" dirty="0" smtClean="0">
                <a:latin typeface="服함o鋓曘"/>
              </a:rPr>
              <a:t>I can polish or combine them!</a:t>
            </a:r>
          </a:p>
          <a:p>
            <a:pPr algn="ctr">
              <a:defRPr sz="2800" b="1">
                <a:solidFill>
                  <a:srgbClr val="FF0000"/>
                </a:solidFill>
              </a:defRPr>
            </a:pPr>
            <a:endParaRPr sz="3600">
              <a:latin typeface="服함o鋓曘"/>
            </a:endParaRPr>
          </a:p>
        </p:txBody>
      </p:sp>
    </p:spTree>
  </p:cSld>
  <p:clrMapOvr>
    <a:masterClrMapping/>
  </p:clrMapOvr>
  <p:transition advTm="15266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/>
            </a:pPr>
            <a:r>
              <a:t>The Grind Begins 🔧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2800" b="1">
                <a:solidFill>
                  <a:srgbClr val="FF0000"/>
                </a:solidFill>
              </a:defRPr>
            </a:pPr>
            <a:r>
              <a:t>Me learning Spotipy: 'It do be confusing tho'</a:t>
            </a:r>
          </a:p>
        </p:txBody>
      </p:sp>
    </p:spTree>
  </p:cSld>
  <p:clrMapOvr>
    <a:masterClrMapping/>
  </p:clrMapOvr>
  <p:transition advTm="486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/>
            </a:pPr>
            <a:r>
              <a:t>localhost:8501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37160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2800" b="1">
                <a:solidFill>
                  <a:srgbClr val="FF0000"/>
                </a:solidFill>
              </a:defRPr>
            </a:pPr>
            <a:r>
              <a:t>When it works locally but breaks in front of your teacher 😭</a:t>
            </a:r>
          </a:p>
        </p:txBody>
      </p:sp>
    </p:spTree>
  </p:cSld>
  <p:clrMapOvr>
    <a:masterClrMapping/>
  </p:clrMapOvr>
  <p:transition advTm="4859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/>
            </a:pPr>
            <a:r>
              <a:t>Filtering by Feelings 🎧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2800" b="1">
                <a:solidFill>
                  <a:srgbClr val="FF0000"/>
                </a:solidFill>
              </a:defRPr>
            </a:pPr>
            <a:r>
              <a:t>EchoMood be like: 'You're sad? Here's Adele.'</a:t>
            </a:r>
          </a:p>
        </p:txBody>
      </p:sp>
    </p:spTree>
  </p:cSld>
  <p:clrMapOvr>
    <a:masterClrMapping/>
  </p:clrMapOvr>
  <p:transition advTm="5297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/>
            </a:pPr>
            <a:r>
              <a:t>Genres Galore 🎶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2800" b="1">
                <a:solidFill>
                  <a:srgbClr val="FF0000"/>
                </a:solidFill>
              </a:defRPr>
            </a:pPr>
            <a:r>
              <a:t>When your playlist goes from Mozart to Metallica 💀</a:t>
            </a:r>
          </a:p>
        </p:txBody>
      </p:sp>
    </p:spTree>
  </p:cSld>
  <p:clrMapOvr>
    <a:masterClrMapping/>
  </p:clrMapOvr>
  <p:transition advTm="3484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/>
            </a:pPr>
            <a:r>
              <a:t>The Math Behind the Mood 📊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2800" b="1">
                <a:solidFill>
                  <a:srgbClr val="FF0000"/>
                </a:solidFill>
              </a:defRPr>
            </a:pPr>
            <a:r>
              <a:t>Assigning familiarity scores like a mad scientist</a:t>
            </a:r>
          </a:p>
        </p:txBody>
      </p:sp>
    </p:spTree>
  </p:cSld>
  <p:clrMapOvr>
    <a:masterClrMapping/>
  </p:clrMapOvr>
  <p:transition advTm="3407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/>
            </a:pPr>
            <a:r>
              <a:t>UI Glow Up ✨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2800" b="1">
                <a:solidFill>
                  <a:srgbClr val="FF0000"/>
                </a:solidFill>
              </a:defRPr>
            </a:pPr>
            <a:r>
              <a:t>From spaghetti Streamlit to stylish sliders</a:t>
            </a:r>
          </a:p>
        </p:txBody>
      </p:sp>
    </p:spTree>
  </p:cSld>
  <p:clrMapOvr>
    <a:masterClrMapping/>
  </p:clrMapOvr>
  <p:transition advTm="4781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/>
            </a:pPr>
            <a:r>
              <a:t>The Deployment Arc 🌐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2800" b="1">
                <a:solidFill>
                  <a:srgbClr val="FF0000"/>
                </a:solidFill>
              </a:defRPr>
            </a:pPr>
            <a:r>
              <a:t>'Streamlit Cloud is free?! Say less.'</a:t>
            </a:r>
          </a:p>
        </p:txBody>
      </p:sp>
      <p:pic>
        <p:nvPicPr>
          <p:cNvPr id="4098" name="Picture 2" descr="Drakeposting - Meming Wiki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65269" y="2282733"/>
            <a:ext cx="4250725" cy="4135996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4616824" y="2501153"/>
            <a:ext cx="1899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Paying for Cloud Hosting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616824" y="4911787"/>
            <a:ext cx="1899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Free </a:t>
            </a:r>
            <a:r>
              <a:rPr lang="en-GB" dirty="0" err="1" smtClean="0"/>
              <a:t>Steamlit</a:t>
            </a:r>
            <a:r>
              <a:rPr lang="en-GB" dirty="0" smtClean="0"/>
              <a:t> Cloud</a:t>
            </a:r>
            <a:endParaRPr lang="en-US" dirty="0"/>
          </a:p>
        </p:txBody>
      </p:sp>
    </p:spTree>
  </p:cSld>
  <p:clrMapOvr>
    <a:masterClrMapping/>
  </p:clrMapOvr>
  <p:transition advTm="8531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15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3.7|2.3|1.5|1.8|2|5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|3.5|2.5|1.6|2.4|2.9|3.2|3.4|3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2.4|2.3|3.8|3.2|3.4|3.2|2.8|2.8|3.3|3.1|2.5|3.7|2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|2.4|1.9|2.4|2.4|2.7|2.7|2.6|1.8|1.9|1.7|1.7|1.9|1.7|2|2.9|2.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4.5|3.6|1.8|1.7|1.7|1.7|1.7|1.7|1.6|1.6|1.9|1.4|1.4|1.5|1.6|1.5|1.7|1.7|8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7|2.6|1.8|2.4|1.8|1.6|1.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1277</TotalTime>
  <Words>1388</Words>
  <Application>Microsoft Macintosh PowerPoint</Application>
  <PresentationFormat>On-screen Show (4:3)</PresentationFormat>
  <Paragraphs>192</Paragraphs>
  <Slides>21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EchoMood: The Journey</vt:lpstr>
      <vt:lpstr>The Spark 💡</vt:lpstr>
      <vt:lpstr>The Grind Begins 🔧</vt:lpstr>
      <vt:lpstr>localhost:8501</vt:lpstr>
      <vt:lpstr>Filtering by Feelings 🎧</vt:lpstr>
      <vt:lpstr>Genres Galore 🎶</vt:lpstr>
      <vt:lpstr>The Math Behind the Mood 📊</vt:lpstr>
      <vt:lpstr>UI Glow Up ✨</vt:lpstr>
      <vt:lpstr>The Deployment Arc 🌐</vt:lpstr>
      <vt:lpstr>Meme-Fuelled Debugging 🧠</vt:lpstr>
      <vt:lpstr>The World Meets EchoMood 🌍</vt:lpstr>
      <vt:lpstr>“When it Finally Worked”</vt:lpstr>
      <vt:lpstr>The EchoMood Algorithm™</vt:lpstr>
      <vt:lpstr>“Beta Testers”</vt:lpstr>
      <vt:lpstr>“The Latency Arc”</vt:lpstr>
      <vt:lpstr>They Laughed When I Said I Was Making a Mood-Based Playlist App...</vt:lpstr>
      <vt:lpstr>You can try it</vt:lpstr>
      <vt:lpstr>It keeps going!</vt:lpstr>
      <vt:lpstr>We’re almost done...</vt:lpstr>
      <vt:lpstr>Okay.... You can try it now</vt:lpstr>
      <vt:lpstr>When you get AI to make your final slide</vt:lpstr>
    </vt:vector>
  </TitlesOfParts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EchoMood: The Journey</dc:title>
  <dc:creator>Pierce Zhong</dc:creator>
  <dc:description>generated using python-pptx</dc:description>
  <cp:lastModifiedBy>pierc</cp:lastModifiedBy>
  <cp:revision>5</cp:revision>
  <dcterms:created xsi:type="dcterms:W3CDTF">2013-01-27T09:14:16Z</dcterms:created>
  <dcterms:modified xsi:type="dcterms:W3CDTF">2025-06-01T15:23:06Z</dcterms:modified>
</cp:coreProperties>
</file>