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7" r:id="rId4"/>
    <p:sldId id="275" r:id="rId5"/>
    <p:sldId id="300" r:id="rId6"/>
    <p:sldId id="268" r:id="rId7"/>
    <p:sldId id="335" r:id="rId8"/>
    <p:sldId id="302" r:id="rId9"/>
    <p:sldId id="336" r:id="rId10"/>
    <p:sldId id="274" r:id="rId11"/>
    <p:sldId id="337" r:id="rId12"/>
    <p:sldId id="338" r:id="rId13"/>
    <p:sldId id="339" r:id="rId14"/>
    <p:sldId id="340" r:id="rId15"/>
    <p:sldId id="282" r:id="rId16"/>
    <p:sldId id="299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AB03-2860-45B8-A0D7-FC995FC3A829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F219-1042-48FF-8657-2E904DD7C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08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7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95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64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5876290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5380" y="2134426"/>
            <a:ext cx="99212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500" dirty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基于</a:t>
            </a:r>
            <a:r>
              <a:rPr lang="en-US" altLang="zh-CN" sz="4000" b="1" spc="500" dirty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SSM</a:t>
            </a:r>
            <a:r>
              <a:rPr lang="zh-CN" altLang="en-US" sz="4000" b="1" spc="500" dirty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框架的个人博客系统：</a:t>
            </a:r>
          </a:p>
          <a:p>
            <a:pPr algn="ctr"/>
            <a:r>
              <a:rPr lang="en-US" altLang="zh-CN" sz="4000" b="1" spc="500" dirty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						——</a:t>
            </a:r>
            <a:r>
              <a:rPr lang="zh-CN" altLang="en-US" sz="4000" b="1" spc="500" dirty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非传统意义博客</a:t>
            </a:r>
          </a:p>
        </p:txBody>
      </p:sp>
      <p:sp>
        <p:nvSpPr>
          <p:cNvPr id="45" name="矩形 44"/>
          <p:cNvSpPr/>
          <p:nvPr/>
        </p:nvSpPr>
        <p:spPr>
          <a:xfrm>
            <a:off x="4067175" y="3834130"/>
            <a:ext cx="1275080" cy="367030"/>
          </a:xfrm>
          <a:prstGeom prst="rect">
            <a:avLst/>
          </a:prstGeom>
        </p:spPr>
        <p:txBody>
          <a:bodyPr wrap="none" lIns="91416" tIns="45708" rIns="91416" bIns="4570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   师：</a:t>
            </a:r>
          </a:p>
        </p:txBody>
      </p:sp>
      <p:sp>
        <p:nvSpPr>
          <p:cNvPr id="46" name="文本框 35"/>
          <p:cNvSpPr txBox="1"/>
          <p:nvPr/>
        </p:nvSpPr>
        <p:spPr>
          <a:xfrm>
            <a:off x="5255148" y="3338970"/>
            <a:ext cx="84582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赵子彰</a:t>
            </a:r>
          </a:p>
        </p:txBody>
      </p:sp>
      <p:sp>
        <p:nvSpPr>
          <p:cNvPr id="47" name="文本框 36"/>
          <p:cNvSpPr txBox="1"/>
          <p:nvPr/>
        </p:nvSpPr>
        <p:spPr>
          <a:xfrm>
            <a:off x="5255284" y="3798075"/>
            <a:ext cx="821055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周   健</a:t>
            </a:r>
          </a:p>
        </p:txBody>
      </p:sp>
      <p:sp>
        <p:nvSpPr>
          <p:cNvPr id="2" name="文本框 35"/>
          <p:cNvSpPr txBox="1"/>
          <p:nvPr/>
        </p:nvSpPr>
        <p:spPr>
          <a:xfrm>
            <a:off x="4252595" y="3338830"/>
            <a:ext cx="922020" cy="43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</a:p>
        </p:txBody>
      </p:sp>
      <p:sp>
        <p:nvSpPr>
          <p:cNvPr id="3" name="文本框 35"/>
          <p:cNvSpPr txBox="1"/>
          <p:nvPr/>
        </p:nvSpPr>
        <p:spPr>
          <a:xfrm>
            <a:off x="4234703" y="4237495"/>
            <a:ext cx="110744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</a:p>
        </p:txBody>
      </p:sp>
      <p:sp>
        <p:nvSpPr>
          <p:cNvPr id="4" name="文本框 35"/>
          <p:cNvSpPr txBox="1"/>
          <p:nvPr/>
        </p:nvSpPr>
        <p:spPr>
          <a:xfrm>
            <a:off x="5266578" y="4237495"/>
            <a:ext cx="141097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2018-03-29</a:t>
            </a: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65" y="321310"/>
            <a:ext cx="1708150" cy="170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1307">
        <p14:prism dir="d"/>
      </p:transition>
    </mc:Choice>
    <mc:Fallback xmlns="">
      <p:transition spd="slow" advTm="113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4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4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4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46" grpId="0"/>
      <p:bldP spid="46" grpId="1"/>
      <p:bldP spid="47" grpId="0"/>
      <p:bldP spid="47" grpId="1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9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6388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目前进展</a:t>
            </a:r>
          </a:p>
        </p:txBody>
      </p:sp>
      <p:sp>
        <p:nvSpPr>
          <p:cNvPr id="15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"/>
    </mc:Choice>
    <mc:Fallback xmlns="">
      <p:transition spd="slow" advTm="3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11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权限控制（已完成）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10C1CA-7315-492C-9804-6FB90ED95009}"/>
              </a:ext>
            </a:extLst>
          </p:cNvPr>
          <p:cNvSpPr/>
          <p:nvPr/>
        </p:nvSpPr>
        <p:spPr>
          <a:xfrm>
            <a:off x="1383513" y="2589868"/>
            <a:ext cx="1021158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如果想实现一个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JavaWeb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应用，必须遵循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Servlet3.0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规范。根据选用协议的不同，产生了子接口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Servlet-Http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规范。而我选用的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SpringMVC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就是一个采用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模式的实现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Servlet-Http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接口的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JavaWeb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框架，由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提供技术支持。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4" descr="ç¸å³å¾ç">
            <a:extLst>
              <a:ext uri="{FF2B5EF4-FFF2-40B4-BE49-F238E27FC236}">
                <a16:creationId xmlns:a16="http://schemas.microsoft.com/office/drawing/2014/main" id="{60C38EF5-91DB-4CFB-9F78-1C500740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2499B8-22CA-4A68-9D43-D074C1FA158F}"/>
              </a:ext>
            </a:extLst>
          </p:cNvPr>
          <p:cNvSpPr/>
          <p:nvPr/>
        </p:nvSpPr>
        <p:spPr>
          <a:xfrm>
            <a:off x="1383513" y="4131345"/>
            <a:ext cx="10211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所有实现了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规范的框架都支持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Listener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三大组件。通常情况下，利用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我们就能够过滤所有的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，从而实现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级别的权限控制，如果要想实现方法级别的权限控制则需要用到切面编程的思想，其基本原理是反射和代理。当然如果自己实现一套权限控制是非常庞大的工程，为了不重复造轮子，我选用了由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提供的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SpringSecurity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12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2334529" y="1132612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权限控制基本流程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10C1CA-7315-492C-9804-6FB90ED95009}"/>
              </a:ext>
            </a:extLst>
          </p:cNvPr>
          <p:cNvSpPr/>
          <p:nvPr/>
        </p:nvSpPr>
        <p:spPr>
          <a:xfrm>
            <a:off x="1383513" y="2589868"/>
            <a:ext cx="102115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4" descr="ç¸å³å¾ç">
            <a:extLst>
              <a:ext uri="{FF2B5EF4-FFF2-40B4-BE49-F238E27FC236}">
                <a16:creationId xmlns:a16="http://schemas.microsoft.com/office/drawing/2014/main" id="{60C38EF5-91DB-4CFB-9F78-1C500740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2499B8-22CA-4A68-9D43-D074C1FA158F}"/>
              </a:ext>
            </a:extLst>
          </p:cNvPr>
          <p:cNvSpPr/>
          <p:nvPr/>
        </p:nvSpPr>
        <p:spPr>
          <a:xfrm>
            <a:off x="1383513" y="4131345"/>
            <a:ext cx="102115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71088F-97A9-4E4C-A82F-20478C9A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90400" cy="67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13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2772410" y="1258272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后端框架的搭建</a:t>
            </a:r>
          </a:p>
        </p:txBody>
      </p:sp>
      <p:sp>
        <p:nvSpPr>
          <p:cNvPr id="19" name="AutoShape 4" descr="ç¸å³å¾ç">
            <a:extLst>
              <a:ext uri="{FF2B5EF4-FFF2-40B4-BE49-F238E27FC236}">
                <a16:creationId xmlns:a16="http://schemas.microsoft.com/office/drawing/2014/main" id="{60C38EF5-91DB-4CFB-9F78-1C500740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6C184A-698C-4F36-A21A-FED3870C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58" y="1204961"/>
            <a:ext cx="6351923" cy="53965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BADDA9-95AB-4326-B708-0A51C82F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78" y="-72075"/>
            <a:ext cx="6263964" cy="6942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651206B-4747-4FC2-B8F1-D9E5BE2BE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7" y="22225"/>
            <a:ext cx="7419975" cy="68484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F802EC-719A-478C-BF2E-28D293141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267" y="22225"/>
            <a:ext cx="7553739" cy="6858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12500D-C2FF-4D6A-97E2-34AEA616C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675" y="19050"/>
            <a:ext cx="74866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14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2505710" y="1629786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主要功能浏览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10C1CA-7315-492C-9804-6FB90ED95009}"/>
              </a:ext>
            </a:extLst>
          </p:cNvPr>
          <p:cNvSpPr/>
          <p:nvPr/>
        </p:nvSpPr>
        <p:spPr>
          <a:xfrm>
            <a:off x="1383513" y="2589868"/>
            <a:ext cx="102115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4" descr="ç¸å³å¾ç">
            <a:extLst>
              <a:ext uri="{FF2B5EF4-FFF2-40B4-BE49-F238E27FC236}">
                <a16:creationId xmlns:a16="http://schemas.microsoft.com/office/drawing/2014/main" id="{60C38EF5-91DB-4CFB-9F78-1C500740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2499B8-22CA-4A68-9D43-D074C1FA158F}"/>
              </a:ext>
            </a:extLst>
          </p:cNvPr>
          <p:cNvSpPr/>
          <p:nvPr/>
        </p:nvSpPr>
        <p:spPr>
          <a:xfrm>
            <a:off x="1383513" y="4131345"/>
            <a:ext cx="102115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BEC716-98E2-4829-80C3-30FC0D9B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5" y="2292340"/>
            <a:ext cx="11827430" cy="3441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8104E5-E41A-4A47-84EB-22EAA7D5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9517"/>
            <a:ext cx="12198129" cy="38031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4BE3EB-685E-4610-AC28-AE2CEA6B0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85" y="426063"/>
            <a:ext cx="12192000" cy="55300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8371E9-3C8F-4132-97D5-4AAFAAE7F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942" y="569344"/>
            <a:ext cx="3846003" cy="58236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32DB4-2D9E-406E-B99E-0AC3A68717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024" y="128361"/>
            <a:ext cx="9448800" cy="6705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0CFE6D-D203-4FD5-B904-DF6E4F012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062" y="459634"/>
            <a:ext cx="12192000" cy="60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15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进度安排</a:t>
            </a:r>
          </a:p>
        </p:txBody>
      </p:sp>
      <p:sp>
        <p:nvSpPr>
          <p:cNvPr id="23" name="右箭头 20"/>
          <p:cNvSpPr/>
          <p:nvPr/>
        </p:nvSpPr>
        <p:spPr>
          <a:xfrm>
            <a:off x="1214974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8045" y="4574540"/>
            <a:ext cx="236283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查阅书籍，</a:t>
            </a:r>
          </a:p>
          <a:p>
            <a:pPr algn="ctr">
              <a:lnSpc>
                <a:spcPts val="1795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学习编程知识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9291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阶段一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67169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2820" y="3668395"/>
            <a:ext cx="2258060" cy="670560"/>
          </a:xfrm>
          <a:prstGeom prst="rect">
            <a:avLst/>
          </a:prstGeom>
          <a:noFill/>
          <a:ln>
            <a:noFill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2018.1.4 – 2018.2.4</a:t>
            </a:r>
          </a:p>
        </p:txBody>
      </p:sp>
      <p:sp>
        <p:nvSpPr>
          <p:cNvPr id="28" name="椭圆 27"/>
          <p:cNvSpPr/>
          <p:nvPr/>
        </p:nvSpPr>
        <p:spPr>
          <a:xfrm>
            <a:off x="815967" y="2136812"/>
            <a:ext cx="798013" cy="718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0"/>
          <p:cNvSpPr/>
          <p:nvPr/>
        </p:nvSpPr>
        <p:spPr>
          <a:xfrm>
            <a:off x="3998923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40448" y="4614246"/>
            <a:ext cx="128905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分析需求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3239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阶段二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651117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9255" y="3668352"/>
            <a:ext cx="2415630" cy="672369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2018.2.5 - 2018.2.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99916" y="2136812"/>
            <a:ext cx="798013" cy="718470"/>
          </a:xfrm>
          <a:prstGeom prst="ellipse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20"/>
          <p:cNvSpPr/>
          <p:nvPr/>
        </p:nvSpPr>
        <p:spPr>
          <a:xfrm>
            <a:off x="6686871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682417" y="4614840"/>
            <a:ext cx="1776234" cy="230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完成项目框架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1188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阶段三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339066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87204" y="3668352"/>
            <a:ext cx="2415630" cy="672369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2.11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- 2018.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4.0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287864" y="2136812"/>
            <a:ext cx="798013" cy="7184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20"/>
          <p:cNvSpPr/>
          <p:nvPr/>
        </p:nvSpPr>
        <p:spPr>
          <a:xfrm>
            <a:off x="9374820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74228" y="4574539"/>
            <a:ext cx="17762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完善项目细节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39137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阶段四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9027015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03550" y="3624873"/>
            <a:ext cx="2415630" cy="39537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- 2018.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5.5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975813" y="2136812"/>
            <a:ext cx="798013" cy="7184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867169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1117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39066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27014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 noChangeArrowheads="1"/>
          </p:cNvSpPr>
          <p:nvPr/>
        </p:nvSpPr>
        <p:spPr bwMode="auto">
          <a:xfrm>
            <a:off x="6506929" y="2327291"/>
            <a:ext cx="359884" cy="337513"/>
          </a:xfrm>
          <a:custGeom>
            <a:avLst/>
            <a:gdLst>
              <a:gd name="T0" fmla="*/ 1661596 w 1354137"/>
              <a:gd name="T1" fmla="*/ 0 h 1411287"/>
              <a:gd name="T2" fmla="*/ 1755001 w 1354137"/>
              <a:gd name="T3" fmla="*/ 311572 h 1411287"/>
              <a:gd name="T4" fmla="*/ 92982 w 1354137"/>
              <a:gd name="T5" fmla="*/ 807857 h 1411287"/>
              <a:gd name="T6" fmla="*/ 1827857 w 1354137"/>
              <a:gd name="T7" fmla="*/ 807857 h 1411287"/>
              <a:gd name="T8" fmla="*/ 1827857 w 1354137"/>
              <a:gd name="T9" fmla="*/ 1905000 h 1411287"/>
              <a:gd name="T10" fmla="*/ 92142 w 1354137"/>
              <a:gd name="T11" fmla="*/ 1905000 h 1411287"/>
              <a:gd name="T12" fmla="*/ 92142 w 1354137"/>
              <a:gd name="T13" fmla="*/ 807857 h 1411287"/>
              <a:gd name="T14" fmla="*/ 92978 w 1354137"/>
              <a:gd name="T15" fmla="*/ 807857 h 1411287"/>
              <a:gd name="T16" fmla="*/ 0 w 1354137"/>
              <a:gd name="T17" fmla="*/ 495858 h 1411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4137" h="1411287">
                <a:moveTo>
                  <a:pt x="1230965" y="0"/>
                </a:moveTo>
                <a:lnTo>
                  <a:pt x="1300163" y="230823"/>
                </a:lnTo>
                <a:lnTo>
                  <a:pt x="68884" y="598487"/>
                </a:lnTo>
                <a:lnTo>
                  <a:pt x="1354137" y="598487"/>
                </a:lnTo>
                <a:lnTo>
                  <a:pt x="1354137" y="1411287"/>
                </a:lnTo>
                <a:lnTo>
                  <a:pt x="68262" y="1411287"/>
                </a:lnTo>
                <a:lnTo>
                  <a:pt x="68262" y="598487"/>
                </a:lnTo>
                <a:lnTo>
                  <a:pt x="68881" y="598487"/>
                </a:lnTo>
                <a:lnTo>
                  <a:pt x="0" y="367348"/>
                </a:lnTo>
                <a:lnTo>
                  <a:pt x="1230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923040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1002675" y="2390922"/>
            <a:ext cx="424598" cy="21025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9162521" y="2368622"/>
            <a:ext cx="424598" cy="254850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3820184" y="2289426"/>
            <a:ext cx="401540" cy="398000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"/>
    </mc:Choice>
    <mc:Fallback xmlns="">
      <p:transition spd="slow" advTm="1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7" grpId="0"/>
      <p:bldP spid="28" grpId="0" animBg="1"/>
      <p:bldP spid="29" grpId="0" animBg="1"/>
      <p:bldP spid="30" grpId="0"/>
      <p:bldP spid="31" grpId="0"/>
      <p:bldP spid="33" grpId="0"/>
      <p:bldP spid="34" grpId="0" animBg="1"/>
      <p:bldP spid="35" grpId="0" animBg="1"/>
      <p:bldP spid="36" grpId="0"/>
      <p:bldP spid="37" grpId="0"/>
      <p:bldP spid="39" grpId="0"/>
      <p:bldP spid="40" grpId="0" animBg="1"/>
      <p:bldP spid="41" grpId="0" animBg="1"/>
      <p:bldP spid="42" grpId="0"/>
      <p:bldP spid="43" grpId="0"/>
      <p:bldP spid="45" grpId="0"/>
      <p:bldP spid="46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16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进度安排</a:t>
            </a:r>
          </a:p>
        </p:txBody>
      </p:sp>
      <p:sp>
        <p:nvSpPr>
          <p:cNvPr id="23" name="右箭头 20"/>
          <p:cNvSpPr/>
          <p:nvPr/>
        </p:nvSpPr>
        <p:spPr>
          <a:xfrm>
            <a:off x="1214974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7169" y="4574369"/>
            <a:ext cx="2363768" cy="22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撰写毕业设计论文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9291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阶段五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67169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5307" y="3668352"/>
            <a:ext cx="2415630" cy="672369"/>
          </a:xfrm>
          <a:prstGeom prst="rect">
            <a:avLst/>
          </a:prstGeom>
          <a:noFill/>
          <a:ln>
            <a:noFill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5.6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- 2018.5.15</a:t>
            </a:r>
          </a:p>
        </p:txBody>
      </p:sp>
      <p:sp>
        <p:nvSpPr>
          <p:cNvPr id="28" name="椭圆 27"/>
          <p:cNvSpPr/>
          <p:nvPr/>
        </p:nvSpPr>
        <p:spPr>
          <a:xfrm>
            <a:off x="815967" y="2136812"/>
            <a:ext cx="798013" cy="718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0"/>
          <p:cNvSpPr/>
          <p:nvPr/>
        </p:nvSpPr>
        <p:spPr>
          <a:xfrm>
            <a:off x="3998923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1117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毕业设计送评阅人审阅，做好答辩的准备工作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3239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阶段六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651117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9255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2018.5.16 - 2018.5.25</a:t>
            </a:r>
          </a:p>
        </p:txBody>
      </p:sp>
      <p:sp>
        <p:nvSpPr>
          <p:cNvPr id="34" name="椭圆 33"/>
          <p:cNvSpPr/>
          <p:nvPr/>
        </p:nvSpPr>
        <p:spPr>
          <a:xfrm>
            <a:off x="3599916" y="2136812"/>
            <a:ext cx="798013" cy="718470"/>
          </a:xfrm>
          <a:prstGeom prst="ellipse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20"/>
          <p:cNvSpPr/>
          <p:nvPr/>
        </p:nvSpPr>
        <p:spPr>
          <a:xfrm>
            <a:off x="6686871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39066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根据答辩意见进一步完善设计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51188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阶段七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339066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87204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2018.5.25 - 2018.6.1</a:t>
            </a:r>
          </a:p>
        </p:txBody>
      </p:sp>
      <p:sp>
        <p:nvSpPr>
          <p:cNvPr id="40" name="椭圆 39"/>
          <p:cNvSpPr/>
          <p:nvPr/>
        </p:nvSpPr>
        <p:spPr>
          <a:xfrm>
            <a:off x="6287864" y="2136812"/>
            <a:ext cx="798013" cy="7184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20"/>
          <p:cNvSpPr/>
          <p:nvPr/>
        </p:nvSpPr>
        <p:spPr>
          <a:xfrm>
            <a:off x="9374820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027015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上交纸质档案,上传定稿电子文档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39137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阶段八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9027015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75153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2018.6.2 - 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2018.6.5</a:t>
            </a:r>
          </a:p>
        </p:txBody>
      </p:sp>
      <p:sp>
        <p:nvSpPr>
          <p:cNvPr id="46" name="椭圆 45"/>
          <p:cNvSpPr/>
          <p:nvPr/>
        </p:nvSpPr>
        <p:spPr>
          <a:xfrm>
            <a:off x="8975813" y="2136812"/>
            <a:ext cx="798013" cy="7184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867169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1117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39066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27014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 noChangeArrowheads="1"/>
          </p:cNvSpPr>
          <p:nvPr/>
        </p:nvSpPr>
        <p:spPr bwMode="auto">
          <a:xfrm>
            <a:off x="6506929" y="2327291"/>
            <a:ext cx="359884" cy="337513"/>
          </a:xfrm>
          <a:custGeom>
            <a:avLst/>
            <a:gdLst>
              <a:gd name="T0" fmla="*/ 1661596 w 1354137"/>
              <a:gd name="T1" fmla="*/ 0 h 1411287"/>
              <a:gd name="T2" fmla="*/ 1755001 w 1354137"/>
              <a:gd name="T3" fmla="*/ 311572 h 1411287"/>
              <a:gd name="T4" fmla="*/ 92982 w 1354137"/>
              <a:gd name="T5" fmla="*/ 807857 h 1411287"/>
              <a:gd name="T6" fmla="*/ 1827857 w 1354137"/>
              <a:gd name="T7" fmla="*/ 807857 h 1411287"/>
              <a:gd name="T8" fmla="*/ 1827857 w 1354137"/>
              <a:gd name="T9" fmla="*/ 1905000 h 1411287"/>
              <a:gd name="T10" fmla="*/ 92142 w 1354137"/>
              <a:gd name="T11" fmla="*/ 1905000 h 1411287"/>
              <a:gd name="T12" fmla="*/ 92142 w 1354137"/>
              <a:gd name="T13" fmla="*/ 807857 h 1411287"/>
              <a:gd name="T14" fmla="*/ 92978 w 1354137"/>
              <a:gd name="T15" fmla="*/ 807857 h 1411287"/>
              <a:gd name="T16" fmla="*/ 0 w 1354137"/>
              <a:gd name="T17" fmla="*/ 495858 h 1411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4137" h="1411287">
                <a:moveTo>
                  <a:pt x="1230965" y="0"/>
                </a:moveTo>
                <a:lnTo>
                  <a:pt x="1300163" y="230823"/>
                </a:lnTo>
                <a:lnTo>
                  <a:pt x="68884" y="598487"/>
                </a:lnTo>
                <a:lnTo>
                  <a:pt x="1354137" y="598487"/>
                </a:lnTo>
                <a:lnTo>
                  <a:pt x="1354137" y="1411287"/>
                </a:lnTo>
                <a:lnTo>
                  <a:pt x="68262" y="1411287"/>
                </a:lnTo>
                <a:lnTo>
                  <a:pt x="68262" y="598487"/>
                </a:lnTo>
                <a:lnTo>
                  <a:pt x="68881" y="598487"/>
                </a:lnTo>
                <a:lnTo>
                  <a:pt x="0" y="367348"/>
                </a:lnTo>
                <a:lnTo>
                  <a:pt x="1230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923040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1002675" y="2390922"/>
            <a:ext cx="424598" cy="21025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9162521" y="2368622"/>
            <a:ext cx="424598" cy="254850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3820184" y="2289426"/>
            <a:ext cx="401540" cy="398000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"/>
    </mc:Choice>
    <mc:Fallback xmlns="">
      <p:transition spd="slow" advTm="1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5" grpId="0"/>
      <p:bldP spid="27" grpId="0"/>
      <p:bldP spid="28" grpId="0" bldLvl="0" animBg="1"/>
      <p:bldP spid="29" grpId="0" bldLvl="0" animBg="1"/>
      <p:bldP spid="30" grpId="0"/>
      <p:bldP spid="31" grpId="0"/>
      <p:bldP spid="33" grpId="0"/>
      <p:bldP spid="34" grpId="0" bldLvl="0" animBg="1"/>
      <p:bldP spid="35" grpId="0" bldLvl="0" animBg="1"/>
      <p:bldP spid="36" grpId="0"/>
      <p:bldP spid="37" grpId="0"/>
      <p:bldP spid="39" grpId="0"/>
      <p:bldP spid="40" grpId="0" bldLvl="0" animBg="1"/>
      <p:bldP spid="41" grpId="0" bldLvl="0" animBg="1"/>
      <p:bldP spid="42" grpId="0"/>
      <p:bldP spid="43" grpId="0"/>
      <p:bldP spid="45" grpId="0"/>
      <p:bldP spid="46" grpId="0" bldLvl="0" animBg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17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4434" y="1400054"/>
            <a:ext cx="10449081" cy="92075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2"/>
    </mc:Choice>
    <mc:Fallback xmlns="">
      <p:transition spd="slow" advTm="2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4759045" y="1360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" name="流程图: 离页连接符 2"/>
          <p:cNvSpPr/>
          <p:nvPr/>
        </p:nvSpPr>
        <p:spPr>
          <a:xfrm>
            <a:off x="4759045" y="2376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" name="流程图: 离页连接符 3"/>
          <p:cNvSpPr/>
          <p:nvPr/>
        </p:nvSpPr>
        <p:spPr>
          <a:xfrm>
            <a:off x="4759045" y="3392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68227" y="1940852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5668227" y="2956852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5668227" y="3998251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17" name="文本框 5"/>
          <p:cNvSpPr txBox="1"/>
          <p:nvPr/>
        </p:nvSpPr>
        <p:spPr>
          <a:xfrm>
            <a:off x="5869679" y="133470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5869679" y="23636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</a:p>
        </p:txBody>
      </p:sp>
      <p:sp>
        <p:nvSpPr>
          <p:cNvPr id="19" name="文本框 44"/>
          <p:cNvSpPr txBox="1"/>
          <p:nvPr/>
        </p:nvSpPr>
        <p:spPr>
          <a:xfrm>
            <a:off x="5869679" y="33796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目前进展</a:t>
            </a:r>
          </a:p>
        </p:txBody>
      </p:sp>
      <p:sp>
        <p:nvSpPr>
          <p:cNvPr id="29" name="矩形 42"/>
          <p:cNvSpPr/>
          <p:nvPr/>
        </p:nvSpPr>
        <p:spPr>
          <a:xfrm>
            <a:off x="-1" y="2"/>
            <a:ext cx="3257204" cy="5557996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4875" y="592079"/>
            <a:ext cx="2745863" cy="653169"/>
          </a:xfrm>
          <a:prstGeom prst="rect">
            <a:avLst/>
          </a:prstGeom>
          <a:noFill/>
        </p:spPr>
        <p:txBody>
          <a:bodyPr wrap="square" lIns="143935" tIns="71966" rIns="143935" bIns="71966" rtlCol="0">
            <a:spAutoFit/>
          </a:bodyPr>
          <a:lstStyle/>
          <a:p>
            <a:r>
              <a:rPr lang="en-US" altLang="zh-CN" sz="3300" b="1" spc="-192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300" b="1" spc="-192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42"/>
          <p:cNvSpPr/>
          <p:nvPr/>
        </p:nvSpPr>
        <p:spPr>
          <a:xfrm flipV="1">
            <a:off x="-1" y="3692150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5"/>
          <p:cNvSpPr>
            <a:spLocks noChangeArrowheads="1"/>
          </p:cNvSpPr>
          <p:nvPr/>
        </p:nvSpPr>
        <p:spPr bwMode="auto">
          <a:xfrm>
            <a:off x="394140" y="1360398"/>
            <a:ext cx="155764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Bebas Neue" pitchFamily="2" charset="0"/>
              </a:rPr>
              <a:t>目录</a:t>
            </a:r>
            <a:endParaRPr lang="en-US" sz="4400" b="1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Bebas Neu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658">
        <p14:prism dir="u" isInverted="1"/>
      </p:transition>
    </mc:Choice>
    <mc:Fallback xmlns="">
      <p:transition spd="slow" advTm="8658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17" grpId="0"/>
          <p:bldP spid="18" grpId="0"/>
          <p:bldP spid="19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17" grpId="0"/>
          <p:bldP spid="18" grpId="0"/>
          <p:bldP spid="19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</a:p>
        </p:txBody>
      </p:sp>
      <p:sp>
        <p:nvSpPr>
          <p:cNvPr id="5" name="矩形 122"/>
          <p:cNvSpPr>
            <a:spLocks noChangeArrowheads="1"/>
          </p:cNvSpPr>
          <p:nvPr/>
        </p:nvSpPr>
        <p:spPr bwMode="auto">
          <a:xfrm>
            <a:off x="4940265" y="3086667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让搜索更快更精准</a:t>
            </a:r>
          </a:p>
        </p:txBody>
      </p:sp>
      <p:sp>
        <p:nvSpPr>
          <p:cNvPr id="6" name="矩形 122"/>
          <p:cNvSpPr>
            <a:spLocks noChangeArrowheads="1"/>
          </p:cNvSpPr>
          <p:nvPr/>
        </p:nvSpPr>
        <p:spPr bwMode="auto">
          <a:xfrm>
            <a:off x="4940264" y="3609598"/>
            <a:ext cx="3202388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让信息更新更高质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65650" y="3220720"/>
            <a:ext cx="203835" cy="704215"/>
            <a:chOff x="6962660" y="2067973"/>
            <a:chExt cx="200967" cy="694308"/>
          </a:xfrm>
          <a:solidFill>
            <a:srgbClr val="F2F2F2"/>
          </a:solidFill>
        </p:grpSpPr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7062830" y="2218855"/>
              <a:ext cx="626" cy="543426"/>
            </a:xfrm>
            <a:prstGeom prst="lin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</p:cxnSp>
        <p:sp>
          <p:nvSpPr>
            <p:cNvPr id="12" name="椭圆 1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6"/>
    </mc:Choice>
    <mc:Fallback xmlns="">
      <p:transition spd="slow" advTm="3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4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研究意义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522800" y="2219627"/>
            <a:ext cx="89231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随着互联网的飞速发展，信息的不对等性得以很好的缓解，我们获取信息的方式变得越来越简单。但与此同时，垃圾信息的过滤也变得越来越困难。以图为例：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772410" y="121412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让搜索更快更精准</a:t>
            </a:r>
            <a:endParaRPr kumimoji="0" 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5" y="45085"/>
            <a:ext cx="7365365" cy="67671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64355" y="3939207"/>
            <a:ext cx="89231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目前来说，解决这种问题的比较常见方式就是社区和博客类网站，这些网站相比较于搜索引擎，虽然资源量少了，但是更为精确。以技术类博客为例，常用的有以下这些：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" y="2219325"/>
            <a:ext cx="5753735" cy="952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1634490"/>
            <a:ext cx="5365115" cy="10972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77005"/>
            <a:ext cx="6195695" cy="1263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335" y="2816225"/>
            <a:ext cx="5593715" cy="10591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795" y="3977005"/>
            <a:ext cx="5327015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"/>
    </mc:Choice>
    <mc:Fallback xmlns="">
      <p:transition spd="slow" advTm="2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5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研究意义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13300" y="2979722"/>
            <a:ext cx="892318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博客和社区类网站虽然能够让提高我们搜索的速度和精度。但是由于历史点击量的影响，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一篇过时的博客在搜索结果中依然会排名靠前。很可能我们看完了才发现知识以及不适用当前时代，浪费我们宝贵的时间。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特别是对于计算机专业来说，知识的更新迭代极快，这种情况是非常普遍的。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让信息更新更高质</a:t>
            </a:r>
            <a:endParaRPr kumimoji="0" 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752986-766F-4232-96A9-06886289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263" y="1079127"/>
            <a:ext cx="6831965" cy="5522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9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</a:p>
        </p:txBody>
      </p:sp>
      <p:sp>
        <p:nvSpPr>
          <p:cNvPr id="5" name="矩形 122"/>
          <p:cNvSpPr>
            <a:spLocks noChangeArrowheads="1"/>
          </p:cNvSpPr>
          <p:nvPr/>
        </p:nvSpPr>
        <p:spPr bwMode="auto">
          <a:xfrm>
            <a:off x="4940265" y="3086667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信息的调度平台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65650" y="3220720"/>
            <a:ext cx="203835" cy="704215"/>
            <a:chOff x="6962660" y="2067973"/>
            <a:chExt cx="200967" cy="694308"/>
          </a:xfrm>
          <a:solidFill>
            <a:srgbClr val="F2F2F2"/>
          </a:solidFill>
        </p:grpSpPr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7062830" y="2218855"/>
              <a:ext cx="626" cy="543426"/>
            </a:xfrm>
            <a:prstGeom prst="lin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</p:cxnSp>
        <p:sp>
          <p:nvSpPr>
            <p:cNvPr id="12" name="椭圆 1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40265" y="3577412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严格的权限控制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0BB9AC-BBCD-4ACD-BF08-4B4A2B4B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10" y="3704702"/>
            <a:ext cx="219475" cy="725487"/>
          </a:xfrm>
          <a:prstGeom prst="rect">
            <a:avLst/>
          </a:prstGeom>
        </p:spPr>
      </p:pic>
      <p:sp>
        <p:nvSpPr>
          <p:cNvPr id="24" name="矩形 122">
            <a:extLst>
              <a:ext uri="{FF2B5EF4-FFF2-40B4-BE49-F238E27FC236}">
                <a16:creationId xmlns:a16="http://schemas.microsoft.com/office/drawing/2014/main" id="{5F141470-217E-462B-8FB2-2F9AA5AB8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265" y="4068158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技术选用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6"/>
    </mc:Choice>
    <mc:Fallback xmlns="">
      <p:transition spd="slow" advTm="3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7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769930" y="2212973"/>
            <a:ext cx="109394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还是以例子来说明：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是一名大三学生，临近春招实习，想走开发的道路。但是由于时间紧迫，在花了大量时间从各个渠道搜集了足够的学习资料后，还要再花大量的时间去搜集招聘信息。在本来时间就不是那么充足的情况下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无疑会造成很大的困扰。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随着时间的推移，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的学弟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，也已经大三了。不幸的是和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一共走上了码农的不归路。显而易见，他遇到了和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相同的问题，但是这个过程真的有必要每个人都要经历一遍吗？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答案当然是否。为什么同样的事情要大家都做一遍呢？互联网的最大作用就在于资源信息共享，为什么我们不能把资源共享做的更好呢？</a:t>
            </a:r>
          </a:p>
        </p:txBody>
      </p:sp>
      <p:sp>
        <p:nvSpPr>
          <p:cNvPr id="15" name="矩形 14"/>
          <p:cNvSpPr/>
          <p:nvPr/>
        </p:nvSpPr>
        <p:spPr>
          <a:xfrm>
            <a:off x="2772410" y="121412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信息的调度平台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A9F1EE-1E95-4C69-812B-8DFE69A42FD8}"/>
              </a:ext>
            </a:extLst>
          </p:cNvPr>
          <p:cNvSpPr/>
          <p:nvPr/>
        </p:nvSpPr>
        <p:spPr>
          <a:xfrm>
            <a:off x="774410" y="2309095"/>
            <a:ext cx="109349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但现实如果是这样：</a:t>
            </a:r>
            <a:endParaRPr lang="en-US" altLang="zh-CN" kern="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  A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在花费了大量的时间和精力，最终求职成功后。他可以把它的搜集过滤后的资料，放到互联网上，这样再有其他人和他一样的际遇，完全可以省去非常多的时间。</a:t>
            </a:r>
            <a:endParaRPr lang="en-US" altLang="zh-CN" kern="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 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另外，如果其他人发现了和</a:t>
            </a:r>
            <a:r>
              <a:rPr lang="en-US" altLang="zh-CN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收集的资料类似的资料，但是更为完善的，完全可以去替换系统中的</a:t>
            </a:r>
            <a:endParaRPr lang="en-US" altLang="zh-CN" kern="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已有资源，从而提高资源的质量。当系统运作一段时间，随着用户的数量越来越多，资源会越来越多越好。这就是我所要说的提高搜索的精度和准度</a:t>
            </a:r>
            <a:endParaRPr lang="en-US" altLang="zh-CN" kern="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kern="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8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1246073" y="2670629"/>
            <a:ext cx="10075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如果要想将调度平台获得平稳的运作，严格的权限控制是必不可少的。因为每个人的见解不同，在觉得哪些资源需要保留，哪些资源需要剔除时，按照等级管理制度无疑是更好的选择。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权限控制和资源管理的工单系统是密不可分的。权限不仅决定了视图的显示，同时也决定了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的访问和工单系统中的权力范围。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严格的权限控制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9</a:t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-1930700" y="2921169"/>
            <a:ext cx="63898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662554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技术选用</a:t>
            </a:r>
          </a:p>
        </p:txBody>
      </p:sp>
      <p:pic>
        <p:nvPicPr>
          <p:cNvPr id="5122" name="Picture 2" descr="https://cn.vuejs.org/images/logo.png">
            <a:extLst>
              <a:ext uri="{FF2B5EF4-FFF2-40B4-BE49-F238E27FC236}">
                <a16:creationId xmlns:a16="http://schemas.microsoft.com/office/drawing/2014/main" id="{DA97C87C-637E-4DEA-A217-9286A8E5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37" y="3078900"/>
            <a:ext cx="2416169" cy="24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B10C1CA-7315-492C-9804-6FB90ED95009}"/>
              </a:ext>
            </a:extLst>
          </p:cNvPr>
          <p:cNvSpPr/>
          <p:nvPr/>
        </p:nvSpPr>
        <p:spPr>
          <a:xfrm>
            <a:off x="3059913" y="5490859"/>
            <a:ext cx="10148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vue.js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4" descr="ç¸å³å¾ç">
            <a:extLst>
              <a:ext uri="{FF2B5EF4-FFF2-40B4-BE49-F238E27FC236}">
                <a16:creationId xmlns:a16="http://schemas.microsoft.com/office/drawing/2014/main" id="{60C38EF5-91DB-4CFB-9F78-1C500740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9B3502-8100-42EF-82BF-07D35E71F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394" y="3015241"/>
            <a:ext cx="2225913" cy="222591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32499B8-22CA-4A68-9D43-D074C1FA158F}"/>
              </a:ext>
            </a:extLst>
          </p:cNvPr>
          <p:cNvSpPr/>
          <p:nvPr/>
        </p:nvSpPr>
        <p:spPr>
          <a:xfrm>
            <a:off x="8117203" y="5397669"/>
            <a:ext cx="11896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Spring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0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"/>
    </mc:Choice>
    <mc:Fallback xmlns=""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492</Words>
  <Application>Microsoft Office PowerPoint</Application>
  <PresentationFormat>宽屏</PresentationFormat>
  <Paragraphs>128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Bebas Neue</vt:lpstr>
      <vt:lpstr>方正正大黑简体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赵子彰</cp:lastModifiedBy>
  <cp:revision>175</cp:revision>
  <dcterms:created xsi:type="dcterms:W3CDTF">2015-05-05T08:02:00Z</dcterms:created>
  <dcterms:modified xsi:type="dcterms:W3CDTF">2018-03-28T06:50:54Z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