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  <p:sldMasterId id="2147483651" r:id="rId3"/>
    <p:sldMasterId id="2147483652" r:id="rId4"/>
    <p:sldMasterId id="2147483653" r:id="rId5"/>
  </p:sldMasterIdLst>
  <p:notesMasterIdLst>
    <p:notesMasterId r:id="rId27"/>
  </p:notesMasterIdLst>
  <p:sldIdLst>
    <p:sldId id="276" r:id="rId6"/>
    <p:sldId id="277" r:id="rId7"/>
    <p:sldId id="299" r:id="rId8"/>
    <p:sldId id="304" r:id="rId9"/>
    <p:sldId id="305" r:id="rId10"/>
    <p:sldId id="297" r:id="rId11"/>
    <p:sldId id="302" r:id="rId12"/>
    <p:sldId id="303" r:id="rId13"/>
    <p:sldId id="285" r:id="rId14"/>
    <p:sldId id="308" r:id="rId15"/>
    <p:sldId id="280" r:id="rId16"/>
    <p:sldId id="281" r:id="rId17"/>
    <p:sldId id="282" r:id="rId18"/>
    <p:sldId id="283" r:id="rId19"/>
    <p:sldId id="284" r:id="rId20"/>
    <p:sldId id="300" r:id="rId21"/>
    <p:sldId id="301" r:id="rId22"/>
    <p:sldId id="310" r:id="rId23"/>
    <p:sldId id="309" r:id="rId24"/>
    <p:sldId id="307" r:id="rId25"/>
    <p:sldId id="298" r:id="rId26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5pPr>
    <a:lvl6pPr marL="2286000" algn="l" defTabSz="457200" rtl="0" eaLnBrk="1" latinLnBrk="0" hangingPunct="1"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6pPr>
    <a:lvl7pPr marL="2743200" algn="l" defTabSz="457200" rtl="0" eaLnBrk="1" latinLnBrk="0" hangingPunct="1"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7pPr>
    <a:lvl8pPr marL="3200400" algn="l" defTabSz="457200" rtl="0" eaLnBrk="1" latinLnBrk="0" hangingPunct="1"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8pPr>
    <a:lvl9pPr marL="3657600" algn="l" defTabSz="457200" rtl="0" eaLnBrk="1" latinLnBrk="0" hangingPunct="1"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7" autoAdjust="0"/>
    <p:restoredTop sz="94660"/>
  </p:normalViewPr>
  <p:slideViewPr>
    <p:cSldViewPr>
      <p:cViewPr>
        <p:scale>
          <a:sx n="53" d="100"/>
          <a:sy n="53" d="100"/>
        </p:scale>
        <p:origin x="-444" y="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63D168B-2590-CB44-A71F-AA5596E1682E}" type="datetimeFigureOut">
              <a:rPr lang="en-US"/>
              <a:pPr>
                <a:defRPr/>
              </a:pPr>
              <a:t>12/22/2016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86F327B-AA32-B444-BB1D-62DA7A283D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55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6927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7720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2450" y="2276475"/>
            <a:ext cx="2930525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39175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7000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63318-3C6C-7947-BC3C-5A276DC6D3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0299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209F-6306-3740-9B51-9B538D44A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1413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6FEB2-2848-B543-92A4-E09FF8858D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7438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84807-2496-C84B-BE63-E98D61207F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156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97C29-E21E-D344-A74F-CA96D6D69F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5315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721EE-D174-0F4F-B38F-C1F3621533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974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0A181-5B37-2B43-8434-2CFBC7A24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6769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82CB9-DEE5-074D-BFD9-D6ECBE512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3833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4181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34FB9-2FDC-8248-B9C8-DC4ECACAE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1070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06CDB-BA89-5249-B4B1-EE3CA68838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3947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2925" y="450850"/>
            <a:ext cx="2927350" cy="8261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450850"/>
            <a:ext cx="8629650" cy="8261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159CC-7B62-9A48-8EE0-8E10D203AF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9927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D0996-7539-DF4C-B5B3-2BD01E2035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9600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290F3-7D4C-E149-9B13-D523EC5950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026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77EE6-CD72-C740-8DC6-D587D032E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0804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8188" y="461963"/>
            <a:ext cx="5778500" cy="830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9088" y="461963"/>
            <a:ext cx="5778500" cy="830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50B87-D5EF-9543-9903-AC74D32ED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7064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EE955-CCC7-DC47-919B-F488AE6197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109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A1BBC-911E-864C-A4D8-174BD1FA68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49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8DE19-320E-0A4E-A1E4-D5F2FE60E0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7515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119192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7AECB-3482-F24C-A16B-9D0BF09E2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5653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51425-BF28-074C-832C-2612D24A8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2151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9F6E4-8225-E24C-8F22-9D1B20E36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3364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9600" y="390525"/>
            <a:ext cx="2947988" cy="83772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96325" cy="8377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A0BDF-91F7-DE42-A889-12EDDA28F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0847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51DDB-F2D6-7748-97D3-6BBB33FC1F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92397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3A87D-5C08-C741-87E6-6683C3826F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303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4A031-CAF4-0E48-AFF2-4A6F8569E9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63461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76DE0-DF77-E049-A578-FE7693B50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3419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E68-8A55-4148-A684-A349BF3D1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28268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AC6C6-5B34-FC49-A679-7A825FEE3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4171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3887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42606-1C74-F349-91DD-90A9DD9ED3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22521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4760D-2620-FC43-84AD-66ED0F581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02747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3504E-6EF8-3C4F-9EFA-8C23EAACC6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48605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F153A-80CD-A241-87B0-9B7F6F5287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9900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9CD41-6E30-9B4B-9C1F-BDA4210549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85660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22833-C066-7243-8AB3-318A62488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03191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03732-9C42-2F43-A3F3-C67D163500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7607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85F40-EA20-1A40-AED8-50D9B2E32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0369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DF83A-BA8C-4942-BD2B-66C7ADD97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9393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67611-E648-9342-B96D-57FE6BC5B8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103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58126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065D9-457F-AD4E-B3D2-1300E95D84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95040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29C8D-673A-D844-A5B0-79F74A6B17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5711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EDE3D-9F99-4C47-9177-3F01EB7DDC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38560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3F9EB-1DF9-2447-BF1F-FF0C71E7AA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97457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31B0D-5B5A-AF4E-81F3-680812B72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20121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2925" y="2276475"/>
            <a:ext cx="2927350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96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BAB2B-0516-8A4B-BAC2-19C1BCF492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757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7682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293773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169664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Trebuchet M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634125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63575" y="3016250"/>
            <a:ext cx="11709400" cy="147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108599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pic>
        <p:nvPicPr>
          <p:cNvPr id="1027" name="Picture 1"/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787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/>
  <p:txStyles>
    <p:titleStyle>
      <a:lvl1pPr marL="6350" indent="-63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6350" indent="-63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6350" indent="-63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6350" indent="-63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6350" indent="-63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635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207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79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351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82588" indent="-342900" algn="l" rtl="0" eaLnBrk="0" fontAlgn="base" hangingPunct="0">
        <a:spcBef>
          <a:spcPts val="500"/>
        </a:spcBef>
        <a:spcAft>
          <a:spcPct val="0"/>
        </a:spcAft>
        <a:buSzPct val="100000"/>
        <a:buFont typeface="Trebuchet M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1pPr>
      <a:lvl2pPr marL="782638" indent="-285750" algn="l" rtl="0" eaLnBrk="0" fontAlgn="base" hangingPunct="0">
        <a:spcBef>
          <a:spcPts val="500"/>
        </a:spcBef>
        <a:spcAft>
          <a:spcPct val="0"/>
        </a:spcAft>
        <a:buSzPct val="100000"/>
        <a:buFont typeface="Trebuchet MS" charset="0"/>
        <a:buChar char="–"/>
        <a:defRPr>
          <a:solidFill>
            <a:srgbClr val="808080"/>
          </a:solidFill>
          <a:latin typeface="+mn-lt"/>
          <a:ea typeface="+mn-ea"/>
          <a:cs typeface="+mn-cs"/>
          <a:sym typeface="Trebuchet MS" charset="0"/>
        </a:defRPr>
      </a:lvl2pPr>
      <a:lvl3pPr marL="11826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Trebuchet M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3pPr>
      <a:lvl4pPr marL="16398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Trebuchet MS" charset="0"/>
        <a:buChar char="–"/>
        <a:defRPr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4pPr>
      <a:lvl5pPr marL="2097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Trebuchet M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5pPr>
      <a:lvl6pPr marL="2554288" indent="-228600" algn="l" rtl="0" fontAlgn="base">
        <a:spcBef>
          <a:spcPts val="500"/>
        </a:spcBef>
        <a:spcAft>
          <a:spcPct val="0"/>
        </a:spcAft>
        <a:buSzPct val="100000"/>
        <a:buFont typeface="Trebuchet M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6pPr>
      <a:lvl7pPr marL="3011488" indent="-228600" algn="l" rtl="0" fontAlgn="base">
        <a:spcBef>
          <a:spcPts val="500"/>
        </a:spcBef>
        <a:spcAft>
          <a:spcPct val="0"/>
        </a:spcAft>
        <a:buSzPct val="100000"/>
        <a:buFont typeface="Trebuchet M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7pPr>
      <a:lvl8pPr marL="3468688" indent="-228600" algn="l" rtl="0" fontAlgn="base">
        <a:spcBef>
          <a:spcPts val="500"/>
        </a:spcBef>
        <a:spcAft>
          <a:spcPct val="0"/>
        </a:spcAft>
        <a:buSzPct val="100000"/>
        <a:buFont typeface="Trebuchet M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8pPr>
      <a:lvl9pPr marL="3925888" indent="-228600" algn="l" rtl="0" fontAlgn="base">
        <a:spcBef>
          <a:spcPts val="500"/>
        </a:spcBef>
        <a:spcAft>
          <a:spcPct val="0"/>
        </a:spcAft>
        <a:buSzPct val="100000"/>
        <a:buFont typeface="Trebuchet M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450850"/>
            <a:ext cx="11709400" cy="147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108599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pic>
        <p:nvPicPr>
          <p:cNvPr id="16387" name="Picture 2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656388" y="9182100"/>
            <a:ext cx="398462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7150">
              <a:defRPr sz="1600">
                <a:solidFill>
                  <a:srgbClr val="B0B2B4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fld id="{91231F02-33EE-1347-BC08-05D72A0A1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ransition/>
  <p:hf hdr="0" ftr="0" dt="0"/>
  <p:txStyles>
    <p:titleStyle>
      <a:lvl1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635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207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79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351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82588" indent="-34290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82638" indent="-28575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–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826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398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–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97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542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0114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686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9258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461963"/>
            <a:ext cx="11709400" cy="830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108599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pic>
        <p:nvPicPr>
          <p:cNvPr id="28675" name="Picture 2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656388" y="9182100"/>
            <a:ext cx="398462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7150">
              <a:defRPr sz="1600">
                <a:solidFill>
                  <a:srgbClr val="B0B2B4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fld id="{8F768056-B53F-114B-80AA-3544C15A1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ransition/>
  <p:hf hdr="0" ftr="0" dt="0"/>
  <p:txStyles>
    <p:titleStyle>
      <a:lvl1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5143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715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4287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859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82588" indent="-34290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1838" indent="-28575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–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318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89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–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462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034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606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178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750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1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656388" y="9182100"/>
            <a:ext cx="398462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7150">
              <a:defRPr sz="1600">
                <a:solidFill>
                  <a:srgbClr val="B0B2B4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fld id="{F42EA032-F53C-2E4B-94C7-C20051B0FC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ransition/>
  <p:hf hdr="0" ftr="0" dt="0"/>
  <p:txStyles>
    <p:titleStyle>
      <a:lvl1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5143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715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4287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859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82588" indent="-34290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82638" indent="-28575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–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826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398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–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97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542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0114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686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9258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663950"/>
            <a:ext cx="11709400" cy="147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108599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pic>
        <p:nvPicPr>
          <p:cNvPr id="53251" name="Picture 2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656388" y="9182100"/>
            <a:ext cx="398462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7150">
              <a:defRPr sz="1600">
                <a:solidFill>
                  <a:srgbClr val="B0B2B4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fld id="{4454389E-FC68-E646-A052-2058C311D7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ransition/>
  <p:hf hdr="0" ftr="0" dt="0"/>
  <p:txStyles>
    <p:titleStyle>
      <a:lvl1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635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207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79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351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82588" indent="-34290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82638" indent="-28575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–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826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398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–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97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542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0114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686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9258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1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Rectangle 4"/>
          <p:cNvSpPr>
            <a:spLocks/>
          </p:cNvSpPr>
          <p:nvPr/>
        </p:nvSpPr>
        <p:spPr bwMode="auto">
          <a:xfrm flipV="1">
            <a:off x="381720" y="8214319"/>
            <a:ext cx="45719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57799" bIns="0" anchor="ctr"/>
          <a:lstStyle/>
          <a:p>
            <a:pPr marL="57150" algn="ctr"/>
            <a:endParaRPr lang="en-US" dirty="0">
              <a:solidFill>
                <a:schemeClr val="tx1"/>
              </a:solidFill>
              <a:latin typeface="Gill Sans" charset="0"/>
              <a:ea typeface="ＭＳ Ｐゴシック" charset="0"/>
              <a:cs typeface="ＭＳ Ｐゴシック" charset="0"/>
              <a:sym typeface="Gill Sans" charset="0"/>
            </a:endParaRPr>
          </a:p>
        </p:txBody>
      </p:sp>
      <p:pic>
        <p:nvPicPr>
          <p:cNvPr id="5" name="Picture 8" descr="D:\courses\Acp 2\Social Cite\chat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49" y="3285267"/>
            <a:ext cx="1448497" cy="188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886776" y="48768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10" descr="D:\courses\Acp 2\Social Cite\conte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466" y="3311694"/>
            <a:ext cx="1203779" cy="2026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D:\courses\Acp 2\Social Cite\announcement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136" y="5726390"/>
            <a:ext cx="1555110" cy="188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D:\courses\Acp 2\Social Cite\idea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107" y="5735972"/>
            <a:ext cx="1547212" cy="1877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 descr="D:\courses\Acp 2\implementation deliverable\app-nam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050" y="1348408"/>
            <a:ext cx="4745041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566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3A87D-5C08-C741-87E6-6683C3826F4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026" name="Picture 2" descr="D:\courses\Acp 2\implementation deliverable\system-architec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76" y="1780456"/>
            <a:ext cx="11305256" cy="669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69939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720" y="700336"/>
            <a:ext cx="11703050" cy="1625600"/>
          </a:xfrm>
        </p:spPr>
        <p:txBody>
          <a:bodyPr/>
          <a:lstStyle/>
          <a:p>
            <a:r>
              <a:rPr lang="en-US" dirty="0" smtClean="0"/>
              <a:t>Application Front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3A87D-5C08-C741-87E6-6683C3826F4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66096" y="8189168"/>
            <a:ext cx="40735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Figure 1: </a:t>
            </a:r>
            <a:r>
              <a:rPr lang="en-US" b="1" dirty="0" smtClean="0">
                <a:solidFill>
                  <a:schemeClr val="tx1"/>
                </a:solidFill>
              </a:rPr>
              <a:t>Community 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45719" cy="45719"/>
          </a:xfrm>
        </p:spPr>
        <p:txBody>
          <a:bodyPr/>
          <a:lstStyle/>
          <a:p>
            <a:pPr marL="39688" indent="0">
              <a:buNone/>
            </a:pPr>
            <a:r>
              <a:rPr lang="fi-FI" dirty="0" smtClean="0"/>
              <a:t> </a:t>
            </a:r>
            <a:endParaRPr lang="fi-FI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20" y="1852464"/>
            <a:ext cx="4519845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807431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04" y="700336"/>
            <a:ext cx="11703050" cy="1625600"/>
          </a:xfrm>
        </p:spPr>
        <p:txBody>
          <a:bodyPr/>
          <a:lstStyle/>
          <a:p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3A87D-5C08-C741-87E6-6683C3826F4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10112" y="8189168"/>
            <a:ext cx="4629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      Figure </a:t>
            </a:r>
            <a:r>
              <a:rPr lang="en-US" b="1" dirty="0">
                <a:solidFill>
                  <a:schemeClr val="tx1"/>
                </a:solidFill>
              </a:rPr>
              <a:t>2: Community </a:t>
            </a:r>
            <a:r>
              <a:rPr lang="en-US" b="1" dirty="0" smtClean="0">
                <a:solidFill>
                  <a:schemeClr val="tx1"/>
                </a:solidFill>
              </a:rPr>
              <a:t>Chat.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184" y="1492424"/>
            <a:ext cx="3620095" cy="643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03916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712" y="628328"/>
            <a:ext cx="11703050" cy="1625600"/>
          </a:xfrm>
        </p:spPr>
        <p:txBody>
          <a:bodyPr/>
          <a:lstStyle/>
          <a:p>
            <a:r>
              <a:rPr lang="en-US" dirty="0" smtClean="0"/>
              <a:t>Contest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3A87D-5C08-C741-87E6-6683C3826F4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83536" y="8275984"/>
            <a:ext cx="7549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Figure </a:t>
            </a:r>
            <a:r>
              <a:rPr lang="en-US" b="1" dirty="0">
                <a:solidFill>
                  <a:schemeClr val="tx1"/>
                </a:solidFill>
              </a:rPr>
              <a:t>3: </a:t>
            </a:r>
            <a:r>
              <a:rPr lang="en-US" b="1" dirty="0" smtClean="0">
                <a:solidFill>
                  <a:schemeClr val="tx1"/>
                </a:solidFill>
              </a:rPr>
              <a:t>View/submit/Browse Community Contest.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52" y="1820879"/>
            <a:ext cx="3620095" cy="6224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77" y="1838515"/>
            <a:ext cx="3744415" cy="620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608" y="1838515"/>
            <a:ext cx="3446006" cy="6227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165299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04" y="556320"/>
            <a:ext cx="11703050" cy="1625600"/>
          </a:xfrm>
        </p:spPr>
        <p:txBody>
          <a:bodyPr/>
          <a:lstStyle/>
          <a:p>
            <a:r>
              <a:rPr lang="en-US" dirty="0" smtClean="0"/>
              <a:t>Settings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3A87D-5C08-C741-87E6-6683C3826F4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8144" y="8148735"/>
            <a:ext cx="4621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Figure 4: </a:t>
            </a:r>
            <a:r>
              <a:rPr lang="en-US" b="1" dirty="0" smtClean="0">
                <a:solidFill>
                  <a:schemeClr val="tx1"/>
                </a:solidFill>
              </a:rPr>
              <a:t>Community settings.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194" y="1735223"/>
            <a:ext cx="3620095" cy="643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2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720" y="628328"/>
            <a:ext cx="11703050" cy="1625600"/>
          </a:xfrm>
        </p:spPr>
        <p:txBody>
          <a:bodyPr/>
          <a:lstStyle/>
          <a:p>
            <a:r>
              <a:rPr lang="en-US" dirty="0" smtClean="0"/>
              <a:t>Profile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3A87D-5C08-C741-87E6-6683C3826F4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85976" y="8090375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                        Figure </a:t>
            </a:r>
            <a:r>
              <a:rPr lang="en-US" b="1" dirty="0">
                <a:solidFill>
                  <a:schemeClr val="tx1"/>
                </a:solidFill>
              </a:rPr>
              <a:t>5: </a:t>
            </a:r>
            <a:r>
              <a:rPr lang="en-US" b="1" dirty="0" smtClean="0">
                <a:solidFill>
                  <a:schemeClr val="tx1"/>
                </a:solidFill>
              </a:rPr>
              <a:t>User Profile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192" y="1780456"/>
            <a:ext cx="3620095" cy="6328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43928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442888"/>
            <a:ext cx="11703050" cy="1625600"/>
          </a:xfrm>
        </p:spPr>
        <p:txBody>
          <a:bodyPr/>
          <a:lstStyle/>
          <a:p>
            <a:r>
              <a:rPr lang="fi-FI" dirty="0" smtClean="0"/>
              <a:t>Admin Login(Web)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3A87D-5C08-C741-87E6-6683C3826F4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3075" name="Picture 3" descr="D:\courses\Acp 2\implementation deliverable\app-screenshot\documents-export-2016-02-29\logi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968" y="2500536"/>
            <a:ext cx="6697578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42729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6000" dirty="0" smtClean="0"/>
              <a:t>Add/Edit/List Announcements</a:t>
            </a:r>
            <a:endParaRPr lang="fi-FI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3A87D-5C08-C741-87E6-6683C3826F4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4098" name="Picture 2" descr="D:\courses\Acp 2\implementation deliverable\app-screenshot\documents-export-2016-02-29\ad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83" y="1492422"/>
            <a:ext cx="5064285" cy="338437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courses\Acp 2\implementation deliverable\app-screenshot\documents-export-2016-02-29\ed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43" y="1492422"/>
            <a:ext cx="5078981" cy="338437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courses\Acp 2\implementation deliverable\app-screenshot\documents-export-2016-02-29\li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016" y="5281699"/>
            <a:ext cx="6219308" cy="302433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72370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&amp;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OAuth</a:t>
            </a:r>
            <a:endParaRPr lang="en-US" dirty="0" smtClean="0"/>
          </a:p>
          <a:p>
            <a:r>
              <a:rPr lang="en-US" dirty="0" smtClean="0"/>
              <a:t>HTTPS Requests</a:t>
            </a:r>
          </a:p>
          <a:p>
            <a:r>
              <a:rPr lang="en-US" dirty="0" smtClean="0"/>
              <a:t>Secure Server</a:t>
            </a:r>
          </a:p>
          <a:p>
            <a:r>
              <a:rPr lang="en-US" dirty="0" err="1" smtClean="0"/>
              <a:t>PubNub</a:t>
            </a:r>
            <a:r>
              <a:rPr lang="en-US" dirty="0" smtClean="0"/>
              <a:t> – AES Encryption</a:t>
            </a:r>
          </a:p>
          <a:p>
            <a:r>
              <a:rPr lang="en-US" dirty="0" err="1" smtClean="0"/>
              <a:t>Ident</a:t>
            </a:r>
            <a:r>
              <a:rPr lang="en-US" dirty="0" smtClean="0"/>
              <a:t> 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3A87D-5C08-C741-87E6-6683C3826F4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0384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Assessment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3A87D-5C08-C741-87E6-6683C3826F4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2050" name="Picture 2" descr="D:\courses\Acp 2\implementation deliverable\ris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84" y="1924472"/>
            <a:ext cx="10751764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8844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597744" y="930394"/>
            <a:ext cx="11703050" cy="1625600"/>
          </a:xfrm>
        </p:spPr>
        <p:txBody>
          <a:bodyPr/>
          <a:lstStyle/>
          <a:p>
            <a:r>
              <a:rPr lang="en-US" dirty="0" smtClean="0"/>
              <a:t>Basic Ideas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69752" y="2716560"/>
            <a:ext cx="11703050" cy="6435725"/>
          </a:xfrm>
        </p:spPr>
        <p:txBody>
          <a:bodyPr/>
          <a:lstStyle/>
          <a:p>
            <a:pPr eaLnBrk="1" hangingPunct="1"/>
            <a:r>
              <a:rPr lang="en-US" sz="4400" dirty="0"/>
              <a:t>Target Users : University ( staff, university, others) and </a:t>
            </a:r>
            <a:r>
              <a:rPr lang="en-US" sz="4400" dirty="0" smtClean="0"/>
              <a:t>municipality (</a:t>
            </a:r>
            <a:r>
              <a:rPr lang="en-US" sz="4400" dirty="0"/>
              <a:t>authorities, citizens) etc.</a:t>
            </a:r>
          </a:p>
          <a:p>
            <a:pPr eaLnBrk="1" hangingPunct="1"/>
            <a:r>
              <a:rPr lang="en-US" sz="4400" dirty="0"/>
              <a:t>Goal : Help Community members to interact , communicate, share ideas and reward </a:t>
            </a:r>
            <a:r>
              <a:rPr lang="en-US" sz="4400" dirty="0" smtClean="0"/>
              <a:t>them.</a:t>
            </a:r>
            <a:endParaRPr lang="en-US" sz="4400" dirty="0"/>
          </a:p>
          <a:p>
            <a:pPr eaLnBrk="1" hangingPunct="1"/>
            <a:r>
              <a:rPr lang="en-US" sz="4400" dirty="0"/>
              <a:t>UX goal : Make community members to communicate easily and effectively.</a:t>
            </a:r>
          </a:p>
        </p:txBody>
      </p:sp>
      <p:pic>
        <p:nvPicPr>
          <p:cNvPr id="4" name="Picture 4" descr="D:\courses\applied computing project\acp-design-deliverable\presentation\ide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093" y="1248522"/>
            <a:ext cx="1329493" cy="132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D:\courses\applied computing project\acp-design-deliverable\presentation\idea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792" y="556320"/>
            <a:ext cx="936104" cy="809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24626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Furqan Ahmed (61h, 35%) :</a:t>
            </a:r>
          </a:p>
          <a:p>
            <a:pPr lvl="1"/>
            <a:r>
              <a:rPr lang="en-US" dirty="0"/>
              <a:t>Web backend, Android Development and organization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Mikko</a:t>
            </a:r>
            <a:r>
              <a:rPr lang="en-US" dirty="0" smtClean="0"/>
              <a:t> </a:t>
            </a:r>
            <a:r>
              <a:rPr lang="en-US" dirty="0" err="1" smtClean="0"/>
              <a:t>Korhonen</a:t>
            </a:r>
            <a:r>
              <a:rPr lang="en-US" dirty="0" smtClean="0"/>
              <a:t> (60h, 35%):</a:t>
            </a:r>
          </a:p>
          <a:p>
            <a:pPr lvl="1"/>
            <a:r>
              <a:rPr lang="en-US" dirty="0" smtClean="0"/>
              <a:t>Web Frontend, Android Development, Production Server Administration.</a:t>
            </a:r>
          </a:p>
          <a:p>
            <a:r>
              <a:rPr lang="en-US" dirty="0" err="1" smtClean="0"/>
              <a:t>Oula</a:t>
            </a:r>
            <a:r>
              <a:rPr lang="en-US" dirty="0" smtClean="0"/>
              <a:t> </a:t>
            </a:r>
            <a:r>
              <a:rPr lang="en-US" dirty="0" err="1" smtClean="0"/>
              <a:t>Kuuva</a:t>
            </a:r>
            <a:r>
              <a:rPr lang="en-US" dirty="0" smtClean="0"/>
              <a:t> (55h, 30%):</a:t>
            </a:r>
          </a:p>
          <a:p>
            <a:pPr lvl="1"/>
            <a:r>
              <a:rPr lang="en-US" dirty="0" smtClean="0"/>
              <a:t>Web backend, Android Development and Documentation.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3A87D-5C08-C741-87E6-6683C3826F4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9840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720" y="628328"/>
            <a:ext cx="11703050" cy="1625600"/>
          </a:xfrm>
        </p:spPr>
        <p:txBody>
          <a:bodyPr/>
          <a:lstStyle/>
          <a:p>
            <a:r>
              <a:rPr lang="en-US" dirty="0" smtClean="0"/>
              <a:t>Appreciate Your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3A87D-5C08-C741-87E6-6683C3826F4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74008" y="4012704"/>
            <a:ext cx="5832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3600" dirty="0">
                <a:solidFill>
                  <a:schemeClr val="tx1"/>
                </a:solidFill>
              </a:rPr>
              <a:t>Questions and Comments?</a:t>
            </a:r>
          </a:p>
        </p:txBody>
      </p:sp>
    </p:spTree>
    <p:extLst>
      <p:ext uri="{BB962C8B-B14F-4D97-AF65-F5344CB8AC3E}">
        <p14:creationId xmlns:p14="http://schemas.microsoft.com/office/powerpoint/2010/main" val="110012101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Implementation Process</a:t>
            </a:r>
            <a:endParaRPr lang="fi-FI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75" y="2356520"/>
            <a:ext cx="11703050" cy="490430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3A87D-5C08-C741-87E6-6683C3826F4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6098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Bullething Use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3A87D-5C08-C741-87E6-6683C3826F4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172" name="Picture 4" descr="D:\courses\Acp 2\implementation deliverable\use-cas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88" y="1636440"/>
            <a:ext cx="8496944" cy="697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2136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3A87D-5C08-C741-87E6-6683C3826F4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9218" name="Picture 2" descr="D:\courses\Acp 2\implementation deliverable\professiona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36" y="3940696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 bwMode="auto">
          <a:xfrm>
            <a:off x="2109912" y="4975097"/>
            <a:ext cx="576064" cy="261743"/>
          </a:xfrm>
          <a:prstGeom prst="rightArrow">
            <a:avLst/>
          </a:prstGeom>
          <a:solidFill>
            <a:srgbClr val="63A1B7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Trebuchet MS" charset="0"/>
              <a:ea typeface="ヒラギノ角ゴ ProN W3" charset="0"/>
              <a:cs typeface="ヒラギノ角ゴ ProN W3" charset="0"/>
              <a:sym typeface="Trebuchet M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29992" y="4732784"/>
            <a:ext cx="1656184" cy="648072"/>
          </a:xfrm>
          <a:prstGeom prst="rect">
            <a:avLst/>
          </a:prstGeom>
          <a:noFill/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Trebuchet MS" charset="0"/>
              <a:ea typeface="ヒラギノ角ゴ ProN W3" charset="0"/>
              <a:cs typeface="ヒラギノ角ゴ ProN W3" charset="0"/>
              <a:sym typeface="Trebuchet M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8493" y="4804792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5566296" y="2284512"/>
            <a:ext cx="2376264" cy="720080"/>
          </a:xfrm>
          <a:prstGeom prst="rect">
            <a:avLst/>
          </a:prstGeom>
          <a:noFill/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Trebuchet MS" charset="0"/>
              <a:ea typeface="ヒラギノ角ゴ ProN W3" charset="0"/>
              <a:cs typeface="ヒラギノ角ゴ ProN W3" charset="0"/>
              <a:sym typeface="Trebuchet MS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566296" y="3580656"/>
            <a:ext cx="2376264" cy="720080"/>
          </a:xfrm>
          <a:prstGeom prst="rect">
            <a:avLst/>
          </a:prstGeom>
          <a:noFill/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3366"/>
              </a:solidFill>
              <a:effectLst/>
              <a:latin typeface="Trebuchet MS" charset="0"/>
              <a:ea typeface="ヒラギノ角ゴ ProN W3" charset="0"/>
              <a:cs typeface="ヒラギノ角ゴ ProN W3" charset="0"/>
              <a:sym typeface="Trebuchet MS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566296" y="4876800"/>
            <a:ext cx="2376264" cy="720080"/>
          </a:xfrm>
          <a:prstGeom prst="rect">
            <a:avLst/>
          </a:prstGeom>
          <a:noFill/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Trebuchet MS" charset="0"/>
              <a:ea typeface="ヒラギノ角ゴ ProN W3" charset="0"/>
              <a:cs typeface="ヒラギノ角ゴ ProN W3" charset="0"/>
              <a:sym typeface="Trebuchet M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566296" y="6100936"/>
            <a:ext cx="2376264" cy="720080"/>
          </a:xfrm>
          <a:prstGeom prst="rect">
            <a:avLst/>
          </a:prstGeom>
          <a:noFill/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Trebuchet MS" charset="0"/>
              <a:ea typeface="ヒラギノ角ゴ ProN W3" charset="0"/>
              <a:cs typeface="ヒラギノ角ゴ ProN W3" charset="0"/>
              <a:sym typeface="Trebuchet M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566296" y="7253064"/>
            <a:ext cx="2376264" cy="720080"/>
          </a:xfrm>
          <a:prstGeom prst="rect">
            <a:avLst/>
          </a:prstGeom>
          <a:noFill/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Trebuchet MS" charset="0"/>
              <a:ea typeface="ヒラギノ角ゴ ProN W3" charset="0"/>
              <a:cs typeface="ヒラギノ角ゴ ProN W3" charset="0"/>
              <a:sym typeface="Trebuchet MS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66296" y="2413719"/>
            <a:ext cx="2363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65631" y="4975097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Contests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74285" y="6236531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69663" y="7382271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42360" y="3709863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9382720" y="2222884"/>
            <a:ext cx="3024336" cy="648072"/>
          </a:xfrm>
          <a:prstGeom prst="rect">
            <a:avLst/>
          </a:prstGeom>
          <a:noFill/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Trebuchet MS" charset="0"/>
              <a:ea typeface="ヒラギノ角ゴ ProN W3" charset="0"/>
              <a:cs typeface="ヒラギノ角ゴ ProN W3" charset="0"/>
              <a:sym typeface="Trebuchet MS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78663" y="2290681"/>
            <a:ext cx="3100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Announcements</a:t>
            </a:r>
            <a:endParaRPr lang="en-US" dirty="0"/>
          </a:p>
        </p:txBody>
      </p:sp>
      <p:sp>
        <p:nvSpPr>
          <p:cNvPr id="9216" name="Rectangle 9215"/>
          <p:cNvSpPr/>
          <p:nvPr/>
        </p:nvSpPr>
        <p:spPr bwMode="auto">
          <a:xfrm>
            <a:off x="9382720" y="4093132"/>
            <a:ext cx="3024336" cy="720080"/>
          </a:xfrm>
          <a:prstGeom prst="rect">
            <a:avLst/>
          </a:prstGeom>
          <a:noFill/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Trebuchet MS" charset="0"/>
              <a:ea typeface="ヒラギノ角ゴ ProN W3" charset="0"/>
              <a:cs typeface="ヒラギノ角ゴ ProN W3" charset="0"/>
              <a:sym typeface="Trebuchet MS" charset="0"/>
            </a:endParaRPr>
          </a:p>
        </p:txBody>
      </p:sp>
      <p:sp>
        <p:nvSpPr>
          <p:cNvPr id="9217" name="TextBox 9216"/>
          <p:cNvSpPr txBox="1"/>
          <p:nvPr/>
        </p:nvSpPr>
        <p:spPr>
          <a:xfrm>
            <a:off x="9637382" y="4199111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Submit Contest</a:t>
            </a:r>
            <a:endParaRPr lang="en-US" dirty="0"/>
          </a:p>
        </p:txBody>
      </p:sp>
      <p:sp>
        <p:nvSpPr>
          <p:cNvPr id="9219" name="Rectangle 9218"/>
          <p:cNvSpPr/>
          <p:nvPr/>
        </p:nvSpPr>
        <p:spPr bwMode="auto">
          <a:xfrm>
            <a:off x="9382720" y="5195095"/>
            <a:ext cx="3024336" cy="631529"/>
          </a:xfrm>
          <a:prstGeom prst="rect">
            <a:avLst/>
          </a:prstGeom>
          <a:noFill/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Trebuchet MS" charset="0"/>
              <a:ea typeface="ヒラギノ角ゴ ProN W3" charset="0"/>
              <a:cs typeface="ヒラギノ角ゴ ProN W3" charset="0"/>
              <a:sym typeface="Trebuchet MS" charset="0"/>
            </a:endParaRPr>
          </a:p>
        </p:txBody>
      </p:sp>
      <p:sp>
        <p:nvSpPr>
          <p:cNvPr id="9220" name="TextBox 9219"/>
          <p:cNvSpPr txBox="1"/>
          <p:nvPr/>
        </p:nvSpPr>
        <p:spPr>
          <a:xfrm>
            <a:off x="9886776" y="5308848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Contest</a:t>
            </a:r>
            <a:endParaRPr lang="en-US" dirty="0"/>
          </a:p>
        </p:txBody>
      </p:sp>
      <p:sp>
        <p:nvSpPr>
          <p:cNvPr id="9221" name="Rectangle 9220"/>
          <p:cNvSpPr/>
          <p:nvPr/>
        </p:nvSpPr>
        <p:spPr bwMode="auto">
          <a:xfrm>
            <a:off x="9382720" y="6100936"/>
            <a:ext cx="3024336" cy="720080"/>
          </a:xfrm>
          <a:prstGeom prst="rect">
            <a:avLst/>
          </a:prstGeom>
          <a:noFill/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Trebuchet MS" charset="0"/>
              <a:ea typeface="ヒラギノ角ゴ ProN W3" charset="0"/>
              <a:cs typeface="ヒラギノ角ゴ ProN W3" charset="0"/>
              <a:sym typeface="Trebuchet MS" charset="0"/>
            </a:endParaRPr>
          </a:p>
        </p:txBody>
      </p:sp>
      <p:sp>
        <p:nvSpPr>
          <p:cNvPr id="9224" name="TextBox 9223"/>
          <p:cNvSpPr txBox="1"/>
          <p:nvPr/>
        </p:nvSpPr>
        <p:spPr>
          <a:xfrm>
            <a:off x="9751068" y="6230143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Settings</a:t>
            </a:r>
            <a:endParaRPr lang="en-US" dirty="0"/>
          </a:p>
        </p:txBody>
      </p:sp>
      <p:cxnSp>
        <p:nvCxnSpPr>
          <p:cNvPr id="9226" name="Straight Arrow Connector 9225"/>
          <p:cNvCxnSpPr/>
          <p:nvPr/>
        </p:nvCxnSpPr>
        <p:spPr bwMode="auto">
          <a:xfrm flipV="1">
            <a:off x="4486176" y="3148608"/>
            <a:ext cx="1003920" cy="1512168"/>
          </a:xfrm>
          <a:prstGeom prst="straightConnector1">
            <a:avLst/>
          </a:prstGeom>
          <a:solidFill>
            <a:srgbClr val="63A1B7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 flipV="1">
            <a:off x="4638576" y="4300736"/>
            <a:ext cx="851520" cy="512441"/>
          </a:xfrm>
          <a:prstGeom prst="straightConnector1">
            <a:avLst/>
          </a:prstGeom>
          <a:solidFill>
            <a:srgbClr val="63A1B7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 flipV="1">
            <a:off x="4562376" y="5183832"/>
            <a:ext cx="927720" cy="1"/>
          </a:xfrm>
          <a:prstGeom prst="straightConnector1">
            <a:avLst/>
          </a:prstGeom>
          <a:solidFill>
            <a:srgbClr val="63A1B7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4562376" y="5436764"/>
            <a:ext cx="927720" cy="799767"/>
          </a:xfrm>
          <a:prstGeom prst="straightConnector1">
            <a:avLst/>
          </a:prstGeom>
          <a:solidFill>
            <a:srgbClr val="63A1B7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4486176" y="5826624"/>
            <a:ext cx="1003920" cy="1555647"/>
          </a:xfrm>
          <a:prstGeom prst="straightConnector1">
            <a:avLst/>
          </a:prstGeom>
          <a:solidFill>
            <a:srgbClr val="63A1B7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234" name="Straight Arrow Connector 9233"/>
          <p:cNvCxnSpPr/>
          <p:nvPr/>
        </p:nvCxnSpPr>
        <p:spPr bwMode="auto">
          <a:xfrm>
            <a:off x="8086576" y="2644551"/>
            <a:ext cx="1152128" cy="0"/>
          </a:xfrm>
          <a:prstGeom prst="straightConnector1">
            <a:avLst/>
          </a:prstGeom>
          <a:solidFill>
            <a:srgbClr val="63A1B7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236" name="Straight Arrow Connector 9235"/>
          <p:cNvCxnSpPr/>
          <p:nvPr/>
        </p:nvCxnSpPr>
        <p:spPr bwMode="auto">
          <a:xfrm flipV="1">
            <a:off x="8086576" y="4453172"/>
            <a:ext cx="1152128" cy="652796"/>
          </a:xfrm>
          <a:prstGeom prst="straightConnector1">
            <a:avLst/>
          </a:prstGeom>
          <a:solidFill>
            <a:srgbClr val="63A1B7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238" name="Straight Arrow Connector 9237"/>
          <p:cNvCxnSpPr/>
          <p:nvPr/>
        </p:nvCxnSpPr>
        <p:spPr bwMode="auto">
          <a:xfrm>
            <a:off x="8086576" y="5380856"/>
            <a:ext cx="1152128" cy="55906"/>
          </a:xfrm>
          <a:prstGeom prst="straightConnector1">
            <a:avLst/>
          </a:prstGeom>
          <a:solidFill>
            <a:srgbClr val="63A1B7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240" name="Straight Arrow Connector 9239"/>
          <p:cNvCxnSpPr/>
          <p:nvPr/>
        </p:nvCxnSpPr>
        <p:spPr bwMode="auto">
          <a:xfrm flipV="1">
            <a:off x="8086576" y="6460975"/>
            <a:ext cx="1152128" cy="6388"/>
          </a:xfrm>
          <a:prstGeom prst="straightConnector1">
            <a:avLst/>
          </a:prstGeom>
          <a:solidFill>
            <a:srgbClr val="63A1B7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241" name="TextBox 9240"/>
          <p:cNvSpPr txBox="1"/>
          <p:nvPr/>
        </p:nvSpPr>
        <p:spPr>
          <a:xfrm rot="18270463">
            <a:off x="3834928" y="3473832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Announcements()</a:t>
            </a:r>
            <a:endParaRPr lang="en-US" sz="1600" dirty="0"/>
          </a:p>
        </p:txBody>
      </p:sp>
      <p:sp>
        <p:nvSpPr>
          <p:cNvPr id="9242" name="TextBox 9241"/>
          <p:cNvSpPr txBox="1"/>
          <p:nvPr/>
        </p:nvSpPr>
        <p:spPr>
          <a:xfrm rot="19561742">
            <a:off x="4668292" y="4160711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Chat()</a:t>
            </a:r>
            <a:endParaRPr lang="en-US" sz="1600" dirty="0"/>
          </a:p>
        </p:txBody>
      </p:sp>
      <p:sp>
        <p:nvSpPr>
          <p:cNvPr id="9243" name="TextBox 9242"/>
          <p:cNvSpPr txBox="1"/>
          <p:nvPr/>
        </p:nvSpPr>
        <p:spPr>
          <a:xfrm>
            <a:off x="4486351" y="4804792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Contests()</a:t>
            </a:r>
            <a:endParaRPr lang="en-US" sz="1600" dirty="0"/>
          </a:p>
        </p:txBody>
      </p:sp>
      <p:sp>
        <p:nvSpPr>
          <p:cNvPr id="9244" name="TextBox 9243"/>
          <p:cNvSpPr txBox="1"/>
          <p:nvPr/>
        </p:nvSpPr>
        <p:spPr>
          <a:xfrm rot="2488951">
            <a:off x="4729564" y="5510859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Settings()</a:t>
            </a:r>
            <a:endParaRPr lang="en-US" sz="1600" dirty="0"/>
          </a:p>
        </p:txBody>
      </p:sp>
      <p:sp>
        <p:nvSpPr>
          <p:cNvPr id="9245" name="TextBox 9244"/>
          <p:cNvSpPr txBox="1"/>
          <p:nvPr/>
        </p:nvSpPr>
        <p:spPr>
          <a:xfrm rot="3231673">
            <a:off x="4695657" y="6192370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Profile()</a:t>
            </a:r>
            <a:endParaRPr lang="en-US" sz="1600" dirty="0"/>
          </a:p>
        </p:txBody>
      </p:sp>
      <p:sp>
        <p:nvSpPr>
          <p:cNvPr id="9246" name="TextBox 9245"/>
          <p:cNvSpPr txBox="1"/>
          <p:nvPr/>
        </p:nvSpPr>
        <p:spPr>
          <a:xfrm>
            <a:off x="7928236" y="2222884"/>
            <a:ext cx="1522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vAncnmnts()</a:t>
            </a:r>
            <a:endParaRPr lang="en-US" sz="1600" dirty="0"/>
          </a:p>
        </p:txBody>
      </p:sp>
      <p:sp>
        <p:nvSpPr>
          <p:cNvPr id="9247" name="TextBox 9246"/>
          <p:cNvSpPr txBox="1"/>
          <p:nvPr/>
        </p:nvSpPr>
        <p:spPr>
          <a:xfrm rot="19850675">
            <a:off x="7996020" y="4370458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sContest()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8230591" y="5014556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aContest()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8086576" y="6107975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uSettings()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3420930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712" y="700336"/>
            <a:ext cx="11703050" cy="1625600"/>
          </a:xfrm>
        </p:spPr>
        <p:txBody>
          <a:bodyPr/>
          <a:lstStyle/>
          <a:p>
            <a:r>
              <a:rPr lang="en-US" dirty="0" smtClean="0"/>
              <a:t>Implemented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Community User login</a:t>
            </a:r>
          </a:p>
          <a:p>
            <a:pPr eaLnBrk="1" hangingPunct="1"/>
            <a:r>
              <a:rPr lang="en-US" sz="4800" dirty="0" smtClean="0"/>
              <a:t>Community User announcements</a:t>
            </a:r>
          </a:p>
          <a:p>
            <a:pPr eaLnBrk="1" hangingPunct="1"/>
            <a:r>
              <a:rPr lang="en-US" sz="4800" dirty="0" smtClean="0"/>
              <a:t>Community Contest</a:t>
            </a:r>
          </a:p>
          <a:p>
            <a:pPr eaLnBrk="1" hangingPunct="1"/>
            <a:r>
              <a:rPr lang="en-US" sz="4800" dirty="0" smtClean="0"/>
              <a:t>Community User Settings</a:t>
            </a:r>
          </a:p>
          <a:p>
            <a:pPr eaLnBrk="1" hangingPunct="1"/>
            <a:r>
              <a:rPr lang="en-US" sz="4800" dirty="0" smtClean="0"/>
              <a:t>Community User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3A87D-5C08-C741-87E6-6683C3826F4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357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Missing Features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Google Cloud messaging Integration</a:t>
            </a:r>
          </a:p>
          <a:p>
            <a:r>
              <a:rPr lang="fi-FI" dirty="0" smtClean="0"/>
              <a:t>Application feedback</a:t>
            </a:r>
          </a:p>
          <a:p>
            <a:endParaRPr lang="fi-FI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3A87D-5C08-C741-87E6-6683C3826F4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1731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Changed Features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3A87D-5C08-C741-87E6-6683C3826F4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146" name="Picture 2" descr="D:\courses\applied computing project\acp-implementation-deliverable\presentation\ph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98" y="5308848"/>
            <a:ext cx="8191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 bwMode="auto">
          <a:xfrm>
            <a:off x="2469952" y="5490830"/>
            <a:ext cx="1872208" cy="598059"/>
          </a:xfrm>
          <a:prstGeom prst="rightArrow">
            <a:avLst/>
          </a:prstGeom>
          <a:solidFill>
            <a:srgbClr val="63A1B7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Trebuchet MS" charset="0"/>
              <a:ea typeface="ヒラギノ角ゴ ProN W3" charset="0"/>
              <a:cs typeface="ヒラギノ角ゴ ProN W3" charset="0"/>
              <a:sym typeface="Trebuchet MS" charset="0"/>
            </a:endParaRPr>
          </a:p>
        </p:txBody>
      </p:sp>
      <p:pic>
        <p:nvPicPr>
          <p:cNvPr id="6147" name="Picture 3" descr="C:\Users\furqan\Desktop\nodejs-gre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216" y="5305073"/>
            <a:ext cx="1656184" cy="89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:\courses\applied computing project\acp-implementation-deliverable\presentation\mysq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41" y="6965032"/>
            <a:ext cx="1012665" cy="133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furqan\Desktop\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216" y="6767299"/>
            <a:ext cx="1296144" cy="119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 bwMode="auto">
          <a:xfrm>
            <a:off x="2469952" y="7064496"/>
            <a:ext cx="1872208" cy="598059"/>
          </a:xfrm>
          <a:prstGeom prst="rightArrow">
            <a:avLst/>
          </a:prstGeom>
          <a:solidFill>
            <a:srgbClr val="63A1B7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Trebuchet MS" charset="0"/>
              <a:ea typeface="ヒラギノ角ゴ ProN W3" charset="0"/>
              <a:cs typeface="ヒラギノ角ゴ ProN W3" charset="0"/>
              <a:sym typeface="Trebuchet MS" charset="0"/>
            </a:endParaRPr>
          </a:p>
        </p:txBody>
      </p:sp>
      <p:pic>
        <p:nvPicPr>
          <p:cNvPr id="6150" name="Picture 6" descr="C:\Users\furqan\Desktop\logi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98" y="2730422"/>
            <a:ext cx="924663" cy="173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 bwMode="auto">
          <a:xfrm>
            <a:off x="2523208" y="3301141"/>
            <a:ext cx="1872208" cy="598059"/>
          </a:xfrm>
          <a:prstGeom prst="rightArrow">
            <a:avLst/>
          </a:prstGeom>
          <a:solidFill>
            <a:srgbClr val="63A1B7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Trebuchet MS" charset="0"/>
              <a:ea typeface="ヒラギノ角ゴ ProN W3" charset="0"/>
              <a:cs typeface="ヒラギノ角ゴ ProN W3" charset="0"/>
              <a:sym typeface="Trebuchet MS" charset="0"/>
            </a:endParaRPr>
          </a:p>
        </p:txBody>
      </p:sp>
      <p:pic>
        <p:nvPicPr>
          <p:cNvPr id="6152" name="Picture 8" descr="C:\Users\furqan\Desktop\Untitle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235" y="3301141"/>
            <a:ext cx="276225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77849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712" y="556320"/>
            <a:ext cx="11703050" cy="1625600"/>
          </a:xfrm>
        </p:spPr>
        <p:txBody>
          <a:bodyPr/>
          <a:lstStyle/>
          <a:p>
            <a:r>
              <a:rPr lang="en-US" dirty="0" smtClean="0"/>
              <a:t>Key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688" indent="0" eaLnBrk="1" hangingPunct="1">
              <a:buNone/>
            </a:pPr>
            <a:r>
              <a:rPr lang="en-US" sz="2800" dirty="0" smtClean="0"/>
              <a:t>Android </a:t>
            </a:r>
            <a:r>
              <a:rPr lang="en-US" sz="2800" dirty="0"/>
              <a:t>(Lollipop</a:t>
            </a:r>
            <a:r>
              <a:rPr lang="en-US" sz="2800" dirty="0" smtClean="0"/>
              <a:t>)</a:t>
            </a:r>
          </a:p>
          <a:p>
            <a:pPr marL="39688" indent="0" eaLnBrk="1" hangingPunct="1">
              <a:buNone/>
            </a:pPr>
            <a:endParaRPr lang="en-US" sz="2800" dirty="0"/>
          </a:p>
          <a:p>
            <a:pPr marL="39688" indent="0" eaLnBrk="1" hangingPunct="1">
              <a:buNone/>
            </a:pPr>
            <a:r>
              <a:rPr lang="en-US" sz="2800" dirty="0" smtClean="0"/>
              <a:t>Core Java</a:t>
            </a:r>
            <a:endParaRPr lang="en-US" sz="2800" dirty="0"/>
          </a:p>
          <a:p>
            <a:pPr marL="39688" indent="0" eaLnBrk="1" hangingPunct="1">
              <a:buNone/>
            </a:pPr>
            <a:endParaRPr lang="en-US" sz="2800" dirty="0" smtClean="0"/>
          </a:p>
          <a:p>
            <a:pPr marL="39688" indent="0" eaLnBrk="1" hangingPunct="1">
              <a:buNone/>
            </a:pPr>
            <a:r>
              <a:rPr lang="en-US" sz="2800" dirty="0" smtClean="0"/>
              <a:t>XML </a:t>
            </a:r>
            <a:r>
              <a:rPr lang="en-US" sz="2800" dirty="0"/>
              <a:t>Layouts for </a:t>
            </a:r>
            <a:r>
              <a:rPr lang="en-US" sz="2800" dirty="0" smtClean="0"/>
              <a:t>design</a:t>
            </a:r>
            <a:endParaRPr lang="en-US" sz="2800" dirty="0"/>
          </a:p>
          <a:p>
            <a:pPr marL="39688" indent="0" eaLnBrk="1" hangingPunct="1">
              <a:buNone/>
            </a:pPr>
            <a:endParaRPr lang="en-US" sz="2800" dirty="0" smtClean="0"/>
          </a:p>
          <a:p>
            <a:pPr marL="39688" indent="0" eaLnBrk="1" hangingPunct="1">
              <a:buNone/>
            </a:pPr>
            <a:r>
              <a:rPr lang="en-US" sz="2800" dirty="0" smtClean="0"/>
              <a:t>Google </a:t>
            </a:r>
            <a:r>
              <a:rPr lang="en-US" sz="2800" dirty="0"/>
              <a:t>Cloud </a:t>
            </a:r>
            <a:r>
              <a:rPr lang="en-US" sz="2800" dirty="0" smtClean="0"/>
              <a:t>Messaging</a:t>
            </a:r>
          </a:p>
          <a:p>
            <a:pPr marL="39688" indent="0" eaLnBrk="1" hangingPunct="1">
              <a:buNone/>
            </a:pPr>
            <a:endParaRPr lang="en-US" sz="2800" dirty="0" smtClean="0"/>
          </a:p>
          <a:p>
            <a:pPr marL="39688" indent="0" eaLnBrk="1" hangingPunct="1">
              <a:buNone/>
            </a:pPr>
            <a:r>
              <a:rPr lang="en-US" sz="2800" dirty="0" smtClean="0"/>
              <a:t>Node JS</a:t>
            </a:r>
          </a:p>
          <a:p>
            <a:pPr marL="39688" indent="0" eaLnBrk="1" hangingPunct="1">
              <a:buNone/>
            </a:pPr>
            <a:endParaRPr lang="en-US" sz="2800" dirty="0" smtClean="0"/>
          </a:p>
          <a:p>
            <a:pPr marL="39688" indent="0" eaLnBrk="1" hangingPunct="1">
              <a:buNone/>
            </a:pPr>
            <a:r>
              <a:rPr lang="en-US" sz="2800" dirty="0" smtClean="0"/>
              <a:t>PostgreSQL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3A87D-5C08-C741-87E6-6683C3826F4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2" descr="D:\courses\Acp 2\Social Cite\lollip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632" y="2276475"/>
            <a:ext cx="648072" cy="64807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courses\Acp 2\Social Cite\jav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284" y="3238276"/>
            <a:ext cx="994767" cy="5040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D:\courses\Acp 2\Social Cite\gc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465" y="4680978"/>
            <a:ext cx="957586" cy="97021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017" y="6095848"/>
            <a:ext cx="2019300" cy="1085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721" y="7451528"/>
            <a:ext cx="1106369" cy="110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2576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 &amp; Subtitle">
  <a:themeElements>
    <a:clrScheme name="">
      <a:dk1>
        <a:srgbClr val="003366"/>
      </a:dk1>
      <a:lt1>
        <a:srgbClr val="FFCC99"/>
      </a:lt1>
      <a:dk2>
        <a:srgbClr val="000000"/>
      </a:dk2>
      <a:lt2>
        <a:srgbClr val="808080"/>
      </a:lt2>
      <a:accent1>
        <a:srgbClr val="63A1B7"/>
      </a:accent1>
      <a:accent2>
        <a:srgbClr val="333399"/>
      </a:accent2>
      <a:accent3>
        <a:srgbClr val="FFE2CA"/>
      </a:accent3>
      <a:accent4>
        <a:srgbClr val="002A56"/>
      </a:accent4>
      <a:accent5>
        <a:srgbClr val="B7CDD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Trebuchet M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- Top">
  <a:themeElements>
    <a:clrScheme name="">
      <a:dk1>
        <a:srgbClr val="003366"/>
      </a:dk1>
      <a:lt1>
        <a:srgbClr val="FFCC99"/>
      </a:lt1>
      <a:dk2>
        <a:srgbClr val="000000"/>
      </a:dk2>
      <a:lt2>
        <a:srgbClr val="808080"/>
      </a:lt2>
      <a:accent1>
        <a:srgbClr val="63A1B7"/>
      </a:accent1>
      <a:accent2>
        <a:srgbClr val="333399"/>
      </a:accent2>
      <a:accent3>
        <a:srgbClr val="FFE2CA"/>
      </a:accent3>
      <a:accent4>
        <a:srgbClr val="002A56"/>
      </a:accent4>
      <a:accent5>
        <a:srgbClr val="B7CDD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ullets">
  <a:themeElements>
    <a:clrScheme name="">
      <a:dk1>
        <a:srgbClr val="003366"/>
      </a:dk1>
      <a:lt1>
        <a:srgbClr val="FFCC99"/>
      </a:lt1>
      <a:dk2>
        <a:srgbClr val="000000"/>
      </a:dk2>
      <a:lt2>
        <a:srgbClr val="808080"/>
      </a:lt2>
      <a:accent1>
        <a:srgbClr val="63A1B7"/>
      </a:accent1>
      <a:accent2>
        <a:srgbClr val="333399"/>
      </a:accent2>
      <a:accent3>
        <a:srgbClr val="FFE2CA"/>
      </a:accent3>
      <a:accent4>
        <a:srgbClr val="002A56"/>
      </a:accent4>
      <a:accent5>
        <a:srgbClr val="B7CDD8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ank">
  <a:themeElements>
    <a:clrScheme name="">
      <a:dk1>
        <a:srgbClr val="003366"/>
      </a:dk1>
      <a:lt1>
        <a:srgbClr val="FFCC99"/>
      </a:lt1>
      <a:dk2>
        <a:srgbClr val="000000"/>
      </a:dk2>
      <a:lt2>
        <a:srgbClr val="808080"/>
      </a:lt2>
      <a:accent1>
        <a:srgbClr val="63A1B7"/>
      </a:accent1>
      <a:accent2>
        <a:srgbClr val="333399"/>
      </a:accent2>
      <a:accent3>
        <a:srgbClr val="FFE2CA"/>
      </a:accent3>
      <a:accent4>
        <a:srgbClr val="002A56"/>
      </a:accent4>
      <a:accent5>
        <a:srgbClr val="B7CDD8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- Center">
  <a:themeElements>
    <a:clrScheme name="">
      <a:dk1>
        <a:srgbClr val="003366"/>
      </a:dk1>
      <a:lt1>
        <a:srgbClr val="FFCC99"/>
      </a:lt1>
      <a:dk2>
        <a:srgbClr val="000000"/>
      </a:dk2>
      <a:lt2>
        <a:srgbClr val="808080"/>
      </a:lt2>
      <a:accent1>
        <a:srgbClr val="63A1B7"/>
      </a:accent1>
      <a:accent2>
        <a:srgbClr val="333399"/>
      </a:accent2>
      <a:accent3>
        <a:srgbClr val="FFE2CA"/>
      </a:accent3>
      <a:accent4>
        <a:srgbClr val="002A56"/>
      </a:accent4>
      <a:accent5>
        <a:srgbClr val="B7CDD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Pages>0</Pages>
  <Words>273</Words>
  <Characters>0</Characters>
  <Application>Microsoft Office PowerPoint</Application>
  <PresentationFormat>Custom</PresentationFormat>
  <Lines>0</Lines>
  <Paragraphs>97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Title &amp; Subtitle</vt:lpstr>
      <vt:lpstr>Title - Top</vt:lpstr>
      <vt:lpstr>Bullets</vt:lpstr>
      <vt:lpstr>Blank</vt:lpstr>
      <vt:lpstr>Title - Center</vt:lpstr>
      <vt:lpstr>PowerPoint Presentation</vt:lpstr>
      <vt:lpstr>Basic Ideas</vt:lpstr>
      <vt:lpstr>Implementation Process</vt:lpstr>
      <vt:lpstr>Bullething Use Case</vt:lpstr>
      <vt:lpstr>Collaboration Diagram</vt:lpstr>
      <vt:lpstr>Implemented Features</vt:lpstr>
      <vt:lpstr>Missing Features</vt:lpstr>
      <vt:lpstr>Changed Features</vt:lpstr>
      <vt:lpstr>Key Technologies</vt:lpstr>
      <vt:lpstr>System Architecture</vt:lpstr>
      <vt:lpstr>Application Front Page</vt:lpstr>
      <vt:lpstr>Chat</vt:lpstr>
      <vt:lpstr>Contest </vt:lpstr>
      <vt:lpstr>Settings Screen</vt:lpstr>
      <vt:lpstr>Profile Screen</vt:lpstr>
      <vt:lpstr>Admin Login(Web)</vt:lpstr>
      <vt:lpstr>Add/Edit/List Announcements</vt:lpstr>
      <vt:lpstr>Security &amp; Privacy</vt:lpstr>
      <vt:lpstr>Risk Assessment</vt:lpstr>
      <vt:lpstr>Contributions</vt:lpstr>
      <vt:lpstr>Appreciate Your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521145A - Human Computer Interaction 1. Introduction  </dc:title>
  <dc:subject/>
  <dc:creator/>
  <cp:keywords/>
  <dc:description/>
  <cp:lastModifiedBy>furqan</cp:lastModifiedBy>
  <cp:revision>197</cp:revision>
  <dcterms:modified xsi:type="dcterms:W3CDTF">2016-12-22T09:09:32Z</dcterms:modified>
</cp:coreProperties>
</file>