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</p:sldMasterIdLst>
  <p:notesMasterIdLst>
    <p:notesMasterId r:id="rId38"/>
  </p:notesMasterIdLst>
  <p:sldIdLst>
    <p:sldId id="276" r:id="rId7"/>
    <p:sldId id="259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7" r:id="rId18"/>
    <p:sldId id="286" r:id="rId19"/>
    <p:sldId id="288" r:id="rId20"/>
    <p:sldId id="289" r:id="rId21"/>
    <p:sldId id="290" r:id="rId22"/>
    <p:sldId id="291" r:id="rId23"/>
    <p:sldId id="292" r:id="rId24"/>
    <p:sldId id="298" r:id="rId25"/>
    <p:sldId id="299" r:id="rId26"/>
    <p:sldId id="300" r:id="rId27"/>
    <p:sldId id="302" r:id="rId28"/>
    <p:sldId id="303" r:id="rId29"/>
    <p:sldId id="304" r:id="rId30"/>
    <p:sldId id="305" r:id="rId31"/>
    <p:sldId id="293" r:id="rId32"/>
    <p:sldId id="294" r:id="rId33"/>
    <p:sldId id="295" r:id="rId34"/>
    <p:sldId id="296" r:id="rId35"/>
    <p:sldId id="297" r:id="rId36"/>
    <p:sldId id="301" r:id="rId37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 autoAdjust="0"/>
    <p:restoredTop sz="94660"/>
  </p:normalViewPr>
  <p:slideViewPr>
    <p:cSldViewPr>
      <p:cViewPr varScale="1">
        <p:scale>
          <a:sx n="91" d="100"/>
          <a:sy n="91" d="100"/>
        </p:scale>
        <p:origin x="-1144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3D168B-2590-CB44-A71F-AA5596E1682E}" type="datetimeFigureOut">
              <a:rPr lang="en-US"/>
              <a:pPr>
                <a:defRPr/>
              </a:pPr>
              <a:t>15/10/14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86F327B-AA32-B444-BB1D-62DA7A283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5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9277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720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2450" y="2276475"/>
            <a:ext cx="2930525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39175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70009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00ED-2D01-0F47-81AB-4CEB7F627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4705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95045-B44D-3D45-AC09-EDA292FCF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9409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205D5-E5F9-D940-B320-F1B2D906C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7044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8188" y="2468563"/>
            <a:ext cx="5778500" cy="629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9088" y="2468563"/>
            <a:ext cx="5778500" cy="629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B052-8D91-FF4F-A8B8-037014E33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16489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55504-9CFC-5D40-88D2-934A0FC54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28151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3A2CE-BE5C-4540-8D2F-1C8416D03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8734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1F5BB-A5D2-484E-AEF6-825573C0F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57592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D1885-8AA4-A349-A55B-22F758C8A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116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41819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8AEDF-94B2-384E-867B-685B08A3C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47144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F3CAB-DC16-8747-BC05-87955E62D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43880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9600" y="463550"/>
            <a:ext cx="2947988" cy="8304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463550"/>
            <a:ext cx="8696325" cy="8304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BE9A6-170C-3740-B82B-351158CD3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4970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63318-3C6C-7947-BC3C-5A276DC6D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02995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209F-6306-3740-9B51-9B538D44A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4136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6FEB2-2848-B543-92A4-E09FF8858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74381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84807-2496-C84B-BE63-E98D61207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1560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97C29-E21E-D344-A74F-CA96D6D69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53159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721EE-D174-0F4F-B38F-C1F362153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9744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0A181-5B37-2B43-8434-2CFBC7A24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7699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191921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82CB9-DEE5-074D-BFD9-D6ECBE512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38330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34FB9-2FDC-8248-B9C8-DC4ECACAE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0707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6CDB-BA89-5249-B4B1-EE3CA68838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9479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2925" y="450850"/>
            <a:ext cx="2927350" cy="8261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450850"/>
            <a:ext cx="8629650" cy="826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159CC-7B62-9A48-8EE0-8E10D203A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99272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D0996-7539-DF4C-B5B3-2BD01E203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96005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290F3-7D4C-E149-9B13-D523EC595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0265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77EE6-CD72-C740-8DC6-D587D032E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804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8188" y="461963"/>
            <a:ext cx="5778500" cy="830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9088" y="461963"/>
            <a:ext cx="5778500" cy="830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50B87-D5EF-9543-9903-AC74D32ED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0646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EE955-CCC7-DC47-919B-F488AE619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099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1BBC-911E-864C-A4D8-174BD1FA6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4979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3887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8DE19-320E-0A4E-A1E4-D5F2FE60E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75150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7AECB-3482-F24C-A16B-9D0BF09E2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6535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51425-BF28-074C-832C-2612D24A8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2151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9F6E4-8225-E24C-8F22-9D1B20E36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33644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9600" y="390525"/>
            <a:ext cx="2947988" cy="83772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96325" cy="8377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A0BDF-91F7-DE42-A889-12EDDA28F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8471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51DDB-F2D6-7748-97D3-6BBB33FC1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2397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3A87D-5C08-C741-87E6-6683C3826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303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4A031-CAF4-0E48-AFF2-4A6F8569E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63461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76DE0-DF77-E049-A578-FE7693B50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4198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E68-8A55-4148-A684-A349BF3D1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2826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58126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AC6C6-5B34-FC49-A679-7A825FEE3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41719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42606-1C74-F349-91DD-90A9DD9ED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22521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4760D-2620-FC43-84AD-66ED0F581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02747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3504E-6EF8-3C4F-9EFA-8C23EAACC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8605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F153A-80CD-A241-87B0-9B7F6F5287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99004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9CD41-6E30-9B4B-9C1F-BDA421054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85660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22833-C066-7243-8AB3-318A62488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03191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03732-9C42-2F43-A3F3-C67D16350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607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5F40-EA20-1A40-AED8-50D9B2E32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0369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DF83A-BA8C-4942-BD2B-66C7ADD97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9393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76825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67611-E648-9342-B96D-57FE6BC5B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0314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065D9-457F-AD4E-B3D2-1300E95D8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95040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29C8D-673A-D844-A5B0-79F74A6B1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57110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EDE3D-9F99-4C47-9177-3F01EB7DD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38560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3F9EB-1DF9-2447-BF1F-FF0C71E7A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7457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31B0D-5B5A-AF4E-81F3-680812B72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20121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2925" y="2276475"/>
            <a:ext cx="29273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96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BAB2B-0516-8A4B-BAC2-19C1BCF49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7579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937731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696644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Trebuchet M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6341255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63575" y="3016250"/>
            <a:ext cx="11709400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1027" name="Picture 1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787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xmlns:p14="http://schemas.microsoft.com/office/powerpoint/2010/main"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–"/>
        <a:defRPr>
          <a:solidFill>
            <a:srgbClr val="808080"/>
          </a:solidFill>
          <a:latin typeface="+mn-lt"/>
          <a:ea typeface="+mn-ea"/>
          <a:cs typeface="+mn-cs"/>
          <a:sym typeface="Trebuchet M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463550"/>
            <a:ext cx="11709400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468563"/>
            <a:ext cx="11709400" cy="62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896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B93A0CFD-7DCC-B442-9455-02FA218363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1" name="Picture 1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ransition xmlns:p14="http://schemas.microsoft.com/office/powerpoint/2010/main"/>
  <p:hf hdr="0" ftr="0" dt="0"/>
  <p:txStyles>
    <p:titleStyle>
      <a:lvl1pPr marL="6350" indent="-63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6350" indent="-63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6350" indent="-63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6350" indent="-63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6350" indent="-63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635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207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79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351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8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31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450850"/>
            <a:ext cx="11709400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16387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3"/>
          <p:cNvSpPr>
            <a:spLocks/>
          </p:cNvSpPr>
          <p:nvPr/>
        </p:nvSpPr>
        <p:spPr bwMode="auto">
          <a:xfrm>
            <a:off x="6121400" y="9182100"/>
            <a:ext cx="7493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99" bIns="0"/>
          <a:lstStyle/>
          <a:p>
            <a:pPr marL="57150"/>
            <a:r>
              <a:rPr lang="en-US" sz="1600">
                <a:solidFill>
                  <a:srgbClr val="B0B2B4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Slide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91231F02-33EE-1347-BC08-05D72A0A1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5"/>
          <p:cNvSpPr>
            <a:spLocks/>
          </p:cNvSpPr>
          <p:nvPr/>
        </p:nvSpPr>
        <p:spPr bwMode="auto">
          <a:xfrm>
            <a:off x="101600" y="9182100"/>
            <a:ext cx="22987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99" bIns="0"/>
          <a:lstStyle/>
          <a:p>
            <a:pPr marL="57150"/>
            <a:r>
              <a:rPr lang="en-US" sz="1600">
                <a:solidFill>
                  <a:srgbClr val="B0B2B4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October 12, 2011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ransition xmlns:p14="http://schemas.microsoft.com/office/powerpoint/2010/main"/>
  <p:hf hdr="0" ftr="0" dt="0"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461963"/>
            <a:ext cx="11709400" cy="830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pic>
        <p:nvPicPr>
          <p:cNvPr id="28675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3"/>
          <p:cNvSpPr>
            <a:spLocks/>
          </p:cNvSpPr>
          <p:nvPr/>
        </p:nvSpPr>
        <p:spPr bwMode="auto">
          <a:xfrm>
            <a:off x="6121400" y="9182100"/>
            <a:ext cx="7493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99" bIns="0"/>
          <a:lstStyle/>
          <a:p>
            <a:pPr marL="57150"/>
            <a:r>
              <a:rPr lang="en-US" sz="1600">
                <a:solidFill>
                  <a:srgbClr val="B0B2B4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Slide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8F768056-B53F-114B-80AA-3544C15A1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678" name="Rectangle 5"/>
          <p:cNvSpPr>
            <a:spLocks/>
          </p:cNvSpPr>
          <p:nvPr/>
        </p:nvSpPr>
        <p:spPr bwMode="auto">
          <a:xfrm>
            <a:off x="101600" y="9182100"/>
            <a:ext cx="22987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99" bIns="0"/>
          <a:lstStyle/>
          <a:p>
            <a:pPr marL="57150"/>
            <a:r>
              <a:rPr lang="en-US" sz="1600">
                <a:solidFill>
                  <a:srgbClr val="B0B2B4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October 12, 2011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ransition xmlns:p14="http://schemas.microsoft.com/office/powerpoint/2010/main"/>
  <p:hf hdr="0" ftr="0" dt="0"/>
  <p:txStyles>
    <p:titleStyle>
      <a:lvl1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715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287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859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8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31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2"/>
          <p:cNvSpPr>
            <a:spLocks/>
          </p:cNvSpPr>
          <p:nvPr/>
        </p:nvSpPr>
        <p:spPr bwMode="auto">
          <a:xfrm>
            <a:off x="6121400" y="9182100"/>
            <a:ext cx="7493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99" bIns="0"/>
          <a:lstStyle/>
          <a:p>
            <a:pPr marL="57150"/>
            <a:r>
              <a:rPr lang="en-US" sz="1600">
                <a:solidFill>
                  <a:srgbClr val="B0B2B4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Slide</a:t>
            </a:r>
          </a:p>
        </p:txBody>
      </p:sp>
      <p:sp>
        <p:nvSpPr>
          <p:cNvPr id="40964" name="Rectangle 3"/>
          <p:cNvSpPr>
            <a:spLocks/>
          </p:cNvSpPr>
          <p:nvPr/>
        </p:nvSpPr>
        <p:spPr bwMode="auto">
          <a:xfrm>
            <a:off x="101600" y="9182100"/>
            <a:ext cx="22987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99" bIns="0"/>
          <a:lstStyle/>
          <a:p>
            <a:pPr marL="57150"/>
            <a:r>
              <a:rPr lang="en-US" sz="1600">
                <a:solidFill>
                  <a:srgbClr val="B0B2B4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October 12, 2011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F42EA032-F53C-2E4B-94C7-C20051B0F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 xmlns:p14="http://schemas.microsoft.com/office/powerpoint/2010/main"/>
  <p:hf hdr="0" ftr="0" dt="0"/>
  <p:txStyles>
    <p:titleStyle>
      <a:lvl1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715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287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859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663950"/>
            <a:ext cx="11709400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53251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3"/>
          <p:cNvSpPr>
            <a:spLocks/>
          </p:cNvSpPr>
          <p:nvPr/>
        </p:nvSpPr>
        <p:spPr bwMode="auto">
          <a:xfrm>
            <a:off x="6121400" y="9182100"/>
            <a:ext cx="7493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99" bIns="0"/>
          <a:lstStyle/>
          <a:p>
            <a:pPr marL="57150"/>
            <a:r>
              <a:rPr lang="en-US" sz="1600">
                <a:solidFill>
                  <a:srgbClr val="B0B2B4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Slide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4454389E-FC68-E646-A052-2058C311D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3254" name="Rectangle 5"/>
          <p:cNvSpPr>
            <a:spLocks/>
          </p:cNvSpPr>
          <p:nvPr/>
        </p:nvSpPr>
        <p:spPr bwMode="auto">
          <a:xfrm>
            <a:off x="101600" y="9182100"/>
            <a:ext cx="22987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99" bIns="0"/>
          <a:lstStyle/>
          <a:p>
            <a:pPr marL="57150"/>
            <a:r>
              <a:rPr lang="en-US" sz="1600">
                <a:solidFill>
                  <a:srgbClr val="B0B2B4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October 12, 2011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 xmlns:p14="http://schemas.microsoft.com/office/powerpoint/2010/main"/>
  <p:hf hdr="0" ftr="0" dt="0"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4"/>
          <p:cNvSpPr>
            <a:spLocks/>
          </p:cNvSpPr>
          <p:nvPr/>
        </p:nvSpPr>
        <p:spPr bwMode="auto">
          <a:xfrm>
            <a:off x="644525" y="5765800"/>
            <a:ext cx="1172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99" bIns="0" anchor="ctr"/>
          <a:lstStyle/>
          <a:p>
            <a:pPr marL="57150" algn="ctr"/>
            <a:r>
              <a:rPr lang="en-US" dirty="0">
                <a:solidFill>
                  <a:schemeClr val="tx1"/>
                </a:solidFill>
                <a:latin typeface="Gill Sans" charset="0"/>
                <a:ea typeface="ＭＳ Ｐゴシック" charset="0"/>
                <a:cs typeface="ＭＳ Ｐゴシック" charset="0"/>
                <a:sym typeface="Gill Sans" charset="0"/>
              </a:rPr>
              <a:t>Prof.  Vassilis Kostakos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/>
        <p:txBody>
          <a:bodyPr rIns="166398"/>
          <a:lstStyle/>
          <a:p>
            <a:pPr marL="57150" indent="0" eaLnBrk="1" hangingPunct="1">
              <a:defRPr/>
            </a:pP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521146S - Research Methods in </a:t>
            </a:r>
            <a:br>
              <a:rPr lang="en-US" sz="4800" dirty="0" smtClean="0"/>
            </a:br>
            <a:r>
              <a:rPr lang="en-US" sz="4800" dirty="0" smtClean="0"/>
              <a:t>Computer Science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>3. Statistics II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85667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463550"/>
            <a:ext cx="11709400" cy="2036986"/>
          </a:xfrm>
        </p:spPr>
        <p:txBody>
          <a:bodyPr/>
          <a:lstStyle/>
          <a:p>
            <a:r>
              <a:rPr lang="en-US" dirty="0" smtClean="0"/>
              <a:t>Accounting for variables </a:t>
            </a:r>
            <a:br>
              <a:rPr lang="en-US" dirty="0" smtClean="0"/>
            </a:br>
            <a:r>
              <a:rPr lang="en-US" dirty="0" smtClean="0"/>
              <a:t>(1-way ANOVA)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38365"/>
              </p:ext>
            </p:extLst>
          </p:nvPr>
        </p:nvGraphicFramePr>
        <p:xfrm>
          <a:off x="4198144" y="2860576"/>
          <a:ext cx="3888432" cy="568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1926214"/>
              </a:tblGrid>
              <a:tr h="648072">
                <a:tc>
                  <a:txBody>
                    <a:bodyPr/>
                    <a:lstStyle/>
                    <a:p>
                      <a:r>
                        <a:rPr lang="en-US" dirty="0" smtClean="0"/>
                        <a:t>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Loading time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2601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 10 trials and average the results</a:t>
                      </a:r>
                      <a:endParaRPr lang="en-US" dirty="0"/>
                    </a:p>
                  </a:txBody>
                  <a:tcPr/>
                </a:tc>
              </a:tr>
              <a:tr h="1260140">
                <a:tc>
                  <a:txBody>
                    <a:bodyPr/>
                    <a:lstStyle/>
                    <a:p>
                      <a:r>
                        <a:rPr lang="en-US" dirty="0" smtClean="0"/>
                        <a:t>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 10 trials and average the results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2601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 10 trials and average the results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260140">
                <a:tc>
                  <a:txBody>
                    <a:bodyPr/>
                    <a:lstStyle/>
                    <a:p>
                      <a:r>
                        <a:rPr lang="en-US" dirty="0" smtClean="0"/>
                        <a:t>Safari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 10 trials and average the results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7856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1-way ANOVA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Accounts for more than 2 sets.</a:t>
            </a:r>
          </a:p>
          <a:p>
            <a:r>
              <a:rPr lang="en-US" dirty="0" smtClean="0"/>
              <a:t>Tells us if the difference in means across the sets is significant.</a:t>
            </a:r>
          </a:p>
          <a:p>
            <a:r>
              <a:rPr lang="en-US" dirty="0" smtClean="0"/>
              <a:t>Produces a p-value, which we interpret as before.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3A2CE-BE5C-4540-8D2F-1C8416D03C1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858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rved Left Arrow 12"/>
          <p:cNvSpPr/>
          <p:nvPr/>
        </p:nvSpPr>
        <p:spPr bwMode="auto">
          <a:xfrm>
            <a:off x="8086576" y="3724672"/>
            <a:ext cx="1296144" cy="3960440"/>
          </a:xfrm>
          <a:prstGeom prst="curvedLeftArrow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I just run many t-tests?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3A2CE-BE5C-4540-8D2F-1C8416D03C1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32920"/>
              </p:ext>
            </p:extLst>
          </p:nvPr>
        </p:nvGraphicFramePr>
        <p:xfrm>
          <a:off x="4198144" y="2500536"/>
          <a:ext cx="3888432" cy="568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1926214"/>
              </a:tblGrid>
              <a:tr h="648072">
                <a:tc>
                  <a:txBody>
                    <a:bodyPr/>
                    <a:lstStyle/>
                    <a:p>
                      <a:r>
                        <a:rPr lang="en-US" dirty="0" smtClean="0"/>
                        <a:t>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Loading time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2601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 10 trials and average the results</a:t>
                      </a:r>
                      <a:endParaRPr lang="en-US" dirty="0"/>
                    </a:p>
                  </a:txBody>
                  <a:tcPr/>
                </a:tc>
              </a:tr>
              <a:tr h="1260140">
                <a:tc>
                  <a:txBody>
                    <a:bodyPr/>
                    <a:lstStyle/>
                    <a:p>
                      <a:r>
                        <a:rPr lang="en-US" dirty="0" smtClean="0"/>
                        <a:t>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 10 trials and average the results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2601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 10 trials and average the results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260140">
                <a:tc>
                  <a:txBody>
                    <a:bodyPr/>
                    <a:lstStyle/>
                    <a:p>
                      <a:r>
                        <a:rPr lang="en-US" dirty="0" smtClean="0"/>
                        <a:t>Safari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 10 trials and average the results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rved Left Arrow 10"/>
          <p:cNvSpPr/>
          <p:nvPr/>
        </p:nvSpPr>
        <p:spPr bwMode="auto">
          <a:xfrm>
            <a:off x="8086576" y="3724672"/>
            <a:ext cx="576064" cy="1512168"/>
          </a:xfrm>
          <a:prstGeom prst="curvedLeftArrow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>
            <a:off x="8086576" y="3724672"/>
            <a:ext cx="1008112" cy="2664296"/>
          </a:xfrm>
          <a:prstGeom prst="curvedLeftArrow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sp>
        <p:nvSpPr>
          <p:cNvPr id="14" name="Curved Left Arrow 13"/>
          <p:cNvSpPr/>
          <p:nvPr/>
        </p:nvSpPr>
        <p:spPr bwMode="auto">
          <a:xfrm>
            <a:off x="8158584" y="5092824"/>
            <a:ext cx="576064" cy="1512168"/>
          </a:xfrm>
          <a:prstGeom prst="curvedLeftArrow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sp>
        <p:nvSpPr>
          <p:cNvPr id="15" name="Curved Left Arrow 14"/>
          <p:cNvSpPr/>
          <p:nvPr/>
        </p:nvSpPr>
        <p:spPr bwMode="auto">
          <a:xfrm>
            <a:off x="8158584" y="6532984"/>
            <a:ext cx="576064" cy="1512168"/>
          </a:xfrm>
          <a:prstGeom prst="curvedLeftArrow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sp>
        <p:nvSpPr>
          <p:cNvPr id="16" name="Curved Left Arrow 15"/>
          <p:cNvSpPr/>
          <p:nvPr/>
        </p:nvSpPr>
        <p:spPr bwMode="auto">
          <a:xfrm>
            <a:off x="8158584" y="5164832"/>
            <a:ext cx="1008112" cy="2664296"/>
          </a:xfrm>
          <a:prstGeom prst="curvedLeftArrow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86776" y="5164832"/>
            <a:ext cx="2394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 many errors</a:t>
            </a:r>
          </a:p>
          <a:p>
            <a:r>
              <a:rPr lang="en-US" dirty="0" smtClean="0"/>
              <a:t>are introduced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28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for more variables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37704" y="2468563"/>
            <a:ext cx="4464496" cy="6299200"/>
          </a:xfrm>
        </p:spPr>
        <p:txBody>
          <a:bodyPr/>
          <a:lstStyle/>
          <a:p>
            <a:r>
              <a:rPr lang="en-US" dirty="0" smtClean="0"/>
              <a:t>“Browser” vs. “OS”</a:t>
            </a:r>
          </a:p>
          <a:p>
            <a:pPr lvl="1"/>
            <a:r>
              <a:rPr lang="en-US" dirty="0" smtClean="0"/>
              <a:t>“Browser has 4 levels</a:t>
            </a:r>
          </a:p>
          <a:p>
            <a:pPr lvl="1"/>
            <a:r>
              <a:rPr lang="en-US" dirty="0" smtClean="0"/>
              <a:t>“OS” has 3 levels</a:t>
            </a:r>
          </a:p>
          <a:p>
            <a:r>
              <a:rPr lang="en-US" dirty="0" smtClean="0"/>
              <a:t>4x3 design</a:t>
            </a:r>
          </a:p>
          <a:p>
            <a:endParaRPr lang="en-US" dirty="0"/>
          </a:p>
          <a:p>
            <a:r>
              <a:rPr lang="en-US" dirty="0" smtClean="0"/>
              <a:t>Two-way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45364"/>
              </p:ext>
            </p:extLst>
          </p:nvPr>
        </p:nvGraphicFramePr>
        <p:xfrm>
          <a:off x="4918224" y="2356520"/>
          <a:ext cx="7848871" cy="568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1926214"/>
                <a:gridCol w="1998221"/>
                <a:gridCol w="1962218"/>
              </a:tblGrid>
              <a:tr h="648072">
                <a:tc>
                  <a:txBody>
                    <a:bodyPr/>
                    <a:lstStyle/>
                    <a:p>
                      <a:r>
                        <a:rPr lang="en-US" dirty="0" smtClean="0"/>
                        <a:t>(Loading time)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Linux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Mac</a:t>
                      </a:r>
                      <a:r>
                        <a:rPr lang="en-US" baseline="0" smtClean="0"/>
                        <a:t> OS</a:t>
                      </a:r>
                      <a:endParaRPr lang="en-US" dirty="0"/>
                    </a:p>
                  </a:txBody>
                  <a:tcPr/>
                </a:tc>
              </a:tr>
              <a:tr h="12601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 10 trials and average the results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 10 trials and average the results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 10 trials and average the results</a:t>
                      </a:r>
                      <a:endParaRPr lang="en-US" dirty="0" smtClean="0"/>
                    </a:p>
                  </a:txBody>
                  <a:tcPr/>
                </a:tc>
              </a:tr>
              <a:tr h="1260140">
                <a:tc>
                  <a:txBody>
                    <a:bodyPr/>
                    <a:lstStyle/>
                    <a:p>
                      <a:r>
                        <a:rPr lang="en-US" dirty="0" smtClean="0"/>
                        <a:t>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 10 trials and average the results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 10 trials and average the results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 10 trials and average the results</a:t>
                      </a:r>
                      <a:endParaRPr lang="en-US" dirty="0" smtClean="0"/>
                    </a:p>
                  </a:txBody>
                  <a:tcPr/>
                </a:tc>
              </a:tr>
              <a:tr h="12601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 10 trials and average the results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 10 trials and average the results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 10 trials and average the results</a:t>
                      </a:r>
                      <a:endParaRPr lang="en-US" dirty="0" smtClean="0"/>
                    </a:p>
                  </a:txBody>
                  <a:tcPr/>
                </a:tc>
              </a:tr>
              <a:tr h="1260140">
                <a:tc>
                  <a:txBody>
                    <a:bodyPr/>
                    <a:lstStyle/>
                    <a:p>
                      <a:r>
                        <a:rPr lang="en-US" dirty="0" smtClean="0"/>
                        <a:t>Safari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 10 trials and average the results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 10 trials and average the results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 10 trials and average the results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3501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ways to control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one more variable to the experimental design is not the only way to control for it.</a:t>
            </a:r>
          </a:p>
          <a:p>
            <a:endParaRPr lang="en-US" dirty="0"/>
          </a:p>
          <a:p>
            <a:r>
              <a:rPr lang="en-US" dirty="0" smtClean="0"/>
              <a:t>For example, in this case study we can keep RAM constant at 4GB.</a:t>
            </a:r>
          </a:p>
          <a:p>
            <a:pPr lvl="1"/>
            <a:r>
              <a:rPr lang="en-US" dirty="0" smtClean="0"/>
              <a:t>We can also add one more variable, “RAM”, with levels 1GB, 2GB, 4GB</a:t>
            </a:r>
          </a:p>
          <a:p>
            <a:pPr lvl="1"/>
            <a:r>
              <a:rPr lang="en-US" dirty="0" smtClean="0"/>
              <a:t>then we will have a 4x3x3 design</a:t>
            </a:r>
          </a:p>
          <a:p>
            <a:endParaRPr lang="en-US" dirty="0"/>
          </a:p>
          <a:p>
            <a:r>
              <a:rPr lang="en-US" dirty="0" smtClean="0"/>
              <a:t>TIP: Control the things you do not care about by keeping them constant, only manipulate what you are interested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542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the ANOVA tell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probability (p-value) that the effect of a particular variable (Browser or OS) on loading times is </a:t>
            </a:r>
            <a:r>
              <a:rPr lang="en-US" b="1" dirty="0" smtClean="0"/>
              <a:t>due to chance.</a:t>
            </a:r>
          </a:p>
          <a:p>
            <a:r>
              <a:rPr lang="en-US" dirty="0" smtClean="0"/>
              <a:t>In this case, you will get one p-value for BROWSER, and another p-value for OS.</a:t>
            </a:r>
          </a:p>
          <a:p>
            <a:r>
              <a:rPr lang="en-US" dirty="0" smtClean="0"/>
              <a:t>Interpret the p-values as before.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29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Post-hoc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test is telling me that OS has a significant effect on loading times (e.g. p = 0.02).</a:t>
            </a:r>
          </a:p>
          <a:p>
            <a:r>
              <a:rPr lang="en-US" dirty="0" smtClean="0"/>
              <a:t>But which OS is the fastest?</a:t>
            </a:r>
          </a:p>
          <a:p>
            <a:endParaRPr lang="en-US" dirty="0"/>
          </a:p>
          <a:p>
            <a:r>
              <a:rPr lang="en-US" dirty="0" smtClean="0"/>
              <a:t>Post-hoc tests can tell you this</a:t>
            </a:r>
          </a:p>
          <a:p>
            <a:pPr lvl="1"/>
            <a:r>
              <a:rPr lang="en-US" dirty="0" smtClean="0"/>
              <a:t>A post hoc test will do an exhaustive pair-wise comparison of all </a:t>
            </a:r>
            <a:r>
              <a:rPr lang="en-US" b="1" dirty="0" smtClean="0"/>
              <a:t>levels</a:t>
            </a:r>
            <a:r>
              <a:rPr lang="en-US" dirty="0" smtClean="0"/>
              <a:t> of a variable</a:t>
            </a:r>
          </a:p>
          <a:p>
            <a:pPr lvl="2"/>
            <a:r>
              <a:rPr lang="en-US" dirty="0" smtClean="0"/>
              <a:t>Linux vs. Windows,    Linux vs. Mac,     Windows vs. Mac</a:t>
            </a:r>
          </a:p>
          <a:p>
            <a:pPr lvl="1"/>
            <a:r>
              <a:rPr lang="en-US" dirty="0" smtClean="0"/>
              <a:t>It will tell you (again, using p-values) which level is significantly higher than which other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043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 significance vs. 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confuse the significance of an effect “p-value” with the magnitude of an effect.</a:t>
            </a:r>
          </a:p>
          <a:p>
            <a:pPr lvl="1"/>
            <a:r>
              <a:rPr lang="en-US" dirty="0" smtClean="0"/>
              <a:t>the means of two groups may be different by 5 seconds, but this may not be significant (i.e. p&gt;0.05)</a:t>
            </a:r>
          </a:p>
          <a:p>
            <a:pPr lvl="1"/>
            <a:r>
              <a:rPr lang="en-US" dirty="0" smtClean="0"/>
              <a:t>the means of two other groups may be different by 0.1 second, and this may be significant (i.e. p&lt;0.05).</a:t>
            </a:r>
          </a:p>
          <a:p>
            <a:endParaRPr lang="en-US" dirty="0"/>
          </a:p>
          <a:p>
            <a:r>
              <a:rPr lang="en-US" dirty="0" smtClean="0"/>
              <a:t>Why should I care if a “small” effect is actually significant?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60 </a:t>
            </a:r>
            <a:r>
              <a:rPr lang="en-US" dirty="0" smtClean="0"/>
              <a:t>nanoseconds (0.0000006 seconds) “small”?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509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078"/>
          <a:stretch/>
        </p:blipFill>
        <p:spPr>
          <a:xfrm>
            <a:off x="3251200" y="304799"/>
            <a:ext cx="7273283" cy="1046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734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data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Regression</a:t>
            </a:r>
          </a:p>
          <a:p>
            <a:endParaRPr lang="en-US" dirty="0" smtClean="0"/>
          </a:p>
          <a:p>
            <a:r>
              <a:rPr lang="en-US" dirty="0" smtClean="0"/>
              <a:t>Comparing means</a:t>
            </a:r>
          </a:p>
          <a:p>
            <a:r>
              <a:rPr lang="en-US" b="1" dirty="0" smtClean="0"/>
              <a:t>Non-parametric tests</a:t>
            </a:r>
          </a:p>
          <a:p>
            <a:r>
              <a:rPr lang="en-US" dirty="0" smtClean="0"/>
              <a:t>Categorical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3A2CE-BE5C-4540-8D2F-1C8416D03C1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024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595349"/>
              </p:ext>
            </p:extLst>
          </p:nvPr>
        </p:nvGraphicFramePr>
        <p:xfrm>
          <a:off x="1173808" y="2356520"/>
          <a:ext cx="10544389" cy="5040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476"/>
                <a:gridCol w="821638"/>
                <a:gridCol w="3064381"/>
                <a:gridCol w="4240038"/>
                <a:gridCol w="1749856"/>
              </a:tblGrid>
              <a:tr h="4902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ゴシック"/>
                          <a:cs typeface="Times New Roman"/>
                        </a:rPr>
                        <a:t>Week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ゴシック"/>
                          <a:cs typeface="Times New Roman"/>
                        </a:rPr>
                        <a:t>Session 1 - Theory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ゴシック"/>
                          <a:cs typeface="Times New Roman"/>
                        </a:rPr>
                        <a:t>Session 2 – </a:t>
                      </a:r>
                      <a:r>
                        <a:rPr lang="en-GB" sz="16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ゴシック"/>
                          <a:cs typeface="Times New Roman"/>
                        </a:rPr>
                        <a:t>Practice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ゴシック"/>
                          <a:cs typeface="Times New Roman"/>
                        </a:rPr>
                        <a:t>TA</a:t>
                      </a:r>
                      <a:endParaRPr lang="en-US" sz="160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2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Oct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6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Introduction &amp; Research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planning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Lab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session: </a:t>
                      </a: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develop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a research plan 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Jorge &amp; </a:t>
                      </a:r>
                      <a:r>
                        <a:rPr lang="en-GB" sz="1600" dirty="0" err="1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Denzil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2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Oct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13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Statistics 1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Lab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session on SPSS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Jorge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&amp; </a:t>
                      </a:r>
                      <a:r>
                        <a:rPr lang="en-GB" sz="1600" baseline="0" dirty="0" err="1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Denzil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2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Oct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20</a:t>
                      </a:r>
                      <a:endParaRPr lang="en-US" sz="1600" dirty="0" smtClean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Statistics 2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Presentation of Exercise 1</a:t>
                      </a:r>
                      <a:endParaRPr lang="en-US" sz="1600" dirty="0" smtClean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All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2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Oct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27</a:t>
                      </a:r>
                      <a:endParaRPr lang="en-US" sz="1600" dirty="0" smtClean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Research methods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Presentation of Exercise 2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All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2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5</a:t>
                      </a:r>
                      <a:endParaRPr lang="en-US" sz="160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Nov 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 dirty="0" smtClean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Humans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Lab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session on human research</a:t>
                      </a:r>
                      <a:endParaRPr lang="en-US" sz="1600" dirty="0" smtClean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Jorge &amp; </a:t>
                      </a:r>
                      <a:r>
                        <a:rPr lang="en-GB" sz="1600" dirty="0" err="1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Denzil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2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6</a:t>
                      </a:r>
                      <a:endParaRPr lang="en-US" sz="160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Nov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10</a:t>
                      </a:r>
                      <a:endParaRPr lang="en-US" sz="1600" dirty="0" smtClean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Research tools</a:t>
                      </a:r>
                      <a:endParaRPr lang="en-US" sz="1600" dirty="0" smtClean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Presentation of Exercise 3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All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2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7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Nov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17</a:t>
                      </a:r>
                      <a:endParaRPr lang="en-US" sz="1600" dirty="0" smtClean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Academic writing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Academic writing workshop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Jorge &amp; </a:t>
                      </a:r>
                      <a:r>
                        <a:rPr lang="en-GB" sz="1600" dirty="0" err="1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Denzil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2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8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Nov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24</a:t>
                      </a:r>
                      <a:endParaRPr lang="en-US" sz="1600" dirty="0" smtClean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Exercise 4 one-on-one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feedback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Vassilis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2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9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Dec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1</a:t>
                      </a:r>
                      <a:endParaRPr lang="en-US" sz="1600" dirty="0" smtClean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Presentation skills </a:t>
                      </a:r>
                      <a:endParaRPr lang="en-US" sz="1600" dirty="0" smtClean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err="1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Improv</a:t>
                      </a: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class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All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2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Dec 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8</a:t>
                      </a:r>
                      <a:endParaRPr lang="en-US" sz="1600" dirty="0" smtClean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Presentation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of exercise 4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All</a:t>
                      </a:r>
                      <a:endParaRPr lang="en-US" sz="1600" dirty="0">
                        <a:effectLst/>
                        <a:latin typeface="Perpet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dirty="0" smtClean="0"/>
              <a:t>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25C45-AA5F-2649-B172-685C4D0F7D09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029792" y="3796680"/>
            <a:ext cx="10945216" cy="504056"/>
          </a:xfrm>
          <a:prstGeom prst="roundRect">
            <a:avLst/>
          </a:prstGeom>
          <a:solidFill>
            <a:schemeClr val="bg1">
              <a:alpha val="29000"/>
            </a:schemeClr>
          </a:solidFill>
          <a:ln w="2857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Non-parametric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when your data is not normally distributed</a:t>
            </a:r>
            <a:endParaRPr lang="en-US" dirty="0"/>
          </a:p>
          <a:p>
            <a:pPr lvl="1"/>
            <a:r>
              <a:rPr lang="en-US" dirty="0" smtClean="0"/>
              <a:t>and the data cannot be corrected via transformations</a:t>
            </a:r>
          </a:p>
          <a:p>
            <a:r>
              <a:rPr lang="en-US" dirty="0" smtClean="0"/>
              <a:t>They make very few assumptions about the data</a:t>
            </a:r>
          </a:p>
          <a:p>
            <a:r>
              <a:rPr lang="en-US" dirty="0" smtClean="0"/>
              <a:t>They rely on the principle of ranking</a:t>
            </a:r>
          </a:p>
          <a:p>
            <a:pPr lvl="1"/>
            <a:r>
              <a:rPr lang="en-US" dirty="0" smtClean="0"/>
              <a:t>The lowest score gets value 1, the second-lowest gets value 2, etc.</a:t>
            </a:r>
          </a:p>
          <a:p>
            <a:r>
              <a:rPr lang="en-US" dirty="0" smtClean="0"/>
              <a:t>The analysis is then done on the ranks</a:t>
            </a:r>
          </a:p>
          <a:p>
            <a:endParaRPr lang="en-US" dirty="0"/>
          </a:p>
          <a:p>
            <a:r>
              <a:rPr lang="en-US" dirty="0" smtClean="0"/>
              <a:t>Downside: the tests have less “power”</a:t>
            </a:r>
          </a:p>
          <a:p>
            <a:pPr lvl="1"/>
            <a:r>
              <a:rPr lang="en-US" dirty="0" smtClean="0"/>
              <a:t>More likely to suggest a significant finding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794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 two independent conditions</a:t>
            </a:r>
          </a:p>
          <a:p>
            <a:pPr lvl="1"/>
            <a:r>
              <a:rPr lang="en-US" dirty="0" smtClean="0"/>
              <a:t>Wilcoxon Rank-Sum Test</a:t>
            </a:r>
          </a:p>
          <a:p>
            <a:pPr lvl="1"/>
            <a:r>
              <a:rPr lang="en-US" dirty="0" smtClean="0"/>
              <a:t>(like the T-test for independent samples)</a:t>
            </a:r>
          </a:p>
          <a:p>
            <a:r>
              <a:rPr lang="en-US" dirty="0" smtClean="0"/>
              <a:t>Compare two related conditions:</a:t>
            </a:r>
          </a:p>
          <a:p>
            <a:pPr lvl="1"/>
            <a:r>
              <a:rPr lang="en-US" dirty="0" smtClean="0"/>
              <a:t>Wilcoxon signed-rank test</a:t>
            </a:r>
          </a:p>
          <a:p>
            <a:pPr lvl="1"/>
            <a:r>
              <a:rPr lang="en-US" dirty="0"/>
              <a:t>(like the T-test for </a:t>
            </a:r>
            <a:r>
              <a:rPr lang="en-US" dirty="0" smtClean="0"/>
              <a:t>dependent </a:t>
            </a:r>
            <a:r>
              <a:rPr lang="en-US" dirty="0"/>
              <a:t>samples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Differences between several independent groups</a:t>
            </a:r>
          </a:p>
          <a:p>
            <a:pPr lvl="1"/>
            <a:r>
              <a:rPr lang="en-US" dirty="0" err="1" smtClean="0"/>
              <a:t>Kruskal</a:t>
            </a:r>
            <a:r>
              <a:rPr lang="en-US" dirty="0" smtClean="0"/>
              <a:t>-Wallis Test</a:t>
            </a:r>
          </a:p>
          <a:p>
            <a:pPr lvl="1"/>
            <a:r>
              <a:rPr lang="en-US" dirty="0" smtClean="0"/>
              <a:t>One-way ANOVA</a:t>
            </a:r>
          </a:p>
          <a:p>
            <a:r>
              <a:rPr lang="en-US" dirty="0" smtClean="0"/>
              <a:t>Differences between several related groups</a:t>
            </a:r>
          </a:p>
          <a:p>
            <a:pPr lvl="1"/>
            <a:r>
              <a:rPr lang="en-US" dirty="0" smtClean="0"/>
              <a:t>Friedman’s ANOVA</a:t>
            </a:r>
          </a:p>
          <a:p>
            <a:pPr lvl="1"/>
            <a:r>
              <a:rPr lang="en-US" dirty="0" smtClean="0"/>
              <a:t>Multi-way ANOVA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37221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data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Regression</a:t>
            </a:r>
          </a:p>
          <a:p>
            <a:endParaRPr lang="en-US" dirty="0" smtClean="0"/>
          </a:p>
          <a:p>
            <a:r>
              <a:rPr lang="en-US" dirty="0" smtClean="0"/>
              <a:t>Comparing means</a:t>
            </a:r>
          </a:p>
          <a:p>
            <a:r>
              <a:rPr lang="en-US" dirty="0" smtClean="0"/>
              <a:t>Non-parametric tests</a:t>
            </a:r>
          </a:p>
          <a:p>
            <a:r>
              <a:rPr lang="en-US" b="1" dirty="0" smtClean="0"/>
              <a:t>Categorical data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3A2CE-BE5C-4540-8D2F-1C8416D03C1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725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categorical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 (male/female)</a:t>
            </a:r>
          </a:p>
          <a:p>
            <a:r>
              <a:rPr lang="en-US" dirty="0" smtClean="0"/>
              <a:t>Pregnancy (yes/no)</a:t>
            </a:r>
          </a:p>
          <a:p>
            <a:r>
              <a:rPr lang="en-US" dirty="0" smtClean="0"/>
              <a:t>Voting (Obama / Bush)</a:t>
            </a:r>
          </a:p>
          <a:p>
            <a:r>
              <a:rPr lang="en-US" dirty="0" err="1" smtClean="0"/>
              <a:t>Likert</a:t>
            </a:r>
            <a:r>
              <a:rPr lang="en-US" dirty="0" smtClean="0"/>
              <a:t> scales</a:t>
            </a:r>
          </a:p>
          <a:p>
            <a:endParaRPr lang="en-US" dirty="0"/>
          </a:p>
          <a:p>
            <a:r>
              <a:rPr lang="en-US" dirty="0" smtClean="0"/>
              <a:t>It does not make sense to put these things on a scale</a:t>
            </a:r>
          </a:p>
          <a:p>
            <a:pPr lvl="1"/>
            <a:r>
              <a:rPr lang="en-US" dirty="0" smtClean="0"/>
              <a:t>They are categories</a:t>
            </a:r>
          </a:p>
          <a:p>
            <a:endParaRPr lang="en-US" dirty="0"/>
          </a:p>
          <a:p>
            <a:r>
              <a:rPr lang="en-US" dirty="0" smtClean="0"/>
              <a:t>Sometimes we want to look for the relationship between such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64479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chi-square test is your 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 “contingency tables”</a:t>
            </a:r>
          </a:p>
          <a:p>
            <a:r>
              <a:rPr lang="en-US" dirty="0" smtClean="0"/>
              <a:t>Tells you whether two variables are “related”</a:t>
            </a:r>
          </a:p>
          <a:p>
            <a:r>
              <a:rPr lang="en-US" dirty="0" smtClean="0"/>
              <a:t>Cannot do a correlation!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6" y="4775903"/>
            <a:ext cx="11377264" cy="391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9936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entity/person/cat must be counted only once in the contingency table</a:t>
            </a:r>
          </a:p>
          <a:p>
            <a:r>
              <a:rPr lang="en-US" dirty="0" smtClean="0"/>
              <a:t>Values must not be too low</a:t>
            </a:r>
          </a:p>
          <a:p>
            <a:endParaRPr lang="en-US" dirty="0"/>
          </a:p>
          <a:p>
            <a:r>
              <a:rPr lang="en-US" dirty="0" smtClean="0"/>
              <a:t>The chi-square test give a p-value (same as before), which tell us whether:</a:t>
            </a:r>
          </a:p>
          <a:p>
            <a:r>
              <a:rPr lang="en-US" dirty="0" smtClean="0"/>
              <a:t>The distribution of frequencies in the contingency table is similar to the frequencies you would expect in a random allocation</a:t>
            </a:r>
          </a:p>
          <a:p>
            <a:r>
              <a:rPr lang="en-US" dirty="0" smtClean="0"/>
              <a:t>If there is “skewing” or higher frequency than randomly expected, this test will tell you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250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 – “design the squares”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51F5BB-A5D2-484E-AEF6-825573C0FF0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88" y="2644552"/>
            <a:ext cx="6096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99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your experiment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uttermost objective is to conduct a fair and unbiased test</a:t>
            </a:r>
          </a:p>
          <a:p>
            <a:r>
              <a:rPr lang="en-US" dirty="0" smtClean="0"/>
              <a:t>Describe it in enough detail so that it can be reproduced</a:t>
            </a:r>
          </a:p>
          <a:p>
            <a:endParaRPr lang="en-US" dirty="0" smtClean="0"/>
          </a:p>
          <a:p>
            <a:r>
              <a:rPr lang="en-US" dirty="0" smtClean="0"/>
              <a:t>Keep things constant</a:t>
            </a:r>
          </a:p>
          <a:p>
            <a:r>
              <a:rPr lang="en-US" dirty="0" smtClean="0"/>
              <a:t>Alternate things</a:t>
            </a:r>
          </a:p>
          <a:p>
            <a:r>
              <a:rPr lang="en-US" dirty="0" smtClean="0"/>
              <a:t>Randomize things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3A2CE-BE5C-4540-8D2F-1C8416D03C1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04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keep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or settings that can influence your results, but are not of interest to you.</a:t>
            </a:r>
          </a:p>
          <a:p>
            <a:r>
              <a:rPr lang="en-US" dirty="0" smtClean="0"/>
              <a:t>For benchmarking, we usually keep the hardware the same.</a:t>
            </a:r>
          </a:p>
          <a:p>
            <a:r>
              <a:rPr lang="en-US" dirty="0" smtClean="0"/>
              <a:t>When dealing with humans, we keep the instructions the same.</a:t>
            </a:r>
          </a:p>
          <a:p>
            <a:r>
              <a:rPr lang="en-US" dirty="0" smtClean="0"/>
              <a:t>For performance tests, we keep the task/activity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012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alternate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alternate anything that may be affected by the order in which it is used.</a:t>
            </a:r>
          </a:p>
          <a:p>
            <a:endParaRPr lang="en-US" dirty="0"/>
          </a:p>
          <a:p>
            <a:r>
              <a:rPr lang="en-US" dirty="0" smtClean="0"/>
              <a:t>For example, having meat then dessert is not the same as having dessert then meat.</a:t>
            </a:r>
          </a:p>
          <a:p>
            <a:r>
              <a:rPr lang="en-US" dirty="0" smtClean="0"/>
              <a:t>Trying system A and then system B is not the same as trying system B and then system A</a:t>
            </a:r>
          </a:p>
          <a:p>
            <a:pPr lvl="1"/>
            <a:r>
              <a:rPr lang="en-US" dirty="0" smtClean="0"/>
              <a:t>Or is it?</a:t>
            </a:r>
          </a:p>
          <a:p>
            <a:r>
              <a:rPr lang="en-US" dirty="0" smtClean="0"/>
              <a:t>That is why we alternate, or “counter-balance”.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82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“Doing research”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95045-B44D-3D45-AC09-EDA292FCFAC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65896" y="2284512"/>
            <a:ext cx="1355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1</a:t>
            </a:r>
          </a:p>
          <a:p>
            <a:r>
              <a:rPr lang="en-US" dirty="0" smtClean="0"/>
              <a:t>Planning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88" y="2356520"/>
            <a:ext cx="6096000" cy="6019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65896" y="7541096"/>
            <a:ext cx="1556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2&amp;3</a:t>
            </a:r>
          </a:p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58784" y="5380856"/>
            <a:ext cx="1177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Week </a:t>
            </a:r>
            <a:r>
              <a:rPr lang="en-US" smtClean="0"/>
              <a:t>5</a:t>
            </a:r>
            <a:endParaRPr lang="en-US" dirty="0" smtClean="0"/>
          </a:p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22680" y="2284512"/>
            <a:ext cx="1322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</a:t>
            </a:r>
            <a:r>
              <a:rPr lang="en-US" dirty="0" smtClean="0"/>
              <a:t>4</a:t>
            </a:r>
            <a:endParaRPr lang="en-US" dirty="0" smtClean="0"/>
          </a:p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984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randomize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Usually, we want to randomize our samples</a:t>
            </a:r>
          </a:p>
          <a:p>
            <a:r>
              <a:rPr lang="en-US" dirty="0" smtClean="0"/>
              <a:t>How we recruit people should be random</a:t>
            </a:r>
          </a:p>
          <a:p>
            <a:pPr lvl="1"/>
            <a:r>
              <a:rPr lang="en-US" dirty="0" smtClean="0"/>
              <a:t>Not your “mates”</a:t>
            </a:r>
          </a:p>
          <a:p>
            <a:pPr lvl="1"/>
            <a:r>
              <a:rPr lang="en-US" dirty="0" smtClean="0"/>
              <a:t>They are not representative of the population!</a:t>
            </a:r>
          </a:p>
          <a:p>
            <a:r>
              <a:rPr lang="en-US" dirty="0" smtClean="0"/>
              <a:t>We randomize who goes in </a:t>
            </a:r>
            <a:r>
              <a:rPr lang="en-US" smtClean="0"/>
              <a:t>which group</a:t>
            </a:r>
            <a:endParaRPr lang="en-US" dirty="0" smtClean="0"/>
          </a:p>
          <a:p>
            <a:pPr lvl="1"/>
            <a:r>
              <a:rPr lang="en-US" dirty="0" smtClean="0"/>
              <a:t>Allocate people to conditions randomly</a:t>
            </a:r>
          </a:p>
          <a:p>
            <a:pPr lvl="1"/>
            <a:r>
              <a:rPr lang="en-US" dirty="0" smtClean="0"/>
              <a:t>Or pseudo-randomly to ensure balanced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450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058863" y="-1336848"/>
            <a:ext cx="9468961" cy="123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30076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data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Regression</a:t>
            </a:r>
          </a:p>
          <a:p>
            <a:endParaRPr lang="en-US" dirty="0" smtClean="0"/>
          </a:p>
          <a:p>
            <a:r>
              <a:rPr lang="en-US" b="1" dirty="0" smtClean="0"/>
              <a:t>Comparing means</a:t>
            </a:r>
          </a:p>
          <a:p>
            <a:r>
              <a:rPr lang="en-US" dirty="0" smtClean="0"/>
              <a:t>Non-parametric tests</a:t>
            </a:r>
          </a:p>
          <a:p>
            <a:r>
              <a:rPr lang="en-US" dirty="0" smtClean="0"/>
              <a:t>Categorical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3A2CE-BE5C-4540-8D2F-1C8416D03C1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44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do you compare means?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data naturally splits in 2 or more groups</a:t>
            </a:r>
          </a:p>
          <a:p>
            <a:pPr lvl="1"/>
            <a:r>
              <a:rPr lang="en-US" dirty="0" smtClean="0"/>
              <a:t>And we are interested in comparing the groups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The performance of system X was tested across 3 operating systems 20 times. (3 groups, 20 data points per group)</a:t>
            </a:r>
          </a:p>
          <a:p>
            <a:pPr lvl="1"/>
            <a:r>
              <a:rPr lang="en-US" dirty="0" smtClean="0"/>
              <a:t>The loading time of the web page was measured 5 times using 8 different web browsers (8 groups, 5 data points per group).</a:t>
            </a:r>
          </a:p>
          <a:p>
            <a:pPr lvl="1"/>
            <a:r>
              <a:rPr lang="en-US" dirty="0" smtClean="0"/>
              <a:t>10 users performed the hand gesture with their left hand, and 10 users with their right hand, each 50 times (2 groups, 10x50 data points)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807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when we only have two sets, nothing else.</a:t>
            </a:r>
          </a:p>
          <a:p>
            <a:r>
              <a:rPr lang="en-US" dirty="0"/>
              <a:t>Two sample t-test for independent samples</a:t>
            </a:r>
          </a:p>
          <a:p>
            <a:pPr lvl="1"/>
            <a:r>
              <a:rPr lang="en-US" dirty="0"/>
              <a:t>Compare two sample means</a:t>
            </a:r>
          </a:p>
          <a:p>
            <a:pPr lvl="1"/>
            <a:r>
              <a:rPr lang="en-US" dirty="0"/>
              <a:t>Samples are independent of each other</a:t>
            </a:r>
          </a:p>
          <a:p>
            <a:r>
              <a:rPr lang="en-US" dirty="0"/>
              <a:t>Two sample t-test for dependent samples</a:t>
            </a:r>
          </a:p>
          <a:p>
            <a:pPr lvl="1"/>
            <a:r>
              <a:rPr lang="en-US" dirty="0"/>
              <a:t>Compare two sample means </a:t>
            </a:r>
          </a:p>
          <a:p>
            <a:pPr lvl="1"/>
            <a:r>
              <a:rPr lang="en-US" dirty="0"/>
              <a:t>Samples are paired / dependent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74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vs. Dependent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data in each of the two sets is collected from </a:t>
            </a:r>
            <a:r>
              <a:rPr lang="en-US" b="1" dirty="0" smtClean="0"/>
              <a:t>separate </a:t>
            </a:r>
            <a:r>
              <a:rPr lang="en-US" dirty="0" smtClean="0"/>
              <a:t>entities.</a:t>
            </a:r>
          </a:p>
          <a:p>
            <a:endParaRPr lang="en-US" dirty="0"/>
          </a:p>
          <a:p>
            <a:r>
              <a:rPr lang="en-US" dirty="0" smtClean="0"/>
              <a:t>One group of patients received Drug A, the other Drug B</a:t>
            </a:r>
          </a:p>
          <a:p>
            <a:r>
              <a:rPr lang="en-US" dirty="0" smtClean="0"/>
              <a:t>The software was used by a group of men and a group of women.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data in each of the two sets is collected from </a:t>
            </a:r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b="1" dirty="0" smtClean="0"/>
              <a:t>same</a:t>
            </a:r>
            <a:r>
              <a:rPr lang="en-US" dirty="0" smtClean="0"/>
              <a:t> entities</a:t>
            </a:r>
          </a:p>
          <a:p>
            <a:endParaRPr lang="en-US" dirty="0"/>
          </a:p>
          <a:p>
            <a:r>
              <a:rPr lang="en-US" dirty="0" smtClean="0"/>
              <a:t>The group of patients tried Drug A for a week, and then Drug B for a week.</a:t>
            </a:r>
          </a:p>
          <a:p>
            <a:r>
              <a:rPr lang="en-US" dirty="0" smtClean="0"/>
              <a:t>The users tried Microsoft windows and the Apple OS X.</a:t>
            </a:r>
          </a:p>
          <a:p>
            <a:endParaRPr lang="en-US" dirty="0"/>
          </a:p>
          <a:p>
            <a:r>
              <a:rPr lang="en-US" dirty="0" smtClean="0"/>
              <a:t>NB: The samples are “paired”.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429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test tell me?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t-test will give you:</a:t>
            </a:r>
          </a:p>
          <a:p>
            <a:endParaRPr lang="en-US" sz="3800" dirty="0" smtClean="0"/>
          </a:p>
          <a:p>
            <a:r>
              <a:rPr lang="en-US" sz="3800" dirty="0" smtClean="0"/>
              <a:t>The </a:t>
            </a:r>
            <a:r>
              <a:rPr lang="en-US" sz="3800" dirty="0"/>
              <a:t>probability that the difference in the means that is observed is </a:t>
            </a:r>
            <a:r>
              <a:rPr lang="en-US" sz="3800" dirty="0" smtClean="0"/>
              <a:t>“due </a:t>
            </a:r>
            <a:r>
              <a:rPr lang="en-US" sz="3800" dirty="0"/>
              <a:t>to </a:t>
            </a:r>
            <a:r>
              <a:rPr lang="en-US" sz="3800" dirty="0" smtClean="0"/>
              <a:t>chance”.</a:t>
            </a:r>
          </a:p>
          <a:p>
            <a:endParaRPr lang="en-US" sz="3800" dirty="0"/>
          </a:p>
          <a:p>
            <a:r>
              <a:rPr lang="en-US" sz="3800" dirty="0" smtClean="0"/>
              <a:t>This is called the “p” value, and as a convention we have agreed that </a:t>
            </a:r>
          </a:p>
          <a:p>
            <a:pPr lvl="1"/>
            <a:r>
              <a:rPr lang="en-US" sz="3200" dirty="0" smtClean="0"/>
              <a:t>a p value more than 0.05 (i.e. 5%) is “due to chance”</a:t>
            </a:r>
          </a:p>
          <a:p>
            <a:pPr lvl="1"/>
            <a:r>
              <a:rPr lang="en-US" sz="3200" dirty="0" smtClean="0"/>
              <a:t>a p value less than 0.05 (i.e. 5%) is not “due to chance”</a:t>
            </a:r>
            <a:endParaRPr lang="en-US" sz="32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7B052-8D91-FF4F-A8B8-037014E33D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18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more than 2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typically the most useful type of test.</a:t>
            </a:r>
          </a:p>
          <a:p>
            <a:endParaRPr lang="en-US" dirty="0"/>
          </a:p>
          <a:p>
            <a:r>
              <a:rPr lang="en-US" dirty="0" smtClean="0"/>
              <a:t>“We observed that the website loading time was significantly faster on Chrome other browsers”.</a:t>
            </a:r>
          </a:p>
          <a:p>
            <a:pPr lvl="1"/>
            <a:r>
              <a:rPr lang="en-US" dirty="0" smtClean="0"/>
              <a:t>Did you account for operating system?</a:t>
            </a:r>
          </a:p>
          <a:p>
            <a:pPr lvl="1"/>
            <a:r>
              <a:rPr lang="en-US" dirty="0" smtClean="0"/>
              <a:t>Did you account for RAM?</a:t>
            </a:r>
          </a:p>
          <a:p>
            <a:endParaRPr lang="en-US" dirty="0"/>
          </a:p>
          <a:p>
            <a:r>
              <a:rPr lang="en-US" dirty="0" smtClean="0"/>
              <a:t>The way to account for multiple variables is to design an experiment where more than 2 means will be compared.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595045-B44D-3D45-AC09-EDA292FCFAC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964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Trebuchet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Top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- Center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Pages>0</Pages>
  <Words>1740</Words>
  <Characters>0</Characters>
  <Application>Microsoft Macintosh PowerPoint</Application>
  <PresentationFormat>Custom</PresentationFormat>
  <Lines>0</Lines>
  <Paragraphs>314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Title &amp; Subtitle</vt:lpstr>
      <vt:lpstr>Title &amp; Bullets</vt:lpstr>
      <vt:lpstr>Title - Top</vt:lpstr>
      <vt:lpstr>Bullets</vt:lpstr>
      <vt:lpstr>Blank</vt:lpstr>
      <vt:lpstr>Title - Center</vt:lpstr>
      <vt:lpstr>  521146S - Research Methods in  Computer Science    3. Statistics II      </vt:lpstr>
      <vt:lpstr>Schedule</vt:lpstr>
      <vt:lpstr> “Doing research”</vt:lpstr>
      <vt:lpstr>Outline</vt:lpstr>
      <vt:lpstr>When do you compare means?</vt:lpstr>
      <vt:lpstr>Comparing two means</vt:lpstr>
      <vt:lpstr>Independent vs. Dependent</vt:lpstr>
      <vt:lpstr>What does the test tell me?</vt:lpstr>
      <vt:lpstr>Comparing more than 2 means</vt:lpstr>
      <vt:lpstr>Accounting for variables  (1-way ANOVA)</vt:lpstr>
      <vt:lpstr>1-way ANOVA</vt:lpstr>
      <vt:lpstr>Can’t I just run many t-tests?</vt:lpstr>
      <vt:lpstr>Controlling for more variables</vt:lpstr>
      <vt:lpstr>Other ways to control a variable</vt:lpstr>
      <vt:lpstr>What does the ANOVA tell me?</vt:lpstr>
      <vt:lpstr>Post-hoc tests</vt:lpstr>
      <vt:lpstr>Effect significance vs. effect size</vt:lpstr>
      <vt:lpstr>PowerPoint Presentation</vt:lpstr>
      <vt:lpstr>Outline</vt:lpstr>
      <vt:lpstr>Non-parametric tests</vt:lpstr>
      <vt:lpstr>Tests</vt:lpstr>
      <vt:lpstr>Outline</vt:lpstr>
      <vt:lpstr>What is categorical data?</vt:lpstr>
      <vt:lpstr>The chi-square test is your friend</vt:lpstr>
      <vt:lpstr>Details</vt:lpstr>
      <vt:lpstr>Experimental design – “design the squares”</vt:lpstr>
      <vt:lpstr>Controlling your experiment</vt:lpstr>
      <vt:lpstr>What to keep constant</vt:lpstr>
      <vt:lpstr>What to alternate</vt:lpstr>
      <vt:lpstr>What to randomize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521145A - Human Computer Interaction 1. Introduction  </dc:title>
  <dc:subject/>
  <dc:creator/>
  <cp:keywords/>
  <dc:description/>
  <cp:lastModifiedBy>Vassilis Kostakos</cp:lastModifiedBy>
  <cp:revision>207</cp:revision>
  <dcterms:modified xsi:type="dcterms:W3CDTF">2014-10-15T10:21:33Z</dcterms:modified>
</cp:coreProperties>
</file>