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0" r:id="rId14"/>
    <p:sldId id="268" r:id="rId15"/>
    <p:sldId id="269" r:id="rId16"/>
    <p:sldId id="270" r:id="rId17"/>
    <p:sldId id="271" r:id="rId18"/>
    <p:sldId id="273" r:id="rId19"/>
    <p:sldId id="276" r:id="rId20"/>
    <p:sldId id="274" r:id="rId21"/>
    <p:sldId id="291" r:id="rId22"/>
    <p:sldId id="275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2781F-7625-4C5B-A706-20419EF6D353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6EFCC-C452-4BF7-B31A-DFA7B5E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5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41D6-AE0D-41D9-91F0-8881F7785F84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1A54-D7F9-4721-80E7-76C6DB2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6200" y="2130425"/>
            <a:ext cx="8839200" cy="1470025"/>
          </a:xfrm>
        </p:spPr>
        <p:txBody>
          <a:bodyPr/>
          <a:lstStyle/>
          <a:p>
            <a:r>
              <a:rPr lang="en-US" dirty="0" smtClean="0"/>
              <a:t>Ch. 6 - Approximation via Reweighting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 </a:t>
            </a:r>
            <a:r>
              <a:rPr lang="en-US" dirty="0" err="1" smtClean="0"/>
              <a:t>Eran</a:t>
            </a:r>
            <a:r>
              <a:rPr lang="en-US" dirty="0" smtClean="0"/>
              <a:t> </a:t>
            </a:r>
            <a:r>
              <a:rPr lang="en-US" dirty="0" err="1" smtClean="0"/>
              <a:t>Kravitz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1 –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1" indent="0">
                  <a:buNone/>
                </a:pPr>
                <a:r>
                  <a:rPr lang="en-US" sz="3200" b="1" u="sng" dirty="0" smtClean="0"/>
                  <a:t>Lemma</a:t>
                </a:r>
                <a:r>
                  <a:rPr lang="en-US" sz="3200" dirty="0"/>
                  <a:t>: Given a set L of n lines in the plane and a point q</a:t>
                </a:r>
                <a:r>
                  <a:rPr lang="el-GR" sz="3200" dirty="0"/>
                  <a:t>ϵ</a:t>
                </a:r>
                <a:r>
                  <a:rPr lang="en-US" sz="3200" dirty="0"/>
                  <a:t>R², for any r ≤ n/2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3200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3200" dirty="0"/>
                  <a:t>.</a:t>
                </a:r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Proof</a:t>
                </a:r>
                <a:r>
                  <a:rPr lang="en-US" dirty="0" smtClean="0"/>
                  <a:t>: </a:t>
                </a:r>
              </a:p>
              <a:p>
                <a:r>
                  <a:rPr lang="en-US" dirty="0" smtClean="0"/>
                  <a:t>We shoot a ray from point q that intersects at least n/2 lines in L (such a ray must obviously exist).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:r>
                  <a:rPr lang="en-US" dirty="0" smtClean="0"/>
                  <a:t>l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l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 </a:t>
                </a:r>
                <a:r>
                  <a:rPr lang="en-US" dirty="0" err="1" smtClean="0"/>
                  <a:t>l</a:t>
                </a:r>
                <a:r>
                  <a:rPr lang="en-US" baseline="-25000" dirty="0" err="1" smtClean="0"/>
                  <a:t>r</a:t>
                </a:r>
                <a:r>
                  <a:rPr lang="en-US" baseline="-25000" dirty="0" smtClean="0"/>
                  <a:t>/2</a:t>
                </a:r>
                <a:r>
                  <a:rPr lang="en-US" dirty="0" smtClean="0"/>
                  <a:t> be the first r/2 lines intersected with the ray.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 smtClean="0"/>
                  <a:t>1 ≤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≤ r/2, walk along l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and mark vertices that are r/2 away from the original intersection point.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How </a:t>
                </a:r>
                <a:r>
                  <a:rPr lang="en-US" dirty="0" smtClean="0"/>
                  <a:t>many vertices did we mark? </a:t>
                </a:r>
              </a:p>
              <a:p>
                <a:r>
                  <a:rPr lang="en-US" dirty="0" smtClean="0"/>
                  <a:t>How far are they from q?</a:t>
                </a:r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889" t="-2033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9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4572000" y="129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762000" y="609600"/>
            <a:ext cx="7315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/>
          <p:cNvCxnSpPr/>
          <p:nvPr/>
        </p:nvCxnSpPr>
        <p:spPr>
          <a:xfrm flipV="1">
            <a:off x="990600" y="838200"/>
            <a:ext cx="739140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/>
          <p:cNvCxnSpPr/>
          <p:nvPr/>
        </p:nvCxnSpPr>
        <p:spPr>
          <a:xfrm flipV="1">
            <a:off x="5029200" y="609600"/>
            <a:ext cx="22860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>
            <a:off x="1524000" y="838200"/>
            <a:ext cx="64008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 flipH="1">
            <a:off x="2209800" y="609600"/>
            <a:ext cx="2286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V="1">
            <a:off x="381000" y="1524000"/>
            <a:ext cx="8610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1143000" y="838200"/>
            <a:ext cx="14478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 flipH="1">
            <a:off x="3352800" y="609600"/>
            <a:ext cx="1524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7620000" y="457200"/>
            <a:ext cx="11430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7200" y="1219200"/>
            <a:ext cx="26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</a:t>
            </a:r>
            <a:endParaRPr lang="en-US" dirty="0"/>
          </a:p>
        </p:txBody>
      </p:sp>
      <p:cxnSp>
        <p:nvCxnSpPr>
          <p:cNvPr id="31" name="מחבר חץ ישר 30"/>
          <p:cNvCxnSpPr>
            <a:stCxn id="4" idx="3"/>
          </p:cNvCxnSpPr>
          <p:nvPr/>
        </p:nvCxnSpPr>
        <p:spPr>
          <a:xfrm flipH="1">
            <a:off x="381000" y="1490522"/>
            <a:ext cx="4224478" cy="102407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אליפסה 32"/>
          <p:cNvSpPr/>
          <p:nvPr/>
        </p:nvSpPr>
        <p:spPr>
          <a:xfrm>
            <a:off x="3866260" y="1586345"/>
            <a:ext cx="152400" cy="152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אליפסה 33"/>
          <p:cNvSpPr/>
          <p:nvPr/>
        </p:nvSpPr>
        <p:spPr>
          <a:xfrm>
            <a:off x="3354936" y="1714500"/>
            <a:ext cx="152400" cy="152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אליפסה 34"/>
          <p:cNvSpPr/>
          <p:nvPr/>
        </p:nvSpPr>
        <p:spPr>
          <a:xfrm>
            <a:off x="4686300" y="18669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אליפסה 35"/>
          <p:cNvSpPr/>
          <p:nvPr/>
        </p:nvSpPr>
        <p:spPr>
          <a:xfrm>
            <a:off x="3347102" y="198939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אליפסה 36"/>
          <p:cNvSpPr/>
          <p:nvPr/>
        </p:nvSpPr>
        <p:spPr>
          <a:xfrm>
            <a:off x="3352800" y="14097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אליפסה 37"/>
          <p:cNvSpPr/>
          <p:nvPr/>
        </p:nvSpPr>
        <p:spPr>
          <a:xfrm>
            <a:off x="2733229" y="11811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אליפסה 38"/>
          <p:cNvSpPr/>
          <p:nvPr/>
        </p:nvSpPr>
        <p:spPr>
          <a:xfrm>
            <a:off x="5715000" y="22098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אליפסה 39"/>
          <p:cNvSpPr/>
          <p:nvPr/>
        </p:nvSpPr>
        <p:spPr>
          <a:xfrm>
            <a:off x="3374164" y="1114514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מחבר ישר 40"/>
          <p:cNvCxnSpPr/>
          <p:nvPr/>
        </p:nvCxnSpPr>
        <p:spPr>
          <a:xfrm flipV="1">
            <a:off x="914400" y="2571750"/>
            <a:ext cx="739140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אליפסה 44"/>
          <p:cNvSpPr/>
          <p:nvPr/>
        </p:nvSpPr>
        <p:spPr>
          <a:xfrm>
            <a:off x="3303660" y="2590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81000" y="3352800"/>
                <a:ext cx="8382000" cy="329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ray crosses </a:t>
                </a:r>
                <a:r>
                  <a:rPr lang="en-US" dirty="0" smtClean="0"/>
                  <a:t>r/2 </a:t>
                </a:r>
                <a:r>
                  <a:rPr lang="en-US" dirty="0" smtClean="0"/>
                  <a:t>lines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Along each line we mark (at least) r/2 vertices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Each </a:t>
                </a:r>
                <a:r>
                  <a:rPr lang="en-US" dirty="0" smtClean="0"/>
                  <a:t>vertex may be counted twice (once by each line – for example, brown vertex above).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Total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Each such vertex v is at distance at most r from q (due to triangle inequality: d(q, v) ≤ r/2 + r/2 = r).</a:t>
                </a: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352800"/>
                <a:ext cx="8382000" cy="3294556"/>
              </a:xfrm>
              <a:prstGeom prst="rect">
                <a:avLst/>
              </a:prstGeom>
              <a:blipFill rotWithShape="1">
                <a:blip r:embed="rId2"/>
                <a:stretch>
                  <a:fillRect l="-509" t="-926" r="-509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en-US" b="1" u="sng" dirty="0" smtClean="0"/>
                  <a:t>Lemma</a:t>
                </a:r>
                <a:r>
                  <a:rPr lang="en-US" dirty="0" smtClean="0"/>
                  <a:t>: For any set of n points P and set of lines L in the plane with a total weight </a:t>
                </a:r>
                <a:r>
                  <a:rPr lang="en-US" dirty="0" smtClean="0"/>
                  <a:t>W: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𝑞𝑡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𝑐𝑊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lvl="1" indent="0">
                  <a:buNone/>
                </a:pPr>
                <a:r>
                  <a:rPr lang="en-US" dirty="0" smtClean="0"/>
                  <a:t>For some constant c.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 smtClean="0"/>
              </a:p>
              <a:p>
                <a:pPr marL="0" lvl="1" indent="0">
                  <a:buNone/>
                </a:pPr>
                <a:r>
                  <a:rPr lang="en-US" b="1" u="sng" dirty="0" smtClean="0"/>
                  <a:t>Idea</a:t>
                </a:r>
                <a:r>
                  <a:rPr lang="en-US" dirty="0" smtClean="0"/>
                  <a:t>: If for two points </a:t>
                </a:r>
                <a:r>
                  <a:rPr lang="en-US" dirty="0" err="1" smtClean="0"/>
                  <a:t>q,t</a:t>
                </a:r>
                <a:r>
                  <a:rPr lang="el-GR" dirty="0" smtClean="0"/>
                  <a:t>ϵ</a:t>
                </a:r>
                <a:r>
                  <a:rPr lang="en-US" dirty="0" smtClean="0"/>
                  <a:t>P their corresponding sets </a:t>
                </a:r>
                <a:r>
                  <a:rPr lang="en-US" dirty="0" smtClean="0"/>
                  <a:t>b(q</a:t>
                </a:r>
                <a:r>
                  <a:rPr lang="en-US" dirty="0" smtClean="0"/>
                  <a:t>, r) and </a:t>
                </a:r>
                <a:r>
                  <a:rPr lang="en-US" dirty="0" smtClean="0"/>
                  <a:t>b(t</a:t>
                </a:r>
                <a:r>
                  <a:rPr lang="en-US" dirty="0" smtClean="0"/>
                  <a:t>, r) have a common vertex (</a:t>
                </a:r>
                <a:r>
                  <a:rPr lang="en-US" dirty="0" smtClean="0"/>
                  <a:t>for </a:t>
                </a:r>
                <a:r>
                  <a:rPr lang="en-US" dirty="0" smtClean="0"/>
                  <a:t>some r) – then the weight of the segment s=</a:t>
                </a:r>
                <a:r>
                  <a:rPr lang="en-US" dirty="0" err="1" smtClean="0"/>
                  <a:t>qt</a:t>
                </a:r>
                <a:r>
                  <a:rPr lang="en-US" dirty="0" smtClean="0"/>
                  <a:t> is w(s) ≤ 2r (triangle inequality</a:t>
                </a:r>
                <a:r>
                  <a:rPr lang="en-US" dirty="0" smtClean="0"/>
                  <a:t>).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37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2-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>
                  <a:buNone/>
                </a:pPr>
                <a:r>
                  <a:rPr lang="en-US" b="1" u="sng" dirty="0"/>
                  <a:t>Proof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marL="0" lvl="1" indent="0">
                  <a:buNone/>
                </a:pPr>
                <a:r>
                  <a:rPr lang="en-US" dirty="0"/>
                  <a:t>N</a:t>
                </a:r>
                <a:r>
                  <a:rPr lang="en-US" dirty="0" smtClean="0"/>
                  <a:t>ote </a:t>
                </a:r>
                <a:r>
                  <a:rPr lang="en-US" dirty="0"/>
                  <a:t>that since weights are integers, we can replace a line of weight w(l) with w(l) copies of it (we will rotate them slightly so that they are not parallel).</a:t>
                </a:r>
              </a:p>
              <a:p>
                <a:endParaRPr lang="en-US" dirty="0" smtClean="0"/>
              </a:p>
              <a:p>
                <a:pPr marL="0" lvl="1" indent="0">
                  <a:buNone/>
                </a:pPr>
                <a:r>
                  <a:rPr lang="en-US" dirty="0" smtClean="0"/>
                  <a:t>Consider </a:t>
                </a:r>
                <a:r>
                  <a:rPr lang="en-US" dirty="0"/>
                  <a:t>the set b(q, r) </a:t>
                </a:r>
                <a:r>
                  <a:rPr lang="en-US" i="1" dirty="0"/>
                  <a:t>for each</a:t>
                </a:r>
                <a:r>
                  <a:rPr lang="en-US" dirty="0"/>
                  <a:t> point </a:t>
                </a:r>
                <a:r>
                  <a:rPr lang="en-US" dirty="0" err="1"/>
                  <a:t>qϵP</a:t>
                </a:r>
                <a:r>
                  <a:rPr lang="en-US" dirty="0"/>
                  <a:t>.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In </a:t>
                </a:r>
                <a:r>
                  <a:rPr lang="en-US" dirty="0"/>
                  <a:t>order for two points to have a common point p in their corresponding sets, </a:t>
                </a:r>
                <a:r>
                  <a:rPr lang="en-US" dirty="0" smtClean="0"/>
                  <a:t>it is enough to show that:</a:t>
                </a:r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&gt;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en-US" dirty="0" smtClean="0"/>
                  <a:t>In particular, this is true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11" t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51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2-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200" dirty="0" smtClean="0"/>
                  <a:t>This </a:t>
                </a:r>
                <a:r>
                  <a:rPr lang="en-US" sz="2200" dirty="0" smtClean="0"/>
                  <a:t>yields: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𝑟</m:t>
                    </m:r>
                    <m:r>
                      <a:rPr lang="en-US" sz="2200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200" dirty="0" smtClean="0"/>
                  <a:t>. </a:t>
                </a:r>
                <a:endParaRPr lang="en-US" sz="22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𝑟</m:t>
                    </m:r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𝑊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200" dirty="0" smtClean="0"/>
                  <a:t> to satisfy the inequality. </a:t>
                </a:r>
                <a:endParaRPr lang="en-US" sz="22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200" dirty="0" smtClean="0"/>
                  <a:t>Therefore</a:t>
                </a:r>
                <a:r>
                  <a:rPr lang="en-US" sz="2200" dirty="0" smtClean="0"/>
                  <a:t>, there must exist a segment s=</a:t>
                </a:r>
                <a:r>
                  <a:rPr lang="en-US" sz="2200" dirty="0" err="1" smtClean="0"/>
                  <a:t>qt</a:t>
                </a:r>
                <a:r>
                  <a:rPr lang="en-US" sz="2200" dirty="0" smtClean="0"/>
                  <a:t> where </a:t>
                </a:r>
                <a:r>
                  <a:rPr lang="en-US" sz="2200" dirty="0" err="1" smtClean="0"/>
                  <a:t>q,t</a:t>
                </a:r>
                <a:r>
                  <a:rPr lang="el-GR" sz="2200" dirty="0" smtClean="0"/>
                  <a:t>ϵ</a:t>
                </a:r>
                <a:r>
                  <a:rPr lang="en-US" sz="2200" dirty="0" smtClean="0"/>
                  <a:t>P, such that: </a:t>
                </a:r>
              </a:p>
              <a:p>
                <a:pPr marL="0" lvl="1" indent="0">
                  <a:buNone/>
                </a:pPr>
                <a:endParaRPr lang="en-US" sz="2200" b="0" i="1" dirty="0" smtClean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r>
                        <a:rPr lang="en-US" sz="2200" b="0" i="1" smtClean="0">
                          <a:latin typeface="Cambria Math"/>
                        </a:rPr>
                        <m:t>𝑟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3</m:t>
                      </m:r>
                      <m:r>
                        <a:rPr lang="en-US" sz="22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𝑐𝑊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 smtClean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7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Claim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 smtClean="0"/>
                  <a:t>Claim</a:t>
                </a:r>
                <a:r>
                  <a:rPr lang="en-US" dirty="0" smtClean="0"/>
                  <a:t>: Any line in the plane crosses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 smtClean="0"/>
                  <a:t> edges of the tree resulting from the algorithm.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Proof</a:t>
                </a:r>
                <a:r>
                  <a:rPr lang="en-US" dirty="0" smtClean="0"/>
                  <a:t>: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Before </a:t>
                </a:r>
                <a:r>
                  <a:rPr lang="en-US" dirty="0" smtClean="0"/>
                  <a:t>the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iteration we have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=n-i+1 nodes, and the total weight of the lines is W</a:t>
                </a:r>
                <a:r>
                  <a:rPr lang="en-US" baseline="-25000" dirty="0" smtClean="0"/>
                  <a:t>i-1</a:t>
                </a:r>
                <a:r>
                  <a:rPr lang="en-US" dirty="0" smtClean="0"/>
                  <a:t>. Based on lemma 2, the algorithm will find a segment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of weight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other words: lines of this total maximal weight will double their weight after the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round. Let us do the math.</a:t>
                </a:r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333" t="-172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12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Claim –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nary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for all x≥0)</a:t>
                </a:r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2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Claim –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Specifically, for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</a:t>
                </a:r>
                <a:r>
                  <a:rPr lang="en-US" dirty="0" smtClean="0"/>
                  <a:t>that: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f>
                        <m:fPr>
                          <m:type m:val="noBar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Therefore the number of edges a </a:t>
                </a:r>
                <a:r>
                  <a:rPr lang="en-US" b="1" dirty="0" smtClean="0"/>
                  <a:t>single line</a:t>
                </a:r>
                <a:r>
                  <a:rPr lang="en-US" dirty="0" smtClean="0"/>
                  <a:t> may cross is the log of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, and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1143" t="-2426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06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Set Cover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Given a range space S=(X, R) with bounded VC dimension, e.g. X is a set of n points in the plane, R is a set of m disks – find the minimal set of disks (out of R) that cover all points in X.</a:t>
            </a:r>
          </a:p>
        </p:txBody>
      </p:sp>
      <p:sp>
        <p:nvSpPr>
          <p:cNvPr id="4" name="אליפסה 3"/>
          <p:cNvSpPr/>
          <p:nvPr/>
        </p:nvSpPr>
        <p:spPr>
          <a:xfrm>
            <a:off x="4710157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אליפסה 4"/>
          <p:cNvSpPr/>
          <p:nvPr/>
        </p:nvSpPr>
        <p:spPr>
          <a:xfrm>
            <a:off x="3871957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5929357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אליפסה 6"/>
          <p:cNvSpPr/>
          <p:nvPr/>
        </p:nvSpPr>
        <p:spPr>
          <a:xfrm>
            <a:off x="4862557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/>
          <p:cNvSpPr/>
          <p:nvPr/>
        </p:nvSpPr>
        <p:spPr>
          <a:xfrm>
            <a:off x="3033757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אליפסה 8"/>
          <p:cNvSpPr/>
          <p:nvPr/>
        </p:nvSpPr>
        <p:spPr>
          <a:xfrm>
            <a:off x="3414757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אליפסה 9"/>
          <p:cNvSpPr/>
          <p:nvPr/>
        </p:nvSpPr>
        <p:spPr>
          <a:xfrm>
            <a:off x="4252957" y="609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אליפסה 10"/>
          <p:cNvSpPr/>
          <p:nvPr/>
        </p:nvSpPr>
        <p:spPr>
          <a:xfrm>
            <a:off x="5548357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אליפסה 11"/>
          <p:cNvSpPr/>
          <p:nvPr/>
        </p:nvSpPr>
        <p:spPr>
          <a:xfrm>
            <a:off x="5929357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אליפסה 12"/>
          <p:cNvSpPr/>
          <p:nvPr/>
        </p:nvSpPr>
        <p:spPr>
          <a:xfrm>
            <a:off x="2652757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אליפסה 13"/>
          <p:cNvSpPr/>
          <p:nvPr/>
        </p:nvSpPr>
        <p:spPr>
          <a:xfrm>
            <a:off x="5167357" y="4343400"/>
            <a:ext cx="1219200" cy="114300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אליפסה 14"/>
          <p:cNvSpPr/>
          <p:nvPr/>
        </p:nvSpPr>
        <p:spPr>
          <a:xfrm>
            <a:off x="3719557" y="4800600"/>
            <a:ext cx="1219200" cy="114300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אליפסה 15"/>
          <p:cNvSpPr/>
          <p:nvPr/>
        </p:nvSpPr>
        <p:spPr>
          <a:xfrm>
            <a:off x="2119357" y="3886200"/>
            <a:ext cx="2286000" cy="213360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אליפסה 16"/>
          <p:cNvSpPr/>
          <p:nvPr/>
        </p:nvSpPr>
        <p:spPr>
          <a:xfrm>
            <a:off x="4024357" y="5029200"/>
            <a:ext cx="1752600" cy="175260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אליפסה 17"/>
          <p:cNvSpPr/>
          <p:nvPr/>
        </p:nvSpPr>
        <p:spPr>
          <a:xfrm>
            <a:off x="4329157" y="3810000"/>
            <a:ext cx="1219200" cy="114300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אליפסה 18"/>
          <p:cNvSpPr/>
          <p:nvPr/>
        </p:nvSpPr>
        <p:spPr>
          <a:xfrm>
            <a:off x="4329157" y="4495800"/>
            <a:ext cx="1219200" cy="114300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אליפסה 19"/>
          <p:cNvSpPr/>
          <p:nvPr/>
        </p:nvSpPr>
        <p:spPr>
          <a:xfrm>
            <a:off x="5319757" y="4876800"/>
            <a:ext cx="1219200" cy="114300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/>
          <p:cNvSpPr/>
          <p:nvPr/>
        </p:nvSpPr>
        <p:spPr>
          <a:xfrm>
            <a:off x="152400" y="1601212"/>
            <a:ext cx="83962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General version of Set Cover </a:t>
            </a:r>
            <a:r>
              <a:rPr lang="en-US" sz="3200" dirty="0"/>
              <a:t>is NP-Hard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Greedy </a:t>
            </a:r>
            <a:r>
              <a:rPr lang="en-US" sz="3200" dirty="0"/>
              <a:t>algorithm gives an approximation of O(log n</a:t>
            </a:r>
            <a:r>
              <a:rPr lang="en-US" sz="3200" dirty="0" smtClean="0"/>
              <a:t>).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Can </a:t>
            </a:r>
            <a:r>
              <a:rPr lang="en-US" sz="3200" dirty="0"/>
              <a:t>we do better?</a:t>
            </a:r>
            <a:endParaRPr lang="en-US" sz="3200" dirty="0"/>
          </a:p>
        </p:txBody>
      </p:sp>
      <p:sp>
        <p:nvSpPr>
          <p:cNvPr id="2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Geometric Set Cover –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600201"/>
            <a:ext cx="8534400" cy="2895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Crossing Number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 smtClean="0"/>
              <a:t>a set of segments, its </a:t>
            </a:r>
            <a:r>
              <a:rPr lang="en-US" b="1" dirty="0" smtClean="0"/>
              <a:t>crossing number</a:t>
            </a:r>
            <a:r>
              <a:rPr lang="en-US" dirty="0" smtClean="0"/>
              <a:t> is the maximal number of segments that can be crossed by a single line.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the following example the crossing number is 5:</a:t>
            </a:r>
            <a:endParaRPr lang="en-US" dirty="0"/>
          </a:p>
        </p:txBody>
      </p:sp>
      <p:cxnSp>
        <p:nvCxnSpPr>
          <p:cNvPr id="6" name="מחבר ישר 5"/>
          <p:cNvCxnSpPr/>
          <p:nvPr/>
        </p:nvCxnSpPr>
        <p:spPr>
          <a:xfrm>
            <a:off x="3429000" y="5105400"/>
            <a:ext cx="1600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/>
          <p:cNvCxnSpPr/>
          <p:nvPr/>
        </p:nvCxnSpPr>
        <p:spPr>
          <a:xfrm>
            <a:off x="3810000" y="4648200"/>
            <a:ext cx="685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3276600" y="4800600"/>
            <a:ext cx="1905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H="1">
            <a:off x="5181600" y="5105400"/>
            <a:ext cx="152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2515490" y="4767129"/>
            <a:ext cx="114122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5715000" y="5715000"/>
            <a:ext cx="1600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2515490" y="6019800"/>
            <a:ext cx="1600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>
            <a:off x="0" y="5181600"/>
            <a:ext cx="9144000" cy="990600"/>
          </a:xfrm>
          <a:prstGeom prst="line">
            <a:avLst/>
          </a:prstGeom>
          <a:ln>
            <a:prstDash val="lg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Set Cover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NO! It has been shown that it is NP-Hard to approximate to within a factor of </a:t>
            </a:r>
            <a:r>
              <a:rPr lang="el-GR" dirty="0" smtClean="0"/>
              <a:t>Ω</a:t>
            </a:r>
            <a:r>
              <a:rPr lang="en-US" dirty="0" smtClean="0"/>
              <a:t>(log n).</a:t>
            </a:r>
          </a:p>
          <a:p>
            <a:endParaRPr lang="en-US" dirty="0"/>
          </a:p>
          <a:p>
            <a:r>
              <a:rPr lang="en-US" dirty="0" smtClean="0"/>
              <a:t>However… We can take a subset of the problem where S has a bounded </a:t>
            </a:r>
            <a:r>
              <a:rPr lang="en-US" b="1" dirty="0" smtClean="0"/>
              <a:t>dual shattering dimension </a:t>
            </a:r>
            <a:r>
              <a:rPr lang="el-GR" b="1" dirty="0" smtClean="0"/>
              <a:t>δ</a:t>
            </a:r>
            <a:r>
              <a:rPr lang="en-US" b="1" baseline="30000" dirty="0" smtClean="0"/>
              <a:t>*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can use a variation of the algorithm shown to compute a set cover of </a:t>
            </a:r>
            <a:r>
              <a:rPr lang="en-US" b="1" dirty="0" smtClean="0"/>
              <a:t>size O((</a:t>
            </a:r>
            <a:r>
              <a:rPr lang="el-GR" b="1" dirty="0" smtClean="0"/>
              <a:t>δ</a:t>
            </a:r>
            <a:r>
              <a:rPr lang="en-US" b="1" baseline="30000" dirty="0" smtClean="0"/>
              <a:t>*</a:t>
            </a:r>
            <a:r>
              <a:rPr lang="en-US" b="1" dirty="0" smtClean="0"/>
              <a:t>/</a:t>
            </a:r>
            <a:r>
              <a:rPr lang="el-GR" b="1" dirty="0" smtClean="0"/>
              <a:t>ε</a:t>
            </a:r>
            <a:r>
              <a:rPr lang="en-US" b="1" dirty="0" smtClean="0"/>
              <a:t>)log(</a:t>
            </a:r>
            <a:r>
              <a:rPr lang="el-GR" b="1" dirty="0"/>
              <a:t>δ</a:t>
            </a:r>
            <a:r>
              <a:rPr lang="en-US" b="1" baseline="30000" dirty="0"/>
              <a:t>*</a:t>
            </a:r>
            <a:r>
              <a:rPr lang="en-US" b="1" dirty="0"/>
              <a:t>/</a:t>
            </a:r>
            <a:r>
              <a:rPr lang="el-GR" b="1" dirty="0"/>
              <a:t>ε</a:t>
            </a:r>
            <a:r>
              <a:rPr lang="en-US" b="1" dirty="0" smtClean="0"/>
              <a:t>))</a:t>
            </a:r>
            <a:r>
              <a:rPr lang="en-US" dirty="0" smtClean="0"/>
              <a:t>, where </a:t>
            </a:r>
            <a:r>
              <a:rPr lang="el-GR" dirty="0" smtClean="0"/>
              <a:t>ε</a:t>
            </a:r>
            <a:r>
              <a:rPr lang="en-US" dirty="0" smtClean="0"/>
              <a:t>=1/4k.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7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Space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 range space S = (X, R), its dual space is S* = (R, X*) where X*={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| p </a:t>
            </a:r>
            <a:r>
              <a:rPr lang="el-GR" sz="2400" dirty="0" smtClean="0"/>
              <a:t>ϵ</a:t>
            </a:r>
            <a:r>
              <a:rPr lang="en-US" sz="2400" dirty="0" smtClean="0"/>
              <a:t> X}.</a:t>
            </a:r>
            <a:endParaRPr lang="en-US" sz="2400" dirty="0"/>
          </a:p>
        </p:txBody>
      </p:sp>
      <p:sp>
        <p:nvSpPr>
          <p:cNvPr id="4" name="אליפסה 3"/>
          <p:cNvSpPr/>
          <p:nvPr/>
        </p:nvSpPr>
        <p:spPr>
          <a:xfrm>
            <a:off x="3962400" y="3505199"/>
            <a:ext cx="2209800" cy="2209800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אליפסה 4"/>
          <p:cNvSpPr/>
          <p:nvPr/>
        </p:nvSpPr>
        <p:spPr>
          <a:xfrm>
            <a:off x="3048000" y="3494517"/>
            <a:ext cx="2209800" cy="2209800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אליפסה 6"/>
          <p:cNvSpPr/>
          <p:nvPr/>
        </p:nvSpPr>
        <p:spPr>
          <a:xfrm>
            <a:off x="3505200" y="2552699"/>
            <a:ext cx="2209800" cy="2209800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/>
          <p:cNvSpPr/>
          <p:nvPr/>
        </p:nvSpPr>
        <p:spPr>
          <a:xfrm>
            <a:off x="4200970" y="421699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81030" y="4302322"/>
            <a:ext cx="162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10" name="אליפסה 9"/>
          <p:cNvSpPr/>
          <p:nvPr/>
        </p:nvSpPr>
        <p:spPr>
          <a:xfrm>
            <a:off x="4581970" y="402649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4111823"/>
            <a:ext cx="162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671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0346" y="5219699"/>
            <a:ext cx="4671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5219699"/>
            <a:ext cx="4671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5" name="אליפסה 14"/>
          <p:cNvSpPr/>
          <p:nvPr/>
        </p:nvSpPr>
        <p:spPr>
          <a:xfrm>
            <a:off x="5201540" y="38864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81600" y="3971755"/>
            <a:ext cx="162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17" name="אליפסה 16"/>
          <p:cNvSpPr/>
          <p:nvPr/>
        </p:nvSpPr>
        <p:spPr>
          <a:xfrm>
            <a:off x="58674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47460" y="4428730"/>
            <a:ext cx="162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2215" y="6255739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S* = {R, X*} where R = {r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} and X* = {{</a:t>
            </a:r>
            <a:r>
              <a:rPr lang="en-US" sz="2400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, r</a:t>
            </a:r>
            <a:r>
              <a:rPr lang="en-US" sz="2400" baseline="-25000" dirty="0"/>
              <a:t>2</a:t>
            </a:r>
            <a:r>
              <a:rPr lang="en-US" sz="2400" dirty="0"/>
              <a:t>, r</a:t>
            </a:r>
            <a:r>
              <a:rPr lang="en-US" sz="2400" baseline="-25000" dirty="0"/>
              <a:t>3</a:t>
            </a:r>
            <a:r>
              <a:rPr lang="en-US" sz="2400" dirty="0" smtClean="0"/>
              <a:t>}, {</a:t>
            </a:r>
            <a:r>
              <a:rPr lang="en-US" sz="2400" dirty="0"/>
              <a:t>r</a:t>
            </a:r>
            <a:r>
              <a:rPr lang="en-US" sz="2400" baseline="-25000" dirty="0"/>
              <a:t>1</a:t>
            </a:r>
            <a:r>
              <a:rPr lang="en-US" sz="2400" dirty="0" smtClean="0"/>
              <a:t>, </a:t>
            </a:r>
            <a:r>
              <a:rPr lang="en-US" sz="2400" dirty="0"/>
              <a:t>r</a:t>
            </a:r>
            <a:r>
              <a:rPr lang="en-US" sz="2400" baseline="-25000" dirty="0"/>
              <a:t>3</a:t>
            </a:r>
            <a:r>
              <a:rPr lang="en-US" sz="2400" dirty="0" smtClean="0"/>
              <a:t>}, {r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}}</a:t>
            </a:r>
            <a:endParaRPr lang="en-US" sz="2400" dirty="0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4353370" y="4495800"/>
            <a:ext cx="1747615" cy="18288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/>
          <p:nvPr/>
        </p:nvCxnSpPr>
        <p:spPr>
          <a:xfrm>
            <a:off x="4734370" y="4369392"/>
            <a:ext cx="1600200" cy="195520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/>
          <p:nvPr/>
        </p:nvCxnSpPr>
        <p:spPr>
          <a:xfrm>
            <a:off x="5353940" y="4216992"/>
            <a:ext cx="1885060" cy="210760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>
            <a:off x="6019800" y="4610099"/>
            <a:ext cx="1981200" cy="171450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 animBg="1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Set Cover – The Algorithm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Initially, all sets weigh 1.</a:t>
            </a:r>
          </a:p>
          <a:p>
            <a:endParaRPr lang="en-US" dirty="0" smtClean="0"/>
          </a:p>
          <a:p>
            <a:r>
              <a:rPr lang="en-US" dirty="0" smtClean="0"/>
              <a:t>Randomly select a subset of size </a:t>
            </a:r>
            <a:r>
              <a:rPr lang="en-US" dirty="0"/>
              <a:t>O((</a:t>
            </a:r>
            <a:r>
              <a:rPr lang="el-GR" dirty="0"/>
              <a:t>δ</a:t>
            </a:r>
            <a:r>
              <a:rPr lang="en-US" baseline="30000" dirty="0"/>
              <a:t>*</a:t>
            </a:r>
            <a:r>
              <a:rPr lang="en-US" dirty="0"/>
              <a:t>/</a:t>
            </a:r>
            <a:r>
              <a:rPr lang="el-GR" dirty="0"/>
              <a:t>ε</a:t>
            </a:r>
            <a:r>
              <a:rPr lang="en-US" dirty="0"/>
              <a:t>)log(</a:t>
            </a:r>
            <a:r>
              <a:rPr lang="el-GR" dirty="0"/>
              <a:t>δ</a:t>
            </a:r>
            <a:r>
              <a:rPr lang="en-US" baseline="30000" dirty="0"/>
              <a:t>*</a:t>
            </a:r>
            <a:r>
              <a:rPr lang="en-US" dirty="0"/>
              <a:t>/</a:t>
            </a:r>
            <a:r>
              <a:rPr lang="el-GR" dirty="0"/>
              <a:t>ε</a:t>
            </a:r>
            <a:r>
              <a:rPr lang="en-US" dirty="0" smtClean="0"/>
              <a:t>)) according to weights.</a:t>
            </a:r>
          </a:p>
          <a:p>
            <a:endParaRPr lang="en-US" dirty="0" smtClean="0"/>
          </a:p>
          <a:p>
            <a:r>
              <a:rPr lang="en-US" dirty="0" smtClean="0"/>
              <a:t>If the subset is a set cover – we are done.</a:t>
            </a:r>
          </a:p>
          <a:p>
            <a:endParaRPr lang="en-US" dirty="0" smtClean="0"/>
          </a:p>
          <a:p>
            <a:r>
              <a:rPr lang="en-US" dirty="0" smtClean="0"/>
              <a:t>Otherwise, for a point p</a:t>
            </a:r>
            <a:r>
              <a:rPr lang="el-GR" dirty="0" smtClean="0"/>
              <a:t>ϵ</a:t>
            </a:r>
            <a:r>
              <a:rPr lang="en-US" dirty="0" smtClean="0"/>
              <a:t>X that is not covered by the subset, if the weight of all sets in R that cover p W(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less than </a:t>
            </a:r>
            <a:r>
              <a:rPr lang="el-GR" dirty="0" smtClean="0"/>
              <a:t>ε</a:t>
            </a:r>
            <a:r>
              <a:rPr lang="en-US" dirty="0" smtClean="0"/>
              <a:t>W(R), double the weight for those sets.</a:t>
            </a:r>
          </a:p>
          <a:p>
            <a:endParaRPr lang="en-US" dirty="0" smtClean="0"/>
          </a:p>
          <a:p>
            <a:r>
              <a:rPr lang="en-US" dirty="0" smtClean="0"/>
              <a:t>Repeat until a set cover is found!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Recall that for a range space S=(X, R),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called an </a:t>
                </a:r>
                <a:r>
                  <a:rPr lang="el-GR" b="1" dirty="0" smtClean="0"/>
                  <a:t>ε</a:t>
                </a:r>
                <a:r>
                  <a:rPr lang="en-US" b="1" dirty="0" smtClean="0"/>
                  <a:t>-net</a:t>
                </a:r>
                <a:r>
                  <a:rPr lang="en-US" dirty="0" smtClean="0"/>
                  <a:t> if it intersects each set r</a:t>
                </a:r>
                <a:r>
                  <a:rPr lang="el-GR" dirty="0" smtClean="0"/>
                  <a:t>ϵ</a:t>
                </a:r>
                <a:r>
                  <a:rPr lang="en-US" dirty="0" smtClean="0"/>
                  <a:t>R of size |r| ≥ </a:t>
                </a:r>
                <a:r>
                  <a:rPr lang="el-GR" dirty="0" smtClean="0"/>
                  <a:t>ε</a:t>
                </a:r>
                <a:r>
                  <a:rPr lang="en-US" dirty="0" smtClean="0"/>
                  <a:t>|X|.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the </a:t>
                </a:r>
                <a:r>
                  <a:rPr lang="en-US" i="1" dirty="0" smtClean="0"/>
                  <a:t>weighted version</a:t>
                </a:r>
                <a:r>
                  <a:rPr lang="en-US" dirty="0" smtClean="0"/>
                  <a:t>, N is an </a:t>
                </a:r>
                <a:r>
                  <a:rPr lang="el-GR" b="1" dirty="0"/>
                  <a:t>ε</a:t>
                </a:r>
                <a:r>
                  <a:rPr lang="en-US" b="1" dirty="0" smtClean="0"/>
                  <a:t>-net</a:t>
                </a:r>
                <a:r>
                  <a:rPr lang="en-US" dirty="0" smtClean="0"/>
                  <a:t> if it intersects each </a:t>
                </a:r>
                <a:r>
                  <a:rPr lang="en-US" dirty="0"/>
                  <a:t>set r</a:t>
                </a:r>
                <a:r>
                  <a:rPr lang="el-GR" dirty="0"/>
                  <a:t>ϵ</a:t>
                </a:r>
                <a:r>
                  <a:rPr lang="en-US" dirty="0"/>
                  <a:t>R of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weight</a:t>
                </a:r>
                <a:r>
                  <a:rPr lang="en-US" dirty="0" smtClean="0"/>
                  <a:t> W(r) ≥ </a:t>
                </a:r>
                <a:r>
                  <a:rPr lang="el-GR" dirty="0" smtClean="0"/>
                  <a:t>ε</a:t>
                </a:r>
                <a:r>
                  <a:rPr lang="en-US" dirty="0" smtClean="0"/>
                  <a:t>W(X). </a:t>
                </a:r>
              </a:p>
              <a:p>
                <a:endParaRPr lang="en-US" dirty="0"/>
              </a:p>
              <a:p>
                <a:r>
                  <a:rPr lang="en-US" dirty="0" smtClean="0"/>
                  <a:t>In our case, we examine the dual space S*=(R, X*), where R = {r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r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m</a:t>
                </a:r>
                <a:r>
                  <a:rPr lang="en-US" dirty="0" smtClean="0"/>
                  <a:t>}, X* = {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p</a:t>
                </a:r>
                <a:r>
                  <a:rPr lang="en-US" dirty="0"/>
                  <a:t> | p </a:t>
                </a:r>
                <a:r>
                  <a:rPr lang="el-GR" dirty="0"/>
                  <a:t>ϵ</a:t>
                </a:r>
                <a:r>
                  <a:rPr lang="en-US" dirty="0"/>
                  <a:t> X}</a:t>
                </a:r>
                <a:r>
                  <a:rPr lang="en-US" dirty="0" smtClean="0"/>
                  <a:t>. Each element in R has a weight, as defined before.</a:t>
                </a:r>
              </a:p>
              <a:p>
                <a:endParaRPr lang="en-US" dirty="0"/>
              </a:p>
              <a:p>
                <a:r>
                  <a:rPr lang="en-US" dirty="0" smtClean="0"/>
                  <a:t>Let A be our random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For the set of points P’ not covered by the sample, </a:t>
                </a:r>
                <a:r>
                  <a:rPr lang="en-US" dirty="0" smtClean="0">
                    <a:sym typeface="Math B"/>
                  </a:rPr>
                  <a:t>we have the following:</a:t>
                </a:r>
              </a:p>
              <a:p>
                <a:pPr lvl="1"/>
                <a:r>
                  <a:rPr lang="en-US" dirty="0" smtClean="0">
                    <a:sym typeface="Math B"/>
                  </a:rPr>
                  <a:t>If </a:t>
                </a:r>
                <a:r>
                  <a:rPr lang="en-US" dirty="0" err="1" smtClean="0">
                    <a:sym typeface="Math B"/>
                  </a:rPr>
                  <a:t>Ǝp</a:t>
                </a:r>
                <a:r>
                  <a:rPr lang="el-GR" dirty="0" smtClean="0">
                    <a:sym typeface="Math B"/>
                  </a:rPr>
                  <a:t>ϵ</a:t>
                </a:r>
                <a:r>
                  <a:rPr lang="en-US" dirty="0" smtClean="0">
                    <a:sym typeface="Math B"/>
                  </a:rPr>
                  <a:t>P’  W(</a:t>
                </a:r>
                <a:r>
                  <a:rPr lang="en-US" dirty="0" err="1" smtClean="0">
                    <a:sym typeface="Math B"/>
                  </a:rPr>
                  <a:t>R</a:t>
                </a:r>
                <a:r>
                  <a:rPr lang="en-US" baseline="-25000" dirty="0" err="1" smtClean="0">
                    <a:sym typeface="Math B"/>
                  </a:rPr>
                  <a:t>p</a:t>
                </a:r>
                <a:r>
                  <a:rPr lang="en-US" dirty="0" smtClean="0">
                    <a:sym typeface="Math B"/>
                  </a:rPr>
                  <a:t>) </a:t>
                </a:r>
                <a:r>
                  <a:rPr lang="en-US" dirty="0"/>
                  <a:t>≥ </a:t>
                </a:r>
                <a:r>
                  <a:rPr lang="el-GR" dirty="0"/>
                  <a:t>ε</a:t>
                </a:r>
                <a:r>
                  <a:rPr lang="en-US" dirty="0" smtClean="0"/>
                  <a:t>W(R), this means A is </a:t>
                </a:r>
                <a:r>
                  <a:rPr lang="en-US" i="1" dirty="0" smtClean="0"/>
                  <a:t>not</a:t>
                </a:r>
                <a:r>
                  <a:rPr lang="en-US" dirty="0" smtClean="0"/>
                  <a:t> an </a:t>
                </a:r>
                <a:r>
                  <a:rPr lang="el-GR" dirty="0"/>
                  <a:t>ε</a:t>
                </a:r>
                <a:r>
                  <a:rPr lang="en-US" dirty="0" smtClean="0"/>
                  <a:t>-net (by definition).</a:t>
                </a:r>
              </a:p>
              <a:p>
                <a:pPr lvl="1"/>
                <a:r>
                  <a:rPr lang="en-US" dirty="0" smtClean="0">
                    <a:ea typeface="Cambria Math"/>
                  </a:rPr>
                  <a:t>Equivalently, if A </a:t>
                </a:r>
                <a:r>
                  <a:rPr lang="en-US" dirty="0" smtClean="0"/>
                  <a:t>is </a:t>
                </a:r>
                <a:r>
                  <a:rPr lang="en-US" dirty="0"/>
                  <a:t>an </a:t>
                </a:r>
                <a:r>
                  <a:rPr lang="el-GR" dirty="0"/>
                  <a:t>ε</a:t>
                </a:r>
                <a:r>
                  <a:rPr lang="en-US" dirty="0" smtClean="0"/>
                  <a:t>-net, then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dirty="0" smtClean="0"/>
                  <a:t>p</a:t>
                </a:r>
                <a:r>
                  <a:rPr lang="el-GR" dirty="0" smtClean="0">
                    <a:sym typeface="Math B"/>
                  </a:rPr>
                  <a:t>ϵ</a:t>
                </a:r>
                <a:r>
                  <a:rPr lang="en-US" dirty="0">
                    <a:sym typeface="Math B"/>
                  </a:rPr>
                  <a:t>P</a:t>
                </a:r>
                <a:r>
                  <a:rPr lang="en-US" dirty="0" smtClean="0">
                    <a:sym typeface="Math B"/>
                  </a:rPr>
                  <a:t>’  </a:t>
                </a:r>
                <a:r>
                  <a:rPr lang="en-US" dirty="0" smtClean="0"/>
                  <a:t>W(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) &lt; </a:t>
                </a:r>
                <a:r>
                  <a:rPr lang="el-GR" dirty="0"/>
                  <a:t>ε</a:t>
                </a:r>
                <a:r>
                  <a:rPr lang="en-US" dirty="0" smtClean="0"/>
                  <a:t>W(R)</a:t>
                </a:r>
                <a:r>
                  <a:rPr lang="en-US" dirty="0" smtClean="0">
                    <a:sym typeface="Math B"/>
                  </a:rPr>
                  <a:t>.</a:t>
                </a:r>
              </a:p>
              <a:p>
                <a:endParaRPr lang="en-US" dirty="0">
                  <a:sym typeface="Math B"/>
                </a:endParaRPr>
              </a:p>
              <a:p>
                <a:r>
                  <a:rPr lang="en-US" dirty="0" smtClean="0">
                    <a:sym typeface="Math B"/>
                  </a:rPr>
                  <a:t>Conclusion – if A is an </a:t>
                </a:r>
                <a:r>
                  <a:rPr lang="el-GR" dirty="0"/>
                  <a:t>ε</a:t>
                </a:r>
                <a:r>
                  <a:rPr lang="en-US" dirty="0" smtClean="0"/>
                  <a:t>-net, </a:t>
                </a:r>
                <a:r>
                  <a:rPr lang="en-US" dirty="0" smtClean="0">
                    <a:sym typeface="Math B"/>
                  </a:rPr>
                  <a:t>doubling takes place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593" t="-1750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1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–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Recall that given a range space S=(X, R) of VC-dimension d, and </a:t>
                </a:r>
                <a:r>
                  <a:rPr lang="el-GR" dirty="0" smtClean="0"/>
                  <a:t>ε</a:t>
                </a:r>
                <a:r>
                  <a:rPr lang="en-US" dirty="0" smtClean="0"/>
                  <a:t>&gt;0, </a:t>
                </a:r>
                <a:r>
                  <a:rPr lang="el-GR" dirty="0" smtClean="0"/>
                  <a:t>δ</a:t>
                </a:r>
                <a:r>
                  <a:rPr lang="en-US" dirty="0" smtClean="0"/>
                  <a:t>&lt;1, a set N comprised of m independent random draws from X is an </a:t>
                </a:r>
                <a:r>
                  <a:rPr lang="el-GR" dirty="0" smtClean="0"/>
                  <a:t>ε</a:t>
                </a:r>
                <a:r>
                  <a:rPr lang="en-US" dirty="0" smtClean="0"/>
                  <a:t>-net with probability at least 1-</a:t>
                </a:r>
                <a:r>
                  <a:rPr lang="el-GR" dirty="0" smtClean="0"/>
                  <a:t>δ</a:t>
                </a:r>
                <a:r>
                  <a:rPr lang="en-US" dirty="0" smtClean="0"/>
                  <a:t> when: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8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8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we randomly select an </a:t>
                </a:r>
                <a:r>
                  <a:rPr lang="el-GR" dirty="0" smtClean="0"/>
                  <a:t>ε</a:t>
                </a:r>
                <a:r>
                  <a:rPr lang="en-US" dirty="0" smtClean="0"/>
                  <a:t>-net with “good” probability, thus doubling “a few” sets.</a:t>
                </a:r>
              </a:p>
              <a:p>
                <a:endParaRPr lang="en-US" dirty="0"/>
              </a:p>
              <a:p>
                <a:r>
                  <a:rPr lang="en-US" dirty="0" smtClean="0"/>
                  <a:t>(At least) one of the doubled sets must be in the optimal solution.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weight of the entire universe W(R) grows by a factor of </a:t>
                </a:r>
                <a:r>
                  <a:rPr lang="en-US" i="1" dirty="0" smtClean="0"/>
                  <a:t>at most</a:t>
                </a:r>
                <a:r>
                  <a:rPr lang="en-US" dirty="0" smtClean="0"/>
                  <a:t> (1+</a:t>
                </a:r>
                <a:r>
                  <a:rPr lang="el-GR" dirty="0" smtClean="0"/>
                  <a:t>ε</a:t>
                </a:r>
                <a:r>
                  <a:rPr lang="en-US" dirty="0" smtClean="0"/>
                  <a:t>)=(1+1/4k), while at least 1/k of the sets in the optimal solution doubles its weight.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weight of the optimal solution grows in a faster rate than the total weight of the universe, so unless the algorithm terminates, it will eventually “exceed” the total weight of all the ranges, which is of course impossible.</a:t>
                </a: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444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816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= m.</a:t>
                </a:r>
              </a:p>
              <a:p>
                <a:endParaRPr lang="en-US" dirty="0"/>
              </a:p>
              <a:p>
                <a:r>
                  <a:rPr lang="en-US" dirty="0" smtClean="0"/>
                  <a:t>Let W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be the weight at the end of the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iteration.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(j) be the number of times the weight of the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range in the optimal set was doubled, for j=1…k (where k is the size of the optimal set).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weight of the universe in the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iteration is at least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sum is minimized when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(1),…,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(k) are equal to one another, i.e.: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𝑙𝑜𝑔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Let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tk</a:t>
                </a:r>
                <a:r>
                  <a:rPr lang="en-US" dirty="0" smtClean="0"/>
                  <a:t> for some integer 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b="0" dirty="0" smtClean="0">
                    <a:latin typeface="Cambria Math"/>
                  </a:rPr>
                  <a:t>. So finally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We conclude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𝒕𝒌</m:t>
                    </m:r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</a:rPr>
                      <m:t>𝒌𝒍𝒐𝒈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dirty="0" smtClean="0"/>
                  <a:t>. Therefore the number of “successful” iterations is bounded by </a:t>
                </a:r>
                <a:r>
                  <a:rPr lang="en-US" b="1" dirty="0" smtClean="0"/>
                  <a:t>M=2klog(m/k)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81600"/>
              </a:xfrm>
              <a:blipFill rotWithShape="1">
                <a:blip r:embed="rId2"/>
                <a:stretch>
                  <a:fillRect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assumes  we have knowledge of k, the size of the optimal solution (or at least a close upper bound for k).</a:t>
            </a:r>
          </a:p>
          <a:p>
            <a:endParaRPr lang="en-US" dirty="0"/>
          </a:p>
          <a:p>
            <a:r>
              <a:rPr lang="en-US" dirty="0" smtClean="0"/>
              <a:t>We perform an exponential search: start by guessing k=k’. We run the algorithm, and if it exceeds c*log(m/k) iterations without terminating, we double k and try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An iteration is “successful” with probability at least ½. As such, we expect 2M iterations until M successful iterations are performed, and the algorithm terminates.</a:t>
                </a:r>
              </a:p>
              <a:p>
                <a:endParaRPr lang="en-US" dirty="0"/>
              </a:p>
              <a:p>
                <a:r>
                  <a:rPr lang="en-US" dirty="0" smtClean="0"/>
                  <a:t>It can be shown using </a:t>
                </a:r>
                <a:r>
                  <a:rPr lang="en-US" dirty="0" err="1" smtClean="0"/>
                  <a:t>Chernoff’s</a:t>
                </a:r>
                <a:r>
                  <a:rPr lang="en-US" dirty="0" smtClean="0"/>
                  <a:t> bound that with high probability it would take at most 4M iterations to get M successful iterations.</a:t>
                </a:r>
              </a:p>
              <a:p>
                <a:endParaRPr lang="en-US" dirty="0"/>
              </a:p>
              <a:p>
                <a:r>
                  <a:rPr lang="en-US" dirty="0" smtClean="0"/>
                  <a:t>Choosing a random sample (according to weights) is linear in m, O(m).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size of a random sample is </a:t>
                </a:r>
                <a:r>
                  <a:rPr lang="en-US" dirty="0"/>
                  <a:t>O((</a:t>
                </a:r>
                <a:r>
                  <a:rPr lang="el-GR" dirty="0"/>
                  <a:t>δ</a:t>
                </a:r>
                <a:r>
                  <a:rPr lang="en-US" baseline="30000" dirty="0"/>
                  <a:t>*</a:t>
                </a:r>
                <a:r>
                  <a:rPr lang="en-US" dirty="0"/>
                  <a:t>/</a:t>
                </a:r>
                <a:r>
                  <a:rPr lang="el-GR" dirty="0"/>
                  <a:t>ε</a:t>
                </a:r>
                <a:r>
                  <a:rPr lang="en-US" dirty="0"/>
                  <a:t>)log(</a:t>
                </a:r>
                <a:r>
                  <a:rPr lang="el-GR" dirty="0"/>
                  <a:t>δ</a:t>
                </a:r>
                <a:r>
                  <a:rPr lang="en-US" baseline="30000" dirty="0"/>
                  <a:t>*</a:t>
                </a:r>
                <a:r>
                  <a:rPr lang="en-US" dirty="0"/>
                  <a:t>/</a:t>
                </a:r>
                <a:r>
                  <a:rPr lang="el-GR" dirty="0"/>
                  <a:t>ε</a:t>
                </a:r>
                <a:r>
                  <a:rPr lang="en-US" dirty="0" smtClean="0"/>
                  <a:t>)) = O(</a:t>
                </a:r>
                <a:r>
                  <a:rPr lang="el-GR" dirty="0" smtClean="0"/>
                  <a:t>δ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k*log(</a:t>
                </a:r>
                <a:r>
                  <a:rPr lang="el-GR" dirty="0"/>
                  <a:t>δ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k)).</a:t>
                </a:r>
              </a:p>
              <a:p>
                <a:endParaRPr lang="en-US" dirty="0"/>
              </a:p>
              <a:p>
                <a:r>
                  <a:rPr lang="en-US" dirty="0" smtClean="0"/>
                  <a:t>Checking if the random sample is a complete set cover takes O(n</a:t>
                </a:r>
                <a:r>
                  <a:rPr lang="el-GR" dirty="0"/>
                  <a:t>δ</a:t>
                </a:r>
                <a:r>
                  <a:rPr lang="en-US" baseline="30000" dirty="0"/>
                  <a:t>*</a:t>
                </a:r>
                <a:r>
                  <a:rPr lang="en-US" dirty="0"/>
                  <a:t>k*log(</a:t>
                </a:r>
                <a:r>
                  <a:rPr lang="el-GR" dirty="0"/>
                  <a:t>δ</a:t>
                </a:r>
                <a:r>
                  <a:rPr lang="en-US" baseline="30000" dirty="0"/>
                  <a:t>*</a:t>
                </a:r>
                <a:r>
                  <a:rPr lang="en-US" dirty="0"/>
                  <a:t>k</a:t>
                </a:r>
                <a:r>
                  <a:rPr lang="en-US" dirty="0" smtClean="0"/>
                  <a:t>)), assuming we can check in constant time whether a point is inside a range.</a:t>
                </a:r>
              </a:p>
              <a:p>
                <a:endParaRPr lang="en-US" dirty="0"/>
              </a:p>
              <a:p>
                <a:r>
                  <a:rPr lang="en-US" dirty="0" smtClean="0"/>
                  <a:t>Computing the total weight of the ranges covering p, and the total weight of all the sets takes O(m) time.</a:t>
                </a:r>
              </a:p>
              <a:p>
                <a:endParaRPr lang="en-US" dirty="0"/>
              </a:p>
              <a:p>
                <a:r>
                  <a:rPr lang="en-US" dirty="0" smtClean="0"/>
                  <a:t>In total, each iteration takes O(</a:t>
                </a:r>
                <a:r>
                  <a:rPr lang="en-US" dirty="0" err="1" smtClean="0"/>
                  <a:t>m+</a:t>
                </a:r>
                <a:r>
                  <a:rPr lang="en-US" dirty="0" err="1"/>
                  <a:t>n</a:t>
                </a:r>
                <a:r>
                  <a:rPr lang="el-GR" dirty="0"/>
                  <a:t>δ</a:t>
                </a:r>
                <a:r>
                  <a:rPr lang="en-US" baseline="30000" dirty="0"/>
                  <a:t>*</a:t>
                </a:r>
                <a:r>
                  <a:rPr lang="en-US" dirty="0"/>
                  <a:t>k*log(</a:t>
                </a:r>
                <a:r>
                  <a:rPr lang="el-GR" dirty="0"/>
                  <a:t>δ</a:t>
                </a:r>
                <a:r>
                  <a:rPr lang="en-US" baseline="30000" dirty="0"/>
                  <a:t>*</a:t>
                </a:r>
                <a:r>
                  <a:rPr lang="en-US" dirty="0"/>
                  <a:t>k</a:t>
                </a:r>
                <a:r>
                  <a:rPr lang="en-US" dirty="0" smtClean="0"/>
                  <a:t>)).</a:t>
                </a:r>
              </a:p>
              <a:p>
                <a:endParaRPr lang="en-US" dirty="0"/>
              </a:p>
              <a:p>
                <a:r>
                  <a:rPr lang="en-US" dirty="0" smtClean="0"/>
                  <a:t>As mentioned before, we have (with high probability) at most 4M=8klog(m/k) iterations. Finding k using the exponential search takes at most O(log n) iterations, thus we get a total runtime of:</a:t>
                </a:r>
              </a:p>
              <a:p>
                <a:pPr marL="0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𝒌𝒍𝒐𝒈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0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– Guarding an Art Gallery</a:t>
            </a:r>
            <a:endParaRPr lang="en-US" dirty="0"/>
          </a:p>
        </p:txBody>
      </p:sp>
      <p:cxnSp>
        <p:nvCxnSpPr>
          <p:cNvPr id="22" name="מחבר ישר 21"/>
          <p:cNvCxnSpPr/>
          <p:nvPr/>
        </p:nvCxnSpPr>
        <p:spPr>
          <a:xfrm flipV="1">
            <a:off x="2738804" y="4468690"/>
            <a:ext cx="1524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/>
          <p:cNvCxnSpPr/>
          <p:nvPr/>
        </p:nvCxnSpPr>
        <p:spPr>
          <a:xfrm>
            <a:off x="2738804" y="4849690"/>
            <a:ext cx="1295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4262804" y="4468690"/>
            <a:ext cx="152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/>
          <p:cNvCxnSpPr/>
          <p:nvPr/>
        </p:nvCxnSpPr>
        <p:spPr>
          <a:xfrm flipV="1">
            <a:off x="4386006" y="4544890"/>
            <a:ext cx="94359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 flipV="1">
            <a:off x="5337438" y="3782890"/>
            <a:ext cx="144566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 flipH="1" flipV="1">
            <a:off x="5482004" y="3785026"/>
            <a:ext cx="838200" cy="152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/>
          <p:cNvCxnSpPr/>
          <p:nvPr/>
        </p:nvCxnSpPr>
        <p:spPr>
          <a:xfrm flipV="1">
            <a:off x="5634404" y="530689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 flipV="1">
            <a:off x="3272204" y="5916490"/>
            <a:ext cx="2362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/>
          <p:cNvCxnSpPr/>
          <p:nvPr/>
        </p:nvCxnSpPr>
        <p:spPr>
          <a:xfrm flipV="1">
            <a:off x="3281462" y="5459290"/>
            <a:ext cx="2048142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 flipV="1">
            <a:off x="3196004" y="5459290"/>
            <a:ext cx="2105827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/>
          <p:cNvCxnSpPr/>
          <p:nvPr/>
        </p:nvCxnSpPr>
        <p:spPr>
          <a:xfrm flipV="1">
            <a:off x="3196004" y="5459290"/>
            <a:ext cx="838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אליפסה 32"/>
          <p:cNvSpPr/>
          <p:nvPr/>
        </p:nvSpPr>
        <p:spPr>
          <a:xfrm>
            <a:off x="3500804" y="49258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62" y="3801878"/>
            <a:ext cx="36004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אליפסה 36"/>
          <p:cNvSpPr/>
          <p:nvPr/>
        </p:nvSpPr>
        <p:spPr>
          <a:xfrm>
            <a:off x="5786804" y="46972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מחבר ישר 37"/>
          <p:cNvCxnSpPr/>
          <p:nvPr/>
        </p:nvCxnSpPr>
        <p:spPr>
          <a:xfrm flipV="1">
            <a:off x="3577004" y="4925890"/>
            <a:ext cx="809002" cy="3810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/>
          <p:nvPr/>
        </p:nvCxnSpPr>
        <p:spPr>
          <a:xfrm>
            <a:off x="3556543" y="5002090"/>
            <a:ext cx="477661" cy="45720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/>
          <p:nvPr/>
        </p:nvCxnSpPr>
        <p:spPr>
          <a:xfrm>
            <a:off x="3556543" y="5002090"/>
            <a:ext cx="1780895" cy="45720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62" y="3793085"/>
            <a:ext cx="36004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מחבר ישר 51"/>
          <p:cNvCxnSpPr/>
          <p:nvPr/>
        </p:nvCxnSpPr>
        <p:spPr>
          <a:xfrm flipV="1">
            <a:off x="3996104" y="4754440"/>
            <a:ext cx="1790700" cy="704850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/>
          <p:nvPr/>
        </p:nvCxnSpPr>
        <p:spPr>
          <a:xfrm flipV="1">
            <a:off x="5337438" y="4773490"/>
            <a:ext cx="449366" cy="685800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/>
          <p:nvPr/>
        </p:nvCxnSpPr>
        <p:spPr>
          <a:xfrm flipV="1">
            <a:off x="4415204" y="4773490"/>
            <a:ext cx="1371600" cy="152400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אליפסה 38"/>
          <p:cNvSpPr/>
          <p:nvPr/>
        </p:nvSpPr>
        <p:spPr>
          <a:xfrm>
            <a:off x="3958004" y="59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4" y="3769640"/>
            <a:ext cx="36004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מחבר ישר 61"/>
          <p:cNvCxnSpPr/>
          <p:nvPr/>
        </p:nvCxnSpPr>
        <p:spPr>
          <a:xfrm flipV="1">
            <a:off x="4034204" y="5459290"/>
            <a:ext cx="1303234" cy="533400"/>
          </a:xfrm>
          <a:prstGeom prst="line">
            <a:avLst/>
          </a:prstGeom>
          <a:ln w="222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381000" y="1600200"/>
                <a:ext cx="8153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Given a simple polygon (i.e. no holes), we would like to put the minimal number of “guards” so that they can “see” every point of the polygon.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Visibility polygon</a:t>
                </a:r>
                <a:r>
                  <a:rPr lang="en-US" dirty="0" smtClean="0"/>
                  <a:t> of point p is defined as follows: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𝒒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𝝐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𝒑𝒒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endParaRPr lang="en-US" b="1" dirty="0" smtClean="0"/>
              </a:p>
              <a:p>
                <a:r>
                  <a:rPr lang="en-US" dirty="0" smtClean="0"/>
                  <a:t>For example:</a:t>
                </a:r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153400" cy="2031325"/>
              </a:xfrm>
              <a:prstGeom prst="rect">
                <a:avLst/>
              </a:prstGeom>
              <a:blipFill rotWithShape="1">
                <a:blip r:embed="rId5"/>
                <a:stretch>
                  <a:fillRect l="-673" t="-15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– Guarding an Art Gallery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upper bound 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is known.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problem of finding the minimal number is NP-hard.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Even variations in which guards are restricted to the vertices or the perimeter are NP-hard.</a:t>
                </a:r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3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 smtClean="0"/>
              <a:t>Crossing </a:t>
            </a:r>
            <a:r>
              <a:rPr lang="en-US" sz="2800" b="1" u="sng" dirty="0" smtClean="0"/>
              <a:t>Distance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Given </a:t>
            </a:r>
            <a:r>
              <a:rPr lang="en-US" sz="2800" dirty="0" smtClean="0"/>
              <a:t>a </a:t>
            </a:r>
            <a:r>
              <a:rPr lang="en-US" sz="2800" dirty="0" smtClean="0"/>
              <a:t>weighted set </a:t>
            </a:r>
            <a:r>
              <a:rPr lang="en-US" sz="2800" dirty="0" smtClean="0"/>
              <a:t>of lines L, the </a:t>
            </a:r>
            <a:r>
              <a:rPr lang="en-US" sz="2800" b="1" dirty="0" smtClean="0"/>
              <a:t>crossing distance</a:t>
            </a:r>
            <a:r>
              <a:rPr lang="en-US" sz="2800" dirty="0" smtClean="0"/>
              <a:t> </a:t>
            </a:r>
            <a:r>
              <a:rPr lang="en-US" sz="2800" dirty="0" smtClean="0"/>
              <a:t>d(p</a:t>
            </a:r>
            <a:r>
              <a:rPr lang="en-US" sz="2800" dirty="0" smtClean="0"/>
              <a:t>, q) between two points p &amp; q is the minimum weight of the lines one has to cross to get from p to q.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In the following example, </a:t>
            </a:r>
            <a:r>
              <a:rPr lang="en-US" sz="2800" dirty="0" smtClean="0"/>
              <a:t>d(p</a:t>
            </a:r>
            <a:r>
              <a:rPr lang="en-US" sz="2800" dirty="0" smtClean="0"/>
              <a:t>, q) = </a:t>
            </a:r>
            <a:r>
              <a:rPr lang="en-US" sz="2800" dirty="0" smtClean="0"/>
              <a:t>4 (Assuming all weights are 1):</a:t>
            </a:r>
            <a:endParaRPr lang="en-US" sz="2800" dirty="0"/>
          </a:p>
        </p:txBody>
      </p:sp>
      <p:cxnSp>
        <p:nvCxnSpPr>
          <p:cNvPr id="4" name="מחבר ישר 3"/>
          <p:cNvCxnSpPr/>
          <p:nvPr/>
        </p:nvCxnSpPr>
        <p:spPr>
          <a:xfrm>
            <a:off x="683664" y="5097566"/>
            <a:ext cx="4269336" cy="153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/>
          <p:cNvCxnSpPr/>
          <p:nvPr/>
        </p:nvCxnSpPr>
        <p:spPr>
          <a:xfrm flipV="1">
            <a:off x="2743200" y="5029200"/>
            <a:ext cx="1208518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>
            <a:off x="762000" y="5029200"/>
            <a:ext cx="5715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 flipH="1">
            <a:off x="1219200" y="4876800"/>
            <a:ext cx="19812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609600" y="5533402"/>
            <a:ext cx="5791200" cy="10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 flipV="1">
            <a:off x="609600" y="4800600"/>
            <a:ext cx="51816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אליפסה 23"/>
          <p:cNvSpPr/>
          <p:nvPr/>
        </p:nvSpPr>
        <p:spPr>
          <a:xfrm>
            <a:off x="3799318" y="5881999"/>
            <a:ext cx="152400" cy="1232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אליפסה 24"/>
          <p:cNvSpPr/>
          <p:nvPr/>
        </p:nvSpPr>
        <p:spPr>
          <a:xfrm>
            <a:off x="1905000" y="5257800"/>
            <a:ext cx="152400" cy="1232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מחבר ישר 26"/>
          <p:cNvCxnSpPr>
            <a:stCxn id="25" idx="5"/>
            <a:endCxn id="24" idx="2"/>
          </p:cNvCxnSpPr>
          <p:nvPr/>
        </p:nvCxnSpPr>
        <p:spPr>
          <a:xfrm>
            <a:off x="2035082" y="5362959"/>
            <a:ext cx="1764236" cy="5806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76400" y="516551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86200" y="5791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781800" y="4974058"/>
            <a:ext cx="22860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/>
              <a:t>Pseudometric</a:t>
            </a:r>
            <a:r>
              <a:rPr lang="en-US" sz="1600" dirty="0" smtClean="0"/>
              <a:t> Space:</a:t>
            </a:r>
          </a:p>
          <a:p>
            <a:r>
              <a:rPr lang="en-US" sz="1600" dirty="0" smtClean="0"/>
              <a:t>d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(p, p) = 0</a:t>
            </a:r>
          </a:p>
          <a:p>
            <a:r>
              <a:rPr lang="en-US" sz="1600" dirty="0" smtClean="0"/>
              <a:t>d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(p, q) = d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(q, p)</a:t>
            </a:r>
          </a:p>
          <a:p>
            <a:r>
              <a:rPr lang="en-US" sz="1600" dirty="0" smtClean="0"/>
              <a:t>d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(p, q) ≤ d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(p, r) + d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(r, q)</a:t>
            </a:r>
          </a:p>
          <a:p>
            <a:endParaRPr lang="en-US" sz="1600" dirty="0"/>
          </a:p>
          <a:p>
            <a:r>
              <a:rPr lang="en-US" sz="1600" dirty="0" smtClean="0"/>
              <a:t>d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(p, q) = 0 does NOT necessarily mean p=q!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4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/>
      <p:bldP spid="34" grpId="0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– Guarding an Art Gallery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Consider the problem where guards may only be on vertices.</a:t>
            </a:r>
          </a:p>
          <a:p>
            <a:r>
              <a:rPr lang="en-US" dirty="0" smtClean="0"/>
              <a:t>We can show a reduction to set-cover, for which we have a O(</a:t>
            </a:r>
            <a:r>
              <a:rPr lang="en-US" dirty="0" err="1" smtClean="0"/>
              <a:t>klog</a:t>
            </a:r>
            <a:r>
              <a:rPr lang="en-US" dirty="0" smtClean="0"/>
              <a:t> k) sized solution.</a:t>
            </a:r>
          </a:p>
          <a:p>
            <a:endParaRPr lang="en-US" dirty="0"/>
          </a:p>
          <a:p>
            <a:r>
              <a:rPr lang="en-US" dirty="0" smtClean="0"/>
              <a:t>The VC dimension of the range space formed by all visibility polygons inside a polygon P is </a:t>
            </a:r>
            <a:r>
              <a:rPr lang="en-US" i="1" dirty="0" smtClean="0"/>
              <a:t>a constant</a:t>
            </a:r>
            <a:r>
              <a:rPr lang="en-US" dirty="0" smtClean="0"/>
              <a:t>.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Thus, the dual shattering dimension is bounded.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– Guarding an Art Gallery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reduction: Let S=(P, R). P is the polygon, R is the set of visibility polygons formed by each of the vertices.</a:t>
            </a:r>
          </a:p>
          <a:p>
            <a:endParaRPr lang="en-US" dirty="0" smtClean="0"/>
          </a:p>
          <a:p>
            <a:r>
              <a:rPr lang="en-US" dirty="0" smtClean="0"/>
              <a:t>We place a single point somewhere inside each of the faces of arrangement of the polygons in R in 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מחבר ישר 35"/>
          <p:cNvCxnSpPr/>
          <p:nvPr/>
        </p:nvCxnSpPr>
        <p:spPr>
          <a:xfrm>
            <a:off x="2051539" y="1513742"/>
            <a:ext cx="11723" cy="396240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 flipH="1">
            <a:off x="2051539" y="5476142"/>
            <a:ext cx="4343400" cy="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3511062" y="4508988"/>
            <a:ext cx="2895600" cy="967154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/>
          <p:nvPr/>
        </p:nvCxnSpPr>
        <p:spPr>
          <a:xfrm flipH="1">
            <a:off x="3511062" y="4508988"/>
            <a:ext cx="2209800" cy="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/>
          <p:nvPr/>
        </p:nvCxnSpPr>
        <p:spPr>
          <a:xfrm>
            <a:off x="3698631" y="3647342"/>
            <a:ext cx="2057400" cy="861646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/>
          <p:nvPr/>
        </p:nvCxnSpPr>
        <p:spPr>
          <a:xfrm flipH="1">
            <a:off x="3698631" y="3647342"/>
            <a:ext cx="3604846" cy="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/>
          <p:nvPr/>
        </p:nvCxnSpPr>
        <p:spPr>
          <a:xfrm>
            <a:off x="2051539" y="1513742"/>
            <a:ext cx="5251938" cy="213360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39" y="1513742"/>
            <a:ext cx="52863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משולש ישר-זווית 30"/>
          <p:cNvSpPr/>
          <p:nvPr/>
        </p:nvSpPr>
        <p:spPr>
          <a:xfrm>
            <a:off x="2069123" y="2984988"/>
            <a:ext cx="3657600" cy="1524000"/>
          </a:xfrm>
          <a:prstGeom prst="rtTriangl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שולש ישר-זווית 26"/>
          <p:cNvSpPr/>
          <p:nvPr/>
        </p:nvSpPr>
        <p:spPr>
          <a:xfrm>
            <a:off x="2069123" y="4038600"/>
            <a:ext cx="4343400" cy="1447800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14" y="1521521"/>
            <a:ext cx="52959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14" y="1525335"/>
            <a:ext cx="52959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77" y="1527663"/>
            <a:ext cx="52959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משולש ישר-זווית 70"/>
          <p:cNvSpPr/>
          <p:nvPr/>
        </p:nvSpPr>
        <p:spPr>
          <a:xfrm>
            <a:off x="2075203" y="1527663"/>
            <a:ext cx="5228273" cy="2143125"/>
          </a:xfrm>
          <a:prstGeom prst="rtTriangle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אליפסה 71"/>
          <p:cNvSpPr/>
          <p:nvPr/>
        </p:nvSpPr>
        <p:spPr>
          <a:xfrm>
            <a:off x="2019300" y="15137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אליפסה 76"/>
          <p:cNvSpPr/>
          <p:nvPr/>
        </p:nvSpPr>
        <p:spPr>
          <a:xfrm>
            <a:off x="5693088" y="447088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אליפסה 77"/>
          <p:cNvSpPr/>
          <p:nvPr/>
        </p:nvSpPr>
        <p:spPr>
          <a:xfrm>
            <a:off x="6336323" y="54424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אליפסה 78"/>
          <p:cNvSpPr/>
          <p:nvPr/>
        </p:nvSpPr>
        <p:spPr>
          <a:xfrm>
            <a:off x="3662750" y="361625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אליפסה 79"/>
          <p:cNvSpPr/>
          <p:nvPr/>
        </p:nvSpPr>
        <p:spPr>
          <a:xfrm>
            <a:off x="3458528" y="450898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אליפסה 80"/>
          <p:cNvSpPr/>
          <p:nvPr/>
        </p:nvSpPr>
        <p:spPr>
          <a:xfrm>
            <a:off x="20193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אליפסה 81"/>
          <p:cNvSpPr/>
          <p:nvPr/>
        </p:nvSpPr>
        <p:spPr>
          <a:xfrm>
            <a:off x="7265377" y="36473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אליפסה 72"/>
          <p:cNvSpPr/>
          <p:nvPr/>
        </p:nvSpPr>
        <p:spPr>
          <a:xfrm>
            <a:off x="2895600" y="25230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אליפסה 83"/>
          <p:cNvSpPr/>
          <p:nvPr/>
        </p:nvSpPr>
        <p:spPr>
          <a:xfrm>
            <a:off x="4070839" y="26754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אליפסה 84"/>
          <p:cNvSpPr/>
          <p:nvPr/>
        </p:nvSpPr>
        <p:spPr>
          <a:xfrm>
            <a:off x="5029200" y="311394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אליפסה 85"/>
          <p:cNvSpPr/>
          <p:nvPr/>
        </p:nvSpPr>
        <p:spPr>
          <a:xfrm>
            <a:off x="2438400" y="33520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אליפסה 86"/>
          <p:cNvSpPr/>
          <p:nvPr/>
        </p:nvSpPr>
        <p:spPr>
          <a:xfrm>
            <a:off x="3918439" y="431848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אליפסה 87"/>
          <p:cNvSpPr/>
          <p:nvPr/>
        </p:nvSpPr>
        <p:spPr>
          <a:xfrm>
            <a:off x="4542326" y="424228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אליפסה 88"/>
          <p:cNvSpPr/>
          <p:nvPr/>
        </p:nvSpPr>
        <p:spPr>
          <a:xfrm>
            <a:off x="3991078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אליפסה 89"/>
          <p:cNvSpPr/>
          <p:nvPr/>
        </p:nvSpPr>
        <p:spPr>
          <a:xfrm>
            <a:off x="3124200" y="40019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אליפסה 90"/>
          <p:cNvSpPr/>
          <p:nvPr/>
        </p:nvSpPr>
        <p:spPr>
          <a:xfrm>
            <a:off x="2265348" y="424228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אליפסה 91"/>
          <p:cNvSpPr/>
          <p:nvPr/>
        </p:nvSpPr>
        <p:spPr>
          <a:xfrm>
            <a:off x="2590800" y="49925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אליפסה 92"/>
          <p:cNvSpPr/>
          <p:nvPr/>
        </p:nvSpPr>
        <p:spPr>
          <a:xfrm>
            <a:off x="3546231" y="51449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אליפסה 93"/>
          <p:cNvSpPr/>
          <p:nvPr/>
        </p:nvSpPr>
        <p:spPr>
          <a:xfrm>
            <a:off x="4562824" y="51821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כותרת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– Guarding an Art Gallery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86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the set-cover algorithm where the points are as portrayed and the sets are induced by the visibility polygons.</a:t>
            </a:r>
          </a:p>
        </p:txBody>
      </p:sp>
    </p:spTree>
    <p:extLst>
      <p:ext uri="{BB962C8B-B14F-4D97-AF65-F5344CB8AC3E}">
        <p14:creationId xmlns:p14="http://schemas.microsoft.com/office/powerpoint/2010/main" val="40640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71" grpId="0" animBg="1"/>
      <p:bldP spid="72" grpId="0" animBg="1"/>
      <p:bldP spid="72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7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 set P of n points in the plane, compute a tree T that spans the points of P such that the crossing number of the tree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אליפסה 3"/>
          <p:cNvSpPr/>
          <p:nvPr/>
        </p:nvSpPr>
        <p:spPr>
          <a:xfrm>
            <a:off x="4572000" y="38862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אליפסה 4"/>
          <p:cNvSpPr/>
          <p:nvPr/>
        </p:nvSpPr>
        <p:spPr>
          <a:xfrm>
            <a:off x="3962400" y="43434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5676900" y="486736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אליפסה 6"/>
          <p:cNvSpPr/>
          <p:nvPr/>
        </p:nvSpPr>
        <p:spPr>
          <a:xfrm>
            <a:off x="4866830" y="55626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/>
          <p:cNvSpPr/>
          <p:nvPr/>
        </p:nvSpPr>
        <p:spPr>
          <a:xfrm>
            <a:off x="3124200" y="51816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אליפסה 8"/>
          <p:cNvSpPr/>
          <p:nvPr/>
        </p:nvSpPr>
        <p:spPr>
          <a:xfrm>
            <a:off x="4514850" y="478528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אליפסה 9"/>
          <p:cNvSpPr/>
          <p:nvPr/>
        </p:nvSpPr>
        <p:spPr>
          <a:xfrm>
            <a:off x="2667000" y="402578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אליפסה 10"/>
          <p:cNvSpPr/>
          <p:nvPr/>
        </p:nvSpPr>
        <p:spPr>
          <a:xfrm>
            <a:off x="6248400" y="506106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אליפסה 11"/>
          <p:cNvSpPr/>
          <p:nvPr/>
        </p:nvSpPr>
        <p:spPr>
          <a:xfrm>
            <a:off x="6781800" y="430725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מחבר ישר 13"/>
          <p:cNvCxnSpPr>
            <a:stCxn id="4" idx="6"/>
            <a:endCxn id="12" idx="2"/>
          </p:cNvCxnSpPr>
          <p:nvPr/>
        </p:nvCxnSpPr>
        <p:spPr>
          <a:xfrm>
            <a:off x="4686300" y="3943350"/>
            <a:ext cx="2095500" cy="42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11" idx="7"/>
            <a:endCxn id="12" idx="3"/>
          </p:cNvCxnSpPr>
          <p:nvPr/>
        </p:nvCxnSpPr>
        <p:spPr>
          <a:xfrm flipV="1">
            <a:off x="6345961" y="4404819"/>
            <a:ext cx="452578" cy="672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stCxn id="6" idx="7"/>
            <a:endCxn id="12" idx="2"/>
          </p:cNvCxnSpPr>
          <p:nvPr/>
        </p:nvCxnSpPr>
        <p:spPr>
          <a:xfrm flipV="1">
            <a:off x="5774461" y="4364408"/>
            <a:ext cx="1007339" cy="51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>
            <a:stCxn id="4" idx="3"/>
            <a:endCxn id="5" idx="7"/>
          </p:cNvCxnSpPr>
          <p:nvPr/>
        </p:nvCxnSpPr>
        <p:spPr>
          <a:xfrm flipH="1">
            <a:off x="4059961" y="3983761"/>
            <a:ext cx="528778" cy="3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>
            <a:stCxn id="10" idx="5"/>
            <a:endCxn id="8" idx="0"/>
          </p:cNvCxnSpPr>
          <p:nvPr/>
        </p:nvCxnSpPr>
        <p:spPr>
          <a:xfrm>
            <a:off x="2764561" y="4123342"/>
            <a:ext cx="416789" cy="105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>
            <a:stCxn id="8" idx="6"/>
            <a:endCxn id="11" idx="2"/>
          </p:cNvCxnSpPr>
          <p:nvPr/>
        </p:nvCxnSpPr>
        <p:spPr>
          <a:xfrm flipV="1">
            <a:off x="3238500" y="5118219"/>
            <a:ext cx="3009900" cy="12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4" idx="4"/>
            <a:endCxn id="7" idx="0"/>
          </p:cNvCxnSpPr>
          <p:nvPr/>
        </p:nvCxnSpPr>
        <p:spPr>
          <a:xfrm>
            <a:off x="4629150" y="4000500"/>
            <a:ext cx="29483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stCxn id="9" idx="2"/>
            <a:endCxn id="8" idx="7"/>
          </p:cNvCxnSpPr>
          <p:nvPr/>
        </p:nvCxnSpPr>
        <p:spPr>
          <a:xfrm flipH="1">
            <a:off x="3221761" y="4842439"/>
            <a:ext cx="1293089" cy="35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/>
          <p:cNvCxnSpPr/>
          <p:nvPr/>
        </p:nvCxnSpPr>
        <p:spPr>
          <a:xfrm flipV="1">
            <a:off x="16739" y="4495800"/>
            <a:ext cx="9127261" cy="876391"/>
          </a:xfrm>
          <a:prstGeom prst="line">
            <a:avLst/>
          </a:prstGeom>
          <a:ln>
            <a:prstDash val="lg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Two </a:t>
            </a:r>
            <a:r>
              <a:rPr lang="en-US" sz="2000" dirty="0" smtClean="0"/>
              <a:t>lines l &amp; l’ to be equivalent if the half-plane above l and the half-plane above l’ contain the same set of points in P.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אליפסה 3"/>
          <p:cNvSpPr/>
          <p:nvPr/>
        </p:nvSpPr>
        <p:spPr>
          <a:xfrm>
            <a:off x="33528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אליפסה 4"/>
          <p:cNvSpPr/>
          <p:nvPr/>
        </p:nvSpPr>
        <p:spPr>
          <a:xfrm>
            <a:off x="52578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25908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אליפסה 6"/>
          <p:cNvSpPr/>
          <p:nvPr/>
        </p:nvSpPr>
        <p:spPr>
          <a:xfrm>
            <a:off x="44196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מחבר ישר 8"/>
          <p:cNvCxnSpPr/>
          <p:nvPr/>
        </p:nvCxnSpPr>
        <p:spPr>
          <a:xfrm flipV="1">
            <a:off x="1752600" y="2743200"/>
            <a:ext cx="5257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>
            <a:off x="1524000" y="3075062"/>
            <a:ext cx="6400800" cy="12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267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l’</a:t>
            </a:r>
            <a:endParaRPr lang="en-US" dirty="0"/>
          </a:p>
        </p:txBody>
      </p:sp>
      <p:sp>
        <p:nvSpPr>
          <p:cNvPr id="19" name="אליפסה 18"/>
          <p:cNvSpPr/>
          <p:nvPr/>
        </p:nvSpPr>
        <p:spPr>
          <a:xfrm>
            <a:off x="33528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אליפסה 19"/>
          <p:cNvSpPr/>
          <p:nvPr/>
        </p:nvSpPr>
        <p:spPr>
          <a:xfrm>
            <a:off x="52578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אליפסה 20"/>
          <p:cNvSpPr/>
          <p:nvPr/>
        </p:nvSpPr>
        <p:spPr>
          <a:xfrm>
            <a:off x="2590800" y="617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אליפסה 21"/>
          <p:cNvSpPr/>
          <p:nvPr/>
        </p:nvSpPr>
        <p:spPr>
          <a:xfrm>
            <a:off x="44196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מחבר ישר 22"/>
          <p:cNvCxnSpPr/>
          <p:nvPr/>
        </p:nvCxnSpPr>
        <p:spPr>
          <a:xfrm flipV="1">
            <a:off x="1752600" y="5562600"/>
            <a:ext cx="5257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/>
          <p:cNvCxnSpPr/>
          <p:nvPr/>
        </p:nvCxnSpPr>
        <p:spPr>
          <a:xfrm flipV="1">
            <a:off x="2209800" y="5105400"/>
            <a:ext cx="609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 flipH="1" flipV="1">
            <a:off x="3048000" y="51054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 flipV="1">
            <a:off x="3124200" y="5105400"/>
            <a:ext cx="1295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 flipV="1">
            <a:off x="2667000" y="5257800"/>
            <a:ext cx="28956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/>
          <p:nvPr/>
        </p:nvCxnSpPr>
        <p:spPr>
          <a:xfrm flipV="1">
            <a:off x="1981200" y="5029200"/>
            <a:ext cx="2819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 flipV="1">
            <a:off x="2057400" y="6096000"/>
            <a:ext cx="487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>
            <a:off x="2209800" y="5867400"/>
            <a:ext cx="4038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 flipV="1">
            <a:off x="2209800" y="5029200"/>
            <a:ext cx="3352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>
            <a:off x="2362200" y="5181600"/>
            <a:ext cx="46482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/>
          <p:nvPr/>
        </p:nvCxnSpPr>
        <p:spPr>
          <a:xfrm>
            <a:off x="3581400" y="5029200"/>
            <a:ext cx="1676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/>
          <p:cNvCxnSpPr/>
          <p:nvPr/>
        </p:nvCxnSpPr>
        <p:spPr>
          <a:xfrm>
            <a:off x="4572000" y="5029200"/>
            <a:ext cx="2590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/>
          <p:cNvCxnSpPr/>
          <p:nvPr/>
        </p:nvCxnSpPr>
        <p:spPr>
          <a:xfrm>
            <a:off x="4419600" y="4953000"/>
            <a:ext cx="1066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533400" y="38100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Let L be a set of lines such that no two lines are equivalent (simply choose one representative line for each group of equivalent lines). Note that |L| = O(n²).</a:t>
            </a:r>
          </a:p>
        </p:txBody>
      </p:sp>
    </p:spTree>
    <p:extLst>
      <p:ext uri="{BB962C8B-B14F-4D97-AF65-F5344CB8AC3E}">
        <p14:creationId xmlns:p14="http://schemas.microsoft.com/office/powerpoint/2010/main" val="11265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/>
      <p:bldP spid="19" grpId="0" animBg="1"/>
      <p:bldP spid="20" grpId="0" animBg="1"/>
      <p:bldP spid="21" grpId="0" animBg="1"/>
      <p:bldP spid="22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/>
              <a:t>An iterative algorithm</a:t>
            </a:r>
            <a:r>
              <a:rPr lang="en-US" dirty="0" smtClean="0"/>
              <a:t>: Choose one edge of the tree at a time.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/>
              <a:t>How?</a:t>
            </a:r>
            <a:endParaRPr lang="en-US" u="sng" dirty="0" smtClean="0"/>
          </a:p>
          <a:p>
            <a:r>
              <a:rPr lang="en-US" dirty="0" smtClean="0"/>
              <a:t>Each </a:t>
            </a:r>
            <a:r>
              <a:rPr lang="en-US" b="1" dirty="0" smtClean="0"/>
              <a:t>line</a:t>
            </a:r>
            <a:r>
              <a:rPr lang="en-US" dirty="0" smtClean="0"/>
              <a:t> in L is assigned a weight </a:t>
            </a:r>
            <a:r>
              <a:rPr lang="en-US" b="1" dirty="0" smtClean="0"/>
              <a:t>based on the number of edges it already </a:t>
            </a:r>
            <a:r>
              <a:rPr lang="en-US" b="1" dirty="0" smtClean="0"/>
              <a:t>crosses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b="1" dirty="0" smtClean="0"/>
              <a:t>potential edge</a:t>
            </a:r>
            <a:r>
              <a:rPr lang="en-US" dirty="0" smtClean="0"/>
              <a:t> is assigned a weight </a:t>
            </a:r>
            <a:r>
              <a:rPr lang="en-US" b="1" dirty="0" smtClean="0"/>
              <a:t>based on the weights of the lines that cross </a:t>
            </a:r>
            <a:r>
              <a:rPr lang="en-US" b="1" dirty="0" smtClean="0"/>
              <a:t>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/>
              <a:t>higher the </a:t>
            </a:r>
            <a:r>
              <a:rPr lang="en-US" b="1" dirty="0" smtClean="0"/>
              <a:t>weight</a:t>
            </a:r>
            <a:r>
              <a:rPr lang="en-US" dirty="0" smtClean="0"/>
              <a:t>, </a:t>
            </a:r>
            <a:r>
              <a:rPr lang="en-US" dirty="0" smtClean="0"/>
              <a:t>the </a:t>
            </a:r>
            <a:r>
              <a:rPr lang="en-US" b="1" dirty="0" smtClean="0"/>
              <a:t>less desirable</a:t>
            </a:r>
            <a:r>
              <a:rPr lang="en-US" dirty="0" smtClean="0"/>
              <a:t> </a:t>
            </a:r>
            <a:r>
              <a:rPr lang="en-US" dirty="0" smtClean="0"/>
              <a:t>the edge </a:t>
            </a:r>
            <a:r>
              <a:rPr lang="en-US" dirty="0" smtClean="0"/>
              <a:t>becomes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</a:t>
                </a:r>
                <a:r>
                  <a:rPr lang="en-US" dirty="0" smtClean="0"/>
                  <a:t>{}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&gt; 0 is the set of edges in the tree by the end of the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iteration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= Weight of line l </a:t>
                </a:r>
                <a:r>
                  <a:rPr lang="en-US" dirty="0" smtClean="0"/>
                  <a:t>after </a:t>
                </a:r>
                <a:r>
                  <a:rPr lang="en-US" dirty="0" smtClean="0"/>
                  <a:t>the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iteration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≠∅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Add the segment with the minimal weight, then remove one of its endpoints from P.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Continue until P contains a single point.</a:t>
                </a: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815" t="-1912"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14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Algorithm runs in polynomial time: n-1 iterations, each iteration is polynomial in runtime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Next we will show that the resulting tree adheres to the requirements (i.e. any line crosses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its edges</a:t>
                </a:r>
                <a:r>
                  <a:rPr lang="en-US" dirty="0" smtClean="0"/>
                  <a:t>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Correctness is based on 2 lemmas.</a:t>
                </a: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8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1</a:t>
            </a:r>
            <a:endParaRPr lang="en-US" dirty="0"/>
          </a:p>
        </p:txBody>
      </p:sp>
      <p:sp>
        <p:nvSpPr>
          <p:cNvPr id="4" name="אליפסה 3"/>
          <p:cNvSpPr/>
          <p:nvPr/>
        </p:nvSpPr>
        <p:spPr>
          <a:xfrm>
            <a:off x="41910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מחבר ישר 5"/>
          <p:cNvCxnSpPr/>
          <p:nvPr/>
        </p:nvCxnSpPr>
        <p:spPr>
          <a:xfrm flipV="1">
            <a:off x="381000" y="4343400"/>
            <a:ext cx="7315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V="1">
            <a:off x="609600" y="4572000"/>
            <a:ext cx="739140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 flipV="1">
            <a:off x="5181600" y="4343400"/>
            <a:ext cx="17526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1143000" y="4572000"/>
            <a:ext cx="491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 flipH="1">
            <a:off x="1828800" y="4343400"/>
            <a:ext cx="2286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 flipV="1">
            <a:off x="914400" y="5257800"/>
            <a:ext cx="7696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/>
          <p:nvPr/>
        </p:nvCxnSpPr>
        <p:spPr>
          <a:xfrm>
            <a:off x="762000" y="4572000"/>
            <a:ext cx="14478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/>
          <p:cNvCxnSpPr/>
          <p:nvPr/>
        </p:nvCxnSpPr>
        <p:spPr>
          <a:xfrm flipH="1">
            <a:off x="2971800" y="4343400"/>
            <a:ext cx="1524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>
            <a:off x="7239000" y="4191000"/>
            <a:ext cx="11430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אליפסה 28"/>
          <p:cNvSpPr/>
          <p:nvPr/>
        </p:nvSpPr>
        <p:spPr>
          <a:xfrm>
            <a:off x="2971800" y="51435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אליפסה 29"/>
          <p:cNvSpPr/>
          <p:nvPr/>
        </p:nvSpPr>
        <p:spPr>
          <a:xfrm>
            <a:off x="2438400" y="4953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אליפסה 30"/>
          <p:cNvSpPr/>
          <p:nvPr/>
        </p:nvSpPr>
        <p:spPr>
          <a:xfrm>
            <a:off x="2971800" y="4876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אליפסה 31"/>
          <p:cNvSpPr/>
          <p:nvPr/>
        </p:nvSpPr>
        <p:spPr>
          <a:xfrm>
            <a:off x="4495800" y="5638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אליפסה 32"/>
          <p:cNvSpPr/>
          <p:nvPr/>
        </p:nvSpPr>
        <p:spPr>
          <a:xfrm>
            <a:off x="5410200" y="4572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אליפסה 33"/>
          <p:cNvSpPr/>
          <p:nvPr/>
        </p:nvSpPr>
        <p:spPr>
          <a:xfrm>
            <a:off x="5715000" y="5486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אליפסה 34"/>
          <p:cNvSpPr/>
          <p:nvPr/>
        </p:nvSpPr>
        <p:spPr>
          <a:xfrm>
            <a:off x="6573982" y="455468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אליפסה 35"/>
          <p:cNvSpPr/>
          <p:nvPr/>
        </p:nvSpPr>
        <p:spPr>
          <a:xfrm>
            <a:off x="6781800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אליפסה 36"/>
          <p:cNvSpPr/>
          <p:nvPr/>
        </p:nvSpPr>
        <p:spPr>
          <a:xfrm>
            <a:off x="3048000" y="4572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אליפסה 37"/>
          <p:cNvSpPr/>
          <p:nvPr/>
        </p:nvSpPr>
        <p:spPr>
          <a:xfrm>
            <a:off x="2971800" y="5791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אליפסה 38"/>
          <p:cNvSpPr/>
          <p:nvPr/>
        </p:nvSpPr>
        <p:spPr>
          <a:xfrm>
            <a:off x="5334000" y="5943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אליפסה 39"/>
          <p:cNvSpPr/>
          <p:nvPr/>
        </p:nvSpPr>
        <p:spPr>
          <a:xfrm>
            <a:off x="7467600" y="4513118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אליפסה 41"/>
          <p:cNvSpPr/>
          <p:nvPr/>
        </p:nvSpPr>
        <p:spPr>
          <a:xfrm>
            <a:off x="8001000" y="5264727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86200" y="4953000"/>
            <a:ext cx="26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0" y="4224337"/>
            <a:ext cx="82391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410200" y="6324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b(q</a:t>
            </a:r>
            <a:r>
              <a:rPr lang="en-US" sz="2400" dirty="0" smtClean="0"/>
              <a:t>, </a:t>
            </a:r>
            <a:r>
              <a:rPr lang="en-US" sz="2400" dirty="0" smtClean="0"/>
              <a:t>1) </a:t>
            </a:r>
            <a:r>
              <a:rPr lang="en-US" sz="2400" dirty="0" smtClean="0"/>
              <a:t>= Set of red vertices</a:t>
            </a:r>
            <a:endParaRPr lang="en-US" sz="2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Definition</a:t>
            </a:r>
            <a:r>
              <a:rPr lang="en-US" dirty="0" smtClean="0"/>
              <a:t>: Given a point q and a set of lines L, </a:t>
            </a:r>
            <a:r>
              <a:rPr lang="en-US" b="1" dirty="0" smtClean="0"/>
              <a:t>b(q</a:t>
            </a:r>
            <a:r>
              <a:rPr lang="en-US" b="1" dirty="0" smtClean="0"/>
              <a:t>, r)</a:t>
            </a:r>
            <a:r>
              <a:rPr lang="en-US" dirty="0" smtClean="0"/>
              <a:t> = The set of vertices that are at crossing distance ≤ r from point q.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/>
      <p:bldP spid="4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18283</TotalTime>
  <Words>3006</Words>
  <Application>Microsoft Office PowerPoint</Application>
  <PresentationFormat>‫הצגה על המסך (4:3)</PresentationFormat>
  <Paragraphs>250</Paragraphs>
  <Slides>32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33" baseType="lpstr">
      <vt:lpstr>ערכת נושא Office</vt:lpstr>
      <vt:lpstr>Ch. 6 - Approximation via Reweighting</vt:lpstr>
      <vt:lpstr>Definitions</vt:lpstr>
      <vt:lpstr>Definitions</vt:lpstr>
      <vt:lpstr>The Problem</vt:lpstr>
      <vt:lpstr>The Observation</vt:lpstr>
      <vt:lpstr>The Idea</vt:lpstr>
      <vt:lpstr>The Algorithm</vt:lpstr>
      <vt:lpstr>Analysis</vt:lpstr>
      <vt:lpstr>Lemma 1</vt:lpstr>
      <vt:lpstr>Lemma 1 – Cont.</vt:lpstr>
      <vt:lpstr>מצגת של PowerPoint</vt:lpstr>
      <vt:lpstr>Lemma 2</vt:lpstr>
      <vt:lpstr>Lemma 2- Cont.</vt:lpstr>
      <vt:lpstr>Lemma 2- Cont.</vt:lpstr>
      <vt:lpstr>Final Claim</vt:lpstr>
      <vt:lpstr>Final Claim – Cont.</vt:lpstr>
      <vt:lpstr>Final Claim – Cont.</vt:lpstr>
      <vt:lpstr>Geometric Set Cover</vt:lpstr>
      <vt:lpstr>Geometric Set Cover – Cont.</vt:lpstr>
      <vt:lpstr>Geometric Set Cover</vt:lpstr>
      <vt:lpstr>Dual Space</vt:lpstr>
      <vt:lpstr>Geometric Set Cover – The Algorithm</vt:lpstr>
      <vt:lpstr>Intuition</vt:lpstr>
      <vt:lpstr>Intuition – Cont.</vt:lpstr>
      <vt:lpstr>Proof</vt:lpstr>
      <vt:lpstr>Finding K</vt:lpstr>
      <vt:lpstr>Analysis</vt:lpstr>
      <vt:lpstr>Application – Guarding an Art Gallery</vt:lpstr>
      <vt:lpstr>Application – Guarding an Art Gallery</vt:lpstr>
      <vt:lpstr>Application – Guarding an Art Gallery</vt:lpstr>
      <vt:lpstr>Application – Guarding an Art Gallery</vt:lpstr>
      <vt:lpstr>Application – Guarding an Art Gallery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6 - Approximation via Reweighting</dc:title>
  <dc:creator>Eran Kravitz</dc:creator>
  <cp:lastModifiedBy>Eran Kravitz</cp:lastModifiedBy>
  <cp:revision>92</cp:revision>
  <cp:lastPrinted>2012-04-22T20:04:16Z</cp:lastPrinted>
  <dcterms:created xsi:type="dcterms:W3CDTF">2012-04-10T19:15:30Z</dcterms:created>
  <dcterms:modified xsi:type="dcterms:W3CDTF">2012-04-23T17:52:16Z</dcterms:modified>
</cp:coreProperties>
</file>