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  <p:sldId id="267" r:id="rId10"/>
    <p:sldId id="270" r:id="rId11"/>
    <p:sldId id="268" r:id="rId12"/>
    <p:sldId id="269" r:id="rId13"/>
    <p:sldId id="274" r:id="rId14"/>
    <p:sldId id="275" r:id="rId15"/>
    <p:sldId id="276" r:id="rId16"/>
    <p:sldId id="277" r:id="rId17"/>
    <p:sldId id="280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ftoN6iXKB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0756" y="1617466"/>
            <a:ext cx="8850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2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스마트 물품 자동 운반 라인트레이서 </a:t>
            </a:r>
            <a:endParaRPr lang="en-US" altLang="ko-KR" sz="4200" b="1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2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42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스마트 </a:t>
            </a:r>
            <a:r>
              <a:rPr lang="ko-KR" altLang="en-US" sz="4200" b="1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팩토리</a:t>
            </a:r>
            <a:r>
              <a:rPr lang="ko-KR" altLang="en-US" sz="42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창고 관리 프로그램</a:t>
            </a:r>
            <a:endParaRPr lang="en-US" altLang="ko-KR" sz="4200" b="1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사물인터넷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개발자 양성과정 팀 프로젝트</a:t>
            </a:r>
            <a:endParaRPr lang="ko-KR" altLang="en-US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050" y="715775"/>
            <a:ext cx="125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3556" y="5124459"/>
            <a:ext cx="413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김다운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안성연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송인규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수행 일정</a:t>
            </a:r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84677"/>
              </p:ext>
            </p:extLst>
          </p:nvPr>
        </p:nvGraphicFramePr>
        <p:xfrm>
          <a:off x="599435" y="1804512"/>
          <a:ext cx="10993130" cy="4468177"/>
        </p:xfrm>
        <a:graphic>
          <a:graphicData uri="http://schemas.openxmlformats.org/drawingml/2006/table">
            <a:tbl>
              <a:tblPr/>
              <a:tblGrid>
                <a:gridCol w="1603461">
                  <a:extLst>
                    <a:ext uri="{9D8B030D-6E8A-4147-A177-3AD203B41FA5}">
                      <a16:colId xmlns:a16="http://schemas.microsoft.com/office/drawing/2014/main" val="3953957160"/>
                    </a:ext>
                  </a:extLst>
                </a:gridCol>
                <a:gridCol w="1603461">
                  <a:extLst>
                    <a:ext uri="{9D8B030D-6E8A-4147-A177-3AD203B41FA5}">
                      <a16:colId xmlns:a16="http://schemas.microsoft.com/office/drawing/2014/main" val="210820342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91212551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3606958889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511178320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657918976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216966681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071831717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320416544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951403152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649705652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27036658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078775367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652980367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685614167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052982735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443360565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361297790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192750463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844151797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3932033635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3701759298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238612114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701917972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42258666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2844686013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711691381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191052596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734455355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3200603621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3206433811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4059859206"/>
                    </a:ext>
                  </a:extLst>
                </a:gridCol>
                <a:gridCol w="251168">
                  <a:extLst>
                    <a:ext uri="{9D8B030D-6E8A-4147-A177-3AD203B41FA5}">
                      <a16:colId xmlns:a16="http://schemas.microsoft.com/office/drawing/2014/main" val="1506230973"/>
                    </a:ext>
                  </a:extLst>
                </a:gridCol>
              </a:tblGrid>
              <a:tr h="298608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11187"/>
                  </a:ext>
                </a:extLst>
              </a:tr>
              <a:tr h="28177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28491"/>
                  </a:ext>
                </a:extLst>
              </a:tr>
              <a:tr h="2591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설계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구성도 작성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603896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부품 리스트 작성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61514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기술 문서 작성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73638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266577"/>
                  </a:ext>
                </a:extLst>
              </a:tr>
              <a:tr h="25918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라인트레이서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RC-Car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제작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186847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운반 기구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제작 및 장착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41054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원격 송수신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324381"/>
                  </a:ext>
                </a:extLst>
              </a:tr>
              <a:tr h="2591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 데이터베이스 구축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54233"/>
                  </a:ext>
                </a:extLst>
              </a:tr>
              <a:tr h="2591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C# GUI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연동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07005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물품 개수 표시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99633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라인트레이서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행동 표시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516146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폼 디자인 정리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301773"/>
                  </a:ext>
                </a:extLst>
              </a:tr>
              <a:tr h="25918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라인트레이서 동작 확인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659679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연동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798471"/>
                  </a:ext>
                </a:extLst>
              </a:tr>
              <a:tr h="259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동작 테스트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56390" marR="56390" marT="15590" marB="155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97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5-1.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(H/W)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1" y="2113934"/>
            <a:ext cx="4444999" cy="1924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49" y="1716716"/>
            <a:ext cx="438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검정색 트랙에서 라인트레이서 운행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81" y="2113935"/>
            <a:ext cx="1704975" cy="18970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12980" y="1716716"/>
            <a:ext cx="324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교차로 끝에서 제자리 </a:t>
            </a:r>
            <a:r>
              <a:rPr lang="en-US" altLang="ko-KR" dirty="0" smtClean="0"/>
              <a:t>U</a:t>
            </a:r>
            <a:r>
              <a:rPr lang="ko-KR" altLang="en-US" dirty="0" smtClean="0"/>
              <a:t>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15" y="4408202"/>
            <a:ext cx="2676414" cy="20587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408202"/>
            <a:ext cx="2676414" cy="20587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4801" y="4038870"/>
            <a:ext cx="53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서보</a:t>
            </a:r>
            <a:r>
              <a:rPr lang="ko-KR" altLang="en-US" dirty="0" smtClean="0"/>
              <a:t> 모터를 이용한 물건 운송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81106" y="4408202"/>
            <a:ext cx="1737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서보</a:t>
            </a:r>
            <a:r>
              <a:rPr lang="ko-KR" altLang="en-US" sz="1200" dirty="0" smtClean="0"/>
              <a:t> 모터를 이용해서 운반바구니를 들어 올려 물건을 운송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물건을 내려 놓은 후 다시 </a:t>
            </a:r>
            <a:r>
              <a:rPr lang="ko-KR" altLang="en-US" sz="1200" dirty="0" err="1" smtClean="0"/>
              <a:t>서보</a:t>
            </a:r>
            <a:r>
              <a:rPr lang="ko-KR" altLang="en-US" sz="1200" dirty="0" smtClean="0"/>
              <a:t> 모터를 이용하여 바구니를 내린다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88231" y="2330043"/>
            <a:ext cx="249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smtClean="0"/>
              <a:t>Line Tracer</a:t>
            </a:r>
            <a:r>
              <a:rPr lang="ko-KR" altLang="en-US" sz="1200" dirty="0" smtClean="0"/>
              <a:t>의 중심이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의 중심을 따라간다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Line</a:t>
            </a:r>
            <a:r>
              <a:rPr lang="ko-KR" altLang="en-US" sz="1200" dirty="0" smtClean="0"/>
              <a:t>이 왼쪽으로 벗어나면 왼쪽 모터를 빠르게 돌리고 우측 모터를 느리게 돌려 </a:t>
            </a:r>
            <a:r>
              <a:rPr lang="en-US" altLang="ko-KR" sz="1200" dirty="0" err="1" smtClean="0"/>
              <a:t>LineTracer</a:t>
            </a:r>
            <a:r>
              <a:rPr lang="ko-KR" altLang="en-US" sz="1200" dirty="0" smtClean="0"/>
              <a:t>가 중심을 찾도록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317956" y="2145377"/>
            <a:ext cx="249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라인트레이서가 교차로를 인식하여 제자리 </a:t>
            </a:r>
            <a:r>
              <a:rPr lang="en-US" altLang="ko-KR" sz="1200" dirty="0" smtClean="0"/>
              <a:t>U</a:t>
            </a:r>
            <a:r>
              <a:rPr lang="ko-KR" altLang="en-US" sz="1200" dirty="0" smtClean="0"/>
              <a:t>턴을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물건을 받고 물건을 받으러 </a:t>
            </a:r>
            <a:r>
              <a:rPr lang="ko-KR" altLang="en-US" sz="1200" dirty="0" err="1" smtClean="0"/>
              <a:t>갈때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</a:t>
            </a:r>
            <a:r>
              <a:rPr lang="ko-KR" altLang="en-US" sz="1200" dirty="0" smtClean="0"/>
              <a:t>턴을 하여 진행한다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4800" y="1716716"/>
            <a:ext cx="7213597" cy="2322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4800" y="4038869"/>
            <a:ext cx="7213597" cy="26182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518399" y="1716715"/>
            <a:ext cx="4504267" cy="2416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5-1.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기능 상세 설명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(H/W)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29919" y="1602325"/>
            <a:ext cx="3903121" cy="4975355"/>
            <a:chOff x="157356" y="1023798"/>
            <a:chExt cx="3610636" cy="1852599"/>
          </a:xfrm>
        </p:grpSpPr>
        <p:sp>
          <p:nvSpPr>
            <p:cNvPr id="28" name="직사각형 27"/>
            <p:cNvSpPr/>
            <p:nvPr/>
          </p:nvSpPr>
          <p:spPr>
            <a:xfrm>
              <a:off x="166880" y="1058936"/>
              <a:ext cx="3601112" cy="1511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0311" y="1138515"/>
              <a:ext cx="3184181" cy="1736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[1]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라인트레이서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차량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(Arduino) </a:t>
              </a:r>
              <a:r>
                <a:rPr lang="en-US" altLang="ko-KR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활성화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공장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(Server)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에서 생산제품을 양품 검증 후 생산하고 주행 신호 보내면 라인트레이서주행 시작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개의 적외선 라인 센서를 통해 검정색트랙을 인식하고  주행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창고 도착 후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서보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모터를 통해서 생산품 운송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차량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(Arduino) </a:t>
              </a:r>
              <a:r>
                <a:rPr lang="en-US" altLang="ko-KR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통해 생산품 운송 결과를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전달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생산품 운송 후 교차로를 인식하여 제자리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턴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라인 트랙을 따라서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공장앞으로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이동 후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1)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 반복</a:t>
              </a:r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57356" y="1045964"/>
              <a:ext cx="3610635" cy="1830433"/>
            </a:xfrm>
            <a:custGeom>
              <a:avLst/>
              <a:gdLst>
                <a:gd name="connsiteX0" fmla="*/ 0 w 3610635"/>
                <a:gd name="connsiteY0" fmla="*/ 0 h 1523999"/>
                <a:gd name="connsiteX1" fmla="*/ 298866 w 3610635"/>
                <a:gd name="connsiteY1" fmla="*/ 0 h 1523999"/>
                <a:gd name="connsiteX2" fmla="*/ 298866 w 3610635"/>
                <a:gd name="connsiteY2" fmla="*/ 17800 h 1523999"/>
                <a:gd name="connsiteX3" fmla="*/ 17800 w 3610635"/>
                <a:gd name="connsiteY3" fmla="*/ 17800 h 1523999"/>
                <a:gd name="connsiteX4" fmla="*/ 17800 w 3610635"/>
                <a:gd name="connsiteY4" fmla="*/ 1506199 h 1523999"/>
                <a:gd name="connsiteX5" fmla="*/ 3592835 w 3610635"/>
                <a:gd name="connsiteY5" fmla="*/ 1506199 h 1523999"/>
                <a:gd name="connsiteX6" fmla="*/ 3592835 w 3610635"/>
                <a:gd name="connsiteY6" fmla="*/ 17800 h 1523999"/>
                <a:gd name="connsiteX7" fmla="*/ 685727 w 3610635"/>
                <a:gd name="connsiteY7" fmla="*/ 17800 h 1523999"/>
                <a:gd name="connsiteX8" fmla="*/ 685727 w 3610635"/>
                <a:gd name="connsiteY8" fmla="*/ 0 h 1523999"/>
                <a:gd name="connsiteX9" fmla="*/ 3610635 w 3610635"/>
                <a:gd name="connsiteY9" fmla="*/ 0 h 1523999"/>
                <a:gd name="connsiteX10" fmla="*/ 3610635 w 3610635"/>
                <a:gd name="connsiteY10" fmla="*/ 1523999 h 1523999"/>
                <a:gd name="connsiteX11" fmla="*/ 0 w 3610635"/>
                <a:gd name="connsiteY11" fmla="*/ 1523999 h 152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0635" h="1523999">
                  <a:moveTo>
                    <a:pt x="0" y="0"/>
                  </a:moveTo>
                  <a:lnTo>
                    <a:pt x="298866" y="0"/>
                  </a:lnTo>
                  <a:lnTo>
                    <a:pt x="298866" y="17800"/>
                  </a:lnTo>
                  <a:lnTo>
                    <a:pt x="17800" y="17800"/>
                  </a:lnTo>
                  <a:lnTo>
                    <a:pt x="17800" y="1506199"/>
                  </a:lnTo>
                  <a:lnTo>
                    <a:pt x="3592835" y="1506199"/>
                  </a:lnTo>
                  <a:lnTo>
                    <a:pt x="3592835" y="17800"/>
                  </a:lnTo>
                  <a:lnTo>
                    <a:pt x="685727" y="17800"/>
                  </a:lnTo>
                  <a:lnTo>
                    <a:pt x="685727" y="0"/>
                  </a:lnTo>
                  <a:lnTo>
                    <a:pt x="3610635" y="0"/>
                  </a:lnTo>
                  <a:lnTo>
                    <a:pt x="3610635" y="1523999"/>
                  </a:lnTo>
                  <a:lnTo>
                    <a:pt x="0" y="15239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 bwMode="auto">
            <a:xfrm>
              <a:off x="520104" y="1023798"/>
              <a:ext cx="209239" cy="8026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20" y="1608326"/>
            <a:ext cx="6627867" cy="49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5-2.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(S/W)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49780" y="1604140"/>
            <a:ext cx="3903121" cy="4975355"/>
            <a:chOff x="157356" y="1023798"/>
            <a:chExt cx="3610636" cy="1852599"/>
          </a:xfrm>
        </p:grpSpPr>
        <p:sp>
          <p:nvSpPr>
            <p:cNvPr id="28" name="직사각형 27"/>
            <p:cNvSpPr/>
            <p:nvPr/>
          </p:nvSpPr>
          <p:spPr>
            <a:xfrm>
              <a:off x="166880" y="1058936"/>
              <a:ext cx="3601112" cy="1511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0311" y="1138515"/>
              <a:ext cx="3184181" cy="1163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[2]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디스플레이 스크린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창고에 있는 전체 양품 및 불량품 개수 확인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금일 적재한 양품 및 반환한 불량품 개수 확인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이전에 적재한 물품 수량 확인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라인트레이서의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행동 표시 및 가시화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라인트레이서에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창고의 포화상태 전달 및 행동 지시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57356" y="1045964"/>
              <a:ext cx="3610635" cy="1830433"/>
            </a:xfrm>
            <a:custGeom>
              <a:avLst/>
              <a:gdLst>
                <a:gd name="connsiteX0" fmla="*/ 0 w 3610635"/>
                <a:gd name="connsiteY0" fmla="*/ 0 h 1523999"/>
                <a:gd name="connsiteX1" fmla="*/ 298866 w 3610635"/>
                <a:gd name="connsiteY1" fmla="*/ 0 h 1523999"/>
                <a:gd name="connsiteX2" fmla="*/ 298866 w 3610635"/>
                <a:gd name="connsiteY2" fmla="*/ 17800 h 1523999"/>
                <a:gd name="connsiteX3" fmla="*/ 17800 w 3610635"/>
                <a:gd name="connsiteY3" fmla="*/ 17800 h 1523999"/>
                <a:gd name="connsiteX4" fmla="*/ 17800 w 3610635"/>
                <a:gd name="connsiteY4" fmla="*/ 1506199 h 1523999"/>
                <a:gd name="connsiteX5" fmla="*/ 3592835 w 3610635"/>
                <a:gd name="connsiteY5" fmla="*/ 1506199 h 1523999"/>
                <a:gd name="connsiteX6" fmla="*/ 3592835 w 3610635"/>
                <a:gd name="connsiteY6" fmla="*/ 17800 h 1523999"/>
                <a:gd name="connsiteX7" fmla="*/ 685727 w 3610635"/>
                <a:gd name="connsiteY7" fmla="*/ 17800 h 1523999"/>
                <a:gd name="connsiteX8" fmla="*/ 685727 w 3610635"/>
                <a:gd name="connsiteY8" fmla="*/ 0 h 1523999"/>
                <a:gd name="connsiteX9" fmla="*/ 3610635 w 3610635"/>
                <a:gd name="connsiteY9" fmla="*/ 0 h 1523999"/>
                <a:gd name="connsiteX10" fmla="*/ 3610635 w 3610635"/>
                <a:gd name="connsiteY10" fmla="*/ 1523999 h 1523999"/>
                <a:gd name="connsiteX11" fmla="*/ 0 w 3610635"/>
                <a:gd name="connsiteY11" fmla="*/ 1523999 h 152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0635" h="1523999">
                  <a:moveTo>
                    <a:pt x="0" y="0"/>
                  </a:moveTo>
                  <a:lnTo>
                    <a:pt x="298866" y="0"/>
                  </a:lnTo>
                  <a:lnTo>
                    <a:pt x="298866" y="17800"/>
                  </a:lnTo>
                  <a:lnTo>
                    <a:pt x="17800" y="17800"/>
                  </a:lnTo>
                  <a:lnTo>
                    <a:pt x="17800" y="1506199"/>
                  </a:lnTo>
                  <a:lnTo>
                    <a:pt x="3592835" y="1506199"/>
                  </a:lnTo>
                  <a:lnTo>
                    <a:pt x="3592835" y="17800"/>
                  </a:lnTo>
                  <a:lnTo>
                    <a:pt x="685727" y="17800"/>
                  </a:lnTo>
                  <a:lnTo>
                    <a:pt x="685727" y="0"/>
                  </a:lnTo>
                  <a:lnTo>
                    <a:pt x="3610635" y="0"/>
                  </a:lnTo>
                  <a:lnTo>
                    <a:pt x="3610635" y="1523999"/>
                  </a:lnTo>
                  <a:lnTo>
                    <a:pt x="0" y="15239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 bwMode="auto">
            <a:xfrm>
              <a:off x="520104" y="1023798"/>
              <a:ext cx="209239" cy="8026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D3B65A4-573A-4093-96A2-0D7DC1655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774" y="408684"/>
            <a:ext cx="2503292" cy="26290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7662ED-84A5-48CD-8D09-A037E4CC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79" y="412460"/>
            <a:ext cx="2502372" cy="26215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F4AC8A-BD8D-4904-8E10-E57BDCBDF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73" y="3533267"/>
            <a:ext cx="5410200" cy="2596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A3361C-1ED8-490D-BC95-40F5E166D9DF}"/>
              </a:ext>
            </a:extLst>
          </p:cNvPr>
          <p:cNvSpPr txBox="1"/>
          <p:nvPr/>
        </p:nvSpPr>
        <p:spPr>
          <a:xfrm>
            <a:off x="5369714" y="3064995"/>
            <a:ext cx="261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로그인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FFB96-4AA6-47A6-987C-F3E03566AD15}"/>
              </a:ext>
            </a:extLst>
          </p:cNvPr>
          <p:cNvSpPr txBox="1"/>
          <p:nvPr/>
        </p:nvSpPr>
        <p:spPr>
          <a:xfrm>
            <a:off x="8936469" y="3064995"/>
            <a:ext cx="261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로그인 </a:t>
            </a:r>
            <a:r>
              <a:rPr lang="ko-KR" altLang="en-US" dirty="0" err="1"/>
              <a:t>오류창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6A7607-1E15-48AA-9955-9D20264056C2}"/>
              </a:ext>
            </a:extLst>
          </p:cNvPr>
          <p:cNvSpPr txBox="1"/>
          <p:nvPr/>
        </p:nvSpPr>
        <p:spPr>
          <a:xfrm>
            <a:off x="7356982" y="6156964"/>
            <a:ext cx="261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프로그램 실행화면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5-2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기능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상세 설명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(S/W)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F4AC8A-BD8D-4904-8E10-E57BDCBD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2" y="2541420"/>
            <a:ext cx="5695951" cy="27336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F65FFD-9575-4E83-8523-747401D65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81" y="2541419"/>
            <a:ext cx="5701348" cy="27336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3E10C2-A997-4E3A-BDBC-815B5A3E97E5}"/>
              </a:ext>
            </a:extLst>
          </p:cNvPr>
          <p:cNvSpPr/>
          <p:nvPr/>
        </p:nvSpPr>
        <p:spPr>
          <a:xfrm>
            <a:off x="284692" y="3200400"/>
            <a:ext cx="1109768" cy="388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798596-9338-4306-9EF8-C12BEE0078B1}"/>
              </a:ext>
            </a:extLst>
          </p:cNvPr>
          <p:cNvSpPr/>
          <p:nvPr/>
        </p:nvSpPr>
        <p:spPr>
          <a:xfrm>
            <a:off x="1495506" y="3006090"/>
            <a:ext cx="25328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E5EC4A-3D46-4BC9-948A-D184F76463AC}"/>
              </a:ext>
            </a:extLst>
          </p:cNvPr>
          <p:cNvSpPr/>
          <p:nvPr/>
        </p:nvSpPr>
        <p:spPr>
          <a:xfrm>
            <a:off x="7709023" y="3006090"/>
            <a:ext cx="25328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EE19A8-F105-4613-9392-9F30B0543CF7}"/>
              </a:ext>
            </a:extLst>
          </p:cNvPr>
          <p:cNvCxnSpPr>
            <a:cxnSpLocks/>
          </p:cNvCxnSpPr>
          <p:nvPr/>
        </p:nvCxnSpPr>
        <p:spPr>
          <a:xfrm flipV="1">
            <a:off x="868680" y="3589020"/>
            <a:ext cx="0" cy="2532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A94D10-6461-4E68-8101-73892CFDF0E7}"/>
              </a:ext>
            </a:extLst>
          </p:cNvPr>
          <p:cNvCxnSpPr>
            <a:cxnSpLocks/>
          </p:cNvCxnSpPr>
          <p:nvPr/>
        </p:nvCxnSpPr>
        <p:spPr>
          <a:xfrm flipV="1">
            <a:off x="1622148" y="3280410"/>
            <a:ext cx="27582" cy="284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AEE09F-9DF5-49E8-90F5-4044292EEB6C}"/>
              </a:ext>
            </a:extLst>
          </p:cNvPr>
          <p:cNvCxnSpPr>
            <a:cxnSpLocks/>
          </p:cNvCxnSpPr>
          <p:nvPr/>
        </p:nvCxnSpPr>
        <p:spPr>
          <a:xfrm flipV="1">
            <a:off x="7825739" y="3280410"/>
            <a:ext cx="1" cy="270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21DF91-DC88-4E16-ACE8-0EB125A99FF3}"/>
              </a:ext>
            </a:extLst>
          </p:cNvPr>
          <p:cNvSpPr txBox="1"/>
          <p:nvPr/>
        </p:nvSpPr>
        <p:spPr>
          <a:xfrm>
            <a:off x="179918" y="6234615"/>
            <a:ext cx="28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물품의 적재 수량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B8BDF9-87C2-4F30-B2A7-53582DC02257}"/>
              </a:ext>
            </a:extLst>
          </p:cNvPr>
          <p:cNvSpPr txBox="1"/>
          <p:nvPr/>
        </p:nvSpPr>
        <p:spPr>
          <a:xfrm>
            <a:off x="5882642" y="6117356"/>
            <a:ext cx="388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이전 날짜의 물품 적재 수량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83964B-1EFB-45B8-BA87-DA83177890AB}"/>
              </a:ext>
            </a:extLst>
          </p:cNvPr>
          <p:cNvSpPr/>
          <p:nvPr/>
        </p:nvSpPr>
        <p:spPr>
          <a:xfrm>
            <a:off x="1719155" y="3414266"/>
            <a:ext cx="2292727" cy="15577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B9AE63-C572-49E8-B5D3-16644DB240D3}"/>
              </a:ext>
            </a:extLst>
          </p:cNvPr>
          <p:cNvSpPr/>
          <p:nvPr/>
        </p:nvSpPr>
        <p:spPr>
          <a:xfrm>
            <a:off x="7543809" y="3394710"/>
            <a:ext cx="4037294" cy="15773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4FE1E0E-EB31-41EC-AA6F-B9F568953277}"/>
              </a:ext>
            </a:extLst>
          </p:cNvPr>
          <p:cNvCxnSpPr>
            <a:cxnSpLocks/>
          </p:cNvCxnSpPr>
          <p:nvPr/>
        </p:nvCxnSpPr>
        <p:spPr>
          <a:xfrm flipV="1">
            <a:off x="3493770" y="4972049"/>
            <a:ext cx="0" cy="50292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B5B227-977D-4688-96D8-3C8CF32345D7}"/>
              </a:ext>
            </a:extLst>
          </p:cNvPr>
          <p:cNvSpPr txBox="1"/>
          <p:nvPr/>
        </p:nvSpPr>
        <p:spPr>
          <a:xfrm>
            <a:off x="2082165" y="5474970"/>
            <a:ext cx="341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전체 물품 수량과 금일 적재된 물품 수량을 나타낸다</a:t>
            </a:r>
            <a:r>
              <a:rPr lang="en-US" altLang="ko-KR" sz="1600" dirty="0"/>
              <a:t>.&gt;</a:t>
            </a:r>
            <a:endParaRPr lang="ko-KR" altLang="en-US" sz="16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7C5BB1-350B-44F5-939A-18684523CE2F}"/>
              </a:ext>
            </a:extLst>
          </p:cNvPr>
          <p:cNvCxnSpPr>
            <a:cxnSpLocks/>
          </p:cNvCxnSpPr>
          <p:nvPr/>
        </p:nvCxnSpPr>
        <p:spPr>
          <a:xfrm flipV="1">
            <a:off x="9562456" y="4960618"/>
            <a:ext cx="0" cy="50292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8FDD3A-DFE6-4705-A89C-B80F5EFC1E5D}"/>
              </a:ext>
            </a:extLst>
          </p:cNvPr>
          <p:cNvSpPr txBox="1"/>
          <p:nvPr/>
        </p:nvSpPr>
        <p:spPr>
          <a:xfrm>
            <a:off x="7825738" y="5482038"/>
            <a:ext cx="419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원하는 날짜를 선택하면 그 날짜에 적재된 물품의 수량을 확인할 수 있다</a:t>
            </a:r>
            <a:r>
              <a:rPr lang="en-US" altLang="ko-KR" sz="1600" dirty="0"/>
              <a:t>.&gt;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6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5-2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GUI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상세 설명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(S/W)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7C973-AA49-4FC3-9FD0-18334DFA6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08327"/>
            <a:ext cx="3786210" cy="18206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B88E84-370C-47BF-9F79-51A925CC2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447370"/>
            <a:ext cx="3796647" cy="1820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D67DDE-0542-4DC0-9E7C-F4B72D423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4" y="1608327"/>
            <a:ext cx="3786210" cy="18172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384AC5-738A-490A-B444-8E5B4A333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3" y="3425829"/>
            <a:ext cx="3786210" cy="18204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AF8516E-5B8C-4FE4-8748-5C8CFB008F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05" y="1601743"/>
            <a:ext cx="3772517" cy="18172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8824491-9DF4-48C6-95CF-3E8F29A7C6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05" y="3425576"/>
            <a:ext cx="3772517" cy="181408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F223E9-E9A4-4C4A-B34C-B366FE189A5F}"/>
              </a:ext>
            </a:extLst>
          </p:cNvPr>
          <p:cNvSpPr/>
          <p:nvPr/>
        </p:nvSpPr>
        <p:spPr>
          <a:xfrm>
            <a:off x="304800" y="2407028"/>
            <a:ext cx="715813" cy="29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39DBD9-0705-4979-8C55-1130E17DB7D5}"/>
              </a:ext>
            </a:extLst>
          </p:cNvPr>
          <p:cNvCxnSpPr>
            <a:cxnSpLocks/>
          </p:cNvCxnSpPr>
          <p:nvPr/>
        </p:nvCxnSpPr>
        <p:spPr>
          <a:xfrm flipV="1">
            <a:off x="662706" y="2701798"/>
            <a:ext cx="0" cy="343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78AC68-AD9C-4637-AF2F-2CACD769A902}"/>
              </a:ext>
            </a:extLst>
          </p:cNvPr>
          <p:cNvSpPr/>
          <p:nvPr/>
        </p:nvSpPr>
        <p:spPr>
          <a:xfrm>
            <a:off x="1089426" y="1868624"/>
            <a:ext cx="228599" cy="28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F8F403-993A-448E-837F-5834AD75E287}"/>
              </a:ext>
            </a:extLst>
          </p:cNvPr>
          <p:cNvSpPr/>
          <p:nvPr/>
        </p:nvSpPr>
        <p:spPr>
          <a:xfrm>
            <a:off x="9063990" y="3714277"/>
            <a:ext cx="228599" cy="28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BB7E49-1EBA-4D80-B415-C9BDDEFF3B8A}"/>
              </a:ext>
            </a:extLst>
          </p:cNvPr>
          <p:cNvSpPr txBox="1"/>
          <p:nvPr/>
        </p:nvSpPr>
        <p:spPr>
          <a:xfrm>
            <a:off x="179918" y="6234615"/>
            <a:ext cx="29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라인트레이서</a:t>
            </a:r>
            <a:r>
              <a:rPr lang="ko-KR" altLang="en-US" dirty="0"/>
              <a:t> 상태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E573E45-F132-4D84-8AA2-01774CC38896}"/>
              </a:ext>
            </a:extLst>
          </p:cNvPr>
          <p:cNvCxnSpPr>
            <a:cxnSpLocks/>
          </p:cNvCxnSpPr>
          <p:nvPr/>
        </p:nvCxnSpPr>
        <p:spPr>
          <a:xfrm flipV="1">
            <a:off x="1203726" y="2154768"/>
            <a:ext cx="0" cy="3983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304D5D-E803-43BB-99E3-3F82E8891F70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162816" y="4000421"/>
            <a:ext cx="15474" cy="2164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3C798-0230-4574-9C60-36454D74C422}"/>
              </a:ext>
            </a:extLst>
          </p:cNvPr>
          <p:cNvSpPr txBox="1"/>
          <p:nvPr/>
        </p:nvSpPr>
        <p:spPr>
          <a:xfrm>
            <a:off x="7696624" y="6164459"/>
            <a:ext cx="326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라인트레이서</a:t>
            </a:r>
            <a:r>
              <a:rPr lang="ko-KR" altLang="en-US" dirty="0"/>
              <a:t> 상태 가시화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E3761B-EA29-43AD-B6B7-B959BD327B7E}"/>
              </a:ext>
            </a:extLst>
          </p:cNvPr>
          <p:cNvSpPr/>
          <p:nvPr/>
        </p:nvSpPr>
        <p:spPr>
          <a:xfrm>
            <a:off x="5007663" y="2154768"/>
            <a:ext cx="2176674" cy="5470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03C36F-1046-45CF-9BF3-6AA9E393D4AB}"/>
              </a:ext>
            </a:extLst>
          </p:cNvPr>
          <p:cNvSpPr/>
          <p:nvPr/>
        </p:nvSpPr>
        <p:spPr>
          <a:xfrm>
            <a:off x="5405773" y="3891727"/>
            <a:ext cx="2027068" cy="13763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A5A92D5-A73F-4D04-99DB-3B44571F7468}"/>
              </a:ext>
            </a:extLst>
          </p:cNvPr>
          <p:cNvCxnSpPr>
            <a:cxnSpLocks/>
          </p:cNvCxnSpPr>
          <p:nvPr/>
        </p:nvCxnSpPr>
        <p:spPr>
          <a:xfrm flipV="1">
            <a:off x="6385560" y="5246249"/>
            <a:ext cx="0" cy="36588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272C077-CE0C-407E-93BD-829358D65626}"/>
              </a:ext>
            </a:extLst>
          </p:cNvPr>
          <p:cNvCxnSpPr>
            <a:cxnSpLocks/>
          </p:cNvCxnSpPr>
          <p:nvPr/>
        </p:nvCxnSpPr>
        <p:spPr>
          <a:xfrm flipV="1">
            <a:off x="5177790" y="2701797"/>
            <a:ext cx="0" cy="291033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8158F7-6D91-4F14-866F-A58EBFA16F67}"/>
              </a:ext>
            </a:extLst>
          </p:cNvPr>
          <p:cNvSpPr txBox="1"/>
          <p:nvPr/>
        </p:nvSpPr>
        <p:spPr>
          <a:xfrm>
            <a:off x="4278154" y="5621645"/>
            <a:ext cx="310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 err="1"/>
              <a:t>라인트레이서의</a:t>
            </a:r>
            <a:r>
              <a:rPr lang="ko-KR" altLang="en-US" dirty="0"/>
              <a:t> 상태를 문자 및 그림으로 표시한다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6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향후 보안 계획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1841" y="1656632"/>
            <a:ext cx="4693919" cy="4975355"/>
            <a:chOff x="157356" y="1023798"/>
            <a:chExt cx="3610636" cy="1852599"/>
          </a:xfrm>
        </p:grpSpPr>
        <p:sp>
          <p:nvSpPr>
            <p:cNvPr id="25" name="직사각형 24"/>
            <p:cNvSpPr/>
            <p:nvPr/>
          </p:nvSpPr>
          <p:spPr>
            <a:xfrm>
              <a:off x="166880" y="1058936"/>
              <a:ext cx="3601112" cy="1511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0311" y="1138515"/>
              <a:ext cx="3184181" cy="1633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[1]-1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통신 문제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사용하고 있는 모듈인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esp-01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은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esp8266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모듈 중에서 성능이 가장 낮은 모듈이었습니다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 모듈을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사용해 통신하기 위해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아두이노에서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송출한 데이터를 </a:t>
              </a:r>
              <a:r>
                <a:rPr lang="en-US" altLang="ko-KR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php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에서 받고 그것을 다시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라즈베리파이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데이터베이스에 보내는 방법을 사용하였습니다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아두이노에서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송신한 데이터를 데이터베이스에 직접 보내는 것이 원래의 목적이어서 아쉬웠던 부분입니다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[1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]-2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해결방안</a:t>
              </a:r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쉴드를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장착한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아두이노를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데이터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송신용으로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따로 두거나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더 좋은 모듈을 쓴다면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개발이 더 쉬워질 것입니다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57356" y="1045964"/>
              <a:ext cx="3610635" cy="1830433"/>
            </a:xfrm>
            <a:custGeom>
              <a:avLst/>
              <a:gdLst>
                <a:gd name="connsiteX0" fmla="*/ 0 w 3610635"/>
                <a:gd name="connsiteY0" fmla="*/ 0 h 1523999"/>
                <a:gd name="connsiteX1" fmla="*/ 298866 w 3610635"/>
                <a:gd name="connsiteY1" fmla="*/ 0 h 1523999"/>
                <a:gd name="connsiteX2" fmla="*/ 298866 w 3610635"/>
                <a:gd name="connsiteY2" fmla="*/ 17800 h 1523999"/>
                <a:gd name="connsiteX3" fmla="*/ 17800 w 3610635"/>
                <a:gd name="connsiteY3" fmla="*/ 17800 h 1523999"/>
                <a:gd name="connsiteX4" fmla="*/ 17800 w 3610635"/>
                <a:gd name="connsiteY4" fmla="*/ 1506199 h 1523999"/>
                <a:gd name="connsiteX5" fmla="*/ 3592835 w 3610635"/>
                <a:gd name="connsiteY5" fmla="*/ 1506199 h 1523999"/>
                <a:gd name="connsiteX6" fmla="*/ 3592835 w 3610635"/>
                <a:gd name="connsiteY6" fmla="*/ 17800 h 1523999"/>
                <a:gd name="connsiteX7" fmla="*/ 685727 w 3610635"/>
                <a:gd name="connsiteY7" fmla="*/ 17800 h 1523999"/>
                <a:gd name="connsiteX8" fmla="*/ 685727 w 3610635"/>
                <a:gd name="connsiteY8" fmla="*/ 0 h 1523999"/>
                <a:gd name="connsiteX9" fmla="*/ 3610635 w 3610635"/>
                <a:gd name="connsiteY9" fmla="*/ 0 h 1523999"/>
                <a:gd name="connsiteX10" fmla="*/ 3610635 w 3610635"/>
                <a:gd name="connsiteY10" fmla="*/ 1523999 h 1523999"/>
                <a:gd name="connsiteX11" fmla="*/ 0 w 3610635"/>
                <a:gd name="connsiteY11" fmla="*/ 1523999 h 152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0635" h="1523999">
                  <a:moveTo>
                    <a:pt x="0" y="0"/>
                  </a:moveTo>
                  <a:lnTo>
                    <a:pt x="298866" y="0"/>
                  </a:lnTo>
                  <a:lnTo>
                    <a:pt x="298866" y="17800"/>
                  </a:lnTo>
                  <a:lnTo>
                    <a:pt x="17800" y="17800"/>
                  </a:lnTo>
                  <a:lnTo>
                    <a:pt x="17800" y="1506199"/>
                  </a:lnTo>
                  <a:lnTo>
                    <a:pt x="3592835" y="1506199"/>
                  </a:lnTo>
                  <a:lnTo>
                    <a:pt x="3592835" y="17800"/>
                  </a:lnTo>
                  <a:lnTo>
                    <a:pt x="685727" y="17800"/>
                  </a:lnTo>
                  <a:lnTo>
                    <a:pt x="685727" y="0"/>
                  </a:lnTo>
                  <a:lnTo>
                    <a:pt x="3610635" y="0"/>
                  </a:lnTo>
                  <a:lnTo>
                    <a:pt x="3610635" y="1523999"/>
                  </a:lnTo>
                  <a:lnTo>
                    <a:pt x="0" y="15239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520104" y="1023798"/>
              <a:ext cx="209239" cy="8026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685281" y="1642644"/>
            <a:ext cx="4693919" cy="4975355"/>
            <a:chOff x="157356" y="1023798"/>
            <a:chExt cx="3610636" cy="1852599"/>
          </a:xfrm>
        </p:grpSpPr>
        <p:sp>
          <p:nvSpPr>
            <p:cNvPr id="37" name="직사각형 36"/>
            <p:cNvSpPr/>
            <p:nvPr/>
          </p:nvSpPr>
          <p:spPr>
            <a:xfrm>
              <a:off x="166880" y="1058936"/>
              <a:ext cx="3601112" cy="1511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0311" y="1138515"/>
              <a:ext cx="3184181" cy="1409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[2]-1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전력 문제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처음에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RC-Car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움직일 때 사용한 전압은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1.5V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건전지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개와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9V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건전지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개를 각각 모터드라이브와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아두이노에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인가하였습니다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시험을 거듭할수록 모터의 힘이 눈에 띄게 낮아지고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라인센서도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제대로 인식하지 못하는 상황이 나와서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그 전력만으로는 나중에 장착할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서보모터나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초음파센서를 다룰 수 없었습니다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[2]-2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해결방안</a:t>
              </a:r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사용하고 있는 모터드라이버의 허용 전압은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35V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건전지를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7V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AA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사이즈의 리튬 건전지를 사용하였으면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힘이 부족하여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RC-Car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동작하지 않을 일은 없었을 것이라 생각합니다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157356" y="1045964"/>
              <a:ext cx="3610635" cy="1830433"/>
            </a:xfrm>
            <a:custGeom>
              <a:avLst/>
              <a:gdLst>
                <a:gd name="connsiteX0" fmla="*/ 0 w 3610635"/>
                <a:gd name="connsiteY0" fmla="*/ 0 h 1523999"/>
                <a:gd name="connsiteX1" fmla="*/ 298866 w 3610635"/>
                <a:gd name="connsiteY1" fmla="*/ 0 h 1523999"/>
                <a:gd name="connsiteX2" fmla="*/ 298866 w 3610635"/>
                <a:gd name="connsiteY2" fmla="*/ 17800 h 1523999"/>
                <a:gd name="connsiteX3" fmla="*/ 17800 w 3610635"/>
                <a:gd name="connsiteY3" fmla="*/ 17800 h 1523999"/>
                <a:gd name="connsiteX4" fmla="*/ 17800 w 3610635"/>
                <a:gd name="connsiteY4" fmla="*/ 1506199 h 1523999"/>
                <a:gd name="connsiteX5" fmla="*/ 3592835 w 3610635"/>
                <a:gd name="connsiteY5" fmla="*/ 1506199 h 1523999"/>
                <a:gd name="connsiteX6" fmla="*/ 3592835 w 3610635"/>
                <a:gd name="connsiteY6" fmla="*/ 17800 h 1523999"/>
                <a:gd name="connsiteX7" fmla="*/ 685727 w 3610635"/>
                <a:gd name="connsiteY7" fmla="*/ 17800 h 1523999"/>
                <a:gd name="connsiteX8" fmla="*/ 685727 w 3610635"/>
                <a:gd name="connsiteY8" fmla="*/ 0 h 1523999"/>
                <a:gd name="connsiteX9" fmla="*/ 3610635 w 3610635"/>
                <a:gd name="connsiteY9" fmla="*/ 0 h 1523999"/>
                <a:gd name="connsiteX10" fmla="*/ 3610635 w 3610635"/>
                <a:gd name="connsiteY10" fmla="*/ 1523999 h 1523999"/>
                <a:gd name="connsiteX11" fmla="*/ 0 w 3610635"/>
                <a:gd name="connsiteY11" fmla="*/ 1523999 h 152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0635" h="1523999">
                  <a:moveTo>
                    <a:pt x="0" y="0"/>
                  </a:moveTo>
                  <a:lnTo>
                    <a:pt x="298866" y="0"/>
                  </a:lnTo>
                  <a:lnTo>
                    <a:pt x="298866" y="17800"/>
                  </a:lnTo>
                  <a:lnTo>
                    <a:pt x="17800" y="17800"/>
                  </a:lnTo>
                  <a:lnTo>
                    <a:pt x="17800" y="1506199"/>
                  </a:lnTo>
                  <a:lnTo>
                    <a:pt x="3592835" y="1506199"/>
                  </a:lnTo>
                  <a:lnTo>
                    <a:pt x="3592835" y="17800"/>
                  </a:lnTo>
                  <a:lnTo>
                    <a:pt x="685727" y="17800"/>
                  </a:lnTo>
                  <a:lnTo>
                    <a:pt x="685727" y="0"/>
                  </a:lnTo>
                  <a:lnTo>
                    <a:pt x="3610635" y="0"/>
                  </a:lnTo>
                  <a:lnTo>
                    <a:pt x="3610635" y="1523999"/>
                  </a:lnTo>
                  <a:lnTo>
                    <a:pt x="0" y="15239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 bwMode="auto">
            <a:xfrm>
              <a:off x="520104" y="1023798"/>
              <a:ext cx="209239" cy="8026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7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작동 영상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320" y="2746247"/>
            <a:ext cx="11856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hlinkClick r:id="rId2"/>
              </a:rPr>
              <a:t>클릭하면 유튜브로 이동합니다</a:t>
            </a:r>
            <a:r>
              <a:rPr lang="en-US" altLang="ko-KR" sz="6600" dirty="0" smtClean="0">
                <a:hlinkClick r:id="rId2"/>
              </a:rPr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848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91248" y="1900535"/>
            <a:ext cx="6609503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96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5400" b="0" cap="none" spc="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altLang="ko-KR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4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71047" y="3167389"/>
            <a:ext cx="9849905" cy="523220"/>
            <a:chOff x="311152" y="3167389"/>
            <a:chExt cx="9849905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311152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 </a:t>
              </a:r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endPara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팀원 소개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30943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endPara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설명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0734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endPara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구성도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052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endPara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일정표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0316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endPara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기능 설명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10107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6 </a:t>
              </a:r>
              <a:r>
                <a:rPr lang="ko-KR" altLang="en-US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보안 계획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67026" y="4199865"/>
            <a:ext cx="1367630" cy="467227"/>
            <a:chOff x="2867026" y="4199865"/>
            <a:chExt cx="1367630" cy="467227"/>
          </a:xfrm>
        </p:grpSpPr>
        <p:grpSp>
          <p:nvGrpSpPr>
            <p:cNvPr id="19" name="그룹 18"/>
            <p:cNvGrpSpPr/>
            <p:nvPr/>
          </p:nvGrpSpPr>
          <p:grpSpPr>
            <a:xfrm>
              <a:off x="2867026" y="4200525"/>
              <a:ext cx="1367630" cy="466567"/>
              <a:chOff x="1832770" y="4324350"/>
              <a:chExt cx="1647295" cy="561975"/>
            </a:xfrm>
          </p:grpSpPr>
          <p:sp>
            <p:nvSpPr>
              <p:cNvPr id="14" name="양쪽 대괄호 13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44460" y="4516724"/>
                <a:ext cx="1239960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2-2 </a:t>
                </a:r>
                <a:r>
                  <a:rPr lang="ko-KR" altLang="en-US" sz="10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환경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040373" y="4199865"/>
              <a:ext cx="10294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2-1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정의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991871" y="4200525"/>
            <a:ext cx="1367630" cy="466567"/>
            <a:chOff x="6272080" y="4200525"/>
            <a:chExt cx="1367630" cy="466567"/>
          </a:xfrm>
        </p:grpSpPr>
        <p:sp>
          <p:nvSpPr>
            <p:cNvPr id="26" name="양쪽 대괄호 25"/>
            <p:cNvSpPr/>
            <p:nvPr/>
          </p:nvSpPr>
          <p:spPr>
            <a:xfrm>
              <a:off x="6272080" y="4200525"/>
              <a:ext cx="1367630" cy="466567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14952" y="4221698"/>
              <a:ext cx="11464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5.1 H/W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구성도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19761" y="4356433"/>
              <a:ext cx="1141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5.2 S/W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구성도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팀원 소개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427853" y="1135523"/>
            <a:ext cx="2426484" cy="4777390"/>
            <a:chOff x="5488514" y="844146"/>
            <a:chExt cx="2426484" cy="4777390"/>
          </a:xfrm>
        </p:grpSpPr>
        <p:sp>
          <p:nvSpPr>
            <p:cNvPr id="74" name="직사각형 73"/>
            <p:cNvSpPr/>
            <p:nvPr/>
          </p:nvSpPr>
          <p:spPr>
            <a:xfrm>
              <a:off x="5488515" y="844146"/>
              <a:ext cx="2426483" cy="12234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담당파트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Arduino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이용한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RC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 동작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S/W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구현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모듈을 통한 원격제어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488514" y="2652874"/>
              <a:ext cx="2426483" cy="9694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담당파트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C# WINFORM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통한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GUI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– MySQL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창고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데이터관리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488515" y="4652040"/>
              <a:ext cx="2426483" cy="9694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담당파트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H/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사양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검토 및 선정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RC-Car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및 운반 기구 제작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33608" y="1435605"/>
            <a:ext cx="2086497" cy="4171455"/>
            <a:chOff x="2826530" y="1435605"/>
            <a:chExt cx="2086497" cy="4171455"/>
          </a:xfrm>
        </p:grpSpPr>
        <p:sp>
          <p:nvSpPr>
            <p:cNvPr id="2" name="TextBox 1"/>
            <p:cNvSpPr txBox="1"/>
            <p:nvPr/>
          </p:nvSpPr>
          <p:spPr>
            <a:xfrm>
              <a:off x="2826532" y="1435605"/>
              <a:ext cx="20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조장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김다운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6531" y="3244333"/>
              <a:ext cx="20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조원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안성연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26530" y="5237728"/>
              <a:ext cx="20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조원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송인규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제품 설명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2-1.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제품 정의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066" y="1670607"/>
            <a:ext cx="4662312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라인 트레이서를 이용한 자동 운반 시스템</a:t>
            </a:r>
            <a:endParaRPr lang="ko-KR" altLang="en-US" dirty="0"/>
          </a:p>
        </p:txBody>
      </p:sp>
      <p:pic>
        <p:nvPicPr>
          <p:cNvPr id="1026" name="Picture 2" descr="http://www.icbank.com/icbank_data/image/board/2014/8266D604-65F9-44A3-8971-D20D92F6F0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54" y="1580296"/>
            <a:ext cx="5637398" cy="454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2163255"/>
            <a:ext cx="4821414" cy="39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제품 설명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2-2.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 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82727" y="1608327"/>
            <a:ext cx="6314117" cy="4640353"/>
            <a:chOff x="1682727" y="1608327"/>
            <a:chExt cx="4843833" cy="4640353"/>
          </a:xfrm>
        </p:grpSpPr>
        <p:grpSp>
          <p:nvGrpSpPr>
            <p:cNvPr id="15" name="그룹 14"/>
            <p:cNvGrpSpPr/>
            <p:nvPr/>
          </p:nvGrpSpPr>
          <p:grpSpPr>
            <a:xfrm>
              <a:off x="1682727" y="1608327"/>
              <a:ext cx="4843833" cy="2367674"/>
              <a:chOff x="7573494" y="1863237"/>
              <a:chExt cx="3246319" cy="2367674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3494" y="2674956"/>
                <a:ext cx="1688895" cy="1305595"/>
              </a:xfrm>
              <a:prstGeom prst="rect">
                <a:avLst/>
              </a:prstGeom>
            </p:spPr>
          </p:pic>
          <p:grpSp>
            <p:nvGrpSpPr>
              <p:cNvPr id="17" name="그룹 16"/>
              <p:cNvGrpSpPr/>
              <p:nvPr/>
            </p:nvGrpSpPr>
            <p:grpSpPr>
              <a:xfrm>
                <a:off x="7611324" y="1863237"/>
                <a:ext cx="3208489" cy="2367674"/>
                <a:chOff x="4868769" y="1852352"/>
                <a:chExt cx="3208489" cy="236767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4868769" y="2131051"/>
                  <a:ext cx="1406576" cy="4140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u="sng" dirty="0" smtClean="0">
                      <a:solidFill>
                        <a:srgbClr val="FFC000"/>
                      </a:solidFill>
                    </a:rPr>
                    <a:t>개발 </a:t>
                  </a:r>
                  <a:r>
                    <a:rPr lang="en-US" altLang="ko-KR" sz="1600" b="1" u="sng" dirty="0" smtClean="0">
                      <a:solidFill>
                        <a:srgbClr val="FFC000"/>
                      </a:solidFill>
                    </a:rPr>
                    <a:t>TOOLS</a:t>
                  </a:r>
                  <a:endParaRPr lang="en-US" altLang="ko-KR" sz="1200" u="sng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94567" y="1852352"/>
                  <a:ext cx="274344" cy="243861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0914" y="2389769"/>
                  <a:ext cx="1766344" cy="18302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그룹 6"/>
            <p:cNvGrpSpPr/>
            <p:nvPr/>
          </p:nvGrpSpPr>
          <p:grpSpPr>
            <a:xfrm>
              <a:off x="1786249" y="1703322"/>
              <a:ext cx="4643744" cy="4545358"/>
              <a:chOff x="1786249" y="1703322"/>
              <a:chExt cx="4643744" cy="4545358"/>
            </a:xfrm>
          </p:grpSpPr>
          <p:pic>
            <p:nvPicPr>
              <p:cNvPr id="2050" name="Picture 2" descr="ìëì´ë¸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9213" y="3729262"/>
                <a:ext cx="2674333" cy="2036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6249" y="1703322"/>
                <a:ext cx="4643744" cy="45453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160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  <a:endParaRPr lang="ko-KR" altLang="en-US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2-3.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제품 기능 설명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244" y="1608327"/>
            <a:ext cx="7191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정해진 경로로 이동해 창고로 물품을 운반하는 라인 트레이서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창고에 여유가 없으면 자동으로 다음 창고를 목적지로 지정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중앙 제어 시스템으로 창고 상태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라인트레이서의 이동중인 경로 표시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8172"/>
            <a:ext cx="5332730" cy="26364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9" y="2145409"/>
            <a:ext cx="2721419" cy="45661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구성도</a:t>
            </a:r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라인트레이서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RC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카 디자인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 flipV="1">
            <a:off x="1584960" y="3820623"/>
            <a:ext cx="1910491" cy="1766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2" idx="1"/>
          </p:cNvCxnSpPr>
          <p:nvPr/>
        </p:nvCxnSpPr>
        <p:spPr>
          <a:xfrm flipH="1" flipV="1">
            <a:off x="1866808" y="3788962"/>
            <a:ext cx="1628643" cy="17978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1"/>
          </p:cNvCxnSpPr>
          <p:nvPr/>
        </p:nvCxnSpPr>
        <p:spPr>
          <a:xfrm flipH="1" flipV="1">
            <a:off x="2214898" y="3788963"/>
            <a:ext cx="1280553" cy="1797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5451" y="5263629"/>
            <a:ext cx="2485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정해진 경로를 따라가기 위한 </a:t>
            </a:r>
            <a:r>
              <a:rPr lang="ko-KR" altLang="en-US" dirty="0" err="1" smtClean="0"/>
              <a:t>라인센서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38" idx="3"/>
          </p:cNvCxnSpPr>
          <p:nvPr/>
        </p:nvCxnSpPr>
        <p:spPr>
          <a:xfrm flipV="1">
            <a:off x="5993148" y="3683512"/>
            <a:ext cx="1657332" cy="101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95451" y="3465798"/>
            <a:ext cx="2467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물체를 운반하기 위한 보드와 </a:t>
            </a:r>
            <a:r>
              <a:rPr lang="ko-KR" altLang="en-US" dirty="0" err="1" smtClean="0"/>
              <a:t>서보모터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54" idx="1"/>
          </p:cNvCxnSpPr>
          <p:nvPr/>
        </p:nvCxnSpPr>
        <p:spPr>
          <a:xfrm flipH="1" flipV="1">
            <a:off x="1866808" y="2724545"/>
            <a:ext cx="1628643" cy="1064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95451" y="2571696"/>
            <a:ext cx="2467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모터드라이버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stCxn id="58" idx="2"/>
          </p:cNvCxnSpPr>
          <p:nvPr/>
        </p:nvCxnSpPr>
        <p:spPr>
          <a:xfrm>
            <a:off x="4729029" y="3218027"/>
            <a:ext cx="5563051" cy="439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8" idx="2"/>
          </p:cNvCxnSpPr>
          <p:nvPr/>
        </p:nvCxnSpPr>
        <p:spPr>
          <a:xfrm>
            <a:off x="4729029" y="3218027"/>
            <a:ext cx="50583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7570" y="4373248"/>
            <a:ext cx="2485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옮길 물체 감지를 위한 초음파 센서</a:t>
            </a:r>
            <a:endParaRPr lang="ko-KR" altLang="en-US" dirty="0"/>
          </a:p>
        </p:txBody>
      </p:sp>
      <p:cxnSp>
        <p:nvCxnSpPr>
          <p:cNvPr id="53" name="직선 화살표 연결선 52"/>
          <p:cNvCxnSpPr>
            <a:stCxn id="54" idx="3"/>
          </p:cNvCxnSpPr>
          <p:nvPr/>
        </p:nvCxnSpPr>
        <p:spPr>
          <a:xfrm>
            <a:off x="5962607" y="3788964"/>
            <a:ext cx="1547947" cy="862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구성도</a:t>
            </a:r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창고관리 프로그램 디자인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269" y="2086495"/>
            <a:ext cx="10349346" cy="4189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241090" y="2830022"/>
            <a:ext cx="0" cy="167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6" idx="3"/>
          </p:cNvCxnSpPr>
          <p:nvPr/>
        </p:nvCxnSpPr>
        <p:spPr>
          <a:xfrm>
            <a:off x="7541492" y="2830022"/>
            <a:ext cx="14528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7" idx="3"/>
          </p:cNvCxnSpPr>
          <p:nvPr/>
        </p:nvCxnSpPr>
        <p:spPr>
          <a:xfrm>
            <a:off x="7541492" y="3653443"/>
            <a:ext cx="690978" cy="6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8" idx="3"/>
          </p:cNvCxnSpPr>
          <p:nvPr/>
        </p:nvCxnSpPr>
        <p:spPr>
          <a:xfrm>
            <a:off x="7533229" y="4504573"/>
            <a:ext cx="707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43470" y="2547389"/>
            <a:ext cx="798022" cy="565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43470" y="3370810"/>
            <a:ext cx="798022" cy="565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35207" y="4221940"/>
            <a:ext cx="798022" cy="565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7215" y="4920420"/>
            <a:ext cx="113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양품창고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31480" y="3660370"/>
            <a:ext cx="1413163" cy="239129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80655" y="2269375"/>
            <a:ext cx="3840480" cy="23109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61309" y="5422362"/>
            <a:ext cx="16791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722430" y="4580313"/>
            <a:ext cx="2701637" cy="590203"/>
            <a:chOff x="1554479" y="4580313"/>
            <a:chExt cx="2701637" cy="590203"/>
          </a:xfrm>
        </p:grpSpPr>
        <p:sp>
          <p:nvSpPr>
            <p:cNvPr id="29" name="자유형 28"/>
            <p:cNvSpPr/>
            <p:nvPr/>
          </p:nvSpPr>
          <p:spPr>
            <a:xfrm>
              <a:off x="1554480" y="4580313"/>
              <a:ext cx="914400" cy="590203"/>
            </a:xfrm>
            <a:custGeom>
              <a:avLst/>
              <a:gdLst>
                <a:gd name="connsiteX0" fmla="*/ 914400 w 914400"/>
                <a:gd name="connsiteY0" fmla="*/ 0 h 590203"/>
                <a:gd name="connsiteX1" fmla="*/ 748145 w 914400"/>
                <a:gd name="connsiteY1" fmla="*/ 415636 h 590203"/>
                <a:gd name="connsiteX2" fmla="*/ 0 w 914400"/>
                <a:gd name="connsiteY2" fmla="*/ 590203 h 59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90203">
                  <a:moveTo>
                    <a:pt x="914400" y="0"/>
                  </a:moveTo>
                  <a:cubicBezTo>
                    <a:pt x="907472" y="158634"/>
                    <a:pt x="900545" y="317269"/>
                    <a:pt x="748145" y="415636"/>
                  </a:cubicBezTo>
                  <a:cubicBezTo>
                    <a:pt x="595745" y="514003"/>
                    <a:pt x="106680" y="551410"/>
                    <a:pt x="0" y="590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554479" y="5170516"/>
              <a:ext cx="270163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3211889" y="4581331"/>
              <a:ext cx="968225" cy="589185"/>
            </a:xfrm>
            <a:custGeom>
              <a:avLst/>
              <a:gdLst>
                <a:gd name="connsiteX0" fmla="*/ 7172 w 1005548"/>
                <a:gd name="connsiteY0" fmla="*/ 0 h 597159"/>
                <a:gd name="connsiteX1" fmla="*/ 147131 w 1005548"/>
                <a:gd name="connsiteY1" fmla="*/ 382555 h 597159"/>
                <a:gd name="connsiteX2" fmla="*/ 1005548 w 1005548"/>
                <a:gd name="connsiteY2" fmla="*/ 597159 h 59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548" h="597159">
                  <a:moveTo>
                    <a:pt x="7172" y="0"/>
                  </a:moveTo>
                  <a:cubicBezTo>
                    <a:pt x="-6047" y="141514"/>
                    <a:pt x="-19265" y="283028"/>
                    <a:pt x="147131" y="382555"/>
                  </a:cubicBezTo>
                  <a:cubicBezTo>
                    <a:pt x="313527" y="482082"/>
                    <a:pt x="828266" y="581608"/>
                    <a:pt x="1005548" y="5971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2268357"/>
            <a:ext cx="3840480" cy="230805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146556" y="1272879"/>
            <a:ext cx="169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라인트레이서 운반 경로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8994369" y="2830022"/>
            <a:ext cx="0" cy="82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05569" y="2843876"/>
            <a:ext cx="0" cy="82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705569" y="2843876"/>
            <a:ext cx="898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604162" y="2839258"/>
            <a:ext cx="0" cy="2952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51678" y="2332458"/>
            <a:ext cx="6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양품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426730" y="2319435"/>
            <a:ext cx="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불량품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0044643" y="5791694"/>
            <a:ext cx="559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구성도</a:t>
            </a:r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1118" y="2305601"/>
            <a:ext cx="16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96997" y="2305601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창고 관리 프로그램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96997" y="2826482"/>
            <a:ext cx="2346960" cy="669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GUI(C#</a:t>
            </a:r>
            <a:r>
              <a:rPr lang="ko-KR" altLang="en-US" dirty="0" smtClean="0">
                <a:solidFill>
                  <a:schemeClr val="tx1"/>
                </a:solidFill>
              </a:rPr>
              <a:t>기반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2952" y="2305601"/>
            <a:ext cx="16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라인 트레이서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02228" y="2817262"/>
            <a:ext cx="2341784" cy="678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Arduino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00673" y="3495745"/>
            <a:ext cx="2343339" cy="26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라인 센서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</a:rPr>
              <a:t>직진 유지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갈림길 감지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적외선 센서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</a:rPr>
              <a:t>물품 운반 상태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초음파 센서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</a:rPr>
              <a:t>장애물 감지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DC </a:t>
            </a:r>
            <a:r>
              <a:rPr lang="ko-KR" altLang="en-US" sz="1400" dirty="0" smtClean="0">
                <a:solidFill>
                  <a:schemeClr val="tx1"/>
                </a:solidFill>
              </a:rPr>
              <a:t>모터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</a:rPr>
              <a:t>라인트레이서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서보</a:t>
            </a:r>
            <a:r>
              <a:rPr lang="ko-KR" altLang="en-US" sz="1400" dirty="0" smtClean="0">
                <a:solidFill>
                  <a:schemeClr val="tx1"/>
                </a:solidFill>
              </a:rPr>
              <a:t> 모터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</a:rPr>
              <a:t>물품 하차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52937" y="4096406"/>
            <a:ext cx="1247709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WIFI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52964" y="4105626"/>
            <a:ext cx="1247709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WIFI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95442" y="3495744"/>
            <a:ext cx="2346974" cy="26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각 창고 상태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양품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불량품 개수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라인트레이서 상태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운반중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대기중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09625" y="2826482"/>
            <a:ext cx="2348501" cy="330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RaspberryPi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854</Words>
  <Application>Microsoft Office PowerPoint</Application>
  <PresentationFormat>와이드스크린</PresentationFormat>
  <Paragraphs>209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맑은 고딕</vt:lpstr>
      <vt:lpstr>-윤고딕310</vt:lpstr>
      <vt:lpstr>-윤고딕330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64</cp:lastModifiedBy>
  <cp:revision>69</cp:revision>
  <dcterms:created xsi:type="dcterms:W3CDTF">2016-03-30T05:53:39Z</dcterms:created>
  <dcterms:modified xsi:type="dcterms:W3CDTF">2018-12-28T02:45:48Z</dcterms:modified>
</cp:coreProperties>
</file>