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625D8-5E31-46D3-9DB5-21654786AD0C}" type="datetimeFigureOut">
              <a:rPr lang="sv-SE" smtClean="0"/>
              <a:t>2014-02-06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D964C-DFA2-4B1A-A347-2A504E25F14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8300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D964C-DFA2-4B1A-A347-2A504E25F14F}" type="slidenum">
              <a:rPr lang="sv-SE" smtClean="0"/>
              <a:t>1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2658-9D46-46D6-9E13-1AED20685B0E}" type="datetimeFigureOut">
              <a:rPr lang="sv-SE" smtClean="0"/>
              <a:t>2014-02-06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1CDE-0ED7-4E03-ADBC-6BAFB6701E29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2658-9D46-46D6-9E13-1AED20685B0E}" type="datetimeFigureOut">
              <a:rPr lang="sv-SE" smtClean="0"/>
              <a:t>2014-02-06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1CDE-0ED7-4E03-ADBC-6BAFB6701E29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2658-9D46-46D6-9E13-1AED20685B0E}" type="datetimeFigureOut">
              <a:rPr lang="sv-SE" smtClean="0"/>
              <a:t>2014-02-06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1CDE-0ED7-4E03-ADBC-6BAFB6701E29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2658-9D46-46D6-9E13-1AED20685B0E}" type="datetimeFigureOut">
              <a:rPr lang="sv-SE" smtClean="0"/>
              <a:t>2014-02-06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1CDE-0ED7-4E03-ADBC-6BAFB6701E29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2658-9D46-46D6-9E13-1AED20685B0E}" type="datetimeFigureOut">
              <a:rPr lang="sv-SE" smtClean="0"/>
              <a:t>2014-02-06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1CDE-0ED7-4E03-ADBC-6BAFB6701E29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2658-9D46-46D6-9E13-1AED20685B0E}" type="datetimeFigureOut">
              <a:rPr lang="sv-SE" smtClean="0"/>
              <a:t>2014-02-06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1CDE-0ED7-4E03-ADBC-6BAFB6701E29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2658-9D46-46D6-9E13-1AED20685B0E}" type="datetimeFigureOut">
              <a:rPr lang="sv-SE" smtClean="0"/>
              <a:t>2014-02-06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1CDE-0ED7-4E03-ADBC-6BAFB6701E29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2658-9D46-46D6-9E13-1AED20685B0E}" type="datetimeFigureOut">
              <a:rPr lang="sv-SE" smtClean="0"/>
              <a:t>2014-02-06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1CDE-0ED7-4E03-ADBC-6BAFB6701E29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2658-9D46-46D6-9E13-1AED20685B0E}" type="datetimeFigureOut">
              <a:rPr lang="sv-SE" smtClean="0"/>
              <a:t>2014-02-06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1CDE-0ED7-4E03-ADBC-6BAFB6701E29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2658-9D46-46D6-9E13-1AED20685B0E}" type="datetimeFigureOut">
              <a:rPr lang="sv-SE" smtClean="0"/>
              <a:t>2014-02-06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1CDE-0ED7-4E03-ADBC-6BAFB6701E29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2658-9D46-46D6-9E13-1AED20685B0E}" type="datetimeFigureOut">
              <a:rPr lang="sv-SE" smtClean="0"/>
              <a:t>2014-02-06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1CDE-0ED7-4E03-ADBC-6BAFB6701E29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72658-9D46-46D6-9E13-1AED20685B0E}" type="datetimeFigureOut">
              <a:rPr lang="sv-SE" smtClean="0"/>
              <a:t>2014-02-06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21CDE-0ED7-4E03-ADBC-6BAFB6701E29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2.xlsx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0" Type="http://schemas.openxmlformats.org/officeDocument/2006/relationships/package" Target="../embeddings/Microsoft_Excel_Worksheet4.xlsx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6660232" y="4365104"/>
            <a:ext cx="100811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>
                <a:solidFill>
                  <a:schemeClr val="tx1"/>
                </a:solidFill>
              </a:rPr>
              <a:t>Mjukvarutyp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16016" y="4365104"/>
            <a:ext cx="100811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Mjukvara</a:t>
            </a:r>
            <a:endParaRPr lang="sv-SE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27584" y="4365104"/>
            <a:ext cx="100811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Dator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71800" y="4365104"/>
            <a:ext cx="100811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</a:rPr>
              <a:t>Installation</a:t>
            </a:r>
          </a:p>
        </p:txBody>
      </p:sp>
      <p:grpSp>
        <p:nvGrpSpPr>
          <p:cNvPr id="27" name="Grupp 7"/>
          <p:cNvGrpSpPr>
            <a:grpSpLocks/>
          </p:cNvGrpSpPr>
          <p:nvPr/>
        </p:nvGrpSpPr>
        <p:grpSpPr bwMode="auto">
          <a:xfrm rot="10800000">
            <a:off x="5724128" y="4437112"/>
            <a:ext cx="936625" cy="288925"/>
            <a:chOff x="2555776" y="692696"/>
            <a:chExt cx="936104" cy="288032"/>
          </a:xfrm>
        </p:grpSpPr>
        <p:cxnSp>
          <p:nvCxnSpPr>
            <p:cNvPr id="28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30" name="Grupp 7"/>
          <p:cNvGrpSpPr>
            <a:grpSpLocks/>
          </p:cNvGrpSpPr>
          <p:nvPr/>
        </p:nvGrpSpPr>
        <p:grpSpPr bwMode="auto">
          <a:xfrm rot="10800000">
            <a:off x="3779912" y="4437112"/>
            <a:ext cx="936625" cy="288925"/>
            <a:chOff x="2555776" y="692696"/>
            <a:chExt cx="936104" cy="288032"/>
          </a:xfrm>
        </p:grpSpPr>
        <p:cxnSp>
          <p:nvCxnSpPr>
            <p:cNvPr id="31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33" name="Grupp 7"/>
          <p:cNvGrpSpPr>
            <a:grpSpLocks/>
          </p:cNvGrpSpPr>
          <p:nvPr/>
        </p:nvGrpSpPr>
        <p:grpSpPr bwMode="auto">
          <a:xfrm>
            <a:off x="1835696" y="4437112"/>
            <a:ext cx="936625" cy="288925"/>
            <a:chOff x="2555776" y="692696"/>
            <a:chExt cx="936104" cy="288032"/>
          </a:xfrm>
        </p:grpSpPr>
        <p:cxnSp>
          <p:nvCxnSpPr>
            <p:cNvPr id="34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518642" y="3230364"/>
          <a:ext cx="138906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Worksheet" r:id="rId4" imgW="1495499" imgH="771448" progId="Excel.Sheet.12">
                  <p:embed/>
                </p:oleObj>
              </mc:Choice>
              <mc:Fallback>
                <p:oleObj name="Worksheet" r:id="rId4" imgW="1495499" imgH="771448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42" y="3230364"/>
                        <a:ext cx="1389062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2057400" y="3230364"/>
          <a:ext cx="25146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Worksheet" r:id="rId6" imgW="2514716" imgH="771448" progId="Excel.Sheet.12">
                  <p:embed/>
                </p:oleObj>
              </mc:Choice>
              <mc:Fallback>
                <p:oleObj name="Worksheet" r:id="rId6" imgW="2514716" imgH="771448" progId="Excel.Shee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30364"/>
                        <a:ext cx="25146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4715446" y="3230984"/>
          <a:ext cx="28479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Worksheet" r:id="rId8" imgW="2847978" imgH="771448" progId="Excel.Sheet.12">
                  <p:embed/>
                </p:oleObj>
              </mc:Choice>
              <mc:Fallback>
                <p:oleObj name="Worksheet" r:id="rId8" imgW="2847978" imgH="771448" progId="Excel.Shee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5446" y="3230984"/>
                        <a:ext cx="284797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8"/>
          <p:cNvSpPr/>
          <p:nvPr/>
        </p:nvSpPr>
        <p:spPr>
          <a:xfrm>
            <a:off x="323528" y="260648"/>
            <a:ext cx="8523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Fabians </a:t>
            </a:r>
            <a:r>
              <a:rPr lang="en-US" sz="54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fina</a:t>
            </a:r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54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arbete</a:t>
            </a:r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sz="54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av</a:t>
            </a:r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Fabian</a:t>
            </a:r>
            <a:endParaRPr lang="en-US" sz="5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/>
        </p:nvGraphicFramePr>
        <p:xfrm>
          <a:off x="7673280" y="3230364"/>
          <a:ext cx="12192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Worksheet" r:id="rId10" imgW="1219174" imgH="771448" progId="Excel.Sheet.12">
                  <p:embed/>
                </p:oleObj>
              </mc:Choice>
              <mc:Fallback>
                <p:oleObj name="Worksheet" r:id="rId10" imgW="1219174" imgH="771448" progId="Excel.Shee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3280" y="3230364"/>
                        <a:ext cx="12192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39552" y="2060848"/>
            <a:ext cx="7344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/>
              <a:t>2NF – Har delat upp tabellen i flera så att alla fält är beroende av hela nyckeln.</a:t>
            </a:r>
          </a:p>
          <a:p>
            <a:r>
              <a:rPr lang="sv-SE" sz="1400" dirty="0" smtClean="0"/>
              <a:t>3NF – Eftersom icke nyckelfält ej får ha inbördes beroende så har kolumnen mjukvarutyp fått en egen tabell.</a:t>
            </a:r>
            <a:endParaRPr lang="sv-SE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67544" y="2852936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 smtClean="0"/>
              <a:t>Int</a:t>
            </a:r>
            <a:r>
              <a:rPr lang="sv-SE" sz="1600" dirty="0"/>
              <a:t> </a:t>
            </a:r>
            <a:r>
              <a:rPr lang="sv-SE" sz="1600" dirty="0" smtClean="0"/>
              <a:t>     </a:t>
            </a:r>
            <a:r>
              <a:rPr lang="sv-SE" sz="1600" dirty="0" err="1" smtClean="0"/>
              <a:t>Varchar</a:t>
            </a:r>
            <a:r>
              <a:rPr lang="sv-SE" sz="1600" dirty="0"/>
              <a:t> </a:t>
            </a:r>
            <a:r>
              <a:rPr lang="sv-SE" sz="1600" dirty="0" smtClean="0"/>
              <a:t>        </a:t>
            </a:r>
            <a:r>
              <a:rPr lang="sv-SE" sz="1600" dirty="0" err="1" smtClean="0"/>
              <a:t>Varchar</a:t>
            </a:r>
            <a:r>
              <a:rPr lang="sv-SE" sz="1600" dirty="0" smtClean="0"/>
              <a:t>   </a:t>
            </a:r>
            <a:r>
              <a:rPr lang="sv-SE" sz="1600" dirty="0" err="1" smtClean="0"/>
              <a:t>Int</a:t>
            </a:r>
            <a:r>
              <a:rPr lang="sv-SE" sz="1600" dirty="0" smtClean="0"/>
              <a:t>       Date                    </a:t>
            </a:r>
            <a:r>
              <a:rPr lang="sv-SE" sz="1600" dirty="0" err="1" smtClean="0"/>
              <a:t>Varchar</a:t>
            </a:r>
            <a:r>
              <a:rPr lang="sv-SE" sz="1600" dirty="0" smtClean="0"/>
              <a:t>    </a:t>
            </a:r>
            <a:r>
              <a:rPr lang="sv-SE" sz="1600" dirty="0" err="1" smtClean="0"/>
              <a:t>Varchar</a:t>
            </a:r>
            <a:r>
              <a:rPr lang="sv-SE" sz="1600" dirty="0" smtClean="0"/>
              <a:t>    </a:t>
            </a:r>
            <a:r>
              <a:rPr lang="sv-SE" sz="1600" dirty="0" err="1" smtClean="0"/>
              <a:t>Int</a:t>
            </a:r>
            <a:r>
              <a:rPr lang="sv-SE" sz="1600" dirty="0" smtClean="0"/>
              <a:t>                        </a:t>
            </a:r>
            <a:r>
              <a:rPr lang="sv-SE" sz="1600" dirty="0" err="1" smtClean="0"/>
              <a:t>Int</a:t>
            </a:r>
            <a:r>
              <a:rPr lang="sv-SE" sz="1600" dirty="0" smtClean="0"/>
              <a:t>    Char(2</a:t>
            </a:r>
            <a:r>
              <a:rPr lang="sv-SE" dirty="0" smtClean="0"/>
              <a:t>)</a:t>
            </a:r>
            <a:endParaRPr lang="sv-S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476672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/>
              <a:t>Konceptuell modell</a:t>
            </a:r>
            <a:endParaRPr lang="sv-SE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1088066" y="4221088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Förmån</a:t>
            </a:r>
          </a:p>
        </p:txBody>
      </p:sp>
      <p:sp>
        <p:nvSpPr>
          <p:cNvPr id="6" name="Rectangle 5"/>
          <p:cNvSpPr/>
          <p:nvPr/>
        </p:nvSpPr>
        <p:spPr>
          <a:xfrm>
            <a:off x="3491880" y="4221088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220072" y="5013176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Resurs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1880" y="5805264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Projekt</a:t>
            </a:r>
          </a:p>
        </p:txBody>
      </p:sp>
      <p:grpSp>
        <p:nvGrpSpPr>
          <p:cNvPr id="9" name="Grupp 15"/>
          <p:cNvGrpSpPr>
            <a:grpSpLocks/>
          </p:cNvGrpSpPr>
          <p:nvPr/>
        </p:nvGrpSpPr>
        <p:grpSpPr bwMode="auto">
          <a:xfrm>
            <a:off x="4139952" y="5085184"/>
            <a:ext cx="1079500" cy="288925"/>
            <a:chOff x="4499992" y="692696"/>
            <a:chExt cx="1080120" cy="288032"/>
          </a:xfrm>
        </p:grpSpPr>
        <p:grpSp>
          <p:nvGrpSpPr>
            <p:cNvPr id="10" name="Grupp 8"/>
            <p:cNvGrpSpPr>
              <a:grpSpLocks/>
            </p:cNvGrpSpPr>
            <p:nvPr/>
          </p:nvGrpSpPr>
          <p:grpSpPr bwMode="auto">
            <a:xfrm>
              <a:off x="4644008" y="692696"/>
              <a:ext cx="936104" cy="288032"/>
              <a:chOff x="2555776" y="692696"/>
              <a:chExt cx="936104" cy="288032"/>
            </a:xfrm>
          </p:grpSpPr>
          <p:cxnSp>
            <p:nvCxnSpPr>
              <p:cNvPr id="15" name="Rak 9"/>
              <p:cNvCxnSpPr/>
              <p:nvPr/>
            </p:nvCxnSpPr>
            <p:spPr>
              <a:xfrm>
                <a:off x="2556305" y="836712"/>
                <a:ext cx="93557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ktangel 10"/>
              <p:cNvSpPr/>
              <p:nvPr/>
            </p:nvSpPr>
            <p:spPr>
              <a:xfrm>
                <a:off x="3420401" y="692696"/>
                <a:ext cx="71479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grpSp>
          <p:nvGrpSpPr>
            <p:cNvPr id="11" name="Grupp 11"/>
            <p:cNvGrpSpPr>
              <a:grpSpLocks/>
            </p:cNvGrpSpPr>
            <p:nvPr/>
          </p:nvGrpSpPr>
          <p:grpSpPr bwMode="auto">
            <a:xfrm rot="10800000">
              <a:off x="4499992" y="692696"/>
              <a:ext cx="936104" cy="288032"/>
              <a:chOff x="2555776" y="692696"/>
              <a:chExt cx="936104" cy="288032"/>
            </a:xfrm>
          </p:grpSpPr>
          <p:cxnSp>
            <p:nvCxnSpPr>
              <p:cNvPr id="13" name="Rak 12"/>
              <p:cNvCxnSpPr/>
              <p:nvPr/>
            </p:nvCxnSpPr>
            <p:spPr>
              <a:xfrm>
                <a:off x="2556306" y="836712"/>
                <a:ext cx="93557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ktangel 13"/>
              <p:cNvSpPr/>
              <p:nvPr/>
            </p:nvSpPr>
            <p:spPr>
              <a:xfrm>
                <a:off x="3420402" y="692696"/>
                <a:ext cx="71478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sp>
          <p:nvSpPr>
            <p:cNvPr id="12" name="Ellips 14"/>
            <p:cNvSpPr/>
            <p:nvPr/>
          </p:nvSpPr>
          <p:spPr>
            <a:xfrm>
              <a:off x="5003518" y="795565"/>
              <a:ext cx="73067" cy="727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20" name="Grupp 15"/>
          <p:cNvGrpSpPr>
            <a:grpSpLocks/>
          </p:cNvGrpSpPr>
          <p:nvPr/>
        </p:nvGrpSpPr>
        <p:grpSpPr bwMode="auto">
          <a:xfrm rot="5400000">
            <a:off x="3599755" y="5120432"/>
            <a:ext cx="1079500" cy="288925"/>
            <a:chOff x="4499992" y="692696"/>
            <a:chExt cx="1080120" cy="288032"/>
          </a:xfrm>
        </p:grpSpPr>
        <p:grpSp>
          <p:nvGrpSpPr>
            <p:cNvPr id="21" name="Grupp 8"/>
            <p:cNvGrpSpPr>
              <a:grpSpLocks/>
            </p:cNvGrpSpPr>
            <p:nvPr/>
          </p:nvGrpSpPr>
          <p:grpSpPr bwMode="auto">
            <a:xfrm>
              <a:off x="4644008" y="692696"/>
              <a:ext cx="936104" cy="288032"/>
              <a:chOff x="2555776" y="692696"/>
              <a:chExt cx="936104" cy="288032"/>
            </a:xfrm>
          </p:grpSpPr>
          <p:cxnSp>
            <p:nvCxnSpPr>
              <p:cNvPr id="26" name="Rak 9"/>
              <p:cNvCxnSpPr/>
              <p:nvPr/>
            </p:nvCxnSpPr>
            <p:spPr>
              <a:xfrm>
                <a:off x="2556305" y="836712"/>
                <a:ext cx="93557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ktangel 10"/>
              <p:cNvSpPr/>
              <p:nvPr/>
            </p:nvSpPr>
            <p:spPr>
              <a:xfrm>
                <a:off x="3420401" y="692696"/>
                <a:ext cx="71479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grpSp>
          <p:nvGrpSpPr>
            <p:cNvPr id="22" name="Grupp 11"/>
            <p:cNvGrpSpPr>
              <a:grpSpLocks/>
            </p:cNvGrpSpPr>
            <p:nvPr/>
          </p:nvGrpSpPr>
          <p:grpSpPr bwMode="auto">
            <a:xfrm rot="10800000">
              <a:off x="4499992" y="692696"/>
              <a:ext cx="936104" cy="288032"/>
              <a:chOff x="2555776" y="692696"/>
              <a:chExt cx="936104" cy="288032"/>
            </a:xfrm>
          </p:grpSpPr>
          <p:cxnSp>
            <p:nvCxnSpPr>
              <p:cNvPr id="24" name="Rak 12"/>
              <p:cNvCxnSpPr/>
              <p:nvPr/>
            </p:nvCxnSpPr>
            <p:spPr>
              <a:xfrm>
                <a:off x="2556306" y="836712"/>
                <a:ext cx="93557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ktangel 13"/>
              <p:cNvSpPr/>
              <p:nvPr/>
            </p:nvSpPr>
            <p:spPr>
              <a:xfrm>
                <a:off x="3420402" y="692696"/>
                <a:ext cx="71478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sp>
          <p:nvSpPr>
            <p:cNvPr id="23" name="Ellips 14"/>
            <p:cNvSpPr/>
            <p:nvPr/>
          </p:nvSpPr>
          <p:spPr>
            <a:xfrm>
              <a:off x="5219467" y="795565"/>
              <a:ext cx="73067" cy="727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355976" y="4941168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Bokning</a:t>
            </a:r>
            <a:endParaRPr lang="sv-SE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354544" y="5312241"/>
            <a:ext cx="785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Deltagare</a:t>
            </a:r>
            <a:endParaRPr lang="sv-SE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67544" y="1340768"/>
            <a:ext cx="1250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Förmån</a:t>
            </a:r>
          </a:p>
          <a:p>
            <a:r>
              <a:rPr lang="sv-SE" sz="1000" dirty="0" err="1" smtClean="0"/>
              <a:t>ForID</a:t>
            </a:r>
            <a:r>
              <a:rPr lang="sv-SE" sz="1000" dirty="0" smtClean="0"/>
              <a:t> (</a:t>
            </a:r>
            <a:r>
              <a:rPr lang="sv-SE" sz="1000" dirty="0" err="1" smtClean="0"/>
              <a:t>Pk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smtClean="0"/>
              <a:t>Typ </a:t>
            </a:r>
            <a:r>
              <a:rPr lang="sv-SE" sz="1000" dirty="0" smtClean="0"/>
              <a:t>(</a:t>
            </a:r>
            <a:r>
              <a:rPr lang="sv-SE" sz="1000" dirty="0" err="1" smtClean="0"/>
              <a:t>Varchar</a:t>
            </a:r>
            <a:r>
              <a:rPr lang="sv-SE" sz="1000" dirty="0" smtClean="0"/>
              <a:t>)</a:t>
            </a:r>
          </a:p>
          <a:p>
            <a:r>
              <a:rPr lang="sv-SE" sz="1000" dirty="0" smtClean="0"/>
              <a:t>Skatteplikt </a:t>
            </a:r>
            <a:r>
              <a:rPr lang="sv-SE" sz="1000" dirty="0" smtClean="0"/>
              <a:t>(</a:t>
            </a:r>
            <a:r>
              <a:rPr lang="sv-SE" sz="1000" dirty="0" err="1" smtClean="0"/>
              <a:t>Varchar</a:t>
            </a:r>
            <a:r>
              <a:rPr lang="sv-SE" sz="1000" dirty="0" smtClean="0"/>
              <a:t>)</a:t>
            </a:r>
            <a:endParaRPr lang="sv-SE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3690995" y="1340768"/>
            <a:ext cx="124104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Person</a:t>
            </a:r>
          </a:p>
          <a:p>
            <a:r>
              <a:rPr lang="sv-SE" sz="1000" dirty="0" err="1" smtClean="0"/>
              <a:t>PersID</a:t>
            </a:r>
            <a:r>
              <a:rPr lang="sv-SE" sz="1000" dirty="0" smtClean="0"/>
              <a:t> (</a:t>
            </a:r>
            <a:r>
              <a:rPr lang="sv-SE" sz="1000" dirty="0" err="1" smtClean="0"/>
              <a:t>Pk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smtClean="0"/>
              <a:t>Namn (</a:t>
            </a:r>
            <a:r>
              <a:rPr lang="sv-SE" sz="1000" dirty="0" err="1" smtClean="0"/>
              <a:t>Varchar</a:t>
            </a:r>
            <a:r>
              <a:rPr lang="sv-SE" sz="1000" dirty="0" smtClean="0"/>
              <a:t>)</a:t>
            </a:r>
          </a:p>
          <a:p>
            <a:r>
              <a:rPr lang="sv-SE" sz="1000" dirty="0" smtClean="0"/>
              <a:t>Adress (</a:t>
            </a:r>
            <a:r>
              <a:rPr lang="sv-SE" sz="1000" dirty="0" err="1" smtClean="0"/>
              <a:t>Varchar</a:t>
            </a:r>
            <a:r>
              <a:rPr lang="sv-SE" sz="1000" dirty="0" smtClean="0"/>
              <a:t>)</a:t>
            </a:r>
          </a:p>
          <a:p>
            <a:r>
              <a:rPr lang="sv-SE" sz="1000" dirty="0" smtClean="0"/>
              <a:t>Befattning </a:t>
            </a:r>
            <a:r>
              <a:rPr lang="sv-SE" sz="1000" dirty="0" smtClean="0"/>
              <a:t>(</a:t>
            </a:r>
            <a:r>
              <a:rPr lang="sv-SE" sz="1000" dirty="0" err="1" smtClean="0"/>
              <a:t>Varchar</a:t>
            </a:r>
            <a:r>
              <a:rPr lang="sv-SE" sz="1000" dirty="0" smtClean="0"/>
              <a:t>)</a:t>
            </a:r>
          </a:p>
          <a:p>
            <a:r>
              <a:rPr lang="sv-SE" sz="1000" dirty="0" smtClean="0"/>
              <a:t>Chef (</a:t>
            </a:r>
            <a:r>
              <a:rPr lang="sv-SE" sz="1000" dirty="0" err="1" smtClean="0"/>
              <a:t>Int</a:t>
            </a:r>
            <a:r>
              <a:rPr lang="sv-SE" sz="1000" dirty="0" smtClean="0"/>
              <a:t>) (</a:t>
            </a:r>
            <a:r>
              <a:rPr lang="sv-SE" sz="1000" dirty="0" err="1" smtClean="0"/>
              <a:t>Fk</a:t>
            </a:r>
            <a:r>
              <a:rPr lang="sv-SE" sz="1000" dirty="0" smtClean="0"/>
              <a:t>)</a:t>
            </a:r>
          </a:p>
          <a:p>
            <a:endParaRPr lang="sv-SE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4923913" y="1340768"/>
            <a:ext cx="101021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Projekt</a:t>
            </a:r>
          </a:p>
          <a:p>
            <a:r>
              <a:rPr lang="sv-SE" sz="1000" dirty="0" err="1" smtClean="0"/>
              <a:t>ProjID</a:t>
            </a:r>
            <a:r>
              <a:rPr lang="sv-SE" sz="1000" dirty="0" smtClean="0"/>
              <a:t> (</a:t>
            </a:r>
            <a:r>
              <a:rPr lang="sv-SE" sz="1000" dirty="0" err="1" smtClean="0"/>
              <a:t>Pk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smtClean="0"/>
              <a:t>Namn (</a:t>
            </a:r>
            <a:r>
              <a:rPr lang="sv-SE" sz="1000" dirty="0" err="1" smtClean="0"/>
              <a:t>Varchar</a:t>
            </a:r>
            <a:r>
              <a:rPr lang="sv-SE" sz="1000" dirty="0" smtClean="0"/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15116" y="1340768"/>
            <a:ext cx="955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Resurs</a:t>
            </a:r>
          </a:p>
          <a:p>
            <a:r>
              <a:rPr lang="sv-SE" sz="1000" dirty="0" err="1" smtClean="0"/>
              <a:t>ResID</a:t>
            </a:r>
            <a:r>
              <a:rPr lang="sv-SE" sz="1000" dirty="0" smtClean="0"/>
              <a:t> (</a:t>
            </a:r>
            <a:r>
              <a:rPr lang="sv-SE" sz="1000" dirty="0" err="1" smtClean="0"/>
              <a:t>Pk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smtClean="0"/>
              <a:t>Typ (</a:t>
            </a:r>
            <a:r>
              <a:rPr lang="sv-SE" sz="1000" dirty="0" err="1" smtClean="0"/>
              <a:t>Varchar</a:t>
            </a:r>
            <a:r>
              <a:rPr lang="sv-SE" sz="1000" dirty="0" smtClean="0"/>
              <a:t>)</a:t>
            </a:r>
          </a:p>
          <a:p>
            <a:endParaRPr lang="sv-SE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6868129" y="1340768"/>
            <a:ext cx="9909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Bokning</a:t>
            </a:r>
          </a:p>
          <a:p>
            <a:r>
              <a:rPr lang="sv-SE" sz="1000" dirty="0" err="1" smtClean="0"/>
              <a:t>BokID</a:t>
            </a:r>
            <a:r>
              <a:rPr lang="sv-SE" sz="1000" dirty="0" smtClean="0"/>
              <a:t> (</a:t>
            </a:r>
            <a:r>
              <a:rPr lang="sv-SE" sz="1000" dirty="0" err="1" smtClean="0"/>
              <a:t>Pk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err="1" smtClean="0"/>
              <a:t>ResID</a:t>
            </a:r>
            <a:r>
              <a:rPr lang="sv-SE" sz="1000" dirty="0" smtClean="0"/>
              <a:t> (</a:t>
            </a:r>
            <a:r>
              <a:rPr lang="sv-SE" sz="1000" dirty="0" err="1" smtClean="0"/>
              <a:t>Fk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err="1" smtClean="0"/>
              <a:t>ProjID</a:t>
            </a:r>
            <a:r>
              <a:rPr lang="sv-SE" sz="1000" dirty="0"/>
              <a:t> </a:t>
            </a:r>
            <a:r>
              <a:rPr lang="sv-SE" sz="1000" dirty="0" smtClean="0"/>
              <a:t>(</a:t>
            </a:r>
            <a:r>
              <a:rPr lang="sv-SE" sz="1000" dirty="0" err="1" smtClean="0"/>
              <a:t>Fk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err="1" smtClean="0"/>
              <a:t>PersID</a:t>
            </a:r>
            <a:r>
              <a:rPr lang="sv-SE" sz="1000" dirty="0" smtClean="0"/>
              <a:t> (</a:t>
            </a:r>
            <a:r>
              <a:rPr lang="sv-SE" sz="1000" dirty="0" err="1" smtClean="0"/>
              <a:t>Fk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err="1" smtClean="0"/>
              <a:t>StartTid</a:t>
            </a:r>
            <a:r>
              <a:rPr lang="sv-SE" sz="1000" dirty="0" smtClean="0"/>
              <a:t> (Date)</a:t>
            </a:r>
          </a:p>
          <a:p>
            <a:r>
              <a:rPr lang="sv-SE" sz="1000" dirty="0" err="1" smtClean="0"/>
              <a:t>SlutTid</a:t>
            </a:r>
            <a:r>
              <a:rPr lang="sv-SE" sz="1000" dirty="0" smtClean="0"/>
              <a:t> (Date)</a:t>
            </a:r>
          </a:p>
          <a:p>
            <a:endParaRPr lang="sv-SE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7876241" y="1340768"/>
            <a:ext cx="108824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Deltagare</a:t>
            </a:r>
          </a:p>
          <a:p>
            <a:r>
              <a:rPr lang="sv-SE" sz="1000" dirty="0" err="1" smtClean="0"/>
              <a:t>DelID</a:t>
            </a:r>
            <a:r>
              <a:rPr lang="sv-SE" sz="1000" dirty="0" smtClean="0"/>
              <a:t> (</a:t>
            </a:r>
            <a:r>
              <a:rPr lang="sv-SE" sz="1000" dirty="0" err="1" smtClean="0"/>
              <a:t>Pk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err="1" smtClean="0"/>
              <a:t>PersID</a:t>
            </a:r>
            <a:r>
              <a:rPr lang="sv-SE" sz="1000" dirty="0" smtClean="0"/>
              <a:t> (</a:t>
            </a:r>
            <a:r>
              <a:rPr lang="sv-SE" sz="1000" dirty="0" err="1" smtClean="0"/>
              <a:t>Fk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err="1" smtClean="0"/>
              <a:t>ProjID</a:t>
            </a:r>
            <a:r>
              <a:rPr lang="sv-SE" sz="1000" dirty="0" smtClean="0"/>
              <a:t> (</a:t>
            </a:r>
            <a:r>
              <a:rPr lang="sv-SE" sz="1000" dirty="0" err="1" smtClean="0"/>
              <a:t>Fk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err="1" smtClean="0"/>
              <a:t>StartTid</a:t>
            </a:r>
            <a:r>
              <a:rPr lang="sv-SE" sz="1000" dirty="0" smtClean="0"/>
              <a:t> (Date)</a:t>
            </a:r>
          </a:p>
          <a:p>
            <a:r>
              <a:rPr lang="sv-SE" sz="1000" dirty="0" err="1" smtClean="0"/>
              <a:t>SlutTid</a:t>
            </a:r>
            <a:r>
              <a:rPr lang="sv-SE" sz="1000" dirty="0" smtClean="0"/>
              <a:t> (Date)</a:t>
            </a:r>
          </a:p>
          <a:p>
            <a:endParaRPr lang="sv-SE" sz="1000" dirty="0"/>
          </a:p>
        </p:txBody>
      </p:sp>
      <p:grpSp>
        <p:nvGrpSpPr>
          <p:cNvPr id="34" name="Grupp 15"/>
          <p:cNvGrpSpPr>
            <a:grpSpLocks/>
          </p:cNvGrpSpPr>
          <p:nvPr/>
        </p:nvGrpSpPr>
        <p:grpSpPr bwMode="auto">
          <a:xfrm>
            <a:off x="2397625" y="4328653"/>
            <a:ext cx="1079500" cy="288925"/>
            <a:chOff x="4499992" y="692696"/>
            <a:chExt cx="1080120" cy="288032"/>
          </a:xfrm>
        </p:grpSpPr>
        <p:grpSp>
          <p:nvGrpSpPr>
            <p:cNvPr id="35" name="Grupp 8"/>
            <p:cNvGrpSpPr>
              <a:grpSpLocks/>
            </p:cNvGrpSpPr>
            <p:nvPr/>
          </p:nvGrpSpPr>
          <p:grpSpPr bwMode="auto">
            <a:xfrm>
              <a:off x="4644537" y="692696"/>
              <a:ext cx="935575" cy="288032"/>
              <a:chOff x="2556305" y="692696"/>
              <a:chExt cx="935575" cy="288032"/>
            </a:xfrm>
          </p:grpSpPr>
          <p:cxnSp>
            <p:nvCxnSpPr>
              <p:cNvPr id="45" name="Rak 9"/>
              <p:cNvCxnSpPr/>
              <p:nvPr/>
            </p:nvCxnSpPr>
            <p:spPr>
              <a:xfrm>
                <a:off x="2556305" y="836712"/>
                <a:ext cx="93557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ktangel 10"/>
              <p:cNvSpPr/>
              <p:nvPr/>
            </p:nvSpPr>
            <p:spPr>
              <a:xfrm>
                <a:off x="3420401" y="692696"/>
                <a:ext cx="71479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sv-S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grpSp>
          <p:nvGrpSpPr>
            <p:cNvPr id="41" name="Grupp 11"/>
            <p:cNvGrpSpPr>
              <a:grpSpLocks/>
            </p:cNvGrpSpPr>
            <p:nvPr/>
          </p:nvGrpSpPr>
          <p:grpSpPr bwMode="auto">
            <a:xfrm rot="10800000">
              <a:off x="4499992" y="692696"/>
              <a:ext cx="935574" cy="288032"/>
              <a:chOff x="2556306" y="692696"/>
              <a:chExt cx="935574" cy="288032"/>
            </a:xfrm>
          </p:grpSpPr>
          <p:cxnSp>
            <p:nvCxnSpPr>
              <p:cNvPr id="43" name="Rak 12"/>
              <p:cNvCxnSpPr/>
              <p:nvPr/>
            </p:nvCxnSpPr>
            <p:spPr>
              <a:xfrm>
                <a:off x="2556306" y="836712"/>
                <a:ext cx="93557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ktangel 13"/>
              <p:cNvSpPr/>
              <p:nvPr/>
            </p:nvSpPr>
            <p:spPr>
              <a:xfrm>
                <a:off x="3420402" y="692696"/>
                <a:ext cx="71478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sv-S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sp>
          <p:nvSpPr>
            <p:cNvPr id="42" name="Ellips 14"/>
            <p:cNvSpPr/>
            <p:nvPr/>
          </p:nvSpPr>
          <p:spPr>
            <a:xfrm>
              <a:off x="5003518" y="795565"/>
              <a:ext cx="73067" cy="727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sv-S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55776" y="4005064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Förmåns-</a:t>
            </a:r>
          </a:p>
          <a:p>
            <a:r>
              <a:rPr lang="sv-SE" sz="1200" dirty="0" smtClean="0"/>
              <a:t>tilldelning</a:t>
            </a:r>
            <a:endParaRPr lang="sv-SE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665153" y="1340768"/>
            <a:ext cx="1924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Förmånstilldelning</a:t>
            </a:r>
            <a:endParaRPr lang="sv-SE" dirty="0" smtClean="0"/>
          </a:p>
          <a:p>
            <a:r>
              <a:rPr lang="sv-SE" sz="1000" dirty="0" err="1" smtClean="0"/>
              <a:t>ForID</a:t>
            </a:r>
            <a:r>
              <a:rPr lang="sv-SE" sz="1000" dirty="0" smtClean="0"/>
              <a:t> (</a:t>
            </a:r>
            <a:r>
              <a:rPr lang="sv-SE" sz="1000" dirty="0" err="1" smtClean="0"/>
              <a:t>Pk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err="1" smtClean="0"/>
              <a:t>PersonID</a:t>
            </a:r>
            <a:r>
              <a:rPr lang="sv-SE" sz="1000" dirty="0" smtClean="0"/>
              <a:t> </a:t>
            </a:r>
            <a:r>
              <a:rPr lang="sv-SE" sz="1000" dirty="0" smtClean="0"/>
              <a:t>(</a:t>
            </a:r>
            <a:r>
              <a:rPr lang="sv-SE" sz="1000" dirty="0" err="1" smtClean="0"/>
              <a:t>Pk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smtClean="0"/>
              <a:t>Värde </a:t>
            </a:r>
            <a:r>
              <a:rPr lang="sv-SE" sz="1000" dirty="0" smtClean="0"/>
              <a:t>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  <a:endParaRPr lang="sv-SE" sz="1000" dirty="0" smtClean="0"/>
          </a:p>
        </p:txBody>
      </p:sp>
      <p:grpSp>
        <p:nvGrpSpPr>
          <p:cNvPr id="67" name="Group 66"/>
          <p:cNvGrpSpPr/>
          <p:nvPr/>
        </p:nvGrpSpPr>
        <p:grpSpPr>
          <a:xfrm>
            <a:off x="4716214" y="4113076"/>
            <a:ext cx="232062" cy="360040"/>
            <a:chOff x="4699980" y="4113076"/>
            <a:chExt cx="232062" cy="360040"/>
          </a:xfrm>
        </p:grpSpPr>
        <p:grpSp>
          <p:nvGrpSpPr>
            <p:cNvPr id="51" name="Grupp 7"/>
            <p:cNvGrpSpPr>
              <a:grpSpLocks/>
            </p:cNvGrpSpPr>
            <p:nvPr/>
          </p:nvGrpSpPr>
          <p:grpSpPr bwMode="auto">
            <a:xfrm rot="10800000">
              <a:off x="4778662" y="4287825"/>
              <a:ext cx="153380" cy="185291"/>
              <a:chOff x="3185290" y="692696"/>
              <a:chExt cx="306590" cy="288032"/>
            </a:xfrm>
          </p:grpSpPr>
          <p:cxnSp>
            <p:nvCxnSpPr>
              <p:cNvPr id="52" name="Rak 5"/>
              <p:cNvCxnSpPr/>
              <p:nvPr/>
            </p:nvCxnSpPr>
            <p:spPr>
              <a:xfrm rot="10800000" flipH="1">
                <a:off x="3185290" y="836711"/>
                <a:ext cx="30659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ktangel 6"/>
              <p:cNvSpPr/>
              <p:nvPr/>
            </p:nvSpPr>
            <p:spPr>
              <a:xfrm>
                <a:off x="3420483" y="692696"/>
                <a:ext cx="71397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sv-S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cxnSp>
          <p:nvCxnSpPr>
            <p:cNvPr id="54" name="Straight Connector 53"/>
            <p:cNvCxnSpPr/>
            <p:nvPr/>
          </p:nvCxnSpPr>
          <p:spPr>
            <a:xfrm flipV="1">
              <a:off x="4699980" y="4113076"/>
              <a:ext cx="0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699980" y="4113076"/>
              <a:ext cx="2239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923913" y="4113076"/>
              <a:ext cx="0" cy="267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upp 7"/>
          <p:cNvGrpSpPr>
            <a:grpSpLocks/>
          </p:cNvGrpSpPr>
          <p:nvPr/>
        </p:nvGrpSpPr>
        <p:grpSpPr bwMode="auto">
          <a:xfrm>
            <a:off x="4794895" y="4380471"/>
            <a:ext cx="936625" cy="288925"/>
            <a:chOff x="2555776" y="692696"/>
            <a:chExt cx="936104" cy="288032"/>
          </a:xfrm>
        </p:grpSpPr>
        <p:cxnSp>
          <p:nvCxnSpPr>
            <p:cNvPr id="69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5731520" y="4272906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Telefon</a:t>
            </a:r>
            <a:endParaRPr lang="sv-SE" dirty="0" smtClean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7007" y="2628005"/>
            <a:ext cx="110959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Telefon</a:t>
            </a:r>
            <a:endParaRPr lang="sv-SE" dirty="0" smtClean="0"/>
          </a:p>
          <a:p>
            <a:r>
              <a:rPr lang="sv-SE" sz="1000" dirty="0" err="1" smtClean="0"/>
              <a:t>TelID</a:t>
            </a:r>
            <a:r>
              <a:rPr lang="sv-SE" sz="1000" dirty="0" smtClean="0"/>
              <a:t>(</a:t>
            </a:r>
            <a:r>
              <a:rPr lang="sv-SE" sz="1000" dirty="0" err="1" smtClean="0"/>
              <a:t>Pk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err="1" smtClean="0"/>
              <a:t>PersID</a:t>
            </a:r>
            <a:r>
              <a:rPr lang="sv-SE" sz="1000" dirty="0" smtClean="0"/>
              <a:t> (</a:t>
            </a:r>
            <a:r>
              <a:rPr lang="sv-SE" sz="1000" dirty="0" err="1" smtClean="0"/>
              <a:t>Fk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err="1" smtClean="0"/>
              <a:t>TelTypID</a:t>
            </a:r>
            <a:r>
              <a:rPr lang="sv-SE" sz="1000" dirty="0"/>
              <a:t> </a:t>
            </a:r>
            <a:r>
              <a:rPr lang="sv-SE" sz="1000" dirty="0" smtClean="0"/>
              <a:t>(</a:t>
            </a:r>
            <a:r>
              <a:rPr lang="sv-SE" sz="1000" dirty="0" err="1" smtClean="0"/>
              <a:t>Fk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  <a:endParaRPr lang="sv-SE" sz="1000" dirty="0" smtClean="0"/>
          </a:p>
          <a:p>
            <a:r>
              <a:rPr lang="sv-SE" sz="1000" dirty="0" err="1" smtClean="0"/>
              <a:t>TelNr</a:t>
            </a:r>
            <a:r>
              <a:rPr lang="sv-SE" sz="1000" dirty="0" smtClean="0"/>
              <a:t> (</a:t>
            </a:r>
            <a:r>
              <a:rPr lang="sv-SE" sz="1000" dirty="0" err="1" smtClean="0"/>
              <a:t>Varchar</a:t>
            </a:r>
            <a:r>
              <a:rPr lang="sv-SE" sz="1000" dirty="0" smtClean="0"/>
              <a:t>)</a:t>
            </a:r>
            <a:endParaRPr lang="sv-SE" sz="10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1845333" y="2649596"/>
            <a:ext cx="11682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Telefontyp</a:t>
            </a:r>
            <a:endParaRPr lang="sv-SE" dirty="0" smtClean="0"/>
          </a:p>
          <a:p>
            <a:r>
              <a:rPr lang="sv-SE" sz="1000" dirty="0" err="1" smtClean="0"/>
              <a:t>TelTypID</a:t>
            </a:r>
            <a:r>
              <a:rPr lang="sv-SE" sz="1000" dirty="0" smtClean="0"/>
              <a:t>(</a:t>
            </a:r>
            <a:r>
              <a:rPr lang="sv-SE" sz="1000" dirty="0" err="1" smtClean="0"/>
              <a:t>Pk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err="1" smtClean="0"/>
              <a:t>TelTyp</a:t>
            </a:r>
            <a:r>
              <a:rPr lang="sv-SE" sz="1000" dirty="0" smtClean="0"/>
              <a:t> (</a:t>
            </a:r>
            <a:r>
              <a:rPr lang="sv-SE" sz="1000" dirty="0" err="1" smtClean="0"/>
              <a:t>Varchar</a:t>
            </a:r>
            <a:r>
              <a:rPr lang="sv-SE" sz="1000" dirty="0" smtClean="0"/>
              <a:t>)</a:t>
            </a:r>
            <a:endParaRPr lang="sv-SE" sz="1000" dirty="0" smtClean="0"/>
          </a:p>
        </p:txBody>
      </p:sp>
      <p:sp>
        <p:nvSpPr>
          <p:cNvPr id="74" name="Rectangle 73"/>
          <p:cNvSpPr/>
          <p:nvPr/>
        </p:nvSpPr>
        <p:spPr>
          <a:xfrm>
            <a:off x="5731107" y="3326704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Telefontyp</a:t>
            </a:r>
            <a:endParaRPr lang="sv-SE" dirty="0" smtClean="0">
              <a:solidFill>
                <a:schemeClr val="tx1"/>
              </a:solidFill>
            </a:endParaRPr>
          </a:p>
        </p:txBody>
      </p:sp>
      <p:grpSp>
        <p:nvGrpSpPr>
          <p:cNvPr id="75" name="Grupp 7"/>
          <p:cNvGrpSpPr>
            <a:grpSpLocks/>
          </p:cNvGrpSpPr>
          <p:nvPr/>
        </p:nvGrpSpPr>
        <p:grpSpPr bwMode="auto">
          <a:xfrm rot="5400000">
            <a:off x="6120527" y="3918524"/>
            <a:ext cx="431860" cy="288925"/>
            <a:chOff x="3060261" y="692696"/>
            <a:chExt cx="431620" cy="288032"/>
          </a:xfrm>
        </p:grpSpPr>
        <p:cxnSp>
          <p:nvCxnSpPr>
            <p:cNvPr id="76" name="Rak 5"/>
            <p:cNvCxnSpPr/>
            <p:nvPr/>
          </p:nvCxnSpPr>
          <p:spPr>
            <a:xfrm rot="16200000">
              <a:off x="3276070" y="620902"/>
              <a:ext cx="1" cy="43162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3177724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Förmån</a:t>
            </a:r>
          </a:p>
        </p:txBody>
      </p:sp>
      <p:sp>
        <p:nvSpPr>
          <p:cNvPr id="5" name="Rectangle 4"/>
          <p:cNvSpPr/>
          <p:nvPr/>
        </p:nvSpPr>
        <p:spPr>
          <a:xfrm>
            <a:off x="4788024" y="3213281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7055989" y="4213002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Projekt</a:t>
            </a:r>
          </a:p>
        </p:txBody>
      </p:sp>
      <p:sp>
        <p:nvSpPr>
          <p:cNvPr id="7" name="Rectangle 6"/>
          <p:cNvSpPr/>
          <p:nvPr/>
        </p:nvSpPr>
        <p:spPr>
          <a:xfrm>
            <a:off x="4823741" y="4213002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Deltagare</a:t>
            </a:r>
            <a:endParaRPr lang="sv-SE" dirty="0" smtClean="0">
              <a:solidFill>
                <a:schemeClr val="tx1"/>
              </a:solidFill>
            </a:endParaRPr>
          </a:p>
        </p:txBody>
      </p:sp>
      <p:grpSp>
        <p:nvGrpSpPr>
          <p:cNvPr id="16" name="Grupp 7"/>
          <p:cNvGrpSpPr>
            <a:grpSpLocks/>
          </p:cNvGrpSpPr>
          <p:nvPr/>
        </p:nvGrpSpPr>
        <p:grpSpPr bwMode="auto">
          <a:xfrm rot="10800000">
            <a:off x="3851920" y="3285289"/>
            <a:ext cx="936625" cy="288925"/>
            <a:chOff x="2555776" y="692696"/>
            <a:chExt cx="936104" cy="288032"/>
          </a:xfrm>
        </p:grpSpPr>
        <p:cxnSp>
          <p:nvCxnSpPr>
            <p:cNvPr id="17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2555775" y="3177725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Förmåns-</a:t>
            </a:r>
          </a:p>
          <a:p>
            <a:pPr algn="ctr"/>
            <a:r>
              <a:rPr lang="sv-SE" dirty="0" smtClean="0">
                <a:solidFill>
                  <a:schemeClr val="tx1"/>
                </a:solidFill>
              </a:rPr>
              <a:t>tilldelning</a:t>
            </a:r>
            <a:endParaRPr lang="sv-SE" dirty="0" smtClean="0">
              <a:solidFill>
                <a:schemeClr val="tx1"/>
              </a:solidFill>
            </a:endParaRPr>
          </a:p>
        </p:txBody>
      </p:sp>
      <p:grpSp>
        <p:nvGrpSpPr>
          <p:cNvPr id="34" name="Grupp 7"/>
          <p:cNvGrpSpPr>
            <a:grpSpLocks/>
          </p:cNvGrpSpPr>
          <p:nvPr/>
        </p:nvGrpSpPr>
        <p:grpSpPr bwMode="auto">
          <a:xfrm>
            <a:off x="1619151" y="3284396"/>
            <a:ext cx="936625" cy="288925"/>
            <a:chOff x="2555776" y="692696"/>
            <a:chExt cx="936104" cy="288032"/>
          </a:xfrm>
        </p:grpSpPr>
        <p:cxnSp>
          <p:nvCxnSpPr>
            <p:cNvPr id="35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7020793" y="3213442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Telefon</a:t>
            </a:r>
            <a:endParaRPr lang="sv-SE" dirty="0" smtClean="0">
              <a:solidFill>
                <a:schemeClr val="tx1"/>
              </a:solidFill>
            </a:endParaRPr>
          </a:p>
        </p:txBody>
      </p:sp>
      <p:grpSp>
        <p:nvGrpSpPr>
          <p:cNvPr id="38" name="Grupp 7"/>
          <p:cNvGrpSpPr>
            <a:grpSpLocks/>
          </p:cNvGrpSpPr>
          <p:nvPr/>
        </p:nvGrpSpPr>
        <p:grpSpPr bwMode="auto">
          <a:xfrm>
            <a:off x="6084168" y="3320846"/>
            <a:ext cx="936625" cy="288925"/>
            <a:chOff x="2555776" y="692696"/>
            <a:chExt cx="936104" cy="288032"/>
          </a:xfrm>
        </p:grpSpPr>
        <p:cxnSp>
          <p:nvCxnSpPr>
            <p:cNvPr id="39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4826085" y="5258749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Bokning</a:t>
            </a:r>
            <a:endParaRPr lang="sv-SE" dirty="0" smtClean="0">
              <a:solidFill>
                <a:schemeClr val="tx1"/>
              </a:solidFill>
            </a:endParaRPr>
          </a:p>
        </p:txBody>
      </p:sp>
      <p:grpSp>
        <p:nvGrpSpPr>
          <p:cNvPr id="42" name="Grupp 7"/>
          <p:cNvGrpSpPr>
            <a:grpSpLocks/>
          </p:cNvGrpSpPr>
          <p:nvPr/>
        </p:nvGrpSpPr>
        <p:grpSpPr bwMode="auto">
          <a:xfrm rot="10800000">
            <a:off x="6119884" y="4320567"/>
            <a:ext cx="936625" cy="288925"/>
            <a:chOff x="2555776" y="692696"/>
            <a:chExt cx="936104" cy="288032"/>
          </a:xfrm>
        </p:grpSpPr>
        <p:cxnSp>
          <p:nvCxnSpPr>
            <p:cNvPr id="43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45" name="Grupp 7"/>
          <p:cNvGrpSpPr>
            <a:grpSpLocks/>
          </p:cNvGrpSpPr>
          <p:nvPr/>
        </p:nvGrpSpPr>
        <p:grpSpPr bwMode="auto">
          <a:xfrm rot="5400000">
            <a:off x="5188917" y="4843854"/>
            <a:ext cx="540864" cy="288925"/>
            <a:chOff x="2951317" y="692696"/>
            <a:chExt cx="540563" cy="288032"/>
          </a:xfrm>
        </p:grpSpPr>
        <p:cxnSp>
          <p:nvCxnSpPr>
            <p:cNvPr id="46" name="Rak 5"/>
            <p:cNvCxnSpPr/>
            <p:nvPr/>
          </p:nvCxnSpPr>
          <p:spPr>
            <a:xfrm rot="16200000">
              <a:off x="3221339" y="566690"/>
              <a:ext cx="519" cy="5405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7021598" y="2204864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Telefontyp</a:t>
            </a:r>
            <a:endParaRPr lang="sv-SE" dirty="0" smtClean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01752" y="5258749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Resurs</a:t>
            </a:r>
          </a:p>
        </p:txBody>
      </p:sp>
      <p:grpSp>
        <p:nvGrpSpPr>
          <p:cNvPr id="53" name="Grupp 7"/>
          <p:cNvGrpSpPr>
            <a:grpSpLocks/>
          </p:cNvGrpSpPr>
          <p:nvPr/>
        </p:nvGrpSpPr>
        <p:grpSpPr bwMode="auto">
          <a:xfrm>
            <a:off x="3898342" y="5366314"/>
            <a:ext cx="936625" cy="288925"/>
            <a:chOff x="2555776" y="692696"/>
            <a:chExt cx="936104" cy="288032"/>
          </a:xfrm>
        </p:grpSpPr>
        <p:cxnSp>
          <p:nvCxnSpPr>
            <p:cNvPr id="54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56" name="Grupp 7"/>
          <p:cNvGrpSpPr>
            <a:grpSpLocks/>
          </p:cNvGrpSpPr>
          <p:nvPr/>
        </p:nvGrpSpPr>
        <p:grpSpPr bwMode="auto">
          <a:xfrm rot="5400000">
            <a:off x="5207301" y="3816498"/>
            <a:ext cx="504078" cy="288925"/>
            <a:chOff x="2988082" y="692696"/>
            <a:chExt cx="503798" cy="288032"/>
          </a:xfrm>
        </p:grpSpPr>
        <p:cxnSp>
          <p:nvCxnSpPr>
            <p:cNvPr id="57" name="Rak 5"/>
            <p:cNvCxnSpPr/>
            <p:nvPr/>
          </p:nvCxnSpPr>
          <p:spPr>
            <a:xfrm rot="16200000">
              <a:off x="3239981" y="584813"/>
              <a:ext cx="0" cy="50379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grpSp>
        <p:nvGrpSpPr>
          <p:cNvPr id="59" name="Group 58"/>
          <p:cNvGrpSpPr/>
          <p:nvPr/>
        </p:nvGrpSpPr>
        <p:grpSpPr>
          <a:xfrm rot="5400000">
            <a:off x="5891648" y="3589041"/>
            <a:ext cx="232062" cy="360040"/>
            <a:chOff x="4699980" y="4113076"/>
            <a:chExt cx="232062" cy="360040"/>
          </a:xfrm>
        </p:grpSpPr>
        <p:grpSp>
          <p:nvGrpSpPr>
            <p:cNvPr id="60" name="Grupp 7"/>
            <p:cNvGrpSpPr>
              <a:grpSpLocks/>
            </p:cNvGrpSpPr>
            <p:nvPr/>
          </p:nvGrpSpPr>
          <p:grpSpPr bwMode="auto">
            <a:xfrm rot="10800000">
              <a:off x="4778662" y="4287825"/>
              <a:ext cx="153380" cy="185291"/>
              <a:chOff x="3185290" y="692696"/>
              <a:chExt cx="306590" cy="288032"/>
            </a:xfrm>
          </p:grpSpPr>
          <p:cxnSp>
            <p:nvCxnSpPr>
              <p:cNvPr id="64" name="Rak 5"/>
              <p:cNvCxnSpPr/>
              <p:nvPr/>
            </p:nvCxnSpPr>
            <p:spPr>
              <a:xfrm rot="10800000" flipH="1">
                <a:off x="3185290" y="836711"/>
                <a:ext cx="30659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ktangel 6"/>
              <p:cNvSpPr/>
              <p:nvPr/>
            </p:nvSpPr>
            <p:spPr>
              <a:xfrm>
                <a:off x="3420483" y="692696"/>
                <a:ext cx="71397" cy="2880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sv-S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sv-SE"/>
              </a:p>
            </p:txBody>
          </p:sp>
        </p:grpSp>
        <p:cxnSp>
          <p:nvCxnSpPr>
            <p:cNvPr id="61" name="Straight Connector 60"/>
            <p:cNvCxnSpPr/>
            <p:nvPr/>
          </p:nvCxnSpPr>
          <p:spPr>
            <a:xfrm flipV="1">
              <a:off x="4699980" y="4113076"/>
              <a:ext cx="0" cy="10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99980" y="4113076"/>
              <a:ext cx="2239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923913" y="4113076"/>
              <a:ext cx="0" cy="267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p 7"/>
          <p:cNvGrpSpPr>
            <a:grpSpLocks/>
          </p:cNvGrpSpPr>
          <p:nvPr/>
        </p:nvGrpSpPr>
        <p:grpSpPr bwMode="auto">
          <a:xfrm rot="5400000">
            <a:off x="7416825" y="2816496"/>
            <a:ext cx="504078" cy="288925"/>
            <a:chOff x="2988082" y="692696"/>
            <a:chExt cx="503798" cy="288032"/>
          </a:xfrm>
        </p:grpSpPr>
        <p:cxnSp>
          <p:nvCxnSpPr>
            <p:cNvPr id="71" name="Rak 5"/>
            <p:cNvCxnSpPr/>
            <p:nvPr/>
          </p:nvCxnSpPr>
          <p:spPr>
            <a:xfrm rot="16200000">
              <a:off x="3239981" y="584813"/>
              <a:ext cx="0" cy="50379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699792" y="908720"/>
            <a:ext cx="143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Fysisk modell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496" y="1484784"/>
            <a:ext cx="145905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Förmån</a:t>
            </a:r>
          </a:p>
          <a:p>
            <a:r>
              <a:rPr lang="sv-SE" sz="1000" dirty="0" err="1" smtClean="0"/>
              <a:t>ForID</a:t>
            </a:r>
            <a:r>
              <a:rPr lang="sv-SE" sz="1000" dirty="0" smtClean="0"/>
              <a:t> (</a:t>
            </a:r>
            <a:r>
              <a:rPr lang="sv-SE" sz="1000" dirty="0" err="1" smtClean="0"/>
              <a:t>Pk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smtClean="0"/>
              <a:t>Typ </a:t>
            </a:r>
            <a:r>
              <a:rPr lang="sv-SE" sz="1000" dirty="0" smtClean="0"/>
              <a:t>(</a:t>
            </a:r>
            <a:r>
              <a:rPr lang="sv-SE" sz="1000" dirty="0" err="1" smtClean="0"/>
              <a:t>Varchar</a:t>
            </a:r>
            <a:r>
              <a:rPr lang="sv-SE" sz="1000" dirty="0" smtClean="0"/>
              <a:t>(15))</a:t>
            </a:r>
            <a:endParaRPr lang="sv-SE" sz="1000" dirty="0" smtClean="0"/>
          </a:p>
          <a:p>
            <a:r>
              <a:rPr lang="sv-SE" sz="1000" dirty="0" smtClean="0"/>
              <a:t>Skatteplikt </a:t>
            </a:r>
            <a:r>
              <a:rPr lang="sv-SE" sz="1000" dirty="0" smtClean="0"/>
              <a:t>(</a:t>
            </a:r>
            <a:r>
              <a:rPr lang="sv-SE" sz="1000" dirty="0" err="1" smtClean="0"/>
              <a:t>Varchar</a:t>
            </a:r>
            <a:r>
              <a:rPr lang="sv-SE" sz="1000" dirty="0" smtClean="0"/>
              <a:t>(15))</a:t>
            </a:r>
          </a:p>
          <a:p>
            <a:r>
              <a:rPr lang="sv-SE" sz="1000" dirty="0" err="1" smtClean="0"/>
              <a:t>StartTid</a:t>
            </a:r>
            <a:r>
              <a:rPr lang="sv-SE" sz="1000" dirty="0" smtClean="0"/>
              <a:t> (Date)</a:t>
            </a:r>
          </a:p>
          <a:p>
            <a:r>
              <a:rPr lang="sv-SE" sz="1000" dirty="0" err="1" smtClean="0"/>
              <a:t>SlutTid</a:t>
            </a:r>
            <a:r>
              <a:rPr lang="sv-SE" sz="1000" dirty="0" smtClean="0"/>
              <a:t> (Date)</a:t>
            </a:r>
            <a:endParaRPr lang="sv-SE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338588" y="1484784"/>
            <a:ext cx="14494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Person</a:t>
            </a:r>
          </a:p>
          <a:p>
            <a:r>
              <a:rPr lang="sv-SE" sz="1000" dirty="0" err="1" smtClean="0"/>
              <a:t>PersID</a:t>
            </a:r>
            <a:r>
              <a:rPr lang="sv-SE" sz="1000" dirty="0" smtClean="0"/>
              <a:t> (</a:t>
            </a:r>
            <a:r>
              <a:rPr lang="sv-SE" sz="1000" dirty="0" err="1" smtClean="0"/>
              <a:t>Pk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err="1" smtClean="0"/>
              <a:t>FNamn</a:t>
            </a:r>
            <a:r>
              <a:rPr lang="sv-SE" sz="1000" dirty="0" smtClean="0"/>
              <a:t>(</a:t>
            </a:r>
            <a:r>
              <a:rPr lang="sv-SE" sz="1000" dirty="0" err="1" smtClean="0"/>
              <a:t>Varchar</a:t>
            </a:r>
            <a:r>
              <a:rPr lang="sv-SE" sz="1000" dirty="0" smtClean="0"/>
              <a:t>(20))</a:t>
            </a:r>
          </a:p>
          <a:p>
            <a:r>
              <a:rPr lang="sv-SE" sz="1000" dirty="0" err="1" smtClean="0"/>
              <a:t>ENamn</a:t>
            </a:r>
            <a:r>
              <a:rPr lang="sv-SE" sz="1000" dirty="0" smtClean="0"/>
              <a:t>(</a:t>
            </a:r>
            <a:r>
              <a:rPr lang="sv-SE" sz="1000" dirty="0" err="1" smtClean="0"/>
              <a:t>Varchar</a:t>
            </a:r>
            <a:r>
              <a:rPr lang="sv-SE" sz="1000" dirty="0" smtClean="0"/>
              <a:t>(20))</a:t>
            </a:r>
            <a:endParaRPr lang="sv-SE" sz="1000" dirty="0" smtClean="0"/>
          </a:p>
          <a:p>
            <a:r>
              <a:rPr lang="sv-SE" sz="1000" dirty="0" smtClean="0"/>
              <a:t>Adress (</a:t>
            </a:r>
            <a:r>
              <a:rPr lang="sv-SE" sz="1000" dirty="0" err="1" smtClean="0"/>
              <a:t>Varchar</a:t>
            </a:r>
            <a:r>
              <a:rPr lang="sv-SE" sz="1000" dirty="0" smtClean="0"/>
              <a:t>(30))</a:t>
            </a:r>
          </a:p>
          <a:p>
            <a:r>
              <a:rPr lang="sv-SE" sz="1000" dirty="0" smtClean="0"/>
              <a:t>Postnr(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smtClean="0"/>
              <a:t>Ort (</a:t>
            </a:r>
            <a:r>
              <a:rPr lang="sv-SE" sz="1000" dirty="0" err="1" smtClean="0"/>
              <a:t>Varchar</a:t>
            </a:r>
            <a:r>
              <a:rPr lang="sv-SE" sz="1000" dirty="0" smtClean="0"/>
              <a:t>(20))</a:t>
            </a:r>
            <a:endParaRPr lang="sv-SE" sz="1000" dirty="0" smtClean="0"/>
          </a:p>
          <a:p>
            <a:r>
              <a:rPr lang="sv-SE" sz="1000" dirty="0" smtClean="0"/>
              <a:t>Befattning </a:t>
            </a:r>
            <a:r>
              <a:rPr lang="sv-SE" sz="1000" dirty="0" smtClean="0"/>
              <a:t>(</a:t>
            </a:r>
            <a:r>
              <a:rPr lang="sv-SE" sz="1000" dirty="0" err="1" smtClean="0"/>
              <a:t>Varchar</a:t>
            </a:r>
            <a:r>
              <a:rPr lang="sv-SE" sz="1000" dirty="0" smtClean="0"/>
              <a:t>(20))</a:t>
            </a:r>
            <a:endParaRPr lang="sv-SE" sz="1000" dirty="0" smtClean="0"/>
          </a:p>
          <a:p>
            <a:r>
              <a:rPr lang="sv-SE" sz="1000" dirty="0" smtClean="0"/>
              <a:t>Chef </a:t>
            </a:r>
            <a:r>
              <a:rPr lang="sv-SE" sz="1000" dirty="0" smtClean="0"/>
              <a:t>(</a:t>
            </a:r>
            <a:r>
              <a:rPr lang="sv-SE" sz="1000" dirty="0" err="1" smtClean="0"/>
              <a:t>Fk</a:t>
            </a:r>
            <a:r>
              <a:rPr lang="sv-SE" sz="1000" dirty="0" smtClean="0"/>
              <a:t>) (</a:t>
            </a:r>
            <a:r>
              <a:rPr lang="sv-SE" sz="1000" dirty="0" err="1" smtClean="0"/>
              <a:t>PersID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  <a:endParaRPr lang="sv-SE" sz="1000" dirty="0" smtClean="0"/>
          </a:p>
          <a:p>
            <a:endParaRPr lang="sv-SE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577533" y="1484784"/>
            <a:ext cx="12186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Projekt</a:t>
            </a:r>
          </a:p>
          <a:p>
            <a:r>
              <a:rPr lang="sv-SE" sz="1000" dirty="0" err="1" smtClean="0"/>
              <a:t>ProjID</a:t>
            </a:r>
            <a:r>
              <a:rPr lang="sv-SE" sz="1000" dirty="0" smtClean="0"/>
              <a:t> (</a:t>
            </a:r>
            <a:r>
              <a:rPr lang="sv-SE" sz="1000" dirty="0" err="1" smtClean="0"/>
              <a:t>Pk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smtClean="0"/>
              <a:t>Namn (</a:t>
            </a:r>
            <a:r>
              <a:rPr lang="sv-SE" sz="1000" dirty="0" err="1" smtClean="0"/>
              <a:t>Varchar</a:t>
            </a:r>
            <a:r>
              <a:rPr lang="sv-SE" sz="1000" dirty="0" smtClean="0"/>
              <a:t>(20))</a:t>
            </a:r>
            <a:endParaRPr lang="sv-SE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784290" y="1484784"/>
            <a:ext cx="1091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Resurs</a:t>
            </a:r>
          </a:p>
          <a:p>
            <a:r>
              <a:rPr lang="sv-SE" sz="1000" dirty="0" err="1" smtClean="0"/>
              <a:t>ResID</a:t>
            </a:r>
            <a:r>
              <a:rPr lang="sv-SE" sz="1000" dirty="0" smtClean="0"/>
              <a:t> (</a:t>
            </a:r>
            <a:r>
              <a:rPr lang="sv-SE" sz="1000" dirty="0" err="1" smtClean="0"/>
              <a:t>Pk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smtClean="0"/>
              <a:t>Typ (</a:t>
            </a:r>
            <a:r>
              <a:rPr lang="sv-SE" sz="1000" dirty="0" err="1" smtClean="0"/>
              <a:t>Varchar</a:t>
            </a:r>
            <a:r>
              <a:rPr lang="sv-SE" sz="1000" dirty="0" smtClean="0"/>
              <a:t>(15))</a:t>
            </a:r>
            <a:endParaRPr lang="sv-SE" sz="1000" dirty="0" smtClean="0"/>
          </a:p>
          <a:p>
            <a:endParaRPr lang="sv-SE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6893391" y="1484784"/>
            <a:ext cx="96853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Bokning</a:t>
            </a:r>
          </a:p>
          <a:p>
            <a:r>
              <a:rPr lang="sv-SE" sz="1000" dirty="0" err="1" smtClean="0"/>
              <a:t>BokID</a:t>
            </a:r>
            <a:r>
              <a:rPr lang="sv-SE" sz="1000" dirty="0" smtClean="0"/>
              <a:t> (</a:t>
            </a:r>
            <a:r>
              <a:rPr lang="sv-SE" sz="1000" dirty="0" err="1" smtClean="0"/>
              <a:t>Pk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err="1" smtClean="0"/>
              <a:t>ResID</a:t>
            </a:r>
            <a:r>
              <a:rPr lang="sv-SE" sz="1000" dirty="0" smtClean="0"/>
              <a:t> (</a:t>
            </a:r>
            <a:r>
              <a:rPr lang="sv-SE" sz="1000" dirty="0" err="1" smtClean="0"/>
              <a:t>Fk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err="1" smtClean="0"/>
              <a:t>DelID</a:t>
            </a:r>
            <a:r>
              <a:rPr lang="sv-SE" sz="1000" dirty="0" smtClean="0"/>
              <a:t> </a:t>
            </a:r>
            <a:r>
              <a:rPr lang="sv-SE" sz="1000" dirty="0" smtClean="0"/>
              <a:t>(</a:t>
            </a:r>
            <a:r>
              <a:rPr lang="sv-SE" sz="1000" dirty="0" err="1" smtClean="0"/>
              <a:t>Fk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err="1" smtClean="0"/>
              <a:t>StartTid</a:t>
            </a:r>
            <a:r>
              <a:rPr lang="sv-SE" sz="1000" dirty="0" smtClean="0"/>
              <a:t> (Date)</a:t>
            </a:r>
          </a:p>
          <a:p>
            <a:r>
              <a:rPr lang="sv-SE" sz="1000" dirty="0" err="1" smtClean="0"/>
              <a:t>SlutTid</a:t>
            </a:r>
            <a:r>
              <a:rPr lang="sv-SE" sz="1000" dirty="0" smtClean="0"/>
              <a:t> (Date)</a:t>
            </a:r>
          </a:p>
          <a:p>
            <a:endParaRPr lang="sv-SE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948249" y="1484784"/>
            <a:ext cx="108824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Deltagare</a:t>
            </a:r>
          </a:p>
          <a:p>
            <a:r>
              <a:rPr lang="sv-SE" sz="1000" dirty="0" err="1" smtClean="0"/>
              <a:t>DelID</a:t>
            </a:r>
            <a:r>
              <a:rPr lang="sv-SE" sz="1000" dirty="0" smtClean="0"/>
              <a:t> (</a:t>
            </a:r>
            <a:r>
              <a:rPr lang="sv-SE" sz="1000" dirty="0" err="1" smtClean="0"/>
              <a:t>Pk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err="1" smtClean="0"/>
              <a:t>PersID</a:t>
            </a:r>
            <a:r>
              <a:rPr lang="sv-SE" sz="1000" dirty="0" smtClean="0"/>
              <a:t> (</a:t>
            </a:r>
            <a:r>
              <a:rPr lang="sv-SE" sz="1000" dirty="0" err="1" smtClean="0"/>
              <a:t>Fk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err="1" smtClean="0"/>
              <a:t>ProjID</a:t>
            </a:r>
            <a:r>
              <a:rPr lang="sv-SE" sz="1000" dirty="0" smtClean="0"/>
              <a:t> (</a:t>
            </a:r>
            <a:r>
              <a:rPr lang="sv-SE" sz="1000" dirty="0" err="1" smtClean="0"/>
              <a:t>Fk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err="1" smtClean="0"/>
              <a:t>StartTid</a:t>
            </a:r>
            <a:r>
              <a:rPr lang="sv-SE" sz="1000" dirty="0" smtClean="0"/>
              <a:t> (Date)</a:t>
            </a:r>
          </a:p>
          <a:p>
            <a:r>
              <a:rPr lang="sv-SE" sz="1000" dirty="0" err="1" smtClean="0"/>
              <a:t>SlutTid</a:t>
            </a:r>
            <a:r>
              <a:rPr lang="sv-SE" sz="1000" dirty="0" smtClean="0"/>
              <a:t> (Date)</a:t>
            </a:r>
          </a:p>
          <a:p>
            <a:endParaRPr lang="sv-SE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403648" y="1484784"/>
            <a:ext cx="192462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Förmånstilldelning</a:t>
            </a:r>
            <a:endParaRPr lang="sv-SE" dirty="0" smtClean="0"/>
          </a:p>
          <a:p>
            <a:r>
              <a:rPr lang="sv-SE" sz="1000" dirty="0" err="1" smtClean="0"/>
              <a:t>ForTillID</a:t>
            </a:r>
            <a:r>
              <a:rPr lang="sv-SE" sz="1000" dirty="0" smtClean="0"/>
              <a:t> (</a:t>
            </a:r>
            <a:r>
              <a:rPr lang="sv-SE" sz="1000" dirty="0" err="1" smtClean="0"/>
              <a:t>Pk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err="1" smtClean="0"/>
              <a:t>ForID</a:t>
            </a:r>
            <a:r>
              <a:rPr lang="sv-SE" sz="1000" dirty="0" smtClean="0"/>
              <a:t> (</a:t>
            </a:r>
            <a:r>
              <a:rPr lang="sv-SE" sz="1000" dirty="0" err="1"/>
              <a:t>F</a:t>
            </a:r>
            <a:r>
              <a:rPr lang="sv-SE" sz="1000" dirty="0" err="1" smtClean="0"/>
              <a:t>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err="1" smtClean="0"/>
              <a:t>PersID</a:t>
            </a:r>
            <a:r>
              <a:rPr lang="sv-SE" sz="1000" dirty="0" smtClean="0"/>
              <a:t> (</a:t>
            </a:r>
            <a:r>
              <a:rPr lang="sv-SE" sz="1000" dirty="0" err="1" smtClean="0"/>
              <a:t>Fk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smtClean="0"/>
              <a:t>Värde </a:t>
            </a:r>
            <a:r>
              <a:rPr lang="sv-SE" sz="1000" dirty="0" smtClean="0"/>
              <a:t>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err="1" smtClean="0"/>
              <a:t>StartTid</a:t>
            </a:r>
            <a:r>
              <a:rPr lang="sv-SE" sz="1000" dirty="0" smtClean="0"/>
              <a:t> (Date)</a:t>
            </a:r>
          </a:p>
          <a:p>
            <a:r>
              <a:rPr lang="sv-SE" sz="1000" dirty="0" err="1" smtClean="0"/>
              <a:t>SlutTid</a:t>
            </a:r>
            <a:r>
              <a:rPr lang="sv-SE" sz="1000" dirty="0" smtClean="0"/>
              <a:t> (Date)</a:t>
            </a:r>
            <a:endParaRPr lang="sv-SE" sz="1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347864" y="3448975"/>
            <a:ext cx="118814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Telefon</a:t>
            </a:r>
            <a:endParaRPr lang="sv-SE" dirty="0" smtClean="0"/>
          </a:p>
          <a:p>
            <a:r>
              <a:rPr lang="sv-SE" sz="1000" dirty="0" err="1" smtClean="0"/>
              <a:t>TelID</a:t>
            </a:r>
            <a:r>
              <a:rPr lang="sv-SE" sz="1000" dirty="0" smtClean="0"/>
              <a:t>(</a:t>
            </a:r>
            <a:r>
              <a:rPr lang="sv-SE" sz="1000" dirty="0" err="1" smtClean="0"/>
              <a:t>Pk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err="1" smtClean="0"/>
              <a:t>PersID</a:t>
            </a:r>
            <a:r>
              <a:rPr lang="sv-SE" sz="1000" dirty="0" smtClean="0"/>
              <a:t> (</a:t>
            </a:r>
            <a:r>
              <a:rPr lang="sv-SE" sz="1000" dirty="0" err="1" smtClean="0"/>
              <a:t>Fk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err="1" smtClean="0"/>
              <a:t>TelTypID</a:t>
            </a:r>
            <a:r>
              <a:rPr lang="sv-SE" sz="1000" dirty="0"/>
              <a:t> </a:t>
            </a:r>
            <a:r>
              <a:rPr lang="sv-SE" sz="1000" dirty="0" smtClean="0"/>
              <a:t>(</a:t>
            </a:r>
            <a:r>
              <a:rPr lang="sv-SE" sz="1000" dirty="0" err="1" smtClean="0"/>
              <a:t>Fk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  <a:endParaRPr lang="sv-SE" sz="1000" dirty="0" smtClean="0"/>
          </a:p>
          <a:p>
            <a:r>
              <a:rPr lang="sv-SE" sz="1000" dirty="0" err="1" smtClean="0"/>
              <a:t>TelNr</a:t>
            </a:r>
            <a:r>
              <a:rPr lang="sv-SE" sz="1000" dirty="0" smtClean="0"/>
              <a:t> (</a:t>
            </a:r>
            <a:r>
              <a:rPr lang="sv-SE" sz="1000" dirty="0" err="1" smtClean="0"/>
              <a:t>Varchar</a:t>
            </a:r>
            <a:r>
              <a:rPr lang="sv-SE" sz="1000" dirty="0" smtClean="0"/>
              <a:t>(15))</a:t>
            </a:r>
            <a:endParaRPr lang="sv-SE" sz="1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3462099"/>
            <a:ext cx="124745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Telefontyp</a:t>
            </a:r>
            <a:endParaRPr lang="sv-SE" dirty="0" smtClean="0"/>
          </a:p>
          <a:p>
            <a:r>
              <a:rPr lang="sv-SE" sz="1000" dirty="0" err="1" smtClean="0"/>
              <a:t>TelTypID</a:t>
            </a:r>
            <a:r>
              <a:rPr lang="sv-SE" sz="1000" dirty="0" smtClean="0"/>
              <a:t>(</a:t>
            </a:r>
            <a:r>
              <a:rPr lang="sv-SE" sz="1000" dirty="0" err="1" smtClean="0"/>
              <a:t>Pk</a:t>
            </a:r>
            <a:r>
              <a:rPr lang="sv-SE" sz="1000" dirty="0" smtClean="0"/>
              <a:t>) (</a:t>
            </a:r>
            <a:r>
              <a:rPr lang="sv-SE" sz="1000" dirty="0" err="1" smtClean="0"/>
              <a:t>Int</a:t>
            </a:r>
            <a:r>
              <a:rPr lang="sv-SE" sz="1000" dirty="0" smtClean="0"/>
              <a:t>)</a:t>
            </a:r>
          </a:p>
          <a:p>
            <a:r>
              <a:rPr lang="sv-SE" sz="1000" dirty="0" err="1" smtClean="0"/>
              <a:t>TelTyp</a:t>
            </a:r>
            <a:r>
              <a:rPr lang="sv-SE" sz="1000" dirty="0" smtClean="0"/>
              <a:t> (</a:t>
            </a:r>
            <a:r>
              <a:rPr lang="sv-SE" sz="1000" dirty="0" err="1" smtClean="0"/>
              <a:t>Varchar</a:t>
            </a:r>
            <a:r>
              <a:rPr lang="sv-SE" sz="1000" dirty="0" smtClean="0"/>
              <a:t>(10))</a:t>
            </a:r>
            <a:endParaRPr lang="sv-SE" sz="1000" dirty="0" smtClean="0"/>
          </a:p>
        </p:txBody>
      </p:sp>
    </p:spTree>
    <p:extLst>
      <p:ext uri="{BB962C8B-B14F-4D97-AF65-F5344CB8AC3E}">
        <p14:creationId xmlns:p14="http://schemas.microsoft.com/office/powerpoint/2010/main" val="150945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481</Words>
  <Application>Microsoft Office PowerPoint</Application>
  <PresentationFormat>On-screen Show (4:3)</PresentationFormat>
  <Paragraphs>120</Paragraphs>
  <Slides>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 Gillholm</dc:creator>
  <cp:lastModifiedBy>Fabian Gillholm</cp:lastModifiedBy>
  <cp:revision>40</cp:revision>
  <dcterms:created xsi:type="dcterms:W3CDTF">2014-02-05T16:05:34Z</dcterms:created>
  <dcterms:modified xsi:type="dcterms:W3CDTF">2014-02-06T13:36:13Z</dcterms:modified>
</cp:coreProperties>
</file>