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4" name="Pedro Ivo Andrade"/>
  <p:cmAuthor clrIdx="1" id="1" initials="" lastIdx="1" name="Arthur Tempori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3-22T02:09:48.782">
    <p:pos x="6000" y="0"/>
    <p:text>Independente: Foco prioritariamente na avaliação dos processos de
governança, gestão de riscos e controle e, de forma complementar, na avaliação
das principais atividades, processos e produtos da organização, especialmente
aqueles considerados vitais para atingir os objetivos estratégicos.
Sistemas de Informação: promover a adequação, revisão,
avaliação e recomendações para o aprimoramento dos controles internos em
qualquer um dos sistemas de informação da empresa, bem como avaliar a
utilização dos recursos humanos, materiais e tecnológicos envolvidos no
processamento dos mesmos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 dt="2017-03-22T01:39:25.343">
    <p:pos x="6000" y="0"/>
    <p:text>Falta referência dessa imagem.</p:text>
  </p:cm>
  <p:cm authorId="0" idx="3" dt="2017-03-21T22:15:16.537">
    <p:pos x="6000" y="100"/>
    <p:text>Esse quadro é específico pra auditorias estáticas, ou seja, sem utilização de software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1" dt="2017-03-22T01:36:05.285">
    <p:pos x="6000" y="0"/>
    <p:text>A ferramenta é a primeira, porém só tem uma "review" tem apenas outra com 98, mas ela é paga e com preço inicial de 30/mes..</p:text>
  </p:cm>
  <p:cm authorId="0" idx="4" dt="2017-03-22T01:36:05.285">
    <p:pos x="6000" y="100"/>
    <p:text>Essa justificativa não tá legal. Tem que melhorar.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7200"/>
              <a:t>Auditoria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Grupo 2</a:t>
            </a:r>
          </a:p>
        </p:txBody>
      </p:sp>
      <p:pic>
        <p:nvPicPr>
          <p:cNvPr descr="... Yes, Okay, Accept, Agree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475" y="3216900"/>
            <a:ext cx="1300400" cy="149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Ferramenta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0" y="1228675"/>
            <a:ext cx="9144000" cy="380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3000">
                <a:solidFill>
                  <a:srgbClr val="FFFFFF"/>
                </a:solidFill>
              </a:rPr>
              <a:t>Estudo de caso:</a:t>
            </a:r>
          </a:p>
          <a:p>
            <a:pPr indent="-381000" lvl="1" marL="914400" rtl="0" algn="just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400">
                <a:solidFill>
                  <a:srgbClr val="FFFFFF"/>
                </a:solidFill>
              </a:rPr>
              <a:t>Permite acesso à arquivos de diferentes formatos.</a:t>
            </a:r>
          </a:p>
          <a:p>
            <a:pPr indent="-381000" lvl="1" marL="914400" rtl="0" algn="just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400">
                <a:solidFill>
                  <a:srgbClr val="FFFFFF"/>
                </a:solidFill>
              </a:rPr>
              <a:t>“Direct Link”, possibilita comunicação com softwares de gestão ou banco de dados.</a:t>
            </a:r>
          </a:p>
          <a:p>
            <a:pPr indent="-381000" lvl="1" marL="914400" rtl="0" algn="just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400">
                <a:solidFill>
                  <a:srgbClr val="FFFFFF"/>
                </a:solidFill>
              </a:rPr>
              <a:t>“Read only”, garante que não haverá alteração nos dados de origem.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652" y="292850"/>
            <a:ext cx="2815347" cy="16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Breve Histórico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78950" y="1180025"/>
            <a:ext cx="7774200" cy="3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Source Code Pro"/>
              <a:buChar char="●"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Década de 50: Empresas Familiares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Source Code Pro"/>
              <a:buChar char="●"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Surgimento da Governança Corporativa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Source Code Pro"/>
              <a:buChar char="●"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Surgimento da Auditoria para avaliação dos processos de Governança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(TERUEL, 2010)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Referências: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/>
              <a:t>[1]. </a:t>
            </a:r>
            <a:r>
              <a:rPr lang="pt-BR" sz="1200"/>
              <a:t>TERUEL, Evandro Carlos. Principais ferramentas utilizadas na auditoria de sistemas e suas características. Universidade Nove de Julho (UNINOVE), São Paulo, 2010.</a:t>
            </a:r>
          </a:p>
          <a:p>
            <a:pPr lvl="0">
              <a:spcBef>
                <a:spcPts val="0"/>
              </a:spcBef>
              <a:buNone/>
            </a:pPr>
            <a:r>
              <a:rPr lang="pt-BR" sz="1200"/>
              <a:t>[2]. WESTLAND, JC. Assessing the Economic Benefits of Information Systems Auditing. Information Systems Research. 1, 3, 309-324, Sept. 1990. ISSN: 10477047.</a:t>
            </a:r>
          </a:p>
          <a:p>
            <a:pPr lvl="0">
              <a:spcBef>
                <a:spcPts val="0"/>
              </a:spcBef>
              <a:buNone/>
            </a:pPr>
            <a:r>
              <a:rPr lang="pt-BR" sz="1200"/>
              <a:t>[3]. ISO (1990) Guidelines for Auditing Quality Systems Audits (Geneva, International Standards Organization).</a:t>
            </a:r>
          </a:p>
          <a:p>
            <a:pPr lvl="0">
              <a:spcBef>
                <a:spcPts val="0"/>
              </a:spcBef>
              <a:buNone/>
            </a:pPr>
            <a:r>
              <a:rPr lang="pt-BR" sz="1200"/>
              <a:t>[4]. NBR ISO 19011 (2002) Diretrizes para auditorias de sistema de gestão de qualidade e/ou ambiental.</a:t>
            </a:r>
          </a:p>
          <a:p>
            <a:pPr lvl="0">
              <a:spcBef>
                <a:spcPts val="0"/>
              </a:spcBef>
              <a:buNone/>
            </a:pPr>
            <a:r>
              <a:rPr lang="pt-BR" sz="1200"/>
              <a:t>[5]. SOUZA, Rafael; Barbosa, Luis. Utilização do software ACL (Audit Command Language) para redução do índice de perdas comerciais em concessionárias de energia elétrica. UNIVAP, São Paulo, 2008.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166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é?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640850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pt-BR"/>
              <a:t>"Processo sistemático, documentado e independente para obter </a:t>
            </a:r>
            <a:r>
              <a:rPr b="1" lang="pt-BR"/>
              <a:t>evidências de auditoria </a:t>
            </a:r>
            <a:r>
              <a:rPr lang="pt-BR"/>
              <a:t>(fatos e informações) </a:t>
            </a:r>
            <a:r>
              <a:rPr lang="pt-BR"/>
              <a:t>e avaliá-las objetivamente para determinar a extensão na qual os </a:t>
            </a:r>
            <a:r>
              <a:rPr b="1" lang="pt-BR"/>
              <a:t>critérios da auditoria </a:t>
            </a:r>
            <a:r>
              <a:rPr lang="pt-BR"/>
              <a:t>(políticas, procedimentos ou requisitos)são atendidos." (ISO 19011)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pt-BR"/>
              <a:t>Exame sistemático das atividades desenvolvidas em uma empresa.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pt-BR"/>
              <a:t>Avaliação do sistema como um todo (recursos humanos, tecnológicos, processos) sobre a eficiência, desempenho destes na organização. (TERUEL, 2010)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Tipos de Auditoria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Auditorias de Sistemas de Informação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Auditorias Independente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Quais os objetivos?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Controlar a gestão da TI.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Analisar a eficiência de um Sistema de Informação.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Verificar cumprimento de Legislações e Normativos, caso estejam submetidos.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2017-03-22 às 13.13.01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675" y="0"/>
            <a:ext cx="70226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Processo[4]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Pontos positivos: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	Segundo a ISO 10011-1:1990 (</a:t>
            </a:r>
            <a:r>
              <a:rPr i="1" lang="pt-BR"/>
              <a:t>Guidelines for Auditing Quality Systems Audits</a:t>
            </a:r>
            <a:r>
              <a:rPr lang="pt-BR"/>
              <a:t>) [3]: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Verificar se o sistema de qualidade da </a:t>
            </a:r>
            <a:r>
              <a:rPr b="1" lang="pt-BR"/>
              <a:t>organização </a:t>
            </a:r>
            <a:r>
              <a:rPr lang="pt-BR"/>
              <a:t>continua a atender aos requisitos especificados e está sendo implementado.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Verificar se o sistema de qualidade do </a:t>
            </a:r>
            <a:r>
              <a:rPr b="1" lang="pt-BR"/>
              <a:t>fornecedor </a:t>
            </a:r>
            <a:r>
              <a:rPr lang="pt-BR"/>
              <a:t>continua a satisfazer os requisitos especificados e está a ser implementado.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Avaliar o sistema de qualidade de uma organização contra um padrão de sistema de qualidade.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Pontos positivos: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Avaliação independente do software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Melhoria nos requisitos de software: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Segurança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Performance	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Usablidade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Benefício econômico a longo prazo [2]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800" y="0"/>
            <a:ext cx="7953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Ferramenta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0" y="1228675"/>
            <a:ext cx="9144000" cy="380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3000">
                <a:solidFill>
                  <a:srgbClr val="FFFFFF"/>
                </a:solidFill>
              </a:rPr>
              <a:t>Ferramentas </a:t>
            </a:r>
            <a:r>
              <a:rPr lang="pt-BR" sz="3000">
                <a:solidFill>
                  <a:schemeClr val="lt1"/>
                </a:solidFill>
              </a:rPr>
              <a:t>Especializadas</a:t>
            </a:r>
          </a:p>
          <a:p>
            <a:pPr indent="-419100" lvl="0" marL="457200" rtl="0" algn="just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3000">
                <a:solidFill>
                  <a:srgbClr val="FFFFFF"/>
                </a:solidFill>
              </a:rPr>
              <a:t>Ferramentas </a:t>
            </a:r>
            <a:r>
              <a:rPr lang="pt-BR" sz="3000">
                <a:solidFill>
                  <a:schemeClr val="lt1"/>
                </a:solidFill>
              </a:rPr>
              <a:t>Generalistas</a:t>
            </a:r>
          </a:p>
          <a:p>
            <a:pPr indent="-419100" lvl="0" marL="457200" rtl="0" algn="just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3000">
                <a:solidFill>
                  <a:srgbClr val="FFFFFF"/>
                </a:solidFill>
              </a:rPr>
              <a:t>Ferramentas de utilidade geral</a:t>
            </a:r>
          </a:p>
          <a:p>
            <a:pPr indent="-419100" lvl="0" marL="457200" algn="just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3000">
                <a:solidFill>
                  <a:srgbClr val="FFFFFF"/>
                </a:solidFill>
              </a:rPr>
              <a:t>Softwares de controle de atividades de funcionários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975" y="140450"/>
            <a:ext cx="2506825" cy="146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