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Quattrocent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5CD4CD-A316-497D-B263-CE3DCC7BCF42}">
  <a:tblStyle styleId="{965CD4CD-A316-497D-B263-CE3DCC7BCF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Quattrocen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Quattrocen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4a00a1ec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4a00a1ec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69401f3c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69401f3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4a00a1e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f4a00a1e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4a00a1ec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4a00a1ec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4a00a1e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4a00a1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4a00a1e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4a00a1e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4a00a1ec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4a00a1ec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4a00a1ec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4a00a1ec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4a00a1ec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4a00a1ec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4a00a1ec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4a00a1ec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1072300" y="234850"/>
            <a:ext cx="8520600" cy="92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Quattrocento"/>
                <a:ea typeface="Quattrocento"/>
                <a:cs typeface="Quattrocento"/>
                <a:sym typeface="Quattrocento"/>
              </a:rPr>
              <a:t>Guia de Identidade Visual </a:t>
            </a:r>
            <a:endParaRPr sz="2800"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330375" y="0"/>
            <a:ext cx="2900700" cy="5413200"/>
          </a:xfrm>
          <a:prstGeom prst="rect">
            <a:avLst/>
          </a:prstGeom>
          <a:solidFill>
            <a:srgbClr val="2B4D6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09000" y="3194600"/>
            <a:ext cx="4299600" cy="15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UnB - FGA</a:t>
            </a:r>
            <a:endParaRPr sz="18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Engenharia de Produto de Software</a:t>
            </a:r>
            <a:endParaRPr sz="18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975" y="4333975"/>
            <a:ext cx="2429500" cy="5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17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Quattrocento"/>
                <a:ea typeface="Quattrocento"/>
                <a:cs typeface="Quattrocento"/>
                <a:sym typeface="Quattrocento"/>
              </a:rPr>
              <a:t>Tipografia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  <p:graphicFrame>
        <p:nvGraphicFramePr>
          <p:cNvPr id="158" name="Google Shape;158;p22"/>
          <p:cNvGraphicFramePr/>
          <p:nvPr/>
        </p:nvGraphicFramePr>
        <p:xfrm>
          <a:off x="276738" y="85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{965CD4CD-A316-497D-B263-CE3DCC7BCF42}</a:tableStyleId>
              </a:tblPr>
              <a:tblGrid>
                <a:gridCol w="2050900"/>
                <a:gridCol w="2479725"/>
                <a:gridCol w="1311750"/>
                <a:gridCol w="2748150"/>
              </a:tblGrid>
              <a:tr h="53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Parte do sistema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2B4D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Fonte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Tamanho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Logo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B4D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B4D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B4D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B4D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Quattrocento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B4D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#000000 78%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#FFFFFF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26px (variável)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Título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2B4D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Roboto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#2B4D6F 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30px,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Bold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Subtítulo primário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Roboto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#5F7EA3 100%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23px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Texto padrão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Roboto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#000000 65%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16px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Subtítulo secundário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Roboto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#5F7EA3 86%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18px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Quattrocento"/>
                <a:ea typeface="Quattrocento"/>
                <a:cs typeface="Quattrocento"/>
                <a:sym typeface="Quattrocento"/>
              </a:rPr>
              <a:t>Tipografia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600" y="1177825"/>
            <a:ext cx="5365025" cy="21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Quattrocento"/>
                <a:ea typeface="Quattrocento"/>
                <a:cs typeface="Quattrocento"/>
                <a:sym typeface="Quattrocento"/>
              </a:rPr>
              <a:t>Logo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4322700" cy="17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A ideia da logo foi combinar um M do nome do produto (MeasureSoftGram) com a ideia de um equalizador abstrato, juntando com a ideia de curvas de gráficos. </a:t>
            </a:r>
            <a:endParaRPr sz="13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A metáfora do equalizador nos remete à necessidade de um planejamento e observação holísticos, que considerem a análise dos múltiplos e mútuos fatores da qualidade percebidos em releases de software.</a:t>
            </a:r>
            <a:endParaRPr sz="13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275" y="277600"/>
            <a:ext cx="2452950" cy="25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1597" y="3304586"/>
            <a:ext cx="288213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3027" y="4058700"/>
            <a:ext cx="2619275" cy="5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4350" y="3181275"/>
            <a:ext cx="3062450" cy="6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4350" y="4022575"/>
            <a:ext cx="3062449" cy="477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4375" y="3304575"/>
            <a:ext cx="1209875" cy="11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Quattrocento"/>
                <a:ea typeface="Quattrocento"/>
                <a:cs typeface="Quattrocento"/>
                <a:sym typeface="Quattrocento"/>
              </a:rPr>
              <a:t>Frase de efeito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1029900" y="1108925"/>
            <a:ext cx="4322700" cy="17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>
                <a:latin typeface="Quattrocento"/>
                <a:ea typeface="Quattrocento"/>
                <a:cs typeface="Quattrocento"/>
                <a:sym typeface="Quattrocento"/>
              </a:rPr>
              <a:t>A frase foi pensada para caracterizar o MeasureSoftGram, que se trata de análise multidimensional de releases de software. </a:t>
            </a:r>
            <a:endParaRPr sz="1300"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987800" y="2994425"/>
            <a:ext cx="619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“Análise multidimensional da qualidade de software”</a:t>
            </a:r>
            <a:endParaRPr b="1" sz="16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675" y="252450"/>
            <a:ext cx="1092500" cy="11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Quattrocento"/>
                <a:ea typeface="Quattrocento"/>
                <a:cs typeface="Quattrocento"/>
                <a:sym typeface="Quattrocento"/>
              </a:rPr>
              <a:t>Paleta de cores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latin typeface="Quattrocento"/>
                <a:ea typeface="Quattrocento"/>
                <a:cs typeface="Quattrocento"/>
                <a:sym typeface="Quattrocento"/>
              </a:rPr>
              <a:t>Como inspiração, temos alguns sites de dashboards conhecidos, como Google Data Studio, PowerBI, Google Analytics, datadog, entre outros…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2045775"/>
            <a:ext cx="4093650" cy="24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299" y="2045775"/>
            <a:ext cx="4274051" cy="27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Quattrocento"/>
                <a:ea typeface="Quattrocento"/>
                <a:cs typeface="Quattrocento"/>
                <a:sym typeface="Quattrocento"/>
              </a:rPr>
              <a:t>Cores principais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072550" y="2063300"/>
            <a:ext cx="2027100" cy="1632000"/>
          </a:xfrm>
          <a:prstGeom prst="rect">
            <a:avLst/>
          </a:prstGeom>
          <a:solidFill>
            <a:srgbClr val="F4F5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#F4F5F6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1004575" y="1473375"/>
            <a:ext cx="229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Cor do background</a:t>
            </a:r>
            <a:endParaRPr sz="16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3435025" y="2031200"/>
            <a:ext cx="2101800" cy="1683300"/>
          </a:xfrm>
          <a:prstGeom prst="rect">
            <a:avLst/>
          </a:prstGeom>
          <a:solidFill>
            <a:srgbClr val="2B4D6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#</a:t>
            </a:r>
            <a:r>
              <a:rPr lang="pt-BR">
                <a:solidFill>
                  <a:schemeClr val="lt1"/>
                </a:solidFill>
              </a:rPr>
              <a:t>2B4D6F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5872200" y="2056850"/>
            <a:ext cx="2027100" cy="1632000"/>
          </a:xfrm>
          <a:prstGeom prst="rect">
            <a:avLst/>
          </a:prstGeom>
          <a:solidFill>
            <a:srgbClr val="5F7EA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#5f7ea3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276900" y="1473375"/>
            <a:ext cx="2590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Cor primária do sistema</a:t>
            </a:r>
            <a:endParaRPr sz="15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599225" y="1473375"/>
            <a:ext cx="2590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Cor secundária do sistema</a:t>
            </a:r>
            <a:endParaRPr sz="15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Quattrocento"/>
                <a:ea typeface="Quattrocento"/>
                <a:cs typeface="Quattrocento"/>
                <a:sym typeface="Quattrocento"/>
              </a:rPr>
              <a:t>Cores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1072550" y="1382400"/>
            <a:ext cx="2027100" cy="1599900"/>
          </a:xfrm>
          <a:prstGeom prst="rect">
            <a:avLst/>
          </a:prstGeom>
          <a:solidFill>
            <a:srgbClr val="D1331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#</a:t>
            </a:r>
            <a:r>
              <a:rPr lang="pt-BR">
                <a:solidFill>
                  <a:schemeClr val="lt1"/>
                </a:solidFill>
              </a:rPr>
              <a:t>D13310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0850" y="935925"/>
            <a:ext cx="229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Cores de erro</a:t>
            </a:r>
            <a:endParaRPr sz="16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3467400" y="3228100"/>
            <a:ext cx="2027100" cy="1599900"/>
          </a:xfrm>
          <a:prstGeom prst="rect">
            <a:avLst/>
          </a:prstGeom>
          <a:solidFill>
            <a:srgbClr val="01A970">
              <a:alpha val="308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4724D"/>
                </a:solidFill>
              </a:rPr>
              <a:t>#</a:t>
            </a:r>
            <a:r>
              <a:rPr lang="pt-BR">
                <a:solidFill>
                  <a:srgbClr val="04724D"/>
                </a:solidFill>
              </a:rPr>
              <a:t>01A970</a:t>
            </a:r>
            <a:endParaRPr>
              <a:solidFill>
                <a:srgbClr val="04724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4724D"/>
                </a:solidFill>
              </a:rPr>
              <a:t>31%</a:t>
            </a:r>
            <a:endParaRPr>
              <a:solidFill>
                <a:srgbClr val="04724D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5862250" y="1382400"/>
            <a:ext cx="2027100" cy="1599900"/>
          </a:xfrm>
          <a:prstGeom prst="rect">
            <a:avLst/>
          </a:prstGeom>
          <a:solidFill>
            <a:srgbClr val="DF8E1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#</a:t>
            </a:r>
            <a:r>
              <a:rPr lang="pt-BR">
                <a:solidFill>
                  <a:schemeClr val="lt1"/>
                </a:solidFill>
              </a:rPr>
              <a:t>DF8E16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231350" y="935925"/>
            <a:ext cx="2590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Cores de sucesso</a:t>
            </a:r>
            <a:endParaRPr sz="15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686300" y="935925"/>
            <a:ext cx="2590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Cores de aviso</a:t>
            </a:r>
            <a:endParaRPr sz="15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1072550" y="3228100"/>
            <a:ext cx="2027100" cy="1599900"/>
          </a:xfrm>
          <a:prstGeom prst="rect">
            <a:avLst/>
          </a:prstGeom>
          <a:solidFill>
            <a:srgbClr val="F48167">
              <a:alpha val="29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13310"/>
                </a:solidFill>
              </a:rPr>
              <a:t>#D13310</a:t>
            </a:r>
            <a:endParaRPr>
              <a:solidFill>
                <a:srgbClr val="D1331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13310"/>
                </a:solidFill>
              </a:rPr>
              <a:t>30% </a:t>
            </a:r>
            <a:endParaRPr>
              <a:solidFill>
                <a:srgbClr val="D13310"/>
              </a:solidFill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3445263" y="1382400"/>
            <a:ext cx="2027100" cy="1599900"/>
          </a:xfrm>
          <a:prstGeom prst="rect">
            <a:avLst/>
          </a:prstGeom>
          <a:solidFill>
            <a:srgbClr val="047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#</a:t>
            </a:r>
            <a:r>
              <a:rPr lang="pt-BR">
                <a:solidFill>
                  <a:schemeClr val="lt1"/>
                </a:solidFill>
              </a:rPr>
              <a:t>04724D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5862250" y="3228100"/>
            <a:ext cx="2027100" cy="1599900"/>
          </a:xfrm>
          <a:prstGeom prst="rect">
            <a:avLst/>
          </a:prstGeom>
          <a:solidFill>
            <a:srgbClr val="DF8E16">
              <a:alpha val="22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F8E16"/>
                </a:solidFill>
              </a:rPr>
              <a:t>#</a:t>
            </a:r>
            <a:r>
              <a:rPr lang="pt-BR">
                <a:solidFill>
                  <a:srgbClr val="DF8E16"/>
                </a:solidFill>
              </a:rPr>
              <a:t>DF8E16</a:t>
            </a:r>
            <a:endParaRPr>
              <a:solidFill>
                <a:srgbClr val="DF8E1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F8E16"/>
                </a:solidFill>
              </a:rPr>
              <a:t>22%</a:t>
            </a:r>
            <a:endParaRPr>
              <a:solidFill>
                <a:srgbClr val="DF8E16"/>
              </a:solidFill>
            </a:endParaRPr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19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Quattrocento"/>
                <a:ea typeface="Quattrocento"/>
                <a:cs typeface="Quattrocento"/>
                <a:sym typeface="Quattrocento"/>
              </a:rPr>
              <a:t>Variação de cores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1661300" y="1479975"/>
            <a:ext cx="7545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113D4C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52400" y="1524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113D4C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2626175" y="1508575"/>
            <a:ext cx="75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165870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3649125" y="1508575"/>
            <a:ext cx="75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2484A5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4759125" y="1538700"/>
            <a:ext cx="75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3BA1C3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5869125" y="1538700"/>
            <a:ext cx="75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4EC8F0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1661300" y="3347738"/>
            <a:ext cx="7545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464F6A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2851150" y="3347738"/>
            <a:ext cx="7545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5D698E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3881375" y="3301025"/>
            <a:ext cx="7545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7D8AB2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5999800" y="3301025"/>
            <a:ext cx="7545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B3C3F4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950" y="1266051"/>
            <a:ext cx="7040652" cy="100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93475" y="4670638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by coloors.com</a:t>
            </a:r>
            <a:endParaRPr sz="100"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4">
            <a:alphaModFix/>
          </a:blip>
          <a:srcRect b="0" l="0" r="19614" t="0"/>
          <a:stretch/>
        </p:blipFill>
        <p:spPr>
          <a:xfrm>
            <a:off x="1821737" y="2774588"/>
            <a:ext cx="5589526" cy="92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19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Quattrocento"/>
                <a:ea typeface="Quattrocento"/>
                <a:cs typeface="Quattrocento"/>
                <a:sym typeface="Quattrocento"/>
              </a:rPr>
              <a:t>Variação de cores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152400" y="1524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113D4C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075" y="800125"/>
            <a:ext cx="4220879" cy="407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282675" y="17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Quattrocento"/>
                <a:ea typeface="Quattrocento"/>
                <a:cs typeface="Quattrocento"/>
                <a:sym typeface="Quattrocento"/>
              </a:rPr>
              <a:t>Padrão de alertas do sistema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550" y="966100"/>
            <a:ext cx="284367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5008000" y="3664675"/>
            <a:ext cx="37197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Obs.: As variações de cores (mais viva e opaca) dos alertas devem ser utilizadas conforme contraste desejado na tela.</a:t>
            </a:r>
            <a:endParaRPr sz="18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