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ehow.com.br/desvantagens-iso-9000-info_14249/" TargetMode="External"/><Relationship Id="rId4" Type="http://schemas.openxmlformats.org/officeDocument/2006/relationships/hyperlink" Target="http://cvm.org.b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ieeexplore.ieee.org/search/searchresult.jsp?matchBoolean=true&amp;queryText=%22Index%20Terms%22:.QT.agile%20methodologies.QT.&amp;newsearch=true" TargetMode="External"/><Relationship Id="rId4" Type="http://schemas.openxmlformats.org/officeDocument/2006/relationships/hyperlink" Target="http://ieeexplore.ieee.org/search/searchresult.jsp?matchBoolean=true&amp;queryText=%22Index%20Terms%22:.QT.Dynamic%20Quality%20Control.QT.&amp;newsearch=true" TargetMode="External"/><Relationship Id="rId5" Type="http://schemas.openxmlformats.org/officeDocument/2006/relationships/hyperlink" Target="http://ieeexplore.ieee.org/search/searchresult.jsp?matchBoolean=true&amp;queryText=%22Index%20Terms%22:.QT.Process%20Structure.QT.&amp;newsearch=true" TargetMode="External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ieeexplore.ieee.org" TargetMode="External"/><Relationship Id="rId4" Type="http://schemas.openxmlformats.org/officeDocument/2006/relationships/hyperlink" Target="http://portal.acm.org" TargetMode="External"/><Relationship Id="rId5" Type="http://schemas.openxmlformats.org/officeDocument/2006/relationships/hyperlink" Target="http://www.periodicos.capes.gov.br/" TargetMode="External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8" y="5774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latin typeface="Oswald"/>
                <a:ea typeface="Oswald"/>
                <a:cs typeface="Oswald"/>
                <a:sym typeface="Oswald"/>
              </a:rPr>
              <a:t>Proposta de um processo de verificação e validação de software para os projetos da disciplina de GPP da faculdade do Gama que estejam utilizando metodologias ágeis de desenvolvimento de software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5081275" y="3203100"/>
            <a:ext cx="5040300" cy="117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800">
                <a:latin typeface="Oswald"/>
                <a:ea typeface="Oswald"/>
                <a:cs typeface="Oswald"/>
                <a:sym typeface="Oswald"/>
              </a:rPr>
              <a:t>Grupo 6: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Dandara Aranha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Isaac Borges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Leonardo Oliveira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Matheus Figueiredo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Matheus  Mello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Victor Hugo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275" y="3083274"/>
            <a:ext cx="2241100" cy="19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41" y="3140425"/>
            <a:ext cx="2767858" cy="184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>
                <a:latin typeface="Oswald"/>
                <a:ea typeface="Oswald"/>
                <a:cs typeface="Oswald"/>
                <a:sym typeface="Oswald"/>
              </a:rPr>
              <a:t>Proposta de Solução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13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Processo modelado e definido para contextos ágeis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 Com atividades de verificação e validação de artefatos não lineares;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dca.jp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250" y="2014899"/>
            <a:ext cx="3017150" cy="30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>
                <a:latin typeface="Oswald"/>
                <a:ea typeface="Oswald"/>
                <a:cs typeface="Oswald"/>
                <a:sym typeface="Oswald"/>
              </a:rPr>
              <a:t>Proposta de Solução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13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Processo modelado e definido para contextos ágeis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Atividades propostas pelo MPS-Br nível D incluídas;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ps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300" y="1962850"/>
            <a:ext cx="5488124" cy="30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 rot="1593300">
            <a:off x="1021803" y="2712587"/>
            <a:ext cx="1528665" cy="7643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Aplicação: Estudo de Caso 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88600" y="1329225"/>
            <a:ext cx="6161100" cy="34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Duas equipes de MDS;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 com aplicação de Técnicas X Equipe sem aplicação das Técnicas de Verificação e Validação;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no Código Fonte e nos Testes;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Colher Métricas ao fim de cada sprint;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dos resultados juntamente com os artefatos produzidos;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425" y="1701587"/>
            <a:ext cx="2289500" cy="267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>
                <a:latin typeface="Oswald"/>
                <a:ea typeface="Oswald"/>
                <a:cs typeface="Oswald"/>
                <a:sym typeface="Oswald"/>
              </a:rPr>
              <a:t>Artefatos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2300" y="12120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Será criado um 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relatório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documentar e analisar as métricas colhidas de cada projeto.</a:t>
            </a: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Será evoluído ao fim de cada sprint, para ao fim do projeto ser analisado de forma geral para descrição dos resultados e conclusão.   </a:t>
            </a: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487" y="3303625"/>
            <a:ext cx="24288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Referências 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269625" y="1152475"/>
            <a:ext cx="8562600" cy="377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900">
                <a:solidFill>
                  <a:srgbClr val="000000"/>
                </a:solidFill>
              </a:rPr>
              <a:t>(1) INSTITUTO BRASILEIRO DO PETRÓ- LEO. Guias para a implantação de sistemas de garantia da qualidade. Capítulo 1 - Terminologia. 1987.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900">
                <a:solidFill>
                  <a:srgbClr val="000000"/>
                </a:solidFill>
              </a:rPr>
              <a:t>(2) </a:t>
            </a:r>
            <a:r>
              <a:rPr lang="pt-BR" sz="900">
                <a:solidFill>
                  <a:srgbClr val="000000"/>
                </a:solidFill>
                <a:hlinkClick r:id="rId3"/>
              </a:rPr>
              <a:t>http://www.ehow.com.br/desvantagens-iso-9000-info_14249/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(3) ANDRADE, Lucila Carmélia de. </a:t>
            </a:r>
            <a:r>
              <a:rPr i="1" lang="pt-BR" sz="900">
                <a:solidFill>
                  <a:srgbClr val="000000"/>
                </a:solidFill>
                <a:highlight>
                  <a:srgbClr val="FFFFFF"/>
                </a:highlight>
              </a:rPr>
              <a:t>Técnicas de amostragem em empresas de auditoria na cidade do Rio de Janeiro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: um estudo de casos. 1988. 188f. Dissertação (Mestrado em Ciências Contábeis) - Instituto Superior de Estudos Contábeis - ISEC. Fundação Getúlio Vargas, Rio de Janeiro, 1988.  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(4) ATTIE, William. </a:t>
            </a:r>
            <a:r>
              <a:rPr i="1" lang="pt-BR" sz="900">
                <a:solidFill>
                  <a:srgbClr val="000000"/>
                </a:solidFill>
                <a:highlight>
                  <a:srgbClr val="FFFFFF"/>
                </a:highlight>
              </a:rPr>
              <a:t>Auditoria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: conceitos e aplicações. 5 ed. São Paulo: Atlas, 1998.  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(5) BOYNTON, William C.; JOHNSON, Raymond N.; KELL, Walter G.. </a:t>
            </a:r>
            <a:r>
              <a:rPr i="1" lang="pt-BR" sz="900">
                <a:solidFill>
                  <a:srgbClr val="000000"/>
                </a:solidFill>
                <a:highlight>
                  <a:srgbClr val="FFFFFF"/>
                </a:highlight>
              </a:rPr>
              <a:t>Auditoria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. Tradução: José Evaristo do Santos. São Paulo: Atlas, 2002.  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(6) CERVO, Amando L.; BERVIAN, Pedro A.. </a:t>
            </a:r>
            <a:r>
              <a:rPr i="1" lang="pt-BR" sz="900">
                <a:solidFill>
                  <a:srgbClr val="000000"/>
                </a:solidFill>
                <a:highlight>
                  <a:srgbClr val="FFFFFF"/>
                </a:highlight>
              </a:rPr>
              <a:t>Metodologia científica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. 5. ed. São Paulo: Prentice Hall, 2003.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(7) COMISSÃO DE VALORES MOBILIÁRIOS. Disponível em: &lt;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http:/cvm.org.br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&gt;. Acesso em: 10 maio 2004.  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(8)CONSELHO FEDERAL DE CONTABILIDADE. </a:t>
            </a:r>
            <a:r>
              <a:rPr i="1" lang="pt-BR" sz="900">
                <a:solidFill>
                  <a:srgbClr val="000000"/>
                </a:solidFill>
                <a:highlight>
                  <a:srgbClr val="FFFFFF"/>
                </a:highlight>
              </a:rPr>
              <a:t>Princípios fundamentais e normas brasileiras de contabilidade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: auditoria e perícia. Brasília: Conselho Federal de Contabilidade, 2003.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(9) ANTONIONI, José A; ROSA, Newton Braga. Qualidade em software: manual da aplicação da ISO-9000. São Paulo: Makron Books, 1995.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>
                <a:latin typeface="Oswald"/>
                <a:ea typeface="Oswald"/>
                <a:cs typeface="Oswald"/>
                <a:sym typeface="Oswald"/>
              </a:rPr>
              <a:t>Problema</a:t>
            </a:r>
            <a:r>
              <a:rPr b="1" lang="pt-BR">
                <a:latin typeface="Oswald"/>
                <a:ea typeface="Oswald"/>
                <a:cs typeface="Oswald"/>
                <a:sym typeface="Oswald"/>
              </a:rPr>
              <a:t>: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017725"/>
            <a:ext cx="54507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Falta de um processo de verificação, validação e testes definido na disciplina de GPP que reflita na qualidade do produto que está sendo desenvolvido;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Métricas que não indicam se a qualidade do software está satisfatória aos objetivos da disciplina.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399" y="1609700"/>
            <a:ext cx="3381600" cy="19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>
                <a:latin typeface="Oswald"/>
                <a:ea typeface="Oswald"/>
                <a:cs typeface="Oswald"/>
                <a:sym typeface="Oswald"/>
              </a:rPr>
              <a:t>Objetivos: </a:t>
            </a:r>
            <a:r>
              <a:rPr b="1" lang="pt-BR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3767100" cy="382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Modelar e propor um processo para otimizar a verificação e validação no contexto da disciplina de GPP no contexto ágil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Validar o processo junto aos alunos da disciplina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Contribuir para a melhoria da qualidade dos artefatos produzidos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Aumentar a aceitação do cliente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175" y="640325"/>
            <a:ext cx="4974575" cy="264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>
                <a:latin typeface="Oswald"/>
                <a:ea typeface="Oswald"/>
                <a:cs typeface="Oswald"/>
                <a:sym typeface="Oswald"/>
              </a:rPr>
              <a:t>Questões de Pesquisa: 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72575" y="1152475"/>
            <a:ext cx="5653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(Q1)</a:t>
            </a:r>
            <a:r>
              <a:rPr lang="pt-BR">
                <a:solidFill>
                  <a:schemeClr val="dk1"/>
                </a:solidFill>
              </a:rPr>
              <a:t> Existem processos de verificação e validação definidos para metodologias ágeis de desenvolvimento de software na literatura?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(Q2)</a:t>
            </a:r>
            <a:r>
              <a:rPr lang="pt-BR">
                <a:solidFill>
                  <a:schemeClr val="dk1"/>
                </a:solidFill>
              </a:rPr>
              <a:t> Quais as técnicas mais utilizadas para a verificação, validação e teste de projeto de software ágil?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(Q3) </a:t>
            </a:r>
            <a:r>
              <a:rPr lang="pt-BR">
                <a:solidFill>
                  <a:schemeClr val="dk1"/>
                </a:solidFill>
              </a:rPr>
              <a:t>Quais são as técnicas de verificação, validação e teste que os grupos da disciplina de GPP da Faculdade do Gama (UnB) utilizam?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(Q3.1)</a:t>
            </a:r>
            <a:r>
              <a:rPr lang="pt-BR">
                <a:solidFill>
                  <a:schemeClr val="dk1"/>
                </a:solidFill>
              </a:rPr>
              <a:t> Como e quando essas técnicas são aplicadas?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774" y="1017724"/>
            <a:ext cx="3160125" cy="24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>
                <a:latin typeface="Oswald"/>
                <a:ea typeface="Oswald"/>
                <a:cs typeface="Oswald"/>
                <a:sym typeface="Oswald"/>
              </a:rPr>
              <a:t>String de Busca: 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72562" y="12612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pt-BR" sz="2200">
                <a:solidFill>
                  <a:srgbClr val="000000"/>
                </a:solidFill>
              </a:rPr>
              <a:t>(Agile software development </a:t>
            </a:r>
            <a:r>
              <a:rPr b="1" lang="pt-BR" sz="2200">
                <a:solidFill>
                  <a:srgbClr val="000000"/>
                </a:solidFill>
              </a:rPr>
              <a:t>OR</a:t>
            </a:r>
            <a:r>
              <a:rPr lang="pt-BR" sz="2200">
                <a:solidFill>
                  <a:srgbClr val="000000"/>
                </a:solidFill>
              </a:rPr>
              <a:t> Agile 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methodologies</a:t>
            </a:r>
            <a:r>
              <a:rPr lang="pt-BR" sz="2200">
                <a:solidFill>
                  <a:srgbClr val="000000"/>
                </a:solidFill>
              </a:rPr>
              <a:t>)  </a:t>
            </a:r>
            <a:r>
              <a:rPr b="1" lang="pt-BR" sz="2200">
                <a:solidFill>
                  <a:srgbClr val="000000"/>
                </a:solidFill>
              </a:rPr>
              <a:t>AND</a:t>
            </a:r>
            <a:r>
              <a:rPr lang="pt-BR" sz="2200">
                <a:solidFill>
                  <a:srgbClr val="000000"/>
                </a:solidFill>
              </a:rPr>
              <a:t> ((Verification </a:t>
            </a:r>
            <a:r>
              <a:rPr b="1" lang="pt-BR" sz="2200">
                <a:solidFill>
                  <a:srgbClr val="000000"/>
                </a:solidFill>
              </a:rPr>
              <a:t>AND</a:t>
            </a:r>
            <a:r>
              <a:rPr lang="pt-BR" sz="2200">
                <a:solidFill>
                  <a:srgbClr val="000000"/>
                </a:solidFill>
              </a:rPr>
              <a:t> Validation </a:t>
            </a:r>
            <a:r>
              <a:rPr b="1" lang="pt-BR" sz="2200">
                <a:solidFill>
                  <a:srgbClr val="000000"/>
                </a:solidFill>
              </a:rPr>
              <a:t>AND</a:t>
            </a:r>
            <a:r>
              <a:rPr lang="pt-BR" sz="2200">
                <a:solidFill>
                  <a:srgbClr val="000000"/>
                </a:solidFill>
              </a:rPr>
              <a:t> Tests) </a:t>
            </a:r>
            <a:r>
              <a:rPr b="1" lang="pt-BR" sz="2200">
                <a:solidFill>
                  <a:srgbClr val="000000"/>
                </a:solidFill>
              </a:rPr>
              <a:t>OR</a:t>
            </a:r>
            <a:r>
              <a:rPr lang="pt-BR" sz="2200">
                <a:solidFill>
                  <a:srgbClr val="000000"/>
                </a:solidFill>
              </a:rPr>
              <a:t> (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</a:rPr>
              <a:t>Quality Assurance</a:t>
            </a:r>
            <a:r>
              <a:rPr lang="pt-BR" sz="2200">
                <a:solidFill>
                  <a:srgbClr val="000000"/>
                </a:solidFill>
              </a:rPr>
              <a:t>) </a:t>
            </a:r>
            <a:r>
              <a:rPr b="1" lang="pt-BR" sz="2200">
                <a:solidFill>
                  <a:srgbClr val="000000"/>
                </a:solidFill>
              </a:rPr>
              <a:t>OR</a:t>
            </a:r>
            <a:r>
              <a:rPr lang="pt-BR" sz="2200">
                <a:solidFill>
                  <a:srgbClr val="000000"/>
                </a:solidFill>
              </a:rPr>
              <a:t>(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Quality Control</a:t>
            </a:r>
            <a:r>
              <a:rPr lang="pt-BR" sz="2200">
                <a:solidFill>
                  <a:srgbClr val="000000"/>
                </a:solidFill>
              </a:rPr>
              <a:t>) ) </a:t>
            </a:r>
            <a:r>
              <a:rPr b="1" lang="pt-BR" sz="2200">
                <a:solidFill>
                  <a:srgbClr val="000000"/>
                </a:solidFill>
              </a:rPr>
              <a:t>AND</a:t>
            </a:r>
            <a:r>
              <a:rPr lang="pt-BR" sz="2200">
                <a:solidFill>
                  <a:srgbClr val="000000"/>
                </a:solidFill>
              </a:rPr>
              <a:t> (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hlinkClick r:id="rId5"/>
              </a:rPr>
              <a:t>Process Structure</a:t>
            </a:r>
            <a:r>
              <a:rPr lang="pt-BR" sz="2200">
                <a:solidFill>
                  <a:srgbClr val="000000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6112" y="2795925"/>
            <a:ext cx="5913525" cy="21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pt-BR">
                <a:latin typeface="Oswald"/>
                <a:ea typeface="Oswald"/>
                <a:cs typeface="Oswald"/>
                <a:sym typeface="Oswald"/>
              </a:rPr>
              <a:t>Fontes de Pesquisa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34250"/>
            <a:ext cx="3319800" cy="343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4402000" y="103550"/>
            <a:ext cx="4242900" cy="4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buscas serão feitas em bases de dados digitais. Foram selecionadas 4 bases, sendo elas: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IEEEXplore Digital Library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http://ieeexplore.ieee.org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ACM Digital Library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http://portal.acm.org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Periódicos CAPES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http://www.periodicos.capes.gov.br/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Scopus (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http://www.scopus.com/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</p:txBody>
      </p:sp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600" y="1759875"/>
            <a:ext cx="3719400" cy="24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>
                <a:latin typeface="Oswald"/>
                <a:ea typeface="Oswald"/>
                <a:cs typeface="Oswald"/>
                <a:sym typeface="Oswald"/>
              </a:rPr>
              <a:t>Estratégia de Pesquisa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836975" y="1810875"/>
            <a:ext cx="669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estratégia de pesquisa definida é: </a:t>
            </a: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Pesquisa de trabalhos nas fontes definidas utilizando as strings de busca. </a:t>
            </a: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Leitura do título, resumo e palavras chaves dos trabalhos aplicando os critérios de inclusão e exclusão definidos neste protocolo. Com base nesses critérios os trabalhos serão pré-selecionados. </a:t>
            </a: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trabalhos que forem selecionados no passo anterior deverão ser lidos por completo, e por fim as informações presentes no formulário de coleta de dados que será desenvolvido deverão ser extraídas destes trabalhos. 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975" y="126610"/>
            <a:ext cx="2143975" cy="14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>
                <a:latin typeface="Oswald"/>
                <a:ea typeface="Oswald"/>
                <a:cs typeface="Oswald"/>
                <a:sym typeface="Oswald"/>
              </a:rPr>
              <a:t>Critérios de Inclusão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89950" y="1822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trabalhos devem estar disponíveis em bases de dados digitais previamente definidas, de preferência de forma gratuita.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Serão considerados artigos publicados a partir do ano de 2001. Entretanto pode-se encontrar fontes clássicas com definições (livros com conceitos clássicos ou artigos pioneiros) que também serão considerados. 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artigo deve possuir menção a técnicas</a:t>
            </a:r>
            <a:r>
              <a:rPr lang="pt-BR">
                <a:solidFill>
                  <a:srgbClr val="545454"/>
                </a:solidFill>
                <a:highlight>
                  <a:srgbClr val="FFFFFF"/>
                </a:highlight>
              </a:rPr>
              <a:t>/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atividades de verificação, validação e testes de software em  projetos de desenvolvimento ágil ou menção a controle/garantia da qualidade em projetos que utilizam metodologias ágeis.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275" y="91950"/>
            <a:ext cx="3422250" cy="17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Critérios de Exclusão: 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510150" y="1452575"/>
            <a:ext cx="6550500" cy="34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Trabalhos que, forem identificados como fora do escopo e tema do trabalho. 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Trabalhos publicados antes do ano de 2001 que não sejam de fontes clássicas e renomadas em relação ao tema do trabalho.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Trabalhos não disponíveis em bases de dados digitais e/ou que não estejam disponibilizados de forma gratuita.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AutoNum type="arabicPeriod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Trabalhos duplicados, que foram publicados em mais de uma base de dados 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00" y="1896850"/>
            <a:ext cx="2044499" cy="20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