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ehow.com.br/desvantagens-iso-9000-info_14249/" TargetMode="External"/><Relationship Id="rId4" Type="http://schemas.openxmlformats.org/officeDocument/2006/relationships/hyperlink" Target="http://cvm.org.br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06533" y="-1682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Cruzada A - Auditoria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913875" y="2460937"/>
            <a:ext cx="5040300" cy="117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800">
                <a:latin typeface="Oswald"/>
                <a:ea typeface="Oswald"/>
                <a:cs typeface="Oswald"/>
                <a:sym typeface="Oswald"/>
              </a:rPr>
              <a:t>Grupo 6:</a:t>
            </a:r>
          </a:p>
          <a:p>
            <a:pPr lvl="0">
              <a:spcBef>
                <a:spcPts val="0"/>
              </a:spcBef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Dandara Aranha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Isaac Borges</a:t>
            </a:r>
          </a:p>
          <a:p>
            <a:pPr lvl="0">
              <a:spcBef>
                <a:spcPts val="0"/>
              </a:spcBef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Leonardo Oliveira</a:t>
            </a:r>
          </a:p>
          <a:p>
            <a:pPr lvl="0">
              <a:spcBef>
                <a:spcPts val="0"/>
              </a:spcBef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Matheus Figueiredo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Matheus  </a:t>
            </a:r>
          </a:p>
          <a:p>
            <a:pPr lvl="0">
              <a:spcBef>
                <a:spcPts val="0"/>
              </a:spcBef>
              <a:buNone/>
            </a:pPr>
            <a:r>
              <a:rPr lang="pt-BR" sz="1600">
                <a:latin typeface="Oswald"/>
                <a:ea typeface="Oswald"/>
                <a:cs typeface="Oswald"/>
                <a:sym typeface="Oswald"/>
              </a:rPr>
              <a:t>Victor Hugo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425" y="2124574"/>
            <a:ext cx="2241100" cy="19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66" y="2124575"/>
            <a:ext cx="2767858" cy="184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Métricas de Qualidade de Software  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6455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A fase de seleção das métricas é uma </a:t>
            </a:r>
            <a:r>
              <a:rPr b="1" lang="pt-BR">
                <a:solidFill>
                  <a:srgbClr val="000000"/>
                </a:solidFill>
              </a:rPr>
              <a:t>fase importante</a:t>
            </a:r>
            <a:r>
              <a:rPr lang="pt-BR">
                <a:solidFill>
                  <a:srgbClr val="000000"/>
                </a:solidFill>
              </a:rPr>
              <a:t> e complexa no processo de </a:t>
            </a:r>
            <a:r>
              <a:rPr b="1" lang="pt-BR">
                <a:solidFill>
                  <a:srgbClr val="000000"/>
                </a:solidFill>
              </a:rPr>
              <a:t>auditoria da qualidade</a:t>
            </a:r>
            <a:r>
              <a:rPr lang="pt-BR">
                <a:solidFill>
                  <a:srgbClr val="000000"/>
                </a:solidFill>
              </a:rPr>
              <a:t>, especificamente quando seu propósito é avaliar a qualidade de um software. 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rgbClr val="000000"/>
                </a:solidFill>
              </a:rPr>
              <a:t>Funcionalidade, confiabilidade, usabilidade, eficiência, manutenibilidade e portabilidade</a:t>
            </a:r>
            <a:r>
              <a:rPr lang="pt-BR">
                <a:solidFill>
                  <a:srgbClr val="000000"/>
                </a:solidFill>
              </a:rPr>
              <a:t>, são as principais caracterÌsticas estabelecidas na proposta, cada uma com suas respectivas subcaracterÌsticas e perguntas chaves. 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387" y="65000"/>
            <a:ext cx="17049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Níveis de Pontuação Para as Métricas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solidFill>
                  <a:srgbClr val="000000"/>
                </a:solidFill>
              </a:rPr>
              <a:t>Depois de estabelecidas as métricas, o próximo passo é atribuir níveis de pontuação às mesmas.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Segundo Antonioni e Rosa (1995), inexistem métricas gerais mundialmente aceitas para avaliar a qualidade de softwares. Inclusive alguns especialistas consideram que as métricas existentes não são suficientemente maduras.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Uma alternativa para obter níveis de pontuação é estabelecer graus de relevância para as subcaracterísticas das métricas, atribuindo-lhes pesos.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17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Níveis de Pontuação Para as Métricas</a:t>
            </a:r>
          </a:p>
        </p:txBody>
      </p:sp>
      <p:pic>
        <p:nvPicPr>
          <p:cNvPr descr="vv6.jp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890" y="1152475"/>
            <a:ext cx="5779634" cy="37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Desvantagens</a:t>
            </a:r>
            <a:r>
              <a:rPr lang="pt-BR"/>
              <a:t>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266875" y="1017725"/>
            <a:ext cx="4023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Trabalho Intensivo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Custo Elevado 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Subjetiva 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Necessidade de Auditores Realmente Capacitados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Desvantagem competitiva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➔"/>
            </a:pPr>
            <a:r>
              <a:rPr lang="pt-BR">
                <a:solidFill>
                  <a:schemeClr val="dk1"/>
                </a:solidFill>
              </a:rPr>
              <a:t>Defasagem tecnológica</a:t>
            </a:r>
          </a:p>
          <a:p>
            <a:pPr lvl="0" marL="228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00" y="263625"/>
            <a:ext cx="2028350" cy="20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290475" y="2429675"/>
            <a:ext cx="35973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➔"/>
            </a:pPr>
            <a:r>
              <a:rPr lang="pt-BR" sz="1800">
                <a:solidFill>
                  <a:schemeClr val="dk1"/>
                </a:solidFill>
              </a:rPr>
              <a:t>Falta de bons profissionais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➔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>
                <a:solidFill>
                  <a:schemeClr val="dk1"/>
                </a:solidFill>
              </a:rPr>
              <a:t>Falta de cultura da empresa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➔"/>
            </a:pPr>
            <a:r>
              <a:rPr lang="pt-BR" sz="1800">
                <a:solidFill>
                  <a:schemeClr val="dk1"/>
                </a:solidFill>
              </a:rPr>
              <a:t>Tecnologia variada e abrangente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➔"/>
            </a:pPr>
            <a:r>
              <a:rPr lang="pt-BR" sz="1800">
                <a:solidFill>
                  <a:schemeClr val="dk1"/>
                </a:solidFill>
              </a:rPr>
              <a:t>Complexidade crescente do ambiente computacional 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424" y="3426574"/>
            <a:ext cx="2193399" cy="144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Porque as auditorias falham:?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➢"/>
            </a:pPr>
            <a:r>
              <a:rPr lang="pt-BR">
                <a:solidFill>
                  <a:schemeClr val="dk1"/>
                </a:solidFill>
              </a:rPr>
              <a:t>Falta de comprometimento/envolvimento da Alta Administração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➢"/>
            </a:pPr>
            <a:r>
              <a:rPr lang="pt-BR">
                <a:solidFill>
                  <a:schemeClr val="dk1"/>
                </a:solidFill>
              </a:rPr>
              <a:t>Resistência da organização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➢"/>
            </a:pPr>
            <a:r>
              <a:rPr lang="pt-BR">
                <a:solidFill>
                  <a:schemeClr val="dk1"/>
                </a:solidFill>
              </a:rPr>
              <a:t>Falta de treinamento/habilidade por parte dos auditores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➢"/>
            </a:pPr>
            <a:r>
              <a:rPr lang="pt-BR">
                <a:solidFill>
                  <a:schemeClr val="dk1"/>
                </a:solidFill>
              </a:rPr>
              <a:t>Falha na implantação da ação corretiva: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➢"/>
            </a:pPr>
            <a:r>
              <a:rPr lang="pt-BR">
                <a:solidFill>
                  <a:schemeClr val="dk1"/>
                </a:solidFill>
              </a:rPr>
              <a:t>Com o custo alto para implantação, as empresas que não possuem a 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certificação a ISO 9000 são mais atraentes por serem mais baratas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750" y="1762925"/>
            <a:ext cx="2085549" cy="146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Ferramentas  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0" y="1208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Ferramentas generalistas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◆"/>
            </a:pPr>
            <a:r>
              <a:rPr lang="pt-BR">
                <a:solidFill>
                  <a:srgbClr val="000000"/>
                </a:solidFill>
              </a:rPr>
              <a:t>Softwares geralmente focados em processar, simular, analisar gerar dados estatísticos e apontar duplicidades.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Ex: Audit Command Language (ACL)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Galieo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Pentana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Ferramentas especialistas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◆"/>
            </a:pPr>
            <a:r>
              <a:rPr lang="pt-BR">
                <a:solidFill>
                  <a:srgbClr val="000000"/>
                </a:solidFill>
              </a:rPr>
              <a:t>Software para executar tarefas específicas. Pode ser muito caro pois seu uso geralmente é para um cliente restrito.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Ferramentas de utilidade geral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◆"/>
            </a:pPr>
            <a:r>
              <a:rPr lang="pt-BR">
                <a:solidFill>
                  <a:srgbClr val="000000"/>
                </a:solidFill>
              </a:rPr>
              <a:t>Softwares como planilhas eletrônicas, gerenciamento de banco de dados, ferramentas de Business Intelligence ou softwares estatísticos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Ex: Suíte Trauma Zer0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MaiDetective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025" y="19900"/>
            <a:ext cx="2536574" cy="14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Referências 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269625" y="1152475"/>
            <a:ext cx="8562600" cy="377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900">
                <a:solidFill>
                  <a:srgbClr val="000000"/>
                </a:solidFill>
              </a:rPr>
              <a:t>(1) INSTITUTO BRASILEIRO DO PETRÓ- LEO. Guias para a implantação de sistemas de garantia da qualidade. Capítulo 1 - Terminologia. 1987. </a:t>
            </a:r>
          </a:p>
          <a:p>
            <a:pPr lvl="0">
              <a:spcBef>
                <a:spcPts val="0"/>
              </a:spcBef>
              <a:buNone/>
            </a:pPr>
            <a:r>
              <a:rPr lang="pt-BR" sz="900">
                <a:solidFill>
                  <a:srgbClr val="000000"/>
                </a:solidFill>
              </a:rPr>
              <a:t>(2) </a:t>
            </a:r>
            <a:r>
              <a:rPr lang="pt-BR" sz="900">
                <a:solidFill>
                  <a:srgbClr val="000000"/>
                </a:solidFill>
                <a:hlinkClick r:id="rId3"/>
              </a:rPr>
              <a:t>http://www.ehow.com.br/desvantagens-iso-9000-info_14249/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(3) ANDRADE, Lucila Carmélia de. </a:t>
            </a:r>
            <a:r>
              <a:rPr i="1" lang="pt-BR" sz="900">
                <a:solidFill>
                  <a:srgbClr val="000000"/>
                </a:solidFill>
                <a:highlight>
                  <a:srgbClr val="FFFFFF"/>
                </a:highlight>
              </a:rPr>
              <a:t>Técnicas de amostragem em empresas de auditoria na cidade do Rio de Janeiro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: um estudo de casos. 1988. 188f. Dissertação (Mestrado em Ciências Contábeis) - Instituto Superior de Estudos Contábeis - ISEC. Fundação Getúlio Vargas, Rio de Janeiro, 1988.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(4) ATTIE, William. </a:t>
            </a:r>
            <a:r>
              <a:rPr i="1" lang="pt-BR" sz="900">
                <a:solidFill>
                  <a:srgbClr val="000000"/>
                </a:solidFill>
                <a:highlight>
                  <a:srgbClr val="FFFFFF"/>
                </a:highlight>
              </a:rPr>
              <a:t>Auditoria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: conceitos e aplicações. 5 ed. São Paulo: Atlas, 1998.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(5) BOYNTON, William C.; JOHNSON, Raymond N.; KELL, Walter G.. </a:t>
            </a:r>
            <a:r>
              <a:rPr i="1" lang="pt-BR" sz="900">
                <a:solidFill>
                  <a:srgbClr val="000000"/>
                </a:solidFill>
                <a:highlight>
                  <a:srgbClr val="FFFFFF"/>
                </a:highlight>
              </a:rPr>
              <a:t>Auditoria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. Tradução: José Evaristo do Santos. São Paulo: Atlas, 2002.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(6) CERVO, Amando L.; BERVIAN, Pedro A.. </a:t>
            </a:r>
            <a:r>
              <a:rPr i="1" lang="pt-BR" sz="900">
                <a:solidFill>
                  <a:srgbClr val="000000"/>
                </a:solidFill>
                <a:highlight>
                  <a:srgbClr val="FFFFFF"/>
                </a:highlight>
              </a:rPr>
              <a:t>Metodologia científica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. 5. ed. São Paulo: Prentice Hall, 2003.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(7) COMISSÃO DE VALORES MOBILIÁRIOS. Disponível em: &lt;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http:/cvm.org.br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&gt;. Acesso em: 10 maio 2004.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(8)CONSELHO FEDERAL DE CONTABILIDADE. </a:t>
            </a:r>
            <a:r>
              <a:rPr i="1" lang="pt-BR" sz="900">
                <a:solidFill>
                  <a:srgbClr val="000000"/>
                </a:solidFill>
                <a:highlight>
                  <a:srgbClr val="FFFFFF"/>
                </a:highlight>
              </a:rPr>
              <a:t>Princípios fundamentais e normas brasileiras de contabilidade</a:t>
            </a: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: auditoria e perícia. Brasília: Conselho Federal de Contabilidade, 2003.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(9) ANTONIONI, José A; ROSA, Newton Braga. Qualidade em software: manual da aplicação da ISO-9000. São Paulo: Makron Books, 1995.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pt-BR" sz="9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>
                <a:latin typeface="Oswald"/>
                <a:ea typeface="Oswald"/>
                <a:cs typeface="Oswald"/>
                <a:sym typeface="Oswald"/>
              </a:rPr>
              <a:t>Conceito: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017725"/>
            <a:ext cx="50154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</a:t>
            </a:r>
            <a:r>
              <a:rPr lang="pt-BR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ma auditoria da qualidade é uma avaliação planejada, programada e documentada, executada por pessoal independente da área auditada, a fim de verificar a eficácia do sistema de qualidade implantado, através da constatação de evidências objetivas e da identificação de não-conformidades, servindo como mecanismo de realimentação e aperfeiçoamento do sistema da qualidade (1). 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799" y="1300650"/>
            <a:ext cx="7662150" cy="298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Tipos de Auditoria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>
                <a:solidFill>
                  <a:srgbClr val="000000"/>
                </a:solidFill>
              </a:rPr>
              <a:t>Quanto a sua execução: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pt-BR">
                <a:solidFill>
                  <a:srgbClr val="000000"/>
                </a:solidFill>
              </a:rPr>
              <a:t>Interna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pt-BR">
                <a:solidFill>
                  <a:srgbClr val="000000"/>
                </a:solidFill>
              </a:rPr>
              <a:t>Externa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Auditoria de Sistemas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Auditoria de Processos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pt-BR">
                <a:solidFill>
                  <a:srgbClr val="000000"/>
                </a:solidFill>
              </a:rPr>
              <a:t>Auditoria de Itens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096" y="942475"/>
            <a:ext cx="4393855" cy="29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Tipos de Auditoria 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>
                <a:solidFill>
                  <a:srgbClr val="000000"/>
                </a:solidFill>
              </a:rPr>
              <a:t>Quanto a ocasião: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pt-BR">
                <a:solidFill>
                  <a:schemeClr val="dk1"/>
                </a:solidFill>
              </a:rPr>
              <a:t>Pré-contrato ("pre-award") </a:t>
            </a:r>
            <a:r>
              <a:rPr b="1" lang="pt-BR">
                <a:solidFill>
                  <a:srgbClr val="000000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pt-BR">
                <a:solidFill>
                  <a:schemeClr val="dk1"/>
                </a:solidFill>
              </a:rPr>
              <a:t>Pós-contrato ("post-award")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pt-BR">
                <a:solidFill>
                  <a:schemeClr val="dk1"/>
                </a:solidFill>
              </a:rPr>
              <a:t>Auditoria de projeto-desenvolvimento/pré- produção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pt-BR">
                <a:solidFill>
                  <a:schemeClr val="dk1"/>
                </a:solidFill>
              </a:rPr>
              <a:t>Auditoria de produção/construção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>
                <a:solidFill>
                  <a:srgbClr val="000000"/>
                </a:solidFill>
              </a:rPr>
              <a:t>Quanto a sua frequência: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pt-BR">
                <a:solidFill>
                  <a:schemeClr val="dk1"/>
                </a:solidFill>
              </a:rPr>
              <a:t>Programada (de rotina)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pt-BR">
                <a:solidFill>
                  <a:schemeClr val="dk1"/>
                </a:solidFill>
              </a:rPr>
              <a:t>Não programada (especial) 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875" y="249200"/>
            <a:ext cx="38100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>
                <a:latin typeface="Oswald"/>
                <a:ea typeface="Oswald"/>
                <a:cs typeface="Oswald"/>
                <a:sym typeface="Oswald"/>
              </a:rPr>
              <a:t>Objetivos: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Um processo de auditoria exerce uma ação preventiva, reparadora e moralizadora.  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Ao realizar uma auditoria os principais objetivos são: 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O controle da Área de Tecnologia;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A análise da eficiência dos Sistemas de Informação;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A verificação do cumprimento das legislações e normativos a qual estão sujeitos;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A gestão eficaz dos recursos de informática.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575" y="1624573"/>
            <a:ext cx="2142724" cy="148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Forma de Aplicação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34250"/>
            <a:ext cx="3319800" cy="343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400">
                <a:solidFill>
                  <a:srgbClr val="000000"/>
                </a:solidFill>
              </a:rPr>
              <a:t>Para a implantação de programa de auditoria é sempre interessante a adoção de uma norma para apoiar o processo, como por exemplo, a NBR ISO 19011.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25" y="2604175"/>
            <a:ext cx="3387400" cy="23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402000" y="103550"/>
            <a:ext cx="4242900" cy="4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Assim o processo pode ter as seguintes fases e atividades: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FF0000"/>
                </a:solidFill>
              </a:rPr>
              <a:t>1.     Início do Processo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1.1.     Definição do Projeto a ser auditado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1.2.     Definição dos objetivos da auditoria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1.3.     Planejamento da auditoria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1.4.     Notificação dos envolvidos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FF0000"/>
                </a:solidFill>
              </a:rPr>
              <a:t>2.     Coleta e análise dos documentos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2.1.     Coleta dos documentos pertinentes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2.2.     Análise dos documentos em acordo aos objetivos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FF0000"/>
                </a:solidFill>
              </a:rPr>
              <a:t>3.     Condução da auditoria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3.1. 	Geração das constatações da auditoria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3.2. 	Preparação das conclusões da auditoria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3.3. 	Condução da reunião de encerramento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3.4. 	Relatório de auditoria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3.5. 	Preparação do relatório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3.6. 	Aprovação e distribuição do relatório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FF0000"/>
                </a:solidFill>
              </a:rPr>
              <a:t>4.     Encerramento da auditoria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pt-BR" sz="800">
                <a:solidFill>
                  <a:srgbClr val="555555"/>
                </a:solidFill>
              </a:rPr>
              <a:t>4.1. 	Estabelecimento de acompanhamento e finalização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Forma de Aplicação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800" y="280925"/>
            <a:ext cx="54102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Forma de Aplicação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Questionários 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Simulação de dados 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Visita in loco 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Entrevista 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Análise de Log 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Análise do programa fonte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Mapeamento Estatístico 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Etc.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075" y="252575"/>
            <a:ext cx="3387400" cy="234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Qual(is) métrica(s) poderia(m) ser usadas para avaliar a técnica?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281900" y="1467800"/>
            <a:ext cx="6550500" cy="341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As métricas mais utilizadas em auditorias de qualidade são aquelas que envolvem a conformidade do projeto, como: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Porcentagem de não-conformidades por projeto 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➔"/>
            </a:pPr>
            <a:r>
              <a:rPr lang="pt-BR">
                <a:solidFill>
                  <a:srgbClr val="000000"/>
                </a:solidFill>
              </a:rPr>
              <a:t>Porcentagem de não conformidades fechadas por mês.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Também é verificada a </a:t>
            </a:r>
            <a:r>
              <a:rPr i="1" lang="pt-BR">
                <a:solidFill>
                  <a:srgbClr val="000000"/>
                </a:solidFill>
              </a:rPr>
              <a:t>Quantidade de Auditorias Planejadas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b="1" i="1" lang="pt-BR">
                <a:solidFill>
                  <a:srgbClr val="000000"/>
                </a:solidFill>
              </a:rPr>
              <a:t>X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i="1" lang="pt-BR">
                <a:solidFill>
                  <a:srgbClr val="000000"/>
                </a:solidFill>
              </a:rPr>
              <a:t>Quantidade de Auditorias Realizadas.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25" y="2482050"/>
            <a:ext cx="2022350" cy="24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