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2" r:id="rId10"/>
    <p:sldId id="263" r:id="rId11"/>
    <p:sldId id="265" r:id="rId12"/>
    <p:sldId id="266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FA8FB-E421-1B3A-F6C3-062F6EE7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238992-003C-7E29-1D6D-38FD54678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2D1354-3820-DCE1-E61D-F42CCED3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806929-F3C4-D973-3F9A-20941EFF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64B437-ED7B-3002-7AB9-7C6E6C5B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67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F00D7-D199-081E-EF3E-F40BDD26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3276C1-33BE-BAE4-11EA-38E7D6848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8CE41-25FC-DB5C-8CA9-F58A1F94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E7E91B-A2F6-5195-3BE4-1227CFC6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DAD27-6995-804C-A052-313F7323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78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A3F39B-30CA-1DF4-4A08-D6FA81FA1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E78F2B-4B2B-73C5-D4B6-A36D3713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7103CE-787F-903D-B752-7E916AF8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765155-FFDE-CBF2-548A-159F729B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72CE0A-1AAD-B73F-B4C3-7034B1D0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51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6289ED-DEB5-2B83-813F-E72F4DB7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22397A-3170-FD60-371A-D449AC19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980736-325F-0441-8280-F42A103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A03302-933A-1523-5EB7-F4F927F4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B0768C-F05F-786B-5CBC-B636A61A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2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2AF54A-082D-F7C6-F3EB-B0E58445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04F52-E83E-6C14-5C99-BC924A16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1D841-A79C-F26E-B204-AB210EB8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945D20-5025-2AE5-4620-6560C530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56A474-E09D-5D51-4785-8F9F7AD5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2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887A5A-66B4-0487-ECDE-73AA0D85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150C6F-90AB-DF85-4EDA-3931C8B7C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994C4-1195-7FBB-159C-58BFA5521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913BED-F70A-46A1-D74D-4AB82E1C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0A1B51-5E87-A69D-F9B0-971EF140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3D981B-12C4-7613-944E-8E5A84B6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70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10744-1148-34A3-42E2-C1C98F91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E202C2-2C5D-EBDC-2B10-4A20A0BD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13AFCD-3A8A-FD2D-33A7-A1EAAA65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5E4295B-7161-2D60-FC0C-66A7A3C13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052379-2785-2758-AA03-7B6D087C7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83DB0C-2BE9-5203-D5E7-F5FB97D0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79BB00-18A7-B043-C746-7D531492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13003D-9535-5D67-2100-F7D75DAD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58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A48B8-3B7C-8F83-EB56-B0055DD0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B01C1C-2ABE-8CBE-340A-D019A3F2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9F9D79-4DBA-AC0D-B060-988206E2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726412-4B88-3C24-E7DB-1499F5B2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04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9A5AD1-9278-27B0-FF6A-2827D310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A4C21F-D0F9-859B-75E1-527DA016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ADD69F-512A-369F-A4CC-CB7CA169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20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B7975-49E9-DE7B-2B73-060EC336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B93E63-ABF0-3D2F-71AC-9F02BA5E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749E98-4B28-A17E-E7E6-8E34261B5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DE5192-2E51-07FB-D27C-3EE027BC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1C1DED-9500-BF7C-2132-A1944565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000B29-93FA-6AFF-15A7-A49BD733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77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FA110-FCF1-19E4-32BF-C8F78001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A7D0AE-ABC9-EAF7-6813-1915CD3FE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257F9B-C5D0-C644-9669-D8A863550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C25032-BE46-B0E7-FA6D-A9BF563A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9EBC1B-573D-0E80-F0C7-61204AF8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EFE2EE-A21E-1384-3274-94FB21A7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2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90BEC5-E18B-18FF-6036-BA91CB70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39095D-A1B3-F44D-1A3C-C5404066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FFFE8-07CA-8E95-6280-D6F544CB4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E3FA6-50DC-4645-B76B-CE8110B01F0F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039B36-0F98-9E62-AA39-76C03D905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127330-9CA2-E17B-8792-22D23045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2EC14-DB3D-4AE2-9AA3-06A8E049F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33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1BFAF-D510-271E-5FDB-7911515A9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AI-</a:t>
            </a:r>
            <a:r>
              <a:rPr lang="it-IT" dirty="0" err="1"/>
              <a:t>written</a:t>
            </a:r>
            <a:r>
              <a:rPr lang="it-IT" dirty="0"/>
              <a:t> vs Human-</a:t>
            </a:r>
            <a:r>
              <a:rPr lang="it-IT" dirty="0" err="1"/>
              <a:t>written</a:t>
            </a:r>
            <a:r>
              <a:rPr lang="it-IT" dirty="0"/>
              <a:t> abstract: text mining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E6526D-4359-ED56-B536-676C9EF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Galardi</a:t>
            </a:r>
          </a:p>
        </p:txBody>
      </p:sp>
    </p:spTree>
    <p:extLst>
      <p:ext uri="{BB962C8B-B14F-4D97-AF65-F5344CB8AC3E}">
        <p14:creationId xmlns:p14="http://schemas.microsoft.com/office/powerpoint/2010/main" val="145344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4F0DC-AC17-6348-CD54-6444311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model </a:t>
            </a:r>
            <a:r>
              <a:rPr lang="it-IT" dirty="0" err="1"/>
              <a:t>construction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6721504-7424-AA39-7C3F-881B00E7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884" y="2213202"/>
            <a:ext cx="8138231" cy="3339395"/>
          </a:xfrm>
        </p:spPr>
      </p:pic>
    </p:spTree>
    <p:extLst>
      <p:ext uri="{BB962C8B-B14F-4D97-AF65-F5344CB8AC3E}">
        <p14:creationId xmlns:p14="http://schemas.microsoft.com/office/powerpoint/2010/main" val="331465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FC5A0-D763-7086-78A6-765DF95B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model </a:t>
            </a:r>
            <a:r>
              <a:rPr lang="it-IT" dirty="0" err="1"/>
              <a:t>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DAE29E-9292-5020-72C9-E6CADCF8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statistically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models to create the ensemble,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ways: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Create an ensemble with </a:t>
            </a:r>
            <a:r>
              <a:rPr lang="it-IT" dirty="0" err="1"/>
              <a:t>all</a:t>
            </a:r>
            <a:r>
              <a:rPr lang="it-IT" dirty="0"/>
              <a:t> models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counting</a:t>
            </a:r>
            <a:r>
              <a:rPr lang="it-IT" dirty="0"/>
              <a:t> </a:t>
            </a:r>
            <a:r>
              <a:rPr lang="it-IT" dirty="0" err="1"/>
              <a:t>tf-idf+logistic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and </a:t>
            </a:r>
            <a:r>
              <a:rPr lang="it-IT" dirty="0" err="1"/>
              <a:t>tf-idf+svc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Create an ensemble with </a:t>
            </a:r>
            <a:r>
              <a:rPr lang="it-IT" dirty="0" err="1"/>
              <a:t>all</a:t>
            </a:r>
            <a:r>
              <a:rPr lang="it-IT" dirty="0"/>
              <a:t> models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counting</a:t>
            </a:r>
            <a:r>
              <a:rPr lang="it-IT" dirty="0"/>
              <a:t> word2Vec+svc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validate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the best one</a:t>
            </a:r>
          </a:p>
        </p:txBody>
      </p:sp>
    </p:spTree>
    <p:extLst>
      <p:ext uri="{BB962C8B-B14F-4D97-AF65-F5344CB8AC3E}">
        <p14:creationId xmlns:p14="http://schemas.microsoft.com/office/powerpoint/2010/main" val="166141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85190-93FF-921D-FEBD-CDD81BD8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model </a:t>
            </a:r>
            <a:r>
              <a:rPr lang="it-IT" dirty="0" err="1"/>
              <a:t>construction</a:t>
            </a:r>
            <a:r>
              <a:rPr lang="it-IT" dirty="0"/>
              <a:t>     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0002D4E-AF3D-790F-AA6F-27AF82F8E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971" y="1858181"/>
            <a:ext cx="7362965" cy="148038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DBC750-48D0-BEA6-2576-C0C045B8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1" y="4087403"/>
            <a:ext cx="6317188" cy="182102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B11147-682D-F830-65C4-80968F79DE10}"/>
              </a:ext>
            </a:extLst>
          </p:cNvPr>
          <p:cNvSpPr txBox="1"/>
          <p:nvPr/>
        </p:nvSpPr>
        <p:spPr>
          <a:xfrm>
            <a:off x="9164097" y="1858181"/>
            <a:ext cx="2991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from the </a:t>
            </a:r>
            <a:r>
              <a:rPr lang="it-IT" dirty="0" err="1"/>
              <a:t>statistical</a:t>
            </a:r>
            <a:endParaRPr lang="it-IT" dirty="0"/>
          </a:p>
          <a:p>
            <a:r>
              <a:rPr lang="it-IT" dirty="0"/>
              <a:t>test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ensembles </a:t>
            </a:r>
          </a:p>
          <a:p>
            <a:r>
              <a:rPr lang="it-IT" dirty="0"/>
              <a:t>are </a:t>
            </a:r>
            <a:r>
              <a:rPr lang="it-IT" dirty="0" err="1"/>
              <a:t>different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endParaRPr lang="it-IT" dirty="0"/>
          </a:p>
          <a:p>
            <a:r>
              <a:rPr lang="it-IT" dirty="0"/>
              <a:t>the second one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</a:p>
          <a:p>
            <a:r>
              <a:rPr lang="it-IT" dirty="0" err="1"/>
              <a:t>final</a:t>
            </a:r>
            <a:r>
              <a:rPr lang="it-IT" dirty="0"/>
              <a:t> model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it-IT" dirty="0"/>
          </a:p>
          <a:p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slitghly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</a:p>
          <a:p>
            <a:r>
              <a:rPr lang="it-IT" dirty="0" err="1"/>
              <a:t>accuracy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016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7D0E1B-0D5C-555D-5AA7-42A53E8C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4200"/>
              <a:t>Final model performance evaluation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924E08-F0EB-0C8D-5191-5FF2D0F5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246A3A-EA16-A868-974C-36C70934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653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253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215C7-84CA-65A4-4540-E26FFBB3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D560ED7-E94C-B1C0-BC39-5FDD7C35F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761" y="2170444"/>
            <a:ext cx="8128605" cy="2996811"/>
          </a:xfrm>
        </p:spPr>
      </p:pic>
    </p:spTree>
    <p:extLst>
      <p:ext uri="{BB962C8B-B14F-4D97-AF65-F5344CB8AC3E}">
        <p14:creationId xmlns:p14="http://schemas.microsoft.com/office/powerpoint/2010/main" val="164667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4B321-12F0-8E1B-48FF-A11EF944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Related</a:t>
            </a:r>
            <a:r>
              <a:rPr lang="it-IT" dirty="0"/>
              <a:t>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E7FE61-B981-4A64-FCAB-A5C40FB7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Theocharopoulos</a:t>
            </a:r>
            <a:r>
              <a:rPr lang="en-US" dirty="0"/>
              <a:t>, P. C., Anagnostou, P., Tsoukala, A., Georgakopoulos, S. V., </a:t>
            </a:r>
            <a:r>
              <a:rPr lang="en-US" dirty="0" err="1"/>
              <a:t>Tasoulis</a:t>
            </a:r>
            <a:r>
              <a:rPr lang="en-US" dirty="0"/>
              <a:t>, S. K., &amp; </a:t>
            </a:r>
            <a:r>
              <a:rPr lang="en-US" dirty="0" err="1"/>
              <a:t>Plagianakos</a:t>
            </a:r>
            <a:r>
              <a:rPr lang="en-US" dirty="0"/>
              <a:t>, V. P. (2023, April 12). </a:t>
            </a:r>
            <a:r>
              <a:rPr lang="en-US" i="1" dirty="0"/>
              <a:t>Detection of fake generated scientific abstract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337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45BEC-5F1C-0B3C-E49B-3A8DB68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E45D76-85FE-D124-B4B9-F319506C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AI is becoming increasingly present in everyone's daily life, it is becoming difficult to distinguish whether a text is written by a human or generated by artificial intelligence. Here we will consider as texts some abstracts associated to medical-scientific articles. </a:t>
            </a:r>
          </a:p>
          <a:p>
            <a:r>
              <a:rPr lang="en-US" dirty="0"/>
              <a:t>The idea is to train a classification model in order to classify scientific abstract into human written or ai-written taking into account how the abstract is written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983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FFD101-5CC1-237F-2972-0540158D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FDE6A7-EF99-261B-3E8B-5D21358D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Features: </a:t>
            </a:r>
            <a:r>
              <a:rPr lang="it-IT" dirty="0" err="1"/>
              <a:t>title,abstract,label</a:t>
            </a:r>
            <a:endParaRPr lang="it-IT" dirty="0"/>
          </a:p>
          <a:p>
            <a:r>
              <a:rPr lang="it-IT" dirty="0"/>
              <a:t>28662 </a:t>
            </a:r>
            <a:r>
              <a:rPr lang="it-IT" dirty="0" err="1"/>
              <a:t>observations</a:t>
            </a:r>
            <a:endParaRPr lang="it-IT" dirty="0"/>
          </a:p>
          <a:p>
            <a:r>
              <a:rPr lang="it-IT" dirty="0"/>
              <a:t>14331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titles</a:t>
            </a:r>
            <a:endParaRPr lang="it-IT" dirty="0"/>
          </a:p>
        </p:txBody>
      </p:sp>
      <p:pic>
        <p:nvPicPr>
          <p:cNvPr id="4" name="Immagine 3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8C2F5B96-D5AA-52B0-1F59-77821028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0555"/>
            <a:ext cx="4838598" cy="2951622"/>
          </a:xfrm>
          <a:prstGeom prst="rect">
            <a:avLst/>
          </a:prstGeom>
        </p:spPr>
      </p:pic>
      <p:pic>
        <p:nvPicPr>
          <p:cNvPr id="5" name="Immagine 4" descr="Immagine che contiene testo, schermata, Rettangolo, diagramma&#10;&#10;Il contenuto generato dall'IA potrebbe non essere corretto.">
            <a:extLst>
              <a:ext uri="{FF2B5EF4-FFF2-40B4-BE49-F238E27FC236}">
                <a16:creationId xmlns:a16="http://schemas.microsoft.com/office/drawing/2014/main" id="{CCD93912-D19B-4D07-EFB4-4A69A9B5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1" y="3878665"/>
            <a:ext cx="4950582" cy="27531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7F076B2-367A-159C-35B9-395F2E9D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22420"/>
            <a:ext cx="5240262" cy="26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09157-6C0A-2674-27CE-992AC4D2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7D12E9-6F32-3559-1180-B14F85C4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randomly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of one of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observations</a:t>
            </a:r>
            <a:r>
              <a:rPr lang="it-IT" dirty="0"/>
              <a:t>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balance)</a:t>
            </a:r>
          </a:p>
          <a:p>
            <a:r>
              <a:rPr lang="it-IT" dirty="0" err="1"/>
              <a:t>Elimination</a:t>
            </a:r>
            <a:r>
              <a:rPr lang="it-IT" dirty="0"/>
              <a:t> of feature </a:t>
            </a:r>
            <a:r>
              <a:rPr lang="it-IT" dirty="0" err="1"/>
              <a:t>title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2A3D16-28CD-F16E-860A-4D56C157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829" y="2854262"/>
            <a:ext cx="6120130" cy="35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5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F4B0C-AD7D-0651-CF22-E8BD8C95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4058FF-181C-BAB0-F685-ADAD4141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Tokenization</a:t>
            </a:r>
            <a:endParaRPr lang="it-IT" dirty="0"/>
          </a:p>
          <a:p>
            <a:r>
              <a:rPr lang="it-IT" dirty="0" err="1"/>
              <a:t>Stopwords</a:t>
            </a:r>
            <a:r>
              <a:rPr lang="it-IT" dirty="0"/>
              <a:t> </a:t>
            </a:r>
            <a:r>
              <a:rPr lang="it-IT" dirty="0" err="1"/>
              <a:t>remover</a:t>
            </a:r>
            <a:endParaRPr lang="it-IT" dirty="0"/>
          </a:p>
          <a:p>
            <a:r>
              <a:rPr lang="it-IT" dirty="0"/>
              <a:t>Text </a:t>
            </a:r>
            <a:r>
              <a:rPr lang="it-IT" dirty="0" err="1"/>
              <a:t>representation</a:t>
            </a:r>
            <a:r>
              <a:rPr lang="it-IT" dirty="0"/>
              <a:t>: </a:t>
            </a:r>
            <a:r>
              <a:rPr lang="it-IT" dirty="0" err="1"/>
              <a:t>tf-idf</a:t>
            </a:r>
            <a:r>
              <a:rPr lang="it-IT" dirty="0"/>
              <a:t> and word2Vec models are </a:t>
            </a:r>
            <a:r>
              <a:rPr lang="it-IT" dirty="0" err="1"/>
              <a:t>taken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</a:t>
            </a:r>
          </a:p>
          <a:p>
            <a:r>
              <a:rPr lang="it-IT" dirty="0" err="1"/>
              <a:t>Classification</a:t>
            </a:r>
            <a:r>
              <a:rPr lang="it-IT" dirty="0"/>
              <a:t> model: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, </a:t>
            </a:r>
            <a:r>
              <a:rPr lang="it-IT" dirty="0" err="1"/>
              <a:t>naive-bayes,decision</a:t>
            </a:r>
            <a:r>
              <a:rPr lang="it-IT" dirty="0"/>
              <a:t> </a:t>
            </a:r>
            <a:r>
              <a:rPr lang="it-IT" dirty="0" err="1"/>
              <a:t>tree,svc,random</a:t>
            </a:r>
            <a:r>
              <a:rPr lang="it-IT" dirty="0"/>
              <a:t> </a:t>
            </a:r>
            <a:r>
              <a:rPr lang="it-IT" dirty="0" err="1"/>
              <a:t>forest</a:t>
            </a:r>
            <a:r>
              <a:rPr lang="it-IT" dirty="0"/>
              <a:t> and </a:t>
            </a:r>
            <a:r>
              <a:rPr lang="it-IT" dirty="0" err="1"/>
              <a:t>xgboost</a:t>
            </a:r>
            <a:r>
              <a:rPr lang="it-IT" dirty="0"/>
              <a:t> are </a:t>
            </a:r>
            <a:r>
              <a:rPr lang="it-IT" dirty="0" err="1"/>
              <a:t>taken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182662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62F46D-2067-3282-F45D-37007A0B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44826-DF4C-768D-1250-92267A94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(text </a:t>
            </a:r>
            <a:r>
              <a:rPr lang="it-IT" dirty="0" err="1"/>
              <a:t>representation</a:t>
            </a:r>
            <a:r>
              <a:rPr lang="it-IT" dirty="0"/>
              <a:t> </a:t>
            </a:r>
            <a:r>
              <a:rPr lang="it-IT" dirty="0" err="1"/>
              <a:t>model+classification</a:t>
            </a:r>
            <a:r>
              <a:rPr lang="it-IT" dirty="0"/>
              <a:t> model)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via </a:t>
            </a:r>
            <a:r>
              <a:rPr lang="it-IT" dirty="0" err="1"/>
              <a:t>nested</a:t>
            </a:r>
            <a:r>
              <a:rPr lang="it-IT" dirty="0"/>
              <a:t> loop cross </a:t>
            </a:r>
            <a:r>
              <a:rPr lang="it-IT" dirty="0" err="1"/>
              <a:t>validation</a:t>
            </a:r>
            <a:r>
              <a:rPr lang="it-IT" dirty="0"/>
              <a:t> on </a:t>
            </a:r>
            <a:r>
              <a:rPr lang="it-IT" dirty="0" err="1"/>
              <a:t>accuracy</a:t>
            </a:r>
            <a:r>
              <a:rPr lang="it-IT" dirty="0"/>
              <a:t> score</a:t>
            </a:r>
          </a:p>
          <a:p>
            <a:r>
              <a:rPr lang="it-IT" dirty="0"/>
              <a:t>Best 3 </a:t>
            </a:r>
            <a:r>
              <a:rPr lang="it-IT" dirty="0" err="1"/>
              <a:t>classification</a:t>
            </a:r>
            <a:r>
              <a:rPr lang="it-IT" dirty="0"/>
              <a:t> models for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tf-idf</a:t>
            </a:r>
            <a:r>
              <a:rPr lang="it-IT" dirty="0"/>
              <a:t> and word2Vec are </a:t>
            </a:r>
            <a:r>
              <a:rPr lang="it-IT" dirty="0" err="1"/>
              <a:t>chosen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resultant</a:t>
            </a:r>
            <a:r>
              <a:rPr lang="it-IT" dirty="0"/>
              <a:t> 6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alogside</a:t>
            </a:r>
            <a:r>
              <a:rPr lang="it-IT" dirty="0"/>
              <a:t> with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hyperparams</a:t>
            </a:r>
            <a:r>
              <a:rPr lang="it-IT" dirty="0"/>
              <a:t> </a:t>
            </a:r>
            <a:r>
              <a:rPr lang="it-IT" dirty="0" err="1"/>
              <a:t>founded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first step) are </a:t>
            </a:r>
            <a:r>
              <a:rPr lang="it-IT" dirty="0" err="1"/>
              <a:t>tested</a:t>
            </a:r>
            <a:r>
              <a:rPr lang="it-IT" dirty="0"/>
              <a:t> 2 by 2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wilcoxon</a:t>
            </a:r>
            <a:r>
              <a:rPr lang="it-IT" dirty="0"/>
              <a:t> test or t-test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wheter</a:t>
            </a:r>
            <a:r>
              <a:rPr lang="it-IT" dirty="0"/>
              <a:t> the </a:t>
            </a:r>
            <a:r>
              <a:rPr lang="it-IT" dirty="0" err="1"/>
              <a:t>differences</a:t>
            </a:r>
            <a:r>
              <a:rPr lang="it-IT" dirty="0"/>
              <a:t> of the </a:t>
            </a:r>
            <a:r>
              <a:rPr lang="it-IT" dirty="0" err="1"/>
              <a:t>accuracies</a:t>
            </a:r>
            <a:r>
              <a:rPr lang="it-IT" dirty="0"/>
              <a:t> </a:t>
            </a:r>
            <a:r>
              <a:rPr lang="it-IT" dirty="0" err="1"/>
              <a:t>fold</a:t>
            </a:r>
            <a:r>
              <a:rPr lang="it-IT" dirty="0"/>
              <a:t>-by-</a:t>
            </a:r>
            <a:r>
              <a:rPr lang="it-IT" dirty="0" err="1"/>
              <a:t>fold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models are </a:t>
            </a:r>
            <a:r>
              <a:rPr lang="it-IT" dirty="0" err="1"/>
              <a:t>gaussian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499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B840C0-8FDD-2F19-F0B9-C8A2904A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66" y="365125"/>
            <a:ext cx="10238433" cy="175405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EFACA4-B5BA-B9E7-D0EC-BCC93379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73" y="823965"/>
            <a:ext cx="10881527" cy="5352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/>
              <a:t>Tf-idf+logistic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:             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Tf-idf+nayve-bayes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Tf-idf+decision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Tf-idf+svc</a:t>
            </a:r>
            <a:r>
              <a:rPr lang="it-IT" dirty="0"/>
              <a:t>: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Tf-idf+random</a:t>
            </a:r>
            <a:r>
              <a:rPr lang="it-IT" dirty="0"/>
              <a:t> </a:t>
            </a:r>
            <a:r>
              <a:rPr lang="it-IT" dirty="0" err="1"/>
              <a:t>forest</a:t>
            </a:r>
            <a:r>
              <a:rPr lang="it-IT" dirty="0"/>
              <a:t>:  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Tf-idf+xgboost</a:t>
            </a:r>
            <a:r>
              <a:rPr lang="it-IT" dirty="0"/>
              <a:t>:       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08ECF-9D87-BCA8-B5BC-98CB24B9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77" y="856086"/>
            <a:ext cx="5958549" cy="7715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2074F31-80EE-A46A-879D-D8552FBC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76" y="1698009"/>
            <a:ext cx="6120130" cy="7715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CC3224-07AB-0049-19F6-433B095BD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676" y="2650098"/>
            <a:ext cx="5608806" cy="69348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B32256-3E12-6BBB-0C0B-8A9D8A043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055" y="3591665"/>
            <a:ext cx="5616427" cy="73158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6F80206-CBC5-D1DB-8921-8F6E9DD8D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676" y="4433588"/>
            <a:ext cx="5624047" cy="68585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40F65FF-F54C-C295-07D5-3DA9AD37A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77" y="5327278"/>
            <a:ext cx="5639289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4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016A3-8A21-4B70-C5E4-79A9C265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181" y="68826"/>
            <a:ext cx="6909618" cy="68826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7E4243-B0BE-B16B-B234-467DCAC4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422787"/>
            <a:ext cx="11127658" cy="5754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W2Vec+logistic </a:t>
            </a:r>
            <a:r>
              <a:rPr lang="it-IT" dirty="0" err="1"/>
              <a:t>regression</a:t>
            </a:r>
            <a:r>
              <a:rPr lang="it-IT" dirty="0"/>
              <a:t>: 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W2Vec+decision </a:t>
            </a:r>
            <a:r>
              <a:rPr lang="it-IT" dirty="0" err="1"/>
              <a:t>tree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W2Vec+svc: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W2Vec+random </a:t>
            </a:r>
            <a:r>
              <a:rPr lang="it-IT" dirty="0" err="1"/>
              <a:t>forest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W2Vec+xgboost: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304FE3-9763-CAF4-DB23-719F17CC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801" y="311435"/>
            <a:ext cx="6142612" cy="8139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C9084B2-2A91-7583-926A-4DBDAA572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800" y="1499894"/>
            <a:ext cx="6306193" cy="81397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BD78235-DCF3-C91A-42F3-6E43B1F1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800" y="2764604"/>
            <a:ext cx="6476439" cy="81397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431C881-4F8D-A761-662B-58708BFC6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800" y="4192263"/>
            <a:ext cx="6467584" cy="81397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C13D1CE-79F7-FBC7-F6A6-7A8BA886B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800" y="5435661"/>
            <a:ext cx="6476439" cy="8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16548-2F38-6A56-D450-D70F486B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model </a:t>
            </a:r>
            <a:r>
              <a:rPr lang="it-IT" dirty="0" err="1"/>
              <a:t>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BA4781-DDB2-131D-A500-136582B2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the 6 best models (with </a:t>
            </a:r>
            <a:r>
              <a:rPr lang="it-IT" dirty="0" err="1"/>
              <a:t>hyperparameters</a:t>
            </a:r>
            <a:r>
              <a:rPr lang="it-IT" dirty="0"/>
              <a:t> </a:t>
            </a:r>
            <a:r>
              <a:rPr lang="it-IT" dirty="0" err="1"/>
              <a:t>founded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nested</a:t>
            </a:r>
            <a:r>
              <a:rPr lang="it-IT" dirty="0"/>
              <a:t> cv) </a:t>
            </a:r>
            <a:r>
              <a:rPr lang="it-IT" dirty="0" err="1"/>
              <a:t>basing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decision</a:t>
            </a:r>
            <a:r>
              <a:rPr lang="it-IT" dirty="0"/>
              <a:t> on the </a:t>
            </a:r>
            <a:r>
              <a:rPr lang="it-IT" dirty="0" err="1"/>
              <a:t>accuracies</a:t>
            </a:r>
            <a:r>
              <a:rPr lang="it-IT" dirty="0"/>
              <a:t> </a:t>
            </a:r>
            <a:r>
              <a:rPr lang="it-IT" dirty="0" err="1"/>
              <a:t>founded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validation</a:t>
            </a:r>
            <a:r>
              <a:rPr lang="it-IT" dirty="0"/>
              <a:t>:</a:t>
            </a:r>
          </a:p>
          <a:p>
            <a:r>
              <a:rPr lang="it-IT" dirty="0"/>
              <a:t>Tf-</a:t>
            </a:r>
            <a:r>
              <a:rPr lang="it-IT" dirty="0" err="1"/>
              <a:t>idf</a:t>
            </a:r>
            <a:r>
              <a:rPr lang="it-IT" dirty="0"/>
              <a:t>: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, </a:t>
            </a:r>
            <a:r>
              <a:rPr lang="it-IT" dirty="0" err="1"/>
              <a:t>svc</a:t>
            </a:r>
            <a:r>
              <a:rPr lang="it-IT" dirty="0"/>
              <a:t> and </a:t>
            </a:r>
            <a:r>
              <a:rPr lang="it-IT" dirty="0" err="1"/>
              <a:t>xgboost</a:t>
            </a:r>
            <a:endParaRPr lang="it-IT" dirty="0"/>
          </a:p>
          <a:p>
            <a:r>
              <a:rPr lang="it-IT" dirty="0"/>
              <a:t>word2Vec: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, </a:t>
            </a:r>
            <a:r>
              <a:rPr lang="it-IT" dirty="0" err="1"/>
              <a:t>svc</a:t>
            </a:r>
            <a:r>
              <a:rPr lang="it-IT" dirty="0"/>
              <a:t> and </a:t>
            </a:r>
            <a:r>
              <a:rPr lang="it-IT" dirty="0" err="1"/>
              <a:t>xgboost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After </a:t>
            </a:r>
            <a:r>
              <a:rPr lang="it-IT" dirty="0" err="1"/>
              <a:t>comparing</a:t>
            </a:r>
            <a:r>
              <a:rPr lang="it-IT" dirty="0"/>
              <a:t> the models </a:t>
            </a:r>
            <a:r>
              <a:rPr lang="it-IT" dirty="0" err="1"/>
              <a:t>exploiting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, the idea </a:t>
            </a:r>
            <a:r>
              <a:rPr lang="it-IT" dirty="0" err="1"/>
              <a:t>is</a:t>
            </a:r>
            <a:r>
              <a:rPr lang="it-IT" dirty="0"/>
              <a:t> to create an ensemble with the </a:t>
            </a:r>
            <a:r>
              <a:rPr lang="it-IT" dirty="0" err="1"/>
              <a:t>statistically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accuracy</a:t>
            </a:r>
            <a:r>
              <a:rPr lang="it-IT" dirty="0"/>
              <a:t> and to </a:t>
            </a:r>
            <a:r>
              <a:rPr lang="it-IT" dirty="0" err="1"/>
              <a:t>generalyze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on </a:t>
            </a:r>
            <a:r>
              <a:rPr lang="it-IT" dirty="0" err="1"/>
              <a:t>unseen</a:t>
            </a:r>
            <a:r>
              <a:rPr lang="it-IT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206744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510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di Office</vt:lpstr>
      <vt:lpstr>AI-written vs Human-written abstract: text mining classification</vt:lpstr>
      <vt:lpstr>Introduction</vt:lpstr>
      <vt:lpstr>Dataset</vt:lpstr>
      <vt:lpstr>Preprocessing</vt:lpstr>
      <vt:lpstr>Pipeline</vt:lpstr>
      <vt:lpstr>Model selection phase</vt:lpstr>
      <vt:lpstr>Presentazione standard di PowerPoint</vt:lpstr>
      <vt:lpstr>Presentazione standard di PowerPoint</vt:lpstr>
      <vt:lpstr>Final model construction</vt:lpstr>
      <vt:lpstr>Final model construction</vt:lpstr>
      <vt:lpstr>Final model construction</vt:lpstr>
      <vt:lpstr>Final model construction      </vt:lpstr>
      <vt:lpstr>Final model performance evaluation</vt:lpstr>
      <vt:lpstr>Interface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Galardi</dc:creator>
  <cp:lastModifiedBy>Francesco Galardi</cp:lastModifiedBy>
  <cp:revision>4</cp:revision>
  <dcterms:created xsi:type="dcterms:W3CDTF">2025-06-04T07:36:44Z</dcterms:created>
  <dcterms:modified xsi:type="dcterms:W3CDTF">2025-06-06T15:09:15Z</dcterms:modified>
</cp:coreProperties>
</file>