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1" r:id="rId4"/>
    <p:sldId id="257" r:id="rId5"/>
    <p:sldId id="262" r:id="rId6"/>
    <p:sldId id="261" r:id="rId7"/>
    <p:sldId id="277" r:id="rId8"/>
    <p:sldId id="273" r:id="rId9"/>
    <p:sldId id="275" r:id="rId10"/>
    <p:sldId id="276" r:id="rId11"/>
    <p:sldId id="269"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306FE-B1C2-41A8-B921-B48179FF50E3}"/>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0C2DF67-1ADA-4F52-9D6E-B44257421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36ABB67C-29D7-4BB0-A045-02E8BB49B70C}"/>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700E33F5-AFFA-4D87-8970-8D4ED935DF3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479E360-E000-4491-BCC0-81913C09439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109653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CCE2A-F992-411C-948E-D34A5D434FE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DF93097F-CFCE-4AE2-A065-C8FAA68986B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2567E11-5B38-4D63-8C5C-E4E95ECB35E1}"/>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2E219303-89DA-4625-A04C-64CBE3B1148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35839A0D-7EC2-44CA-B29B-8CD15B06AFAF}"/>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7412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5CA033-4B9A-4D96-80EC-7E16F283F123}"/>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EE2BEBC6-6DCF-4699-8E28-C4F56157AE0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0FBDBBC-05E2-417D-A023-131F85D564E3}"/>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52D9A403-D3A1-44FA-8E24-857CA7C10EB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4F6474-D158-4311-9DF0-9225F90CE4F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18510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30E74-4417-42FE-9F7E-31E29F91092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A1EA0F-E4C9-414D-806E-54C3B8F093E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15545F-A3A3-45D5-9044-2479691355BC}"/>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B856CCD9-2F51-4F6E-8FE1-0BFE416E953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D14C428-3CA2-4125-853E-04FE8532E22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21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6366E-AEC9-4324-959B-0DAC9689FF66}"/>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84F6B1-CCDD-42A3-A513-1F65A97B9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53271910-BD8B-438D-A3A4-97BF2D4B8283}"/>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BECFA24B-D321-4180-A140-8A4CF563697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43F94D4-79C0-4C81-B167-69C38064ADA5}"/>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07454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50ECE-89E9-427C-AD79-0A7ABFCF83F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9BFAE1D-F803-4004-8A00-C83FA280F0EF}"/>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624D68A-4E9E-4DC6-BEAD-00BE9B38AAC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A6A71BF3-8835-434D-B0B2-E7DB8E8072F7}"/>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6" name="Marcador de Posição do Rodapé 5">
            <a:extLst>
              <a:ext uri="{FF2B5EF4-FFF2-40B4-BE49-F238E27FC236}">
                <a16:creationId xmlns:a16="http://schemas.microsoft.com/office/drawing/2014/main" id="{040833E1-186A-428C-9899-C343557DD04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DB764AA-082D-4BCA-8151-AB41364F55F8}"/>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365372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8932B-A3B7-4FC5-B743-7132D76D2725}"/>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0190580-259A-46D4-A207-C15E17CFD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E850A84-5C7F-4E9D-AF4C-9C46B09F8135}"/>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DA6A251-608C-471E-898D-5B4FB829E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E46FEB3A-D7D8-414A-9F42-62C60CD807A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BE2544A-CC14-460A-BBCF-16C59DF3E000}"/>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8" name="Marcador de Posição do Rodapé 7">
            <a:extLst>
              <a:ext uri="{FF2B5EF4-FFF2-40B4-BE49-F238E27FC236}">
                <a16:creationId xmlns:a16="http://schemas.microsoft.com/office/drawing/2014/main" id="{DFEA89A3-04DA-4E7B-A63C-31873BEF491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00716A7-3DFE-4BA1-AC0E-747D91BFA08F}"/>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7459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06E36-556A-4B0D-962C-E9EA7DCD8236}"/>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31B0C54-F1F9-4A37-9CC0-8294EE636C3C}"/>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4" name="Marcador de Posição do Rodapé 3">
            <a:extLst>
              <a:ext uri="{FF2B5EF4-FFF2-40B4-BE49-F238E27FC236}">
                <a16:creationId xmlns:a16="http://schemas.microsoft.com/office/drawing/2014/main" id="{ED87DFA1-42AF-4786-8473-A0732CDAE8D4}"/>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2D252D5-70C6-4078-BA37-33F1E443BFDB}"/>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46707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879B1CE-A780-478C-82A0-78089A68500B}"/>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3" name="Marcador de Posição do Rodapé 2">
            <a:extLst>
              <a:ext uri="{FF2B5EF4-FFF2-40B4-BE49-F238E27FC236}">
                <a16:creationId xmlns:a16="http://schemas.microsoft.com/office/drawing/2014/main" id="{F258E012-BD75-4A49-A190-8501B80E0D64}"/>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66859F3-3EE8-437F-9BD8-DB7B2431F919}"/>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95281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37CE7-1970-4D9D-90B5-20A4CA59FBC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95D964EE-838E-41D7-A204-6F65FBA4A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A1E4459-42AF-42CA-A36C-4FDF0B0A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F8822DF-C8F3-48B0-8889-07BE7AAEA9AC}"/>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6" name="Marcador de Posição do Rodapé 5">
            <a:extLst>
              <a:ext uri="{FF2B5EF4-FFF2-40B4-BE49-F238E27FC236}">
                <a16:creationId xmlns:a16="http://schemas.microsoft.com/office/drawing/2014/main" id="{AA0416D8-427A-43D9-9188-B302C1035A9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6A107F7-0DBB-4679-9DC4-28A7833CBDAC}"/>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36635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1243D-D0C9-40F2-8D78-785C3F0BFDE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F1389B5F-9082-42AE-BC4A-4689D08A1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6667B6-556F-4991-9151-39BCDAE6D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191E588-F67A-403A-AA6B-9D67C4E46249}"/>
              </a:ext>
            </a:extLst>
          </p:cNvPr>
          <p:cNvSpPr>
            <a:spLocks noGrp="1"/>
          </p:cNvSpPr>
          <p:nvPr>
            <p:ph type="dt" sz="half" idx="10"/>
          </p:nvPr>
        </p:nvSpPr>
        <p:spPr/>
        <p:txBody>
          <a:bodyPr/>
          <a:lstStyle/>
          <a:p>
            <a:fld id="{11FDE7D8-E261-4F1A-8D25-090FDF93247A}" type="datetimeFigureOut">
              <a:rPr lang="pt-PT" smtClean="0"/>
              <a:t>25/11/2021</a:t>
            </a:fld>
            <a:endParaRPr lang="pt-PT"/>
          </a:p>
        </p:txBody>
      </p:sp>
      <p:sp>
        <p:nvSpPr>
          <p:cNvPr id="6" name="Marcador de Posição do Rodapé 5">
            <a:extLst>
              <a:ext uri="{FF2B5EF4-FFF2-40B4-BE49-F238E27FC236}">
                <a16:creationId xmlns:a16="http://schemas.microsoft.com/office/drawing/2014/main" id="{BB09EB7A-4A8B-426F-9EC1-4868D87229D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7366798-4486-412E-9639-C2DA16000998}"/>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8732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01410C6-B75F-4952-A896-973E4BB7C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645D89A-882D-4838-9B12-BF155AE71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E1CB98F-2ADB-4A1A-83DF-CB22E0F3B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DE7D8-E261-4F1A-8D25-090FDF93247A}" type="datetimeFigureOut">
              <a:rPr lang="pt-PT" smtClean="0"/>
              <a:t>25/11/2021</a:t>
            </a:fld>
            <a:endParaRPr lang="pt-PT"/>
          </a:p>
        </p:txBody>
      </p:sp>
      <p:sp>
        <p:nvSpPr>
          <p:cNvPr id="5" name="Marcador de Posição do Rodapé 4">
            <a:extLst>
              <a:ext uri="{FF2B5EF4-FFF2-40B4-BE49-F238E27FC236}">
                <a16:creationId xmlns:a16="http://schemas.microsoft.com/office/drawing/2014/main" id="{C877DE0D-01E6-40C9-978F-A734F9014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A1154AEE-961D-4D59-AB49-73B5E7BE0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9E339-FBF5-400D-8D5E-FFF3B6E63A6F}" type="slidenum">
              <a:rPr lang="pt-PT" smtClean="0"/>
              <a:t>‹nº›</a:t>
            </a:fld>
            <a:endParaRPr lang="pt-PT"/>
          </a:p>
        </p:txBody>
      </p:sp>
    </p:spTree>
    <p:extLst>
      <p:ext uri="{BB962C8B-B14F-4D97-AF65-F5344CB8AC3E}">
        <p14:creationId xmlns:p14="http://schemas.microsoft.com/office/powerpoint/2010/main" val="321775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684AF71B-B6F8-4154-AECB-26E053C3F76C}"/>
              </a:ext>
            </a:extLst>
          </p:cNvPr>
          <p:cNvSpPr txBox="1"/>
          <p:nvPr/>
        </p:nvSpPr>
        <p:spPr>
          <a:xfrm>
            <a:off x="3371850" y="2557639"/>
            <a:ext cx="7846565" cy="2215991"/>
          </a:xfrm>
          <a:prstGeom prst="rect">
            <a:avLst/>
          </a:prstGeom>
          <a:noFill/>
        </p:spPr>
        <p:txBody>
          <a:bodyPr wrap="square">
            <a:spAutoFit/>
          </a:bodyPr>
          <a:lstStyle/>
          <a:p>
            <a:pPr algn="ctr"/>
            <a:r>
              <a:rPr lang="en-US" sz="5000" b="1" i="0" dirty="0">
                <a:solidFill>
                  <a:srgbClr val="000000"/>
                </a:solidFill>
                <a:effectLst/>
                <a:latin typeface="Open Sans" panose="020B0606030504020204" pitchFamily="34" charset="0"/>
              </a:rPr>
              <a:t>Cloud Computing</a:t>
            </a:r>
          </a:p>
          <a:p>
            <a:pPr algn="ctr"/>
            <a:endParaRPr lang="en-US" sz="5000" b="1" dirty="0">
              <a:solidFill>
                <a:srgbClr val="000000"/>
              </a:solidFill>
              <a:latin typeface="Open Sans" panose="020B0606030504020204" pitchFamily="34" charset="0"/>
            </a:endParaRPr>
          </a:p>
          <a:p>
            <a:pPr algn="r"/>
            <a:r>
              <a:rPr lang="en-US" sz="2000" b="1" i="0" dirty="0">
                <a:solidFill>
                  <a:srgbClr val="000000"/>
                </a:solidFill>
                <a:effectLst/>
                <a:latin typeface="Open Sans" panose="020B0606030504020204" pitchFamily="34" charset="0"/>
              </a:rPr>
              <a:t>DAFT OCT 2021 - Filipe Gardete</a:t>
            </a:r>
          </a:p>
          <a:p>
            <a:pPr algn="l">
              <a:buFont typeface="Arial" panose="020B0604020202020204" pitchFamily="34" charset="0"/>
              <a:buChar char="•"/>
            </a:pPr>
            <a:endParaRPr lang="en-US" b="1" dirty="0">
              <a:solidFill>
                <a:srgbClr val="000000"/>
              </a:solidFill>
              <a:latin typeface="Open Sans" panose="020B0606030504020204" pitchFamily="34" charset="0"/>
            </a:endParaRPr>
          </a:p>
        </p:txBody>
      </p:sp>
      <p:pic>
        <p:nvPicPr>
          <p:cNvPr id="1026" name="Picture 2">
            <a:extLst>
              <a:ext uri="{FF2B5EF4-FFF2-40B4-BE49-F238E27FC236}">
                <a16:creationId xmlns:a16="http://schemas.microsoft.com/office/drawing/2014/main" id="{79FBBB01-F997-4E45-9710-32C5460B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72" y="176389"/>
            <a:ext cx="3332178" cy="33321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292FECA-5CFA-4B7B-82A8-34A60B94859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595511"/>
            <a:ext cx="504825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6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3A3AA92-B7D8-48AC-8EBA-0E6A2352EC03}"/>
              </a:ext>
            </a:extLst>
          </p:cNvPr>
          <p:cNvSpPr txBox="1"/>
          <p:nvPr/>
        </p:nvSpPr>
        <p:spPr>
          <a:xfrm>
            <a:off x="514905" y="-8265"/>
            <a:ext cx="11132150" cy="7355860"/>
          </a:xfrm>
          <a:prstGeom prst="rect">
            <a:avLst/>
          </a:prstGeom>
          <a:noFill/>
        </p:spPr>
        <p:txBody>
          <a:bodyPr wrap="square">
            <a:spAutoFit/>
          </a:bodyPr>
          <a:lstStyle/>
          <a:p>
            <a:pPr algn="ctr"/>
            <a:r>
              <a:rPr lang="en-US" sz="7000" b="1" dirty="0">
                <a:solidFill>
                  <a:srgbClr val="000000"/>
                </a:solidFill>
                <a:latin typeface="Open Sans" panose="020B0606030504020204" pitchFamily="34" charset="0"/>
              </a:rPr>
              <a:t>Cloud Computing</a:t>
            </a:r>
          </a:p>
          <a:p>
            <a:pPr algn="ctr"/>
            <a:endParaRPr lang="en-US" sz="1000" b="1" dirty="0">
              <a:solidFill>
                <a:srgbClr val="000000"/>
              </a:solidFill>
              <a:latin typeface="Open Sans" panose="020B0606030504020204" pitchFamily="34" charset="0"/>
            </a:endParaRPr>
          </a:p>
          <a:p>
            <a:pPr algn="ctr"/>
            <a:r>
              <a:rPr lang="en-US" sz="4000" b="1" dirty="0">
                <a:solidFill>
                  <a:srgbClr val="000000"/>
                </a:solidFill>
                <a:latin typeface="Open Sans" panose="020B0606030504020204" pitchFamily="34" charset="0"/>
              </a:rPr>
              <a:t> </a:t>
            </a:r>
            <a:r>
              <a:rPr lang="en-US" sz="6000" b="1" dirty="0">
                <a:solidFill>
                  <a:srgbClr val="000000"/>
                </a:solidFill>
                <a:latin typeface="Open Sans" panose="020B0606030504020204" pitchFamily="34" charset="0"/>
              </a:rPr>
              <a:t>In Conclusion:</a:t>
            </a:r>
          </a:p>
          <a:p>
            <a:pPr algn="ctr"/>
            <a:r>
              <a:rPr lang="en-US" sz="5000" b="1" dirty="0">
                <a:solidFill>
                  <a:srgbClr val="000000"/>
                </a:solidFill>
                <a:latin typeface="Open Sans" panose="020B0606030504020204" pitchFamily="34" charset="0"/>
              </a:rPr>
              <a:t>Who is using cloud computing?</a:t>
            </a:r>
          </a:p>
          <a:p>
            <a:pPr algn="ctr"/>
            <a:endParaRPr lang="en-US" sz="1000" b="1" dirty="0">
              <a:solidFill>
                <a:srgbClr val="000000"/>
              </a:solidFill>
              <a:latin typeface="Open Sans" panose="020B0606030504020204" pitchFamily="34" charset="0"/>
            </a:endParaRPr>
          </a:p>
          <a:p>
            <a:pPr algn="ctr"/>
            <a:endParaRPr lang="en-US" dirty="0">
              <a:solidFill>
                <a:srgbClr val="313131"/>
              </a:solidFill>
              <a:latin typeface="Open Sans" panose="020B0606030504020204" pitchFamily="34" charset="0"/>
            </a:endParaRPr>
          </a:p>
          <a:p>
            <a:pPr algn="ctr"/>
            <a:endParaRPr lang="en-US" sz="1000" b="1" dirty="0">
              <a:solidFill>
                <a:srgbClr val="313131"/>
              </a:solidFill>
              <a:latin typeface="Open Sans" panose="020B0606030504020204" pitchFamily="34" charset="0"/>
            </a:endParaRPr>
          </a:p>
          <a:p>
            <a:pPr marL="285750" indent="-285750" algn="just">
              <a:buFont typeface="Wingdings" panose="05000000000000000000" pitchFamily="2" charset="2"/>
              <a:buChar char="§"/>
            </a:pPr>
            <a:r>
              <a:rPr lang="en-US" b="1" dirty="0">
                <a:solidFill>
                  <a:srgbClr val="000000"/>
                </a:solidFill>
                <a:latin typeface="Open Sans" panose="020B0606030504020204" pitchFamily="34" charset="0"/>
              </a:rPr>
              <a:t>Nowadays, almost all companies of every size, type, and industry are using cloud computing. They use cloud computing for: (</a:t>
            </a:r>
            <a:r>
              <a:rPr lang="en-US" b="1" dirty="0" err="1">
                <a:solidFill>
                  <a:srgbClr val="000000"/>
                </a:solidFill>
                <a:latin typeface="Open Sans" panose="020B0606030504020204" pitchFamily="34" charset="0"/>
              </a:rPr>
              <a:t>i</a:t>
            </a:r>
            <a:r>
              <a:rPr lang="en-US" b="1" dirty="0">
                <a:solidFill>
                  <a:srgbClr val="000000"/>
                </a:solidFill>
                <a:latin typeface="Open Sans" panose="020B0606030504020204" pitchFamily="34" charset="0"/>
              </a:rPr>
              <a:t>) data backup, (ii) virtual desktops, (iii) email, (iv) software development and testing, (v) big data analytics, (vi) delivering of games, (vii) streaming of music, movies and series and also to save money, get a better vision of innovation and customer requirements.</a:t>
            </a:r>
          </a:p>
          <a:p>
            <a:pPr marL="285750" indent="-285750" algn="just">
              <a:buFont typeface="Wingdings" panose="05000000000000000000" pitchFamily="2" charset="2"/>
              <a:buChar char="§"/>
            </a:pPr>
            <a:endParaRPr lang="en-US" b="1"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b="1" dirty="0">
                <a:solidFill>
                  <a:srgbClr val="000000"/>
                </a:solidFill>
                <a:latin typeface="Open Sans" panose="020B0606030504020204" pitchFamily="34" charset="0"/>
              </a:rPr>
              <a:t>Even governments are shifting to cloud computing.</a:t>
            </a:r>
          </a:p>
          <a:p>
            <a:pPr marL="285750" indent="-285750" algn="just">
              <a:buFont typeface="Wingdings" panose="05000000000000000000" pitchFamily="2" charset="2"/>
              <a:buChar char="§"/>
            </a:pPr>
            <a:endParaRPr lang="en-US" b="1"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b="1" dirty="0">
                <a:solidFill>
                  <a:srgbClr val="000000"/>
                </a:solidFill>
                <a:latin typeface="Open Sans" panose="020B0606030504020204" pitchFamily="34" charset="0"/>
              </a:rPr>
              <a:t>It's likely that you're using cloud computing right now, even if you don't realize it. If you use an online service to send e-mails, edit documents, watch movies or television, listen to music, play games or store images and other files, chances are you can only do so because cloud computing is working in second plan. </a:t>
            </a:r>
          </a:p>
          <a:p>
            <a:pPr marL="285750" indent="-285750" algn="just">
              <a:buFont typeface="Wingdings" panose="05000000000000000000" pitchFamily="2" charset="2"/>
              <a:buChar char="§"/>
            </a:pPr>
            <a:endParaRPr lang="en-US"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424799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763478" y="2151727"/>
            <a:ext cx="10244831" cy="2554545"/>
          </a:xfrm>
          <a:prstGeom prst="rect">
            <a:avLst/>
          </a:prstGeom>
          <a:noFill/>
        </p:spPr>
        <p:txBody>
          <a:bodyPr wrap="square">
            <a:spAutoFit/>
          </a:bodyPr>
          <a:lstStyle/>
          <a:p>
            <a:pPr algn="ctr"/>
            <a:r>
              <a:rPr lang="en-US" sz="16000" b="1" i="0" dirty="0">
                <a:solidFill>
                  <a:srgbClr val="000000"/>
                </a:solidFill>
                <a:effectLst/>
                <a:latin typeface="Open Sans" panose="020B0606030504020204" pitchFamily="34" charset="0"/>
              </a:rPr>
              <a:t>THANKS!</a:t>
            </a:r>
          </a:p>
        </p:txBody>
      </p:sp>
    </p:spTree>
    <p:extLst>
      <p:ext uri="{BB962C8B-B14F-4D97-AF65-F5344CB8AC3E}">
        <p14:creationId xmlns:p14="http://schemas.microsoft.com/office/powerpoint/2010/main" val="319276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3A3AA92-B7D8-48AC-8EBA-0E6A2352EC03}"/>
              </a:ext>
            </a:extLst>
          </p:cNvPr>
          <p:cNvSpPr txBox="1"/>
          <p:nvPr/>
        </p:nvSpPr>
        <p:spPr>
          <a:xfrm>
            <a:off x="514905" y="19442"/>
            <a:ext cx="11132150" cy="7509748"/>
          </a:xfrm>
          <a:prstGeom prst="rect">
            <a:avLst/>
          </a:prstGeom>
          <a:noFill/>
        </p:spPr>
        <p:txBody>
          <a:bodyPr wrap="square">
            <a:spAutoFit/>
          </a:bodyPr>
          <a:lstStyle/>
          <a:p>
            <a:pPr algn="ctr"/>
            <a:r>
              <a:rPr lang="en-US" sz="6500" b="1" dirty="0">
                <a:solidFill>
                  <a:srgbClr val="000000"/>
                </a:solidFill>
                <a:latin typeface="Open Sans" panose="020B0606030504020204" pitchFamily="34" charset="0"/>
              </a:rPr>
              <a:t>Cloud Computing</a:t>
            </a:r>
          </a:p>
          <a:p>
            <a:pPr algn="ctr"/>
            <a:endParaRPr lang="en-US" sz="2500" b="1" dirty="0">
              <a:solidFill>
                <a:srgbClr val="000000"/>
              </a:solidFill>
              <a:latin typeface="Open Sans" panose="020B0606030504020204" pitchFamily="34" charset="0"/>
            </a:endParaRPr>
          </a:p>
          <a:p>
            <a:pPr algn="ctr"/>
            <a:r>
              <a:rPr lang="en-US" sz="4000" b="1" dirty="0">
                <a:solidFill>
                  <a:srgbClr val="000000"/>
                </a:solidFill>
                <a:latin typeface="Open Sans" panose="020B0606030504020204" pitchFamily="34" charset="0"/>
              </a:rPr>
              <a:t>What is Cloud Computing?</a:t>
            </a:r>
          </a:p>
          <a:p>
            <a:pPr algn="ctr"/>
            <a:endParaRPr lang="en-US" dirty="0">
              <a:solidFill>
                <a:srgbClr val="313131"/>
              </a:solidFill>
              <a:latin typeface="Open Sans" panose="020B0606030504020204" pitchFamily="34" charset="0"/>
            </a:endParaRPr>
          </a:p>
          <a:p>
            <a:pPr algn="ctr"/>
            <a:endParaRPr lang="en-US" sz="1000" b="1" dirty="0">
              <a:solidFill>
                <a:srgbClr val="313131"/>
              </a:solidFill>
              <a:latin typeface="Open Sans" panose="020B0606030504020204" pitchFamily="34" charset="0"/>
            </a:endParaRPr>
          </a:p>
          <a:p>
            <a:pPr algn="just"/>
            <a:r>
              <a:rPr lang="en-US" b="1" dirty="0">
                <a:solidFill>
                  <a:srgbClr val="313131"/>
                </a:solidFill>
                <a:latin typeface="Open Sans" panose="020B0606030504020204" pitchFamily="34" charset="0"/>
              </a:rPr>
              <a:t>As a curiosity the term “Cloud” started to be in the 90’s as a metaphor for the internet.</a:t>
            </a:r>
          </a:p>
          <a:p>
            <a:pPr algn="just"/>
            <a:endParaRPr lang="en-US" b="1" dirty="0">
              <a:solidFill>
                <a:srgbClr val="313131"/>
              </a:solidFill>
              <a:latin typeface="Open Sans" panose="020B0606030504020204" pitchFamily="34" charset="0"/>
            </a:endParaRPr>
          </a:p>
          <a:p>
            <a:pPr algn="just"/>
            <a:r>
              <a:rPr lang="en-US" b="1" dirty="0">
                <a:solidFill>
                  <a:srgbClr val="313131"/>
                </a:solidFill>
                <a:latin typeface="Open Sans" panose="020B0606030504020204" pitchFamily="34" charset="0"/>
              </a:rPr>
              <a:t>Cloud computing is the delivery of computing services, including servers, storage, databases, networking, software, (data) analytics and intelligence, over the Internet (“cloud"). </a:t>
            </a:r>
          </a:p>
          <a:p>
            <a:pPr algn="just"/>
            <a:endParaRPr lang="en-US" b="1" i="0" dirty="0">
              <a:solidFill>
                <a:srgbClr val="313131"/>
              </a:solidFill>
              <a:effectLst/>
              <a:latin typeface="Open Sans" panose="020B0606030504020204" pitchFamily="34" charset="0"/>
            </a:endParaRPr>
          </a:p>
          <a:p>
            <a:pPr algn="just"/>
            <a:r>
              <a:rPr lang="en-US" b="1" dirty="0">
                <a:solidFill>
                  <a:srgbClr val="000000"/>
                </a:solidFill>
                <a:latin typeface="Open Sans" panose="020B0606030504020204" pitchFamily="34" charset="0"/>
              </a:rPr>
              <a:t>The first cloud computing services are no more than a decade old. </a:t>
            </a:r>
            <a:r>
              <a:rPr lang="en-US" b="1" dirty="0">
                <a:solidFill>
                  <a:srgbClr val="313131"/>
                </a:solidFill>
                <a:latin typeface="Open Sans" panose="020B0606030504020204" pitchFamily="34" charset="0"/>
              </a:rPr>
              <a:t>Before their appearance, we used to buy the IT resources, but now Instead of buying, owning, and maintaining them we can access technology services, on an as-needed basis from what is called a cloud provider.</a:t>
            </a:r>
          </a:p>
          <a:p>
            <a:pPr algn="just"/>
            <a:endParaRPr lang="en-US" b="1" dirty="0">
              <a:solidFill>
                <a:srgbClr val="313131"/>
              </a:solidFill>
              <a:latin typeface="Open Sans" panose="020B0606030504020204" pitchFamily="34" charset="0"/>
            </a:endParaRPr>
          </a:p>
          <a:p>
            <a:pPr algn="just"/>
            <a:r>
              <a:rPr lang="en-US" b="1" dirty="0">
                <a:solidFill>
                  <a:srgbClr val="313131"/>
                </a:solidFill>
                <a:latin typeface="Open Sans" panose="020B0606030504020204" pitchFamily="34" charset="0"/>
              </a:rPr>
              <a:t>Cloud providers often have services distributed over multiple locations, each location being a (big) data center.</a:t>
            </a:r>
          </a:p>
          <a:p>
            <a:pPr algn="just"/>
            <a:endParaRPr lang="en-US" b="1" dirty="0">
              <a:solidFill>
                <a:srgbClr val="313131"/>
              </a:solidFill>
              <a:latin typeface="Open Sans" panose="020B0606030504020204" pitchFamily="34" charset="0"/>
            </a:endParaRPr>
          </a:p>
          <a:p>
            <a:pPr algn="just"/>
            <a:r>
              <a:rPr lang="en-US" b="1" dirty="0">
                <a:solidFill>
                  <a:srgbClr val="313131"/>
                </a:solidFill>
                <a:latin typeface="Open Sans" panose="020B0606030504020204" pitchFamily="34" charset="0"/>
              </a:rPr>
              <a:t>The goal of applying Cloud Computing is to more quickly deliver innovation, </a:t>
            </a:r>
            <a:r>
              <a:rPr lang="en-US" b="1" dirty="0" err="1">
                <a:solidFill>
                  <a:srgbClr val="313131"/>
                </a:solidFill>
                <a:latin typeface="Open Sans" panose="020B0606030504020204" pitchFamily="34" charset="0"/>
              </a:rPr>
              <a:t>flexibilize</a:t>
            </a:r>
            <a:r>
              <a:rPr lang="en-US" b="1" dirty="0">
                <a:solidFill>
                  <a:srgbClr val="313131"/>
                </a:solidFill>
                <a:latin typeface="Open Sans" panose="020B0606030504020204" pitchFamily="34" charset="0"/>
              </a:rPr>
              <a:t> resources and generate savings. </a:t>
            </a:r>
          </a:p>
          <a:p>
            <a:pPr algn="just"/>
            <a:endParaRPr lang="en-US" b="1" dirty="0">
              <a:solidFill>
                <a:srgbClr val="313131"/>
              </a:solidFill>
              <a:latin typeface="Open Sans" panose="020B0606030504020204" pitchFamily="34" charset="0"/>
            </a:endParaRPr>
          </a:p>
          <a:p>
            <a:pPr algn="just"/>
            <a:r>
              <a:rPr lang="en-US" b="1" dirty="0">
                <a:solidFill>
                  <a:srgbClr val="313131"/>
                </a:solidFill>
                <a:latin typeface="Open Sans" panose="020B0606030504020204" pitchFamily="34" charset="0"/>
              </a:rPr>
              <a:t>Cloud computing is a stated fact in our days!</a:t>
            </a:r>
          </a:p>
          <a:p>
            <a:pPr algn="just"/>
            <a:endParaRPr lang="en-US" b="1" i="0" dirty="0">
              <a:solidFill>
                <a:srgbClr val="313131"/>
              </a:solidFill>
              <a:effectLst/>
              <a:latin typeface="Open Sans" panose="020B0606030504020204" pitchFamily="34" charset="0"/>
            </a:endParaRPr>
          </a:p>
        </p:txBody>
      </p:sp>
    </p:spTree>
    <p:extLst>
      <p:ext uri="{BB962C8B-B14F-4D97-AF65-F5344CB8AC3E}">
        <p14:creationId xmlns:p14="http://schemas.microsoft.com/office/powerpoint/2010/main" val="229357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3A3AA92-B7D8-48AC-8EBA-0E6A2352EC03}"/>
              </a:ext>
            </a:extLst>
          </p:cNvPr>
          <p:cNvSpPr txBox="1"/>
          <p:nvPr/>
        </p:nvSpPr>
        <p:spPr>
          <a:xfrm>
            <a:off x="514905" y="592091"/>
            <a:ext cx="11132150" cy="5478423"/>
          </a:xfrm>
          <a:prstGeom prst="rect">
            <a:avLst/>
          </a:prstGeom>
          <a:noFill/>
        </p:spPr>
        <p:txBody>
          <a:bodyPr wrap="square">
            <a:spAutoFit/>
          </a:bodyPr>
          <a:lstStyle/>
          <a:p>
            <a:pPr algn="ctr"/>
            <a:r>
              <a:rPr lang="en-US" sz="7000" b="1" dirty="0">
                <a:solidFill>
                  <a:srgbClr val="000000"/>
                </a:solidFill>
                <a:latin typeface="Open Sans" panose="020B0606030504020204" pitchFamily="34" charset="0"/>
              </a:rPr>
              <a:t>Cloud Computing</a:t>
            </a:r>
          </a:p>
          <a:p>
            <a:pPr algn="ctr"/>
            <a:endParaRPr lang="en-US" sz="5000" b="1" dirty="0">
              <a:solidFill>
                <a:srgbClr val="000000"/>
              </a:solidFill>
              <a:latin typeface="Open Sans" panose="020B0606030504020204" pitchFamily="34" charset="0"/>
            </a:endParaRPr>
          </a:p>
          <a:p>
            <a:pPr algn="ctr"/>
            <a:r>
              <a:rPr lang="pt-PT" sz="4000" b="1" dirty="0" err="1">
                <a:solidFill>
                  <a:srgbClr val="000000"/>
                </a:solidFill>
                <a:latin typeface="Open Sans" panose="020B0606030504020204" pitchFamily="34" charset="0"/>
              </a:rPr>
              <a:t>Types</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of</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cloud</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computing</a:t>
            </a:r>
            <a:endParaRPr lang="en-US" sz="4000" b="1" dirty="0">
              <a:solidFill>
                <a:srgbClr val="000000"/>
              </a:solidFill>
              <a:latin typeface="Open Sans" panose="020B0606030504020204" pitchFamily="34" charset="0"/>
            </a:endParaRPr>
          </a:p>
          <a:p>
            <a:pPr algn="ctr"/>
            <a:endParaRPr lang="en-US" dirty="0">
              <a:solidFill>
                <a:srgbClr val="313131"/>
              </a:solidFill>
              <a:latin typeface="Open Sans" panose="020B0606030504020204" pitchFamily="34" charset="0"/>
            </a:endParaRPr>
          </a:p>
          <a:p>
            <a:pPr algn="ctr"/>
            <a:endParaRPr lang="en-US" sz="1000" b="1" dirty="0">
              <a:solidFill>
                <a:srgbClr val="313131"/>
              </a:solidFill>
              <a:latin typeface="Open Sans" panose="020B0606030504020204" pitchFamily="34" charset="0"/>
            </a:endParaRPr>
          </a:p>
          <a:p>
            <a:pPr algn="just"/>
            <a:endParaRPr lang="en-US" b="1" dirty="0">
              <a:solidFill>
                <a:srgbClr val="313131"/>
              </a:solidFill>
              <a:latin typeface="Open Sans" panose="020B0606030504020204" pitchFamily="34" charset="0"/>
            </a:endParaRPr>
          </a:p>
          <a:p>
            <a:r>
              <a:rPr lang="en-US" b="1" dirty="0">
                <a:solidFill>
                  <a:srgbClr val="313131"/>
                </a:solidFill>
                <a:latin typeface="Open Sans" panose="020B0606030504020204" pitchFamily="34" charset="0"/>
              </a:rPr>
              <a:t>There are three principal types of cloud computing:</a:t>
            </a:r>
          </a:p>
          <a:p>
            <a:pPr marL="285750" indent="-285750">
              <a:buFont typeface="Wingdings" panose="05000000000000000000" pitchFamily="2" charset="2"/>
              <a:buChar char="§"/>
            </a:pPr>
            <a:endParaRPr lang="en-US" b="1" dirty="0">
              <a:solidFill>
                <a:srgbClr val="313131"/>
              </a:solidFill>
              <a:latin typeface="Open Sans" panose="020B0606030504020204" pitchFamily="34" charset="0"/>
            </a:endParaRPr>
          </a:p>
          <a:p>
            <a:pPr marL="285750" indent="-285750">
              <a:buFont typeface="Wingdings" panose="05000000000000000000" pitchFamily="2" charset="2"/>
              <a:buChar char="§"/>
            </a:pPr>
            <a:r>
              <a:rPr lang="en-US" b="1" dirty="0">
                <a:solidFill>
                  <a:srgbClr val="313131"/>
                </a:solidFill>
                <a:latin typeface="Open Sans" panose="020B0606030504020204" pitchFamily="34" charset="0"/>
              </a:rPr>
              <a:t>	1. Infrastructure as a Service (IaaS).</a:t>
            </a:r>
          </a:p>
          <a:p>
            <a:pPr marL="285750" indent="-285750">
              <a:buFont typeface="Wingdings" panose="05000000000000000000" pitchFamily="2" charset="2"/>
              <a:buChar char="§"/>
            </a:pPr>
            <a:endParaRPr lang="en-US" b="1" dirty="0">
              <a:solidFill>
                <a:srgbClr val="313131"/>
              </a:solidFill>
              <a:latin typeface="Open Sans" panose="020B0606030504020204" pitchFamily="34" charset="0"/>
            </a:endParaRPr>
          </a:p>
          <a:p>
            <a:pPr marL="285750" indent="-285750">
              <a:buFont typeface="Wingdings" panose="05000000000000000000" pitchFamily="2" charset="2"/>
              <a:buChar char="§"/>
            </a:pPr>
            <a:r>
              <a:rPr lang="en-US" b="1" dirty="0">
                <a:solidFill>
                  <a:srgbClr val="313131"/>
                </a:solidFill>
                <a:latin typeface="Open Sans" panose="020B0606030504020204" pitchFamily="34" charset="0"/>
              </a:rPr>
              <a:t>	2. Software as a Service (SaaS).</a:t>
            </a:r>
          </a:p>
          <a:p>
            <a:pPr marL="285750" indent="-285750">
              <a:buFont typeface="Wingdings" panose="05000000000000000000" pitchFamily="2" charset="2"/>
              <a:buChar char="§"/>
            </a:pPr>
            <a:endParaRPr lang="en-US" b="1" dirty="0">
              <a:solidFill>
                <a:srgbClr val="313131"/>
              </a:solidFill>
              <a:latin typeface="Open Sans" panose="020B0606030504020204" pitchFamily="34" charset="0"/>
            </a:endParaRPr>
          </a:p>
          <a:p>
            <a:pPr marL="285750" indent="-285750">
              <a:buFont typeface="Wingdings" panose="05000000000000000000" pitchFamily="2" charset="2"/>
              <a:buChar char="§"/>
            </a:pPr>
            <a:r>
              <a:rPr lang="en-US" b="1" dirty="0">
                <a:solidFill>
                  <a:srgbClr val="313131"/>
                </a:solidFill>
                <a:latin typeface="Open Sans" panose="020B0606030504020204" pitchFamily="34" charset="0"/>
              </a:rPr>
              <a:t>	3. Platform as a Service (PaaS).</a:t>
            </a:r>
          </a:p>
          <a:p>
            <a:pPr marL="285750" indent="-285750" algn="just">
              <a:buFont typeface="Wingdings" panose="05000000000000000000" pitchFamily="2" charset="2"/>
              <a:buChar char="§"/>
            </a:pPr>
            <a:endParaRPr lang="en-US" b="1" dirty="0">
              <a:solidFill>
                <a:srgbClr val="313131"/>
              </a:solidFill>
              <a:latin typeface="Open Sans" panose="020B0606030504020204" pitchFamily="34" charset="0"/>
            </a:endParaRPr>
          </a:p>
        </p:txBody>
      </p:sp>
    </p:spTree>
    <p:extLst>
      <p:ext uri="{BB962C8B-B14F-4D97-AF65-F5344CB8AC3E}">
        <p14:creationId xmlns:p14="http://schemas.microsoft.com/office/powerpoint/2010/main" val="42394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683487" y="940292"/>
            <a:ext cx="11176000" cy="4647426"/>
          </a:xfrm>
          <a:prstGeom prst="rect">
            <a:avLst/>
          </a:prstGeom>
          <a:noFill/>
        </p:spPr>
        <p:txBody>
          <a:bodyPr wrap="square">
            <a:spAutoFit/>
          </a:bodyPr>
          <a:lstStyle/>
          <a:p>
            <a:r>
              <a:rPr lang="en-US" sz="5400" b="1" dirty="0">
                <a:solidFill>
                  <a:srgbClr val="292929"/>
                </a:solidFill>
                <a:latin typeface="charter"/>
              </a:rPr>
              <a:t>1. </a:t>
            </a:r>
            <a:r>
              <a:rPr lang="pt-PT" sz="5400" b="1" dirty="0" err="1">
                <a:solidFill>
                  <a:srgbClr val="292929"/>
                </a:solidFill>
                <a:latin typeface="charter"/>
              </a:rPr>
              <a:t>Infrastructure</a:t>
            </a:r>
            <a:r>
              <a:rPr lang="pt-PT" sz="5400" b="1" dirty="0">
                <a:solidFill>
                  <a:srgbClr val="292929"/>
                </a:solidFill>
                <a:latin typeface="charter"/>
              </a:rPr>
              <a:t> as a </a:t>
            </a:r>
            <a:r>
              <a:rPr lang="pt-PT" sz="5400" b="1" dirty="0" err="1">
                <a:solidFill>
                  <a:srgbClr val="292929"/>
                </a:solidFill>
                <a:latin typeface="charter"/>
              </a:rPr>
              <a:t>Service</a:t>
            </a:r>
            <a:r>
              <a:rPr lang="pt-PT" sz="5400" b="1" dirty="0">
                <a:solidFill>
                  <a:srgbClr val="292929"/>
                </a:solidFill>
                <a:latin typeface="charter"/>
              </a:rPr>
              <a:t> (IaaS):</a:t>
            </a:r>
          </a:p>
          <a:p>
            <a:endParaRPr lang="en-US" sz="5000"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b="1" i="0" dirty="0">
                <a:solidFill>
                  <a:srgbClr val="000000"/>
                </a:solidFill>
                <a:effectLst/>
                <a:latin typeface="Open Sans" panose="020B0606030504020204" pitchFamily="34" charset="0"/>
              </a:rPr>
              <a:t>This is the most basic category of cloud computing services. With IaaS, IT infrastructure is leased — servers and virtual machines (VMs), storage, networks, operating systems — from a cloud provider on a pay as you go model.</a:t>
            </a:r>
          </a:p>
          <a:p>
            <a:pPr algn="just"/>
            <a:endParaRPr lang="en-US" b="1" dirty="0">
              <a:solidFill>
                <a:srgbClr val="000000"/>
              </a:solidFill>
              <a:latin typeface="Open Sans" panose="020B0606030504020204" pitchFamily="34" charset="0"/>
            </a:endParaRPr>
          </a:p>
          <a:p>
            <a:pPr algn="just"/>
            <a:endParaRPr lang="en-US" b="1" i="0" dirty="0">
              <a:solidFill>
                <a:srgbClr val="000000"/>
              </a:solidFill>
              <a:effectLst/>
              <a:latin typeface="Open Sans" panose="020B0606030504020204" pitchFamily="34" charset="0"/>
            </a:endParaRPr>
          </a:p>
          <a:p>
            <a:pPr algn="just"/>
            <a:endParaRPr lang="en-US" b="1" i="0" dirty="0">
              <a:solidFill>
                <a:srgbClr val="000000"/>
              </a:solidFill>
              <a:effectLst/>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000000"/>
                </a:solidFill>
                <a:latin typeface="Open Sans" panose="020B0606030504020204" pitchFamily="34" charset="0"/>
              </a:rPr>
              <a:t>Note: </a:t>
            </a:r>
          </a:p>
          <a:p>
            <a:pPr lvl="2" algn="just"/>
            <a:r>
              <a:rPr lang="en-US" sz="1400" b="1" dirty="0">
                <a:solidFill>
                  <a:srgbClr val="000000"/>
                </a:solidFill>
                <a:latin typeface="Open Sans" panose="020B0606030504020204" pitchFamily="34" charset="0"/>
              </a:rPr>
              <a:t> 1) A virtual machine (VM) is a software that runs programs or applications without being tied to a physical machine.</a:t>
            </a:r>
          </a:p>
          <a:p>
            <a:pPr lvl="2" algn="just"/>
            <a:endParaRPr lang="en-US" sz="1400" b="1" dirty="0">
              <a:solidFill>
                <a:srgbClr val="000000"/>
              </a:solidFill>
              <a:latin typeface="Open Sans" panose="020B0606030504020204" pitchFamily="34" charset="0"/>
            </a:endParaRPr>
          </a:p>
          <a:p>
            <a:pPr lvl="2" algn="just"/>
            <a:r>
              <a:rPr lang="en-US" sz="1400" b="1" dirty="0">
                <a:solidFill>
                  <a:srgbClr val="000000"/>
                </a:solidFill>
                <a:latin typeface="Open Sans" panose="020B0606030504020204" pitchFamily="34" charset="0"/>
              </a:rPr>
              <a:t>2) A server is a piece of computer hardware or software (</a:t>
            </a:r>
            <a:r>
              <a:rPr lang="en-US" sz="1400" b="1" dirty="0">
                <a:solidFill>
                  <a:srgbClr val="000000"/>
                </a:solidFill>
                <a:latin typeface="Open Sans" panose="020B0606030504020204" pitchFamily="34" charset="0"/>
                <a:hlinkClick r:id="rId2" tooltip="Computer program">
                  <a:extLst>
                    <a:ext uri="{A12FA001-AC4F-418D-AE19-62706E023703}">
                      <ahyp:hlinkClr xmlns:ahyp="http://schemas.microsoft.com/office/drawing/2018/hyperlinkcolor" val="tx"/>
                    </a:ext>
                  </a:extLst>
                </a:hlinkClick>
              </a:rPr>
              <a:t>computer program</a:t>
            </a:r>
            <a:r>
              <a:rPr lang="en-US" sz="1400" b="1" dirty="0">
                <a:solidFill>
                  <a:srgbClr val="000000"/>
                </a:solidFill>
                <a:latin typeface="Open Sans" panose="020B0606030504020204" pitchFamily="34" charset="0"/>
              </a:rPr>
              <a:t>) that provides functionality for other programs or devices, called “clients”. </a:t>
            </a:r>
          </a:p>
        </p:txBody>
      </p:sp>
    </p:spTree>
    <p:extLst>
      <p:ext uri="{BB962C8B-B14F-4D97-AF65-F5344CB8AC3E}">
        <p14:creationId xmlns:p14="http://schemas.microsoft.com/office/powerpoint/2010/main" val="74271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1127463" y="1439053"/>
            <a:ext cx="10244831" cy="3416320"/>
          </a:xfrm>
          <a:prstGeom prst="rect">
            <a:avLst/>
          </a:prstGeom>
          <a:noFill/>
        </p:spPr>
        <p:txBody>
          <a:bodyPr wrap="square">
            <a:spAutoFit/>
          </a:bodyPr>
          <a:lstStyle/>
          <a:p>
            <a:r>
              <a:rPr lang="en-US" sz="5000" b="1" dirty="0">
                <a:solidFill>
                  <a:srgbClr val="000000"/>
                </a:solidFill>
                <a:latin typeface="Open Sans" panose="020B0606030504020204" pitchFamily="34" charset="0"/>
              </a:rPr>
              <a:t>2</a:t>
            </a:r>
            <a:r>
              <a:rPr lang="en-US" sz="5000" b="1" i="0" dirty="0">
                <a:solidFill>
                  <a:srgbClr val="000000"/>
                </a:solidFill>
                <a:effectLst/>
                <a:latin typeface="Open Sans" panose="020B0606030504020204" pitchFamily="34" charset="0"/>
              </a:rPr>
              <a:t>.</a:t>
            </a:r>
            <a:r>
              <a:rPr lang="pt-PT" sz="5400" b="1" i="0" dirty="0">
                <a:solidFill>
                  <a:srgbClr val="292929"/>
                </a:solidFill>
                <a:effectLst/>
                <a:latin typeface="charter"/>
              </a:rPr>
              <a:t> Software as a </a:t>
            </a:r>
            <a:r>
              <a:rPr lang="pt-PT" sz="5400" b="1" dirty="0" err="1">
                <a:solidFill>
                  <a:srgbClr val="292929"/>
                </a:solidFill>
                <a:latin typeface="charter"/>
              </a:rPr>
              <a:t>Service</a:t>
            </a:r>
            <a:r>
              <a:rPr lang="pt-PT" sz="5400" b="1" dirty="0">
                <a:solidFill>
                  <a:srgbClr val="292929"/>
                </a:solidFill>
                <a:latin typeface="charter"/>
              </a:rPr>
              <a:t> (SaaS)</a:t>
            </a:r>
            <a:r>
              <a:rPr lang="en-US" sz="5400" b="1" dirty="0">
                <a:solidFill>
                  <a:srgbClr val="292929"/>
                </a:solidFill>
                <a:latin typeface="charter"/>
              </a:rPr>
              <a:t>:</a:t>
            </a:r>
          </a:p>
          <a:p>
            <a:pPr algn="l"/>
            <a:endParaRPr lang="en-US" b="1" dirty="0">
              <a:solidFill>
                <a:srgbClr val="000000"/>
              </a:solidFill>
              <a:latin typeface="Open Sans" panose="020B0606030504020204" pitchFamily="34" charset="0"/>
            </a:endParaRPr>
          </a:p>
          <a:p>
            <a:pPr algn="l"/>
            <a:endParaRPr lang="en-US" b="1" dirty="0">
              <a:solidFill>
                <a:srgbClr val="000000"/>
              </a:solidFill>
              <a:latin typeface="Open Sans" panose="020B0606030504020204" pitchFamily="34" charset="0"/>
            </a:endParaRPr>
          </a:p>
          <a:p>
            <a:pPr algn="l"/>
            <a:endParaRPr lang="en-US" b="1"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b="1" dirty="0">
                <a:solidFill>
                  <a:srgbClr val="000000"/>
                </a:solidFill>
                <a:latin typeface="Open Sans" panose="020B0606030504020204" pitchFamily="34" charset="0"/>
              </a:rPr>
              <a:t>SaaS is nothing more than software distribution in which a software is hosted by the providers and made available for the customers over the internet. With SaaS, </a:t>
            </a:r>
            <a:r>
              <a:rPr lang="en-US" b="1" i="0" dirty="0">
                <a:solidFill>
                  <a:srgbClr val="000000"/>
                </a:solidFill>
                <a:effectLst/>
                <a:latin typeface="Open Sans" panose="020B0606030504020204" pitchFamily="34" charset="0"/>
              </a:rPr>
              <a:t>cloud providers host and manage the software and underlying infrastructure and take care of all maintenance such as software updates and security patching. Users connect to the application via the Internet, usually with a browser (and eventually with an API) on their mobile phone, tablet or computer.</a:t>
            </a:r>
          </a:p>
        </p:txBody>
      </p:sp>
    </p:spTree>
    <p:extLst>
      <p:ext uri="{BB962C8B-B14F-4D97-AF65-F5344CB8AC3E}">
        <p14:creationId xmlns:p14="http://schemas.microsoft.com/office/powerpoint/2010/main" val="420680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123571" y="1430175"/>
            <a:ext cx="11754035" cy="4093428"/>
          </a:xfrm>
          <a:prstGeom prst="rect">
            <a:avLst/>
          </a:prstGeom>
          <a:noFill/>
        </p:spPr>
        <p:txBody>
          <a:bodyPr wrap="square">
            <a:spAutoFit/>
          </a:bodyPr>
          <a:lstStyle/>
          <a:p>
            <a:pPr lvl="2" algn="just"/>
            <a:r>
              <a:rPr lang="en-US" sz="4800" b="1" dirty="0">
                <a:solidFill>
                  <a:srgbClr val="000000"/>
                </a:solidFill>
                <a:latin typeface="Open Sans" panose="020B0606030504020204" pitchFamily="34" charset="0"/>
              </a:rPr>
              <a:t>3</a:t>
            </a:r>
            <a:r>
              <a:rPr lang="en-US" sz="4800" b="1" i="0" dirty="0">
                <a:solidFill>
                  <a:srgbClr val="000000"/>
                </a:solidFill>
                <a:effectLst/>
                <a:latin typeface="Open Sans" panose="020B0606030504020204" pitchFamily="34" charset="0"/>
              </a:rPr>
              <a:t>.</a:t>
            </a:r>
            <a:r>
              <a:rPr lang="pt-PT" sz="4800" b="1" i="0" dirty="0">
                <a:solidFill>
                  <a:srgbClr val="292929"/>
                </a:solidFill>
                <a:effectLst/>
                <a:latin typeface="charter"/>
              </a:rPr>
              <a:t> </a:t>
            </a:r>
            <a:r>
              <a:rPr lang="pt-PT" sz="4800" b="1" i="0" dirty="0" err="1">
                <a:solidFill>
                  <a:srgbClr val="292929"/>
                </a:solidFill>
                <a:effectLst/>
                <a:latin typeface="charter"/>
              </a:rPr>
              <a:t>Platform</a:t>
            </a:r>
            <a:r>
              <a:rPr lang="pt-PT" sz="4800" b="1" i="0" dirty="0">
                <a:solidFill>
                  <a:srgbClr val="292929"/>
                </a:solidFill>
                <a:effectLst/>
                <a:latin typeface="charter"/>
              </a:rPr>
              <a:t> as a </a:t>
            </a:r>
            <a:r>
              <a:rPr lang="pt-PT" sz="4800" b="1" dirty="0" err="1">
                <a:solidFill>
                  <a:srgbClr val="292929"/>
                </a:solidFill>
                <a:latin typeface="charter"/>
              </a:rPr>
              <a:t>Service</a:t>
            </a:r>
            <a:r>
              <a:rPr lang="pt-PT" sz="4800" b="1" dirty="0">
                <a:solidFill>
                  <a:srgbClr val="292929"/>
                </a:solidFill>
                <a:latin typeface="charter"/>
              </a:rPr>
              <a:t> (PaaS)</a:t>
            </a:r>
            <a:r>
              <a:rPr lang="en-US" sz="4800" b="1" dirty="0">
                <a:solidFill>
                  <a:srgbClr val="292929"/>
                </a:solidFill>
                <a:latin typeface="charter"/>
              </a:rPr>
              <a:t>:</a:t>
            </a:r>
          </a:p>
          <a:p>
            <a:pPr lvl="2"/>
            <a:endParaRPr lang="en-US" sz="5000" b="0" i="0" dirty="0">
              <a:solidFill>
                <a:srgbClr val="000000"/>
              </a:solidFill>
              <a:effectLst/>
              <a:latin typeface="Open Sans" panose="020B0606030504020204" pitchFamily="34" charset="0"/>
            </a:endParaRPr>
          </a:p>
          <a:p>
            <a:pPr lvl="2">
              <a:buFont typeface="Arial" panose="020B0604020202020204" pitchFamily="34" charset="0"/>
              <a:buChar char="•"/>
            </a:pPr>
            <a:endParaRPr lang="en-US" b="1" dirty="0">
              <a:solidFill>
                <a:srgbClr val="000000"/>
              </a:solidFill>
              <a:latin typeface="Open Sans" panose="020B0606030504020204" pitchFamily="34" charset="0"/>
            </a:endParaRPr>
          </a:p>
          <a:p>
            <a:pPr marL="1200150" lvl="2" indent="-285750" algn="just">
              <a:buFont typeface="Wingdings" panose="05000000000000000000" pitchFamily="2" charset="2"/>
              <a:buChar char="§"/>
            </a:pPr>
            <a:r>
              <a:rPr lang="en-US" b="1" i="0" dirty="0">
                <a:solidFill>
                  <a:srgbClr val="000000"/>
                </a:solidFill>
                <a:effectLst/>
                <a:latin typeface="Open Sans" panose="020B0606030504020204" pitchFamily="34" charset="0"/>
              </a:rPr>
              <a:t>This category refers to provided services that create an environment for developing, testing, delivering and managing applications over the internet. This service category is designed to allow developers to quickly create web or mobile applications without having to worry about configuring or managing the underlying infrastructure of servers, storage, network and databases needed for development.</a:t>
            </a:r>
          </a:p>
          <a:p>
            <a:pPr marL="1200150" lvl="2" indent="-285750" algn="just">
              <a:buFont typeface="Wingdings" panose="05000000000000000000" pitchFamily="2" charset="2"/>
              <a:buChar char="§"/>
            </a:pPr>
            <a:endParaRPr lang="en-US" b="1" dirty="0">
              <a:solidFill>
                <a:srgbClr val="000000"/>
              </a:solidFill>
              <a:latin typeface="Open Sans" panose="020B0606030504020204" pitchFamily="34" charset="0"/>
            </a:endParaRPr>
          </a:p>
          <a:p>
            <a:pPr marL="1200150" lvl="2" indent="-285750" algn="just">
              <a:buFont typeface="Wingdings" panose="05000000000000000000" pitchFamily="2" charset="2"/>
              <a:buChar char="§"/>
            </a:pPr>
            <a:endParaRPr lang="en-US" b="1" i="0" dirty="0">
              <a:solidFill>
                <a:srgbClr val="000000"/>
              </a:solidFill>
              <a:effectLst/>
              <a:latin typeface="Open Sans" panose="020B0606030504020204" pitchFamily="34" charset="0"/>
            </a:endParaRPr>
          </a:p>
          <a:p>
            <a:pPr marL="1200150" lvl="2" indent="-285750" algn="just">
              <a:buFont typeface="Wingdings" panose="05000000000000000000" pitchFamily="2" charset="2"/>
              <a:buChar char="§"/>
            </a:pPr>
            <a:endParaRPr lang="en-US" b="1"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201010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123571" y="155558"/>
            <a:ext cx="11754035" cy="6586418"/>
          </a:xfrm>
          <a:prstGeom prst="rect">
            <a:avLst/>
          </a:prstGeom>
          <a:noFill/>
        </p:spPr>
        <p:txBody>
          <a:bodyPr wrap="square">
            <a:spAutoFit/>
          </a:bodyPr>
          <a:lstStyle/>
          <a:p>
            <a:pPr algn="ctr"/>
            <a:r>
              <a:rPr lang="pt-PT" sz="4800" b="1" dirty="0" err="1">
                <a:solidFill>
                  <a:srgbClr val="000000"/>
                </a:solidFill>
                <a:latin typeface="Open Sans" panose="020B0606030504020204" pitchFamily="34" charset="0"/>
              </a:rPr>
              <a:t>Types</a:t>
            </a:r>
            <a:r>
              <a:rPr lang="pt-PT" sz="4800" b="1" dirty="0">
                <a:solidFill>
                  <a:srgbClr val="000000"/>
                </a:solidFill>
                <a:latin typeface="Open Sans" panose="020B0606030504020204" pitchFamily="34" charset="0"/>
              </a:rPr>
              <a:t> </a:t>
            </a:r>
            <a:r>
              <a:rPr lang="pt-PT" sz="4800" b="1" dirty="0" err="1">
                <a:solidFill>
                  <a:srgbClr val="000000"/>
                </a:solidFill>
                <a:latin typeface="Open Sans" panose="020B0606030504020204" pitchFamily="34" charset="0"/>
              </a:rPr>
              <a:t>of</a:t>
            </a:r>
            <a:r>
              <a:rPr lang="pt-PT" sz="4800" b="1" dirty="0">
                <a:solidFill>
                  <a:srgbClr val="000000"/>
                </a:solidFill>
                <a:latin typeface="Open Sans" panose="020B0606030504020204" pitchFamily="34" charset="0"/>
              </a:rPr>
              <a:t> </a:t>
            </a:r>
            <a:r>
              <a:rPr lang="pt-PT" sz="4800" b="1" dirty="0" err="1">
                <a:solidFill>
                  <a:srgbClr val="000000"/>
                </a:solidFill>
                <a:latin typeface="Open Sans" panose="020B0606030504020204" pitchFamily="34" charset="0"/>
              </a:rPr>
              <a:t>cloud</a:t>
            </a:r>
            <a:r>
              <a:rPr lang="pt-PT" sz="4800" b="1" dirty="0">
                <a:solidFill>
                  <a:srgbClr val="000000"/>
                </a:solidFill>
                <a:latin typeface="Open Sans" panose="020B0606030504020204" pitchFamily="34" charset="0"/>
              </a:rPr>
              <a:t> </a:t>
            </a:r>
            <a:r>
              <a:rPr lang="pt-PT" sz="4800" b="1" dirty="0" err="1">
                <a:solidFill>
                  <a:srgbClr val="000000"/>
                </a:solidFill>
                <a:latin typeface="Open Sans" panose="020B0606030504020204" pitchFamily="34" charset="0"/>
              </a:rPr>
              <a:t>computing</a:t>
            </a:r>
            <a:endParaRPr lang="en-US" sz="4800" b="1" dirty="0">
              <a:solidFill>
                <a:srgbClr val="000000"/>
              </a:solidFill>
              <a:latin typeface="Open Sans" panose="020B0606030504020204" pitchFamily="34" charset="0"/>
            </a:endParaRPr>
          </a:p>
          <a:p>
            <a:pPr lvl="2"/>
            <a:endParaRPr lang="en-US" sz="5000" b="0" i="0" dirty="0">
              <a:solidFill>
                <a:srgbClr val="000000"/>
              </a:solidFill>
              <a:effectLst/>
              <a:latin typeface="Open Sans" panose="020B0606030504020204" pitchFamily="34" charset="0"/>
            </a:endParaRPr>
          </a:p>
          <a:p>
            <a:pPr lvl="2">
              <a:buFont typeface="Arial" panose="020B0604020202020204" pitchFamily="34" charset="0"/>
              <a:buChar char="•"/>
            </a:pPr>
            <a:endParaRPr lang="en-US" b="1" dirty="0">
              <a:solidFill>
                <a:srgbClr val="000000"/>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000000"/>
              </a:solidFill>
              <a:latin typeface="Open Sans" panose="020B0606030504020204" pitchFamily="34" charset="0"/>
            </a:endParaRPr>
          </a:p>
          <a:p>
            <a:pPr marL="1200150" lvl="2" indent="-285750" algn="just">
              <a:buFont typeface="Wingdings" panose="05000000000000000000" pitchFamily="2" charset="2"/>
              <a:buChar char="§"/>
            </a:pPr>
            <a:endParaRPr lang="en-US" b="1" i="0" dirty="0">
              <a:solidFill>
                <a:srgbClr val="000000"/>
              </a:solidFill>
              <a:effectLst/>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r>
              <a:rPr lang="en-US" b="1" dirty="0">
                <a:solidFill>
                  <a:srgbClr val="313131"/>
                </a:solidFill>
                <a:latin typeface="Open Sans" panose="020B0606030504020204" pitchFamily="34" charset="0"/>
              </a:rPr>
              <a:t>Each type of cloud computing provides different levels of flexibility, control, and management so that you can select the right set of services for your needs. This is what is called </a:t>
            </a:r>
            <a:r>
              <a:rPr lang="en-US" b="1" u="sng" dirty="0">
                <a:solidFill>
                  <a:srgbClr val="313131"/>
                </a:solidFill>
                <a:latin typeface="Open Sans" panose="020B0606030504020204" pitchFamily="34" charset="0"/>
              </a:rPr>
              <a:t>cloud computing stack</a:t>
            </a:r>
            <a:r>
              <a:rPr lang="en-US" b="1" dirty="0">
                <a:solidFill>
                  <a:srgbClr val="313131"/>
                </a:solidFill>
                <a:latin typeface="Open Sans" panose="020B0606030504020204" pitchFamily="34" charset="0"/>
              </a:rPr>
              <a:t>.</a:t>
            </a:r>
          </a:p>
          <a:p>
            <a:pPr marL="1200150" lvl="2" indent="-285750" algn="just">
              <a:buFont typeface="Wingdings" panose="05000000000000000000" pitchFamily="2" charset="2"/>
              <a:buChar char="§"/>
            </a:pPr>
            <a:endParaRPr lang="en-US" b="1" dirty="0">
              <a:solidFill>
                <a:srgbClr val="313131"/>
              </a:solidFill>
              <a:latin typeface="Open Sans" panose="020B0606030504020204" pitchFamily="34" charset="0"/>
            </a:endParaRPr>
          </a:p>
          <a:p>
            <a:pPr marL="1200150" lvl="2" indent="-285750" algn="just">
              <a:buFont typeface="Wingdings" panose="05000000000000000000" pitchFamily="2" charset="2"/>
              <a:buChar char="§"/>
            </a:pPr>
            <a:r>
              <a:rPr lang="en-US" b="1" dirty="0">
                <a:solidFill>
                  <a:srgbClr val="313131"/>
                </a:solidFill>
                <a:latin typeface="Open Sans" panose="020B0606030504020204" pitchFamily="34" charset="0"/>
              </a:rPr>
              <a:t>Another important thing is that you only pay for the cloud services you use, which helps you (</a:t>
            </a:r>
            <a:r>
              <a:rPr lang="en-US" b="1" dirty="0" err="1">
                <a:solidFill>
                  <a:srgbClr val="313131"/>
                </a:solidFill>
                <a:latin typeface="Open Sans" panose="020B0606030504020204" pitchFamily="34" charset="0"/>
              </a:rPr>
              <a:t>i</a:t>
            </a:r>
            <a:r>
              <a:rPr lang="en-US" b="1" dirty="0">
                <a:solidFill>
                  <a:srgbClr val="313131"/>
                </a:solidFill>
                <a:latin typeface="Open Sans" panose="020B0606030504020204" pitchFamily="34" charset="0"/>
              </a:rPr>
              <a:t>) reduce running costs, (ii) run infrastructure more efficiently, and (iii) scale the business, when needed .</a:t>
            </a:r>
          </a:p>
          <a:p>
            <a:pPr marL="1200150" lvl="2" indent="-285750" algn="just">
              <a:buFont typeface="Wingdings" panose="05000000000000000000" pitchFamily="2" charset="2"/>
              <a:buChar char="§"/>
            </a:pPr>
            <a:endParaRPr lang="en-US" b="1" i="0" dirty="0">
              <a:solidFill>
                <a:srgbClr val="000000"/>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B688EAAC-9A66-4A26-8759-610C016D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018" y="923636"/>
            <a:ext cx="5615710" cy="341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0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3A3AA92-B7D8-48AC-8EBA-0E6A2352EC03}"/>
              </a:ext>
            </a:extLst>
          </p:cNvPr>
          <p:cNvSpPr txBox="1"/>
          <p:nvPr/>
        </p:nvSpPr>
        <p:spPr>
          <a:xfrm>
            <a:off x="514905" y="592091"/>
            <a:ext cx="11132150" cy="6032421"/>
          </a:xfrm>
          <a:prstGeom prst="rect">
            <a:avLst/>
          </a:prstGeom>
          <a:noFill/>
        </p:spPr>
        <p:txBody>
          <a:bodyPr wrap="square">
            <a:spAutoFit/>
          </a:bodyPr>
          <a:lstStyle/>
          <a:p>
            <a:pPr algn="ctr"/>
            <a:r>
              <a:rPr lang="en-US" sz="7000" b="1" dirty="0">
                <a:solidFill>
                  <a:srgbClr val="000000"/>
                </a:solidFill>
                <a:latin typeface="Open Sans" panose="020B0606030504020204" pitchFamily="34" charset="0"/>
              </a:rPr>
              <a:t>Cloud Computing</a:t>
            </a:r>
          </a:p>
          <a:p>
            <a:pPr algn="ctr"/>
            <a:endParaRPr lang="en-US" sz="5000" b="1" dirty="0">
              <a:solidFill>
                <a:srgbClr val="000000"/>
              </a:solidFill>
              <a:latin typeface="Open Sans" panose="020B0606030504020204" pitchFamily="34" charset="0"/>
            </a:endParaRPr>
          </a:p>
          <a:p>
            <a:pPr algn="ctr"/>
            <a:r>
              <a:rPr lang="en-US" sz="4000" b="1" dirty="0">
                <a:solidFill>
                  <a:srgbClr val="000000"/>
                </a:solidFill>
                <a:latin typeface="Open Sans" panose="020B0606030504020204" pitchFamily="34" charset="0"/>
              </a:rPr>
              <a:t> Who are the main global providers of (public) Cloud Computing Services?</a:t>
            </a:r>
          </a:p>
          <a:p>
            <a:pPr algn="ctr"/>
            <a:endParaRPr lang="en-US" sz="1000" b="1" dirty="0">
              <a:solidFill>
                <a:srgbClr val="000000"/>
              </a:solidFill>
              <a:latin typeface="Open Sans" panose="020B0606030504020204" pitchFamily="34" charset="0"/>
            </a:endParaRPr>
          </a:p>
          <a:p>
            <a:pPr algn="ctr"/>
            <a:endParaRPr lang="en-US" dirty="0">
              <a:solidFill>
                <a:srgbClr val="313131"/>
              </a:solidFill>
              <a:latin typeface="Open Sans" panose="020B0606030504020204" pitchFamily="34" charset="0"/>
            </a:endParaRPr>
          </a:p>
          <a:p>
            <a:pPr algn="ctr"/>
            <a:endParaRPr lang="en-US" sz="1000" b="1" dirty="0">
              <a:solidFill>
                <a:srgbClr val="313131"/>
              </a:solidFill>
              <a:latin typeface="Open Sans" panose="020B0606030504020204" pitchFamily="34" charset="0"/>
            </a:endParaRPr>
          </a:p>
          <a:p>
            <a:pPr marL="285750" indent="-285750" algn="just">
              <a:buFont typeface="Wingdings" panose="05000000000000000000" pitchFamily="2" charset="2"/>
              <a:buChar char="§"/>
            </a:pPr>
            <a:r>
              <a:rPr lang="en-US" sz="2600" b="1" dirty="0">
                <a:solidFill>
                  <a:srgbClr val="000000"/>
                </a:solidFill>
                <a:latin typeface="Open Sans" panose="020B0606030504020204" pitchFamily="34" charset="0"/>
              </a:rPr>
              <a:t>Microsoft Azure</a:t>
            </a:r>
          </a:p>
          <a:p>
            <a:pPr marL="285750" indent="-285750" algn="just">
              <a:buFont typeface="Wingdings" panose="05000000000000000000" pitchFamily="2" charset="2"/>
              <a:buChar char="§"/>
            </a:pPr>
            <a:endParaRPr lang="en-US" sz="2600" b="1"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sz="2600" b="1" dirty="0">
                <a:solidFill>
                  <a:srgbClr val="000000"/>
                </a:solidFill>
                <a:latin typeface="Open Sans" panose="020B0606030504020204" pitchFamily="34" charset="0"/>
              </a:rPr>
              <a:t>Google Cloud </a:t>
            </a:r>
            <a:r>
              <a:rPr lang="en-US" sz="2600" b="1" dirty="0" err="1">
                <a:solidFill>
                  <a:srgbClr val="000000"/>
                </a:solidFill>
                <a:latin typeface="Open Sans" panose="020B0606030504020204" pitchFamily="34" charset="0"/>
              </a:rPr>
              <a:t>Plataform</a:t>
            </a:r>
            <a:endParaRPr lang="en-US" sz="2600" b="1" dirty="0">
              <a:solidFill>
                <a:srgbClr val="000000"/>
              </a:solidFill>
              <a:latin typeface="Open Sans" panose="020B0606030504020204" pitchFamily="34" charset="0"/>
            </a:endParaRPr>
          </a:p>
          <a:p>
            <a:pPr marL="285750" indent="-285750" algn="just">
              <a:buFont typeface="Wingdings" panose="05000000000000000000" pitchFamily="2" charset="2"/>
              <a:buChar char="§"/>
            </a:pPr>
            <a:endParaRPr lang="en-US" sz="2600" b="1" dirty="0">
              <a:solidFill>
                <a:srgbClr val="000000"/>
              </a:solidFill>
              <a:latin typeface="Open Sans" panose="020B0606030504020204" pitchFamily="34" charset="0"/>
            </a:endParaRPr>
          </a:p>
          <a:p>
            <a:pPr marL="285750" indent="-285750" algn="just">
              <a:buFont typeface="Wingdings" panose="05000000000000000000" pitchFamily="2" charset="2"/>
              <a:buChar char="§"/>
            </a:pPr>
            <a:r>
              <a:rPr lang="en-US" sz="2600" b="1" dirty="0">
                <a:solidFill>
                  <a:srgbClr val="000000"/>
                </a:solidFill>
                <a:latin typeface="Open Sans" panose="020B0606030504020204" pitchFamily="34" charset="0"/>
              </a:rPr>
              <a:t>Amazon Web Services (</a:t>
            </a:r>
            <a:r>
              <a:rPr lang="pt-PT" sz="2600" b="1" dirty="0">
                <a:solidFill>
                  <a:srgbClr val="000000"/>
                </a:solidFill>
                <a:latin typeface="Open Sans" panose="020B0606030504020204" pitchFamily="34" charset="0"/>
              </a:rPr>
              <a:t>AWS)</a:t>
            </a:r>
          </a:p>
          <a:p>
            <a:pPr algn="just"/>
            <a:endParaRPr lang="en-US"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230813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3A3AA92-B7D8-48AC-8EBA-0E6A2352EC03}"/>
              </a:ext>
            </a:extLst>
          </p:cNvPr>
          <p:cNvSpPr txBox="1"/>
          <p:nvPr/>
        </p:nvSpPr>
        <p:spPr>
          <a:xfrm>
            <a:off x="514905" y="592091"/>
            <a:ext cx="11132150" cy="6463308"/>
          </a:xfrm>
          <a:prstGeom prst="rect">
            <a:avLst/>
          </a:prstGeom>
          <a:noFill/>
        </p:spPr>
        <p:txBody>
          <a:bodyPr wrap="square">
            <a:spAutoFit/>
          </a:bodyPr>
          <a:lstStyle/>
          <a:p>
            <a:pPr algn="ctr"/>
            <a:r>
              <a:rPr lang="en-US" sz="7000" b="1" dirty="0">
                <a:solidFill>
                  <a:srgbClr val="000000"/>
                </a:solidFill>
                <a:latin typeface="Open Sans" panose="020B0606030504020204" pitchFamily="34" charset="0"/>
              </a:rPr>
              <a:t>Cloud Computing</a:t>
            </a:r>
          </a:p>
          <a:p>
            <a:pPr algn="ctr"/>
            <a:endParaRPr lang="en-US" sz="5000" b="1" dirty="0">
              <a:solidFill>
                <a:srgbClr val="000000"/>
              </a:solidFill>
              <a:latin typeface="Open Sans" panose="020B0606030504020204" pitchFamily="34" charset="0"/>
            </a:endParaRPr>
          </a:p>
          <a:p>
            <a:pPr algn="ctr"/>
            <a:r>
              <a:rPr lang="en-US"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Benefits</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of</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cloud</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computing</a:t>
            </a:r>
            <a:r>
              <a:rPr lang="en-US" sz="4000" b="1" dirty="0">
                <a:solidFill>
                  <a:srgbClr val="000000"/>
                </a:solidFill>
                <a:latin typeface="Open Sans" panose="020B0606030504020204" pitchFamily="34" charset="0"/>
              </a:rPr>
              <a:t>?</a:t>
            </a:r>
          </a:p>
          <a:p>
            <a:pPr algn="just"/>
            <a:endParaRPr lang="en-US" b="1" dirty="0">
              <a:solidFill>
                <a:srgbClr val="313131"/>
              </a:solidFill>
              <a:latin typeface="Open Sans" panose="020B0606030504020204" pitchFamily="34" charset="0"/>
            </a:endParaRPr>
          </a:p>
          <a:p>
            <a:pPr algn="just"/>
            <a:endParaRPr lang="en-US" b="1" dirty="0">
              <a:solidFill>
                <a:srgbClr val="313131"/>
              </a:solidFill>
              <a:latin typeface="Open Sans" panose="020B0606030504020204" pitchFamily="34" charset="0"/>
            </a:endParaRPr>
          </a:p>
          <a:p>
            <a:pPr algn="l"/>
            <a:r>
              <a:rPr lang="pt-PT" sz="2600" b="1" dirty="0" err="1">
                <a:solidFill>
                  <a:srgbClr val="313131"/>
                </a:solidFill>
                <a:latin typeface="Open Sans" panose="020B0606030504020204" pitchFamily="34" charset="0"/>
              </a:rPr>
              <a:t>Efficiency</a:t>
            </a:r>
            <a:r>
              <a:rPr lang="pt-PT" sz="2600" b="1" dirty="0">
                <a:solidFill>
                  <a:srgbClr val="313131"/>
                </a:solidFill>
                <a:latin typeface="Open Sans" panose="020B0606030504020204" pitchFamily="34" charset="0"/>
              </a:rPr>
              <a:t>/</a:t>
            </a:r>
            <a:r>
              <a:rPr lang="pt-PT" sz="2600" b="1" dirty="0" err="1">
                <a:solidFill>
                  <a:srgbClr val="313131"/>
                </a:solidFill>
                <a:latin typeface="Open Sans" panose="020B0606030504020204" pitchFamily="34" charset="0"/>
              </a:rPr>
              <a:t>cost</a:t>
            </a:r>
            <a:r>
              <a:rPr lang="pt-PT" sz="2600" b="1" dirty="0">
                <a:solidFill>
                  <a:srgbClr val="313131"/>
                </a:solidFill>
                <a:latin typeface="Open Sans" panose="020B0606030504020204" pitchFamily="34" charset="0"/>
              </a:rPr>
              <a:t> </a:t>
            </a:r>
            <a:r>
              <a:rPr lang="pt-PT" sz="2600" b="1" dirty="0" err="1">
                <a:solidFill>
                  <a:srgbClr val="313131"/>
                </a:solidFill>
                <a:latin typeface="Open Sans" panose="020B0606030504020204" pitchFamily="34" charset="0"/>
              </a:rPr>
              <a:t>reduction</a:t>
            </a:r>
            <a:endParaRPr lang="pt-PT" sz="2600" b="1" dirty="0">
              <a:solidFill>
                <a:srgbClr val="313131"/>
              </a:solidFill>
              <a:latin typeface="Open Sans" panose="020B0606030504020204" pitchFamily="34" charset="0"/>
            </a:endParaRPr>
          </a:p>
          <a:p>
            <a:pPr marL="285750" indent="-285750" algn="just">
              <a:buFontTx/>
              <a:buChar char="-"/>
            </a:pPr>
            <a:endParaRPr lang="en-US" sz="2600" b="1" dirty="0">
              <a:solidFill>
                <a:srgbClr val="313131"/>
              </a:solidFill>
              <a:latin typeface="Open Sans" panose="020B0606030504020204" pitchFamily="34" charset="0"/>
            </a:endParaRPr>
          </a:p>
          <a:p>
            <a:pPr algn="l"/>
            <a:r>
              <a:rPr lang="pt-PT" sz="2600" b="1" dirty="0" err="1">
                <a:solidFill>
                  <a:srgbClr val="313131"/>
                </a:solidFill>
                <a:latin typeface="Open Sans" panose="020B0606030504020204" pitchFamily="34" charset="0"/>
              </a:rPr>
              <a:t>Scalability</a:t>
            </a:r>
            <a:endParaRPr lang="pt-PT" sz="2600" b="1" dirty="0">
              <a:solidFill>
                <a:srgbClr val="313131"/>
              </a:solidFill>
              <a:latin typeface="Open Sans" panose="020B0606030504020204" pitchFamily="34" charset="0"/>
            </a:endParaRPr>
          </a:p>
          <a:p>
            <a:pPr algn="l"/>
            <a:endParaRPr lang="pt-PT" sz="2600" b="1" dirty="0">
              <a:solidFill>
                <a:srgbClr val="313131"/>
              </a:solidFill>
              <a:latin typeface="Open Sans" panose="020B0606030504020204" pitchFamily="34" charset="0"/>
            </a:endParaRPr>
          </a:p>
          <a:p>
            <a:pPr algn="l"/>
            <a:r>
              <a:rPr lang="pt-PT" sz="2600" b="1" dirty="0">
                <a:solidFill>
                  <a:srgbClr val="313131"/>
                </a:solidFill>
                <a:latin typeface="Open Sans" panose="020B0606030504020204" pitchFamily="34" charset="0"/>
              </a:rPr>
              <a:t>Data </a:t>
            </a:r>
            <a:r>
              <a:rPr lang="pt-PT" sz="2600" b="1" dirty="0" err="1">
                <a:solidFill>
                  <a:srgbClr val="313131"/>
                </a:solidFill>
                <a:latin typeface="Open Sans" panose="020B0606030504020204" pitchFamily="34" charset="0"/>
              </a:rPr>
              <a:t>Security</a:t>
            </a:r>
            <a:endParaRPr lang="pt-PT" sz="2600" b="1" dirty="0">
              <a:solidFill>
                <a:srgbClr val="313131"/>
              </a:solidFill>
              <a:latin typeface="Open Sans" panose="020B0606030504020204" pitchFamily="34" charset="0"/>
            </a:endParaRPr>
          </a:p>
          <a:p>
            <a:pPr algn="l"/>
            <a:endParaRPr lang="pt-PT" sz="2600" b="1" dirty="0">
              <a:solidFill>
                <a:srgbClr val="313131"/>
              </a:solidFill>
              <a:latin typeface="Open Sans" panose="020B0606030504020204" pitchFamily="34" charset="0"/>
            </a:endParaRPr>
          </a:p>
          <a:p>
            <a:pPr algn="l"/>
            <a:r>
              <a:rPr lang="en-US" sz="2600" b="1" dirty="0">
                <a:solidFill>
                  <a:srgbClr val="313131"/>
                </a:solidFill>
                <a:latin typeface="Open Sans" panose="020B0606030504020204" pitchFamily="34" charset="0"/>
              </a:rPr>
              <a:t>Deploy globally very fast</a:t>
            </a:r>
          </a:p>
          <a:p>
            <a:pPr marL="285750" indent="-285750">
              <a:buFontTx/>
              <a:buChar char="-"/>
            </a:pPr>
            <a:endParaRPr lang="pt-PT" b="1" dirty="0">
              <a:solidFill>
                <a:srgbClr val="313131"/>
              </a:solidFill>
              <a:latin typeface="Open Sans" panose="020B0606030504020204" pitchFamily="34" charset="0"/>
            </a:endParaRPr>
          </a:p>
          <a:p>
            <a:pPr algn="just"/>
            <a:endParaRPr lang="en-US" b="1" dirty="0">
              <a:solidFill>
                <a:srgbClr val="313131"/>
              </a:solidFill>
              <a:latin typeface="Open Sans" panose="020B0606030504020204" pitchFamily="34" charset="0"/>
            </a:endParaRPr>
          </a:p>
        </p:txBody>
      </p:sp>
    </p:spTree>
    <p:extLst>
      <p:ext uri="{BB962C8B-B14F-4D97-AF65-F5344CB8AC3E}">
        <p14:creationId xmlns:p14="http://schemas.microsoft.com/office/powerpoint/2010/main" val="129439439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798</Words>
  <Application>Microsoft Office PowerPoint</Application>
  <PresentationFormat>Ecrã Panorâmico</PresentationFormat>
  <Paragraphs>103</Paragraphs>
  <Slides>11</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11</vt:i4>
      </vt:variant>
    </vt:vector>
  </HeadingPairs>
  <TitlesOfParts>
    <vt:vector size="18" baseType="lpstr">
      <vt:lpstr>Arial</vt:lpstr>
      <vt:lpstr>Calibri</vt:lpstr>
      <vt:lpstr>Calibri Light</vt:lpstr>
      <vt:lpstr>charter</vt:lpstr>
      <vt:lpstr>Open Sans</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Gardete</dc:creator>
  <cp:lastModifiedBy>Filipe Gardete</cp:lastModifiedBy>
  <cp:revision>90</cp:revision>
  <dcterms:created xsi:type="dcterms:W3CDTF">2021-11-02T12:43:03Z</dcterms:created>
  <dcterms:modified xsi:type="dcterms:W3CDTF">2021-11-25T09:23:03Z</dcterms:modified>
</cp:coreProperties>
</file>