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57" r:id="rId3"/>
    <p:sldId id="273" r:id="rId4"/>
    <p:sldId id="275" r:id="rId5"/>
    <p:sldId id="271" r:id="rId6"/>
    <p:sldId id="276" r:id="rId7"/>
    <p:sldId id="280" r:id="rId8"/>
    <p:sldId id="282" r:id="rId9"/>
    <p:sldId id="277" r:id="rId10"/>
    <p:sldId id="274" r:id="rId11"/>
    <p:sldId id="278" r:id="rId12"/>
    <p:sldId id="272" r:id="rId13"/>
    <p:sldId id="283" r:id="rId14"/>
    <p:sldId id="269" r:id="rId15"/>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83" d="100"/>
          <a:sy n="83" d="100"/>
        </p:scale>
        <p:origin x="701"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9306FE-B1C2-41A8-B921-B48179FF50E3}"/>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D0C2DF67-1ADA-4F52-9D6E-B44257421A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36ABB67C-29D7-4BB0-A045-02E8BB49B70C}"/>
              </a:ext>
            </a:extLst>
          </p:cNvPr>
          <p:cNvSpPr>
            <a:spLocks noGrp="1"/>
          </p:cNvSpPr>
          <p:nvPr>
            <p:ph type="dt" sz="half" idx="10"/>
          </p:nvPr>
        </p:nvSpPr>
        <p:spPr/>
        <p:txBody>
          <a:bodyPr/>
          <a:lstStyle/>
          <a:p>
            <a:fld id="{11FDE7D8-E261-4F1A-8D25-090FDF93247A}" type="datetimeFigureOut">
              <a:rPr lang="pt-PT" smtClean="0"/>
              <a:t>09/12/2021</a:t>
            </a:fld>
            <a:endParaRPr lang="pt-PT"/>
          </a:p>
        </p:txBody>
      </p:sp>
      <p:sp>
        <p:nvSpPr>
          <p:cNvPr id="5" name="Marcador de Posição do Rodapé 4">
            <a:extLst>
              <a:ext uri="{FF2B5EF4-FFF2-40B4-BE49-F238E27FC236}">
                <a16:creationId xmlns:a16="http://schemas.microsoft.com/office/drawing/2014/main" id="{700E33F5-AFFA-4D87-8970-8D4ED935DF3E}"/>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B479E360-E000-4491-BCC0-81913C094396}"/>
              </a:ext>
            </a:extLst>
          </p:cNvPr>
          <p:cNvSpPr>
            <a:spLocks noGrp="1"/>
          </p:cNvSpPr>
          <p:nvPr>
            <p:ph type="sldNum" sz="quarter" idx="12"/>
          </p:nvPr>
        </p:nvSpPr>
        <p:spPr/>
        <p:txBody>
          <a:bodyPr/>
          <a:lstStyle/>
          <a:p>
            <a:fld id="{01F9E339-FBF5-400D-8D5E-FFF3B6E63A6F}" type="slidenum">
              <a:rPr lang="pt-PT" smtClean="0"/>
              <a:t>‹nº›</a:t>
            </a:fld>
            <a:endParaRPr lang="pt-PT"/>
          </a:p>
        </p:txBody>
      </p:sp>
    </p:spTree>
    <p:extLst>
      <p:ext uri="{BB962C8B-B14F-4D97-AF65-F5344CB8AC3E}">
        <p14:creationId xmlns:p14="http://schemas.microsoft.com/office/powerpoint/2010/main" val="1096533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5CCE2A-F992-411C-948E-D34A5D434FEF}"/>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DF93097F-CFCE-4AE2-A065-C8FAA68986B4}"/>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82567E11-5B38-4D63-8C5C-E4E95ECB35E1}"/>
              </a:ext>
            </a:extLst>
          </p:cNvPr>
          <p:cNvSpPr>
            <a:spLocks noGrp="1"/>
          </p:cNvSpPr>
          <p:nvPr>
            <p:ph type="dt" sz="half" idx="10"/>
          </p:nvPr>
        </p:nvSpPr>
        <p:spPr/>
        <p:txBody>
          <a:bodyPr/>
          <a:lstStyle/>
          <a:p>
            <a:fld id="{11FDE7D8-E261-4F1A-8D25-090FDF93247A}" type="datetimeFigureOut">
              <a:rPr lang="pt-PT" smtClean="0"/>
              <a:t>09/12/2021</a:t>
            </a:fld>
            <a:endParaRPr lang="pt-PT"/>
          </a:p>
        </p:txBody>
      </p:sp>
      <p:sp>
        <p:nvSpPr>
          <p:cNvPr id="5" name="Marcador de Posição do Rodapé 4">
            <a:extLst>
              <a:ext uri="{FF2B5EF4-FFF2-40B4-BE49-F238E27FC236}">
                <a16:creationId xmlns:a16="http://schemas.microsoft.com/office/drawing/2014/main" id="{2E219303-89DA-4625-A04C-64CBE3B11483}"/>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35839A0D-7EC2-44CA-B29B-8CD15B06AFAF}"/>
              </a:ext>
            </a:extLst>
          </p:cNvPr>
          <p:cNvSpPr>
            <a:spLocks noGrp="1"/>
          </p:cNvSpPr>
          <p:nvPr>
            <p:ph type="sldNum" sz="quarter" idx="12"/>
          </p:nvPr>
        </p:nvSpPr>
        <p:spPr/>
        <p:txBody>
          <a:bodyPr/>
          <a:lstStyle/>
          <a:p>
            <a:fld id="{01F9E339-FBF5-400D-8D5E-FFF3B6E63A6F}" type="slidenum">
              <a:rPr lang="pt-PT" smtClean="0"/>
              <a:t>‹nº›</a:t>
            </a:fld>
            <a:endParaRPr lang="pt-PT"/>
          </a:p>
        </p:txBody>
      </p:sp>
    </p:spTree>
    <p:extLst>
      <p:ext uri="{BB962C8B-B14F-4D97-AF65-F5344CB8AC3E}">
        <p14:creationId xmlns:p14="http://schemas.microsoft.com/office/powerpoint/2010/main" val="2741277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C5CA033-4B9A-4D96-80EC-7E16F283F123}"/>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EE2BEBC6-6DCF-4699-8E28-C4F56157AE05}"/>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60FBDBBC-05E2-417D-A023-131F85D564E3}"/>
              </a:ext>
            </a:extLst>
          </p:cNvPr>
          <p:cNvSpPr>
            <a:spLocks noGrp="1"/>
          </p:cNvSpPr>
          <p:nvPr>
            <p:ph type="dt" sz="half" idx="10"/>
          </p:nvPr>
        </p:nvSpPr>
        <p:spPr/>
        <p:txBody>
          <a:bodyPr/>
          <a:lstStyle/>
          <a:p>
            <a:fld id="{11FDE7D8-E261-4F1A-8D25-090FDF93247A}" type="datetimeFigureOut">
              <a:rPr lang="pt-PT" smtClean="0"/>
              <a:t>09/12/2021</a:t>
            </a:fld>
            <a:endParaRPr lang="pt-PT"/>
          </a:p>
        </p:txBody>
      </p:sp>
      <p:sp>
        <p:nvSpPr>
          <p:cNvPr id="5" name="Marcador de Posição do Rodapé 4">
            <a:extLst>
              <a:ext uri="{FF2B5EF4-FFF2-40B4-BE49-F238E27FC236}">
                <a16:creationId xmlns:a16="http://schemas.microsoft.com/office/drawing/2014/main" id="{52D9A403-D3A1-44FA-8E24-857CA7C10EB1}"/>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6E4F6474-D158-4311-9DF0-9225F90CE4F6}"/>
              </a:ext>
            </a:extLst>
          </p:cNvPr>
          <p:cNvSpPr>
            <a:spLocks noGrp="1"/>
          </p:cNvSpPr>
          <p:nvPr>
            <p:ph type="sldNum" sz="quarter" idx="12"/>
          </p:nvPr>
        </p:nvSpPr>
        <p:spPr/>
        <p:txBody>
          <a:bodyPr/>
          <a:lstStyle/>
          <a:p>
            <a:fld id="{01F9E339-FBF5-400D-8D5E-FFF3B6E63A6F}" type="slidenum">
              <a:rPr lang="pt-PT" smtClean="0"/>
              <a:t>‹nº›</a:t>
            </a:fld>
            <a:endParaRPr lang="pt-PT"/>
          </a:p>
        </p:txBody>
      </p:sp>
    </p:spTree>
    <p:extLst>
      <p:ext uri="{BB962C8B-B14F-4D97-AF65-F5344CB8AC3E}">
        <p14:creationId xmlns:p14="http://schemas.microsoft.com/office/powerpoint/2010/main" val="2185102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C30E74-4417-42FE-9F7E-31E29F91092B}"/>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4FA1EA0F-E4C9-414D-806E-54C3B8F093EF}"/>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0915545F-A3A3-45D5-9044-2479691355BC}"/>
              </a:ext>
            </a:extLst>
          </p:cNvPr>
          <p:cNvSpPr>
            <a:spLocks noGrp="1"/>
          </p:cNvSpPr>
          <p:nvPr>
            <p:ph type="dt" sz="half" idx="10"/>
          </p:nvPr>
        </p:nvSpPr>
        <p:spPr/>
        <p:txBody>
          <a:bodyPr/>
          <a:lstStyle/>
          <a:p>
            <a:fld id="{11FDE7D8-E261-4F1A-8D25-090FDF93247A}" type="datetimeFigureOut">
              <a:rPr lang="pt-PT" smtClean="0"/>
              <a:t>09/12/2021</a:t>
            </a:fld>
            <a:endParaRPr lang="pt-PT"/>
          </a:p>
        </p:txBody>
      </p:sp>
      <p:sp>
        <p:nvSpPr>
          <p:cNvPr id="5" name="Marcador de Posição do Rodapé 4">
            <a:extLst>
              <a:ext uri="{FF2B5EF4-FFF2-40B4-BE49-F238E27FC236}">
                <a16:creationId xmlns:a16="http://schemas.microsoft.com/office/drawing/2014/main" id="{B856CCD9-2F51-4F6E-8FE1-0BFE416E9530}"/>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7D14C428-3CA2-4125-853E-04FE8532E226}"/>
              </a:ext>
            </a:extLst>
          </p:cNvPr>
          <p:cNvSpPr>
            <a:spLocks noGrp="1"/>
          </p:cNvSpPr>
          <p:nvPr>
            <p:ph type="sldNum" sz="quarter" idx="12"/>
          </p:nvPr>
        </p:nvSpPr>
        <p:spPr/>
        <p:txBody>
          <a:bodyPr/>
          <a:lstStyle/>
          <a:p>
            <a:fld id="{01F9E339-FBF5-400D-8D5E-FFF3B6E63A6F}" type="slidenum">
              <a:rPr lang="pt-PT" smtClean="0"/>
              <a:t>‹nº›</a:t>
            </a:fld>
            <a:endParaRPr lang="pt-PT"/>
          </a:p>
        </p:txBody>
      </p:sp>
    </p:spTree>
    <p:extLst>
      <p:ext uri="{BB962C8B-B14F-4D97-AF65-F5344CB8AC3E}">
        <p14:creationId xmlns:p14="http://schemas.microsoft.com/office/powerpoint/2010/main" val="26213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66366E-AEC9-4324-959B-0DAC9689FF66}"/>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CE84F6B1-CCDD-42A3-A513-1F65A97B97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53271910-BD8B-438D-A3A4-97BF2D4B8283}"/>
              </a:ext>
            </a:extLst>
          </p:cNvPr>
          <p:cNvSpPr>
            <a:spLocks noGrp="1"/>
          </p:cNvSpPr>
          <p:nvPr>
            <p:ph type="dt" sz="half" idx="10"/>
          </p:nvPr>
        </p:nvSpPr>
        <p:spPr/>
        <p:txBody>
          <a:bodyPr/>
          <a:lstStyle/>
          <a:p>
            <a:fld id="{11FDE7D8-E261-4F1A-8D25-090FDF93247A}" type="datetimeFigureOut">
              <a:rPr lang="pt-PT" smtClean="0"/>
              <a:t>09/12/2021</a:t>
            </a:fld>
            <a:endParaRPr lang="pt-PT"/>
          </a:p>
        </p:txBody>
      </p:sp>
      <p:sp>
        <p:nvSpPr>
          <p:cNvPr id="5" name="Marcador de Posição do Rodapé 4">
            <a:extLst>
              <a:ext uri="{FF2B5EF4-FFF2-40B4-BE49-F238E27FC236}">
                <a16:creationId xmlns:a16="http://schemas.microsoft.com/office/drawing/2014/main" id="{BECFA24B-D321-4180-A140-8A4CF5636979}"/>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D43F94D4-79C0-4C81-B167-69C38064ADA5}"/>
              </a:ext>
            </a:extLst>
          </p:cNvPr>
          <p:cNvSpPr>
            <a:spLocks noGrp="1"/>
          </p:cNvSpPr>
          <p:nvPr>
            <p:ph type="sldNum" sz="quarter" idx="12"/>
          </p:nvPr>
        </p:nvSpPr>
        <p:spPr/>
        <p:txBody>
          <a:bodyPr/>
          <a:lstStyle/>
          <a:p>
            <a:fld id="{01F9E339-FBF5-400D-8D5E-FFF3B6E63A6F}" type="slidenum">
              <a:rPr lang="pt-PT" smtClean="0"/>
              <a:t>‹nº›</a:t>
            </a:fld>
            <a:endParaRPr lang="pt-PT"/>
          </a:p>
        </p:txBody>
      </p:sp>
    </p:spTree>
    <p:extLst>
      <p:ext uri="{BB962C8B-B14F-4D97-AF65-F5344CB8AC3E}">
        <p14:creationId xmlns:p14="http://schemas.microsoft.com/office/powerpoint/2010/main" val="2074547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350ECE-89E9-427C-AD79-0A7ABFCF83F9}"/>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E9BFAE1D-F803-4004-8A00-C83FA280F0EF}"/>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8624D68A-4E9E-4DC6-BEAD-00BE9B38AAC1}"/>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A6A71BF3-8835-434D-B0B2-E7DB8E8072F7}"/>
              </a:ext>
            </a:extLst>
          </p:cNvPr>
          <p:cNvSpPr>
            <a:spLocks noGrp="1"/>
          </p:cNvSpPr>
          <p:nvPr>
            <p:ph type="dt" sz="half" idx="10"/>
          </p:nvPr>
        </p:nvSpPr>
        <p:spPr/>
        <p:txBody>
          <a:bodyPr/>
          <a:lstStyle/>
          <a:p>
            <a:fld id="{11FDE7D8-E261-4F1A-8D25-090FDF93247A}" type="datetimeFigureOut">
              <a:rPr lang="pt-PT" smtClean="0"/>
              <a:t>09/12/2021</a:t>
            </a:fld>
            <a:endParaRPr lang="pt-PT"/>
          </a:p>
        </p:txBody>
      </p:sp>
      <p:sp>
        <p:nvSpPr>
          <p:cNvPr id="6" name="Marcador de Posição do Rodapé 5">
            <a:extLst>
              <a:ext uri="{FF2B5EF4-FFF2-40B4-BE49-F238E27FC236}">
                <a16:creationId xmlns:a16="http://schemas.microsoft.com/office/drawing/2014/main" id="{040833E1-186A-428C-9899-C343557DD046}"/>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DDB764AA-082D-4BCA-8151-AB41364F55F8}"/>
              </a:ext>
            </a:extLst>
          </p:cNvPr>
          <p:cNvSpPr>
            <a:spLocks noGrp="1"/>
          </p:cNvSpPr>
          <p:nvPr>
            <p:ph type="sldNum" sz="quarter" idx="12"/>
          </p:nvPr>
        </p:nvSpPr>
        <p:spPr/>
        <p:txBody>
          <a:bodyPr/>
          <a:lstStyle/>
          <a:p>
            <a:fld id="{01F9E339-FBF5-400D-8D5E-FFF3B6E63A6F}" type="slidenum">
              <a:rPr lang="pt-PT" smtClean="0"/>
              <a:t>‹nº›</a:t>
            </a:fld>
            <a:endParaRPr lang="pt-PT"/>
          </a:p>
        </p:txBody>
      </p:sp>
    </p:spTree>
    <p:extLst>
      <p:ext uri="{BB962C8B-B14F-4D97-AF65-F5344CB8AC3E}">
        <p14:creationId xmlns:p14="http://schemas.microsoft.com/office/powerpoint/2010/main" val="3653723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8932B-A3B7-4FC5-B743-7132D76D2725}"/>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70190580-259A-46D4-A207-C15E17CFD7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6E850A84-5C7F-4E9D-AF4C-9C46B09F8135}"/>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8DA6A251-608C-471E-898D-5B4FB829E3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E46FEB3A-D7D8-414A-9F42-62C60CD807AE}"/>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CBE2544A-CC14-460A-BBCF-16C59DF3E000}"/>
              </a:ext>
            </a:extLst>
          </p:cNvPr>
          <p:cNvSpPr>
            <a:spLocks noGrp="1"/>
          </p:cNvSpPr>
          <p:nvPr>
            <p:ph type="dt" sz="half" idx="10"/>
          </p:nvPr>
        </p:nvSpPr>
        <p:spPr/>
        <p:txBody>
          <a:bodyPr/>
          <a:lstStyle/>
          <a:p>
            <a:fld id="{11FDE7D8-E261-4F1A-8D25-090FDF93247A}" type="datetimeFigureOut">
              <a:rPr lang="pt-PT" smtClean="0"/>
              <a:t>09/12/2021</a:t>
            </a:fld>
            <a:endParaRPr lang="pt-PT"/>
          </a:p>
        </p:txBody>
      </p:sp>
      <p:sp>
        <p:nvSpPr>
          <p:cNvPr id="8" name="Marcador de Posição do Rodapé 7">
            <a:extLst>
              <a:ext uri="{FF2B5EF4-FFF2-40B4-BE49-F238E27FC236}">
                <a16:creationId xmlns:a16="http://schemas.microsoft.com/office/drawing/2014/main" id="{DFEA89A3-04DA-4E7B-A63C-31873BEF4917}"/>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800716A7-3DFE-4BA1-AC0E-747D91BFA08F}"/>
              </a:ext>
            </a:extLst>
          </p:cNvPr>
          <p:cNvSpPr>
            <a:spLocks noGrp="1"/>
          </p:cNvSpPr>
          <p:nvPr>
            <p:ph type="sldNum" sz="quarter" idx="12"/>
          </p:nvPr>
        </p:nvSpPr>
        <p:spPr/>
        <p:txBody>
          <a:bodyPr/>
          <a:lstStyle/>
          <a:p>
            <a:fld id="{01F9E339-FBF5-400D-8D5E-FFF3B6E63A6F}" type="slidenum">
              <a:rPr lang="pt-PT" smtClean="0"/>
              <a:t>‹nº›</a:t>
            </a:fld>
            <a:endParaRPr lang="pt-PT"/>
          </a:p>
        </p:txBody>
      </p:sp>
    </p:spTree>
    <p:extLst>
      <p:ext uri="{BB962C8B-B14F-4D97-AF65-F5344CB8AC3E}">
        <p14:creationId xmlns:p14="http://schemas.microsoft.com/office/powerpoint/2010/main" val="2674591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306E36-556A-4B0D-962C-E9EA7DCD8236}"/>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231B0C54-F1F9-4A37-9CC0-8294EE636C3C}"/>
              </a:ext>
            </a:extLst>
          </p:cNvPr>
          <p:cNvSpPr>
            <a:spLocks noGrp="1"/>
          </p:cNvSpPr>
          <p:nvPr>
            <p:ph type="dt" sz="half" idx="10"/>
          </p:nvPr>
        </p:nvSpPr>
        <p:spPr/>
        <p:txBody>
          <a:bodyPr/>
          <a:lstStyle/>
          <a:p>
            <a:fld id="{11FDE7D8-E261-4F1A-8D25-090FDF93247A}" type="datetimeFigureOut">
              <a:rPr lang="pt-PT" smtClean="0"/>
              <a:t>09/12/2021</a:t>
            </a:fld>
            <a:endParaRPr lang="pt-PT"/>
          </a:p>
        </p:txBody>
      </p:sp>
      <p:sp>
        <p:nvSpPr>
          <p:cNvPr id="4" name="Marcador de Posição do Rodapé 3">
            <a:extLst>
              <a:ext uri="{FF2B5EF4-FFF2-40B4-BE49-F238E27FC236}">
                <a16:creationId xmlns:a16="http://schemas.microsoft.com/office/drawing/2014/main" id="{ED87DFA1-42AF-4786-8473-A0732CDAE8D4}"/>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B2D252D5-70C6-4078-BA37-33F1E443BFDB}"/>
              </a:ext>
            </a:extLst>
          </p:cNvPr>
          <p:cNvSpPr>
            <a:spLocks noGrp="1"/>
          </p:cNvSpPr>
          <p:nvPr>
            <p:ph type="sldNum" sz="quarter" idx="12"/>
          </p:nvPr>
        </p:nvSpPr>
        <p:spPr/>
        <p:txBody>
          <a:bodyPr/>
          <a:lstStyle/>
          <a:p>
            <a:fld id="{01F9E339-FBF5-400D-8D5E-FFF3B6E63A6F}" type="slidenum">
              <a:rPr lang="pt-PT" smtClean="0"/>
              <a:t>‹nº›</a:t>
            </a:fld>
            <a:endParaRPr lang="pt-PT"/>
          </a:p>
        </p:txBody>
      </p:sp>
    </p:spTree>
    <p:extLst>
      <p:ext uri="{BB962C8B-B14F-4D97-AF65-F5344CB8AC3E}">
        <p14:creationId xmlns:p14="http://schemas.microsoft.com/office/powerpoint/2010/main" val="467079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A879B1CE-A780-478C-82A0-78089A68500B}"/>
              </a:ext>
            </a:extLst>
          </p:cNvPr>
          <p:cNvSpPr>
            <a:spLocks noGrp="1"/>
          </p:cNvSpPr>
          <p:nvPr>
            <p:ph type="dt" sz="half" idx="10"/>
          </p:nvPr>
        </p:nvSpPr>
        <p:spPr/>
        <p:txBody>
          <a:bodyPr/>
          <a:lstStyle/>
          <a:p>
            <a:fld id="{11FDE7D8-E261-4F1A-8D25-090FDF93247A}" type="datetimeFigureOut">
              <a:rPr lang="pt-PT" smtClean="0"/>
              <a:t>09/12/2021</a:t>
            </a:fld>
            <a:endParaRPr lang="pt-PT"/>
          </a:p>
        </p:txBody>
      </p:sp>
      <p:sp>
        <p:nvSpPr>
          <p:cNvPr id="3" name="Marcador de Posição do Rodapé 2">
            <a:extLst>
              <a:ext uri="{FF2B5EF4-FFF2-40B4-BE49-F238E27FC236}">
                <a16:creationId xmlns:a16="http://schemas.microsoft.com/office/drawing/2014/main" id="{F258E012-BD75-4A49-A190-8501B80E0D64}"/>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B66859F3-3EE8-437F-9BD8-DB7B2431F919}"/>
              </a:ext>
            </a:extLst>
          </p:cNvPr>
          <p:cNvSpPr>
            <a:spLocks noGrp="1"/>
          </p:cNvSpPr>
          <p:nvPr>
            <p:ph type="sldNum" sz="quarter" idx="12"/>
          </p:nvPr>
        </p:nvSpPr>
        <p:spPr/>
        <p:txBody>
          <a:bodyPr/>
          <a:lstStyle/>
          <a:p>
            <a:fld id="{01F9E339-FBF5-400D-8D5E-FFF3B6E63A6F}" type="slidenum">
              <a:rPr lang="pt-PT" smtClean="0"/>
              <a:t>‹nº›</a:t>
            </a:fld>
            <a:endParaRPr lang="pt-PT"/>
          </a:p>
        </p:txBody>
      </p:sp>
    </p:spTree>
    <p:extLst>
      <p:ext uri="{BB962C8B-B14F-4D97-AF65-F5344CB8AC3E}">
        <p14:creationId xmlns:p14="http://schemas.microsoft.com/office/powerpoint/2010/main" val="2952819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A37CE7-1970-4D9D-90B5-20A4CA59FBCD}"/>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95D964EE-838E-41D7-A204-6F65FBA4A3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6A1E4459-42AF-42CA-A36C-4FDF0B0A5D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CF8822DF-C8F3-48B0-8889-07BE7AAEA9AC}"/>
              </a:ext>
            </a:extLst>
          </p:cNvPr>
          <p:cNvSpPr>
            <a:spLocks noGrp="1"/>
          </p:cNvSpPr>
          <p:nvPr>
            <p:ph type="dt" sz="half" idx="10"/>
          </p:nvPr>
        </p:nvSpPr>
        <p:spPr/>
        <p:txBody>
          <a:bodyPr/>
          <a:lstStyle/>
          <a:p>
            <a:fld id="{11FDE7D8-E261-4F1A-8D25-090FDF93247A}" type="datetimeFigureOut">
              <a:rPr lang="pt-PT" smtClean="0"/>
              <a:t>09/12/2021</a:t>
            </a:fld>
            <a:endParaRPr lang="pt-PT"/>
          </a:p>
        </p:txBody>
      </p:sp>
      <p:sp>
        <p:nvSpPr>
          <p:cNvPr id="6" name="Marcador de Posição do Rodapé 5">
            <a:extLst>
              <a:ext uri="{FF2B5EF4-FFF2-40B4-BE49-F238E27FC236}">
                <a16:creationId xmlns:a16="http://schemas.microsoft.com/office/drawing/2014/main" id="{AA0416D8-427A-43D9-9188-B302C1035A9E}"/>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D6A107F7-0DBB-4679-9DC4-28A7833CBDAC}"/>
              </a:ext>
            </a:extLst>
          </p:cNvPr>
          <p:cNvSpPr>
            <a:spLocks noGrp="1"/>
          </p:cNvSpPr>
          <p:nvPr>
            <p:ph type="sldNum" sz="quarter" idx="12"/>
          </p:nvPr>
        </p:nvSpPr>
        <p:spPr/>
        <p:txBody>
          <a:bodyPr/>
          <a:lstStyle/>
          <a:p>
            <a:fld id="{01F9E339-FBF5-400D-8D5E-FFF3B6E63A6F}" type="slidenum">
              <a:rPr lang="pt-PT" smtClean="0"/>
              <a:t>‹nº›</a:t>
            </a:fld>
            <a:endParaRPr lang="pt-PT"/>
          </a:p>
        </p:txBody>
      </p:sp>
    </p:spTree>
    <p:extLst>
      <p:ext uri="{BB962C8B-B14F-4D97-AF65-F5344CB8AC3E}">
        <p14:creationId xmlns:p14="http://schemas.microsoft.com/office/powerpoint/2010/main" val="3663598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11243D-D0C9-40F2-8D78-785C3F0BFDED}"/>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F1389B5F-9082-42AE-BC4A-4689D08A16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FD6667B6-556F-4991-9151-39BCDAE6D6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4191E588-F67A-403A-AA6B-9D67C4E46249}"/>
              </a:ext>
            </a:extLst>
          </p:cNvPr>
          <p:cNvSpPr>
            <a:spLocks noGrp="1"/>
          </p:cNvSpPr>
          <p:nvPr>
            <p:ph type="dt" sz="half" idx="10"/>
          </p:nvPr>
        </p:nvSpPr>
        <p:spPr/>
        <p:txBody>
          <a:bodyPr/>
          <a:lstStyle/>
          <a:p>
            <a:fld id="{11FDE7D8-E261-4F1A-8D25-090FDF93247A}" type="datetimeFigureOut">
              <a:rPr lang="pt-PT" smtClean="0"/>
              <a:t>09/12/2021</a:t>
            </a:fld>
            <a:endParaRPr lang="pt-PT"/>
          </a:p>
        </p:txBody>
      </p:sp>
      <p:sp>
        <p:nvSpPr>
          <p:cNvPr id="6" name="Marcador de Posição do Rodapé 5">
            <a:extLst>
              <a:ext uri="{FF2B5EF4-FFF2-40B4-BE49-F238E27FC236}">
                <a16:creationId xmlns:a16="http://schemas.microsoft.com/office/drawing/2014/main" id="{BB09EB7A-4A8B-426F-9EC1-4868D87229D1}"/>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77366798-4486-412E-9639-C2DA16000998}"/>
              </a:ext>
            </a:extLst>
          </p:cNvPr>
          <p:cNvSpPr>
            <a:spLocks noGrp="1"/>
          </p:cNvSpPr>
          <p:nvPr>
            <p:ph type="sldNum" sz="quarter" idx="12"/>
          </p:nvPr>
        </p:nvSpPr>
        <p:spPr/>
        <p:txBody>
          <a:bodyPr/>
          <a:lstStyle/>
          <a:p>
            <a:fld id="{01F9E339-FBF5-400D-8D5E-FFF3B6E63A6F}" type="slidenum">
              <a:rPr lang="pt-PT" smtClean="0"/>
              <a:t>‹nº›</a:t>
            </a:fld>
            <a:endParaRPr lang="pt-PT"/>
          </a:p>
        </p:txBody>
      </p:sp>
    </p:spTree>
    <p:extLst>
      <p:ext uri="{BB962C8B-B14F-4D97-AF65-F5344CB8AC3E}">
        <p14:creationId xmlns:p14="http://schemas.microsoft.com/office/powerpoint/2010/main" val="2687329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001410C6-B75F-4952-A896-973E4BB7CC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1645D89A-882D-4838-9B12-BF155AE71F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3E1CB98F-2ADB-4A1A-83DF-CB22E0F3BF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FDE7D8-E261-4F1A-8D25-090FDF93247A}" type="datetimeFigureOut">
              <a:rPr lang="pt-PT" smtClean="0"/>
              <a:t>09/12/2021</a:t>
            </a:fld>
            <a:endParaRPr lang="pt-PT"/>
          </a:p>
        </p:txBody>
      </p:sp>
      <p:sp>
        <p:nvSpPr>
          <p:cNvPr id="5" name="Marcador de Posição do Rodapé 4">
            <a:extLst>
              <a:ext uri="{FF2B5EF4-FFF2-40B4-BE49-F238E27FC236}">
                <a16:creationId xmlns:a16="http://schemas.microsoft.com/office/drawing/2014/main" id="{C877DE0D-01E6-40C9-978F-A734F9014B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A1154AEE-961D-4D59-AB49-73B5E7BE08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F9E339-FBF5-400D-8D5E-FFF3B6E63A6F}" type="slidenum">
              <a:rPr lang="pt-PT" smtClean="0"/>
              <a:t>‹nº›</a:t>
            </a:fld>
            <a:endParaRPr lang="pt-PT"/>
          </a:p>
        </p:txBody>
      </p:sp>
    </p:spTree>
    <p:extLst>
      <p:ext uri="{BB962C8B-B14F-4D97-AF65-F5344CB8AC3E}">
        <p14:creationId xmlns:p14="http://schemas.microsoft.com/office/powerpoint/2010/main" val="3217753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Q91nvbJSmS4"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ifpnews.com/news/world/americas/2016/08/gop-vs-gop-disqualification-donald-trump/" TargetMode="External"/><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hackernoon.com/" TargetMode="External"/><Relationship Id="rId2" Type="http://schemas.openxmlformats.org/officeDocument/2006/relationships/hyperlink" Target="https://scout.ai/story/the-rise-of-the-weaponized-ai-propaganda-machine"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medium.com/@ExcelwithML?source=post_sidebar--------------------------post_sidebar--------------" TargetMode="External"/><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hackernoon.co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Imagem 6">
            <a:extLst>
              <a:ext uri="{FF2B5EF4-FFF2-40B4-BE49-F238E27FC236}">
                <a16:creationId xmlns:a16="http://schemas.microsoft.com/office/drawing/2014/main" id="{5D36CCB5-ADAC-4E57-B8DD-3AFAF5C2AB23}"/>
              </a:ext>
            </a:extLst>
          </p:cNvPr>
          <p:cNvPicPr>
            <a:picLocks noChangeAspect="1"/>
          </p:cNvPicPr>
          <p:nvPr/>
        </p:nvPicPr>
        <p:blipFill rotWithShape="1">
          <a:blip r:embed="rId2"/>
          <a:srcRect l="7490" r="1826" b="-1"/>
          <a:stretch/>
        </p:blipFill>
        <p:spPr>
          <a:xfrm>
            <a:off x="20" y="1282"/>
            <a:ext cx="12191980" cy="6856718"/>
          </a:xfrm>
          <a:prstGeom prst="rect">
            <a:avLst/>
          </a:prstGeom>
        </p:spPr>
      </p:pic>
      <p:pic>
        <p:nvPicPr>
          <p:cNvPr id="11" name="Picture 2">
            <a:extLst>
              <a:ext uri="{FF2B5EF4-FFF2-40B4-BE49-F238E27FC236}">
                <a16:creationId xmlns:a16="http://schemas.microsoft.com/office/drawing/2014/main" id="{98C57E26-58CD-44B5-B546-14AA70AD6B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819" y="-128124"/>
            <a:ext cx="3822956" cy="3822956"/>
          </a:xfrm>
          <a:prstGeom prst="rect">
            <a:avLst/>
          </a:prstGeom>
          <a:noFill/>
          <a:extLst>
            <a:ext uri="{909E8E84-426E-40DD-AFC4-6F175D3DCCD1}">
              <a14:hiddenFill xmlns:a14="http://schemas.microsoft.com/office/drawing/2010/main">
                <a:solidFill>
                  <a:srgbClr val="FFFFFF"/>
                </a:solidFill>
              </a14:hiddenFill>
            </a:ext>
          </a:extLst>
        </p:spPr>
      </p:pic>
      <p:sp>
        <p:nvSpPr>
          <p:cNvPr id="13" name="CaixaDeTexto 12">
            <a:extLst>
              <a:ext uri="{FF2B5EF4-FFF2-40B4-BE49-F238E27FC236}">
                <a16:creationId xmlns:a16="http://schemas.microsoft.com/office/drawing/2014/main" id="{816AFF2F-1F9C-455B-9BE7-95EF9AB15473}"/>
              </a:ext>
            </a:extLst>
          </p:cNvPr>
          <p:cNvSpPr txBox="1"/>
          <p:nvPr/>
        </p:nvSpPr>
        <p:spPr>
          <a:xfrm>
            <a:off x="2924464" y="2624314"/>
            <a:ext cx="8484451" cy="2985433"/>
          </a:xfrm>
          <a:prstGeom prst="rect">
            <a:avLst/>
          </a:prstGeom>
          <a:noFill/>
        </p:spPr>
        <p:txBody>
          <a:bodyPr wrap="square">
            <a:spAutoFit/>
          </a:bodyPr>
          <a:lstStyle/>
          <a:p>
            <a:pPr algn="ctr"/>
            <a:r>
              <a:rPr lang="en-US" sz="5000" b="1" dirty="0">
                <a:solidFill>
                  <a:schemeClr val="bg1"/>
                </a:solidFill>
                <a:latin typeface="Open Sans" panose="020B0606030504020204" pitchFamily="34" charset="0"/>
              </a:rPr>
              <a:t>Donald</a:t>
            </a:r>
            <a:r>
              <a:rPr lang="en-US" sz="5000" b="1" i="0" dirty="0">
                <a:solidFill>
                  <a:schemeClr val="bg1"/>
                </a:solidFill>
                <a:effectLst/>
                <a:latin typeface="Open Sans" panose="020B0606030504020204" pitchFamily="34" charset="0"/>
              </a:rPr>
              <a:t> Trump’s 2016 </a:t>
            </a:r>
            <a:r>
              <a:rPr lang="en-US" sz="5000" b="1" i="0" dirty="0" err="1">
                <a:solidFill>
                  <a:schemeClr val="bg1"/>
                </a:solidFill>
                <a:effectLst/>
                <a:latin typeface="Open Sans" panose="020B0606030504020204" pitchFamily="34" charset="0"/>
              </a:rPr>
              <a:t>Campaing</a:t>
            </a:r>
            <a:endParaRPr lang="en-US" sz="5000" b="1" i="0" dirty="0">
              <a:solidFill>
                <a:schemeClr val="bg1"/>
              </a:solidFill>
              <a:effectLst/>
              <a:latin typeface="Open Sans" panose="020B0606030504020204" pitchFamily="34" charset="0"/>
            </a:endParaRPr>
          </a:p>
          <a:p>
            <a:pPr algn="ctr"/>
            <a:endParaRPr lang="en-US" sz="5000" b="1" dirty="0">
              <a:solidFill>
                <a:schemeClr val="bg1"/>
              </a:solidFill>
              <a:latin typeface="Open Sans" panose="020B0606030504020204" pitchFamily="34" charset="0"/>
            </a:endParaRPr>
          </a:p>
          <a:p>
            <a:pPr algn="r"/>
            <a:r>
              <a:rPr lang="en-US" sz="2000" b="1" i="0" dirty="0">
                <a:solidFill>
                  <a:schemeClr val="bg1"/>
                </a:solidFill>
                <a:effectLst/>
                <a:latin typeface="Open Sans" panose="020B0606030504020204" pitchFamily="34" charset="0"/>
              </a:rPr>
              <a:t>DAFT OCT 2021 - Filipe Gardete</a:t>
            </a:r>
          </a:p>
          <a:p>
            <a:pPr algn="l">
              <a:buFont typeface="Arial" panose="020B0604020202020204" pitchFamily="34" charset="0"/>
              <a:buChar char="•"/>
            </a:pPr>
            <a:endParaRPr lang="en-US" b="1" dirty="0">
              <a:solidFill>
                <a:srgbClr val="000000"/>
              </a:solidFill>
              <a:latin typeface="Open Sans" panose="020B0606030504020204" pitchFamily="34" charset="0"/>
            </a:endParaRPr>
          </a:p>
        </p:txBody>
      </p:sp>
    </p:spTree>
    <p:extLst>
      <p:ext uri="{BB962C8B-B14F-4D97-AF65-F5344CB8AC3E}">
        <p14:creationId xmlns:p14="http://schemas.microsoft.com/office/powerpoint/2010/main" val="2311909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ixaDeTexto 9">
            <a:extLst>
              <a:ext uri="{FF2B5EF4-FFF2-40B4-BE49-F238E27FC236}">
                <a16:creationId xmlns:a16="http://schemas.microsoft.com/office/drawing/2014/main" id="{DE313EF6-4CA8-40A9-B17E-F4D5F6EDC3AE}"/>
              </a:ext>
            </a:extLst>
          </p:cNvPr>
          <p:cNvSpPr txBox="1"/>
          <p:nvPr/>
        </p:nvSpPr>
        <p:spPr>
          <a:xfrm>
            <a:off x="1413160" y="243311"/>
            <a:ext cx="9550400" cy="1015663"/>
          </a:xfrm>
          <a:prstGeom prst="rect">
            <a:avLst/>
          </a:prstGeom>
          <a:noFill/>
        </p:spPr>
        <p:txBody>
          <a:bodyPr wrap="square">
            <a:spAutoFit/>
          </a:bodyPr>
          <a:lstStyle/>
          <a:p>
            <a:pPr algn="ctr"/>
            <a:r>
              <a:rPr lang="en-US" sz="6000" b="1" i="0" dirty="0">
                <a:solidFill>
                  <a:srgbClr val="000000"/>
                </a:solidFill>
                <a:effectLst/>
                <a:latin typeface="Open Sans" panose="020B0606030504020204" pitchFamily="34" charset="0"/>
              </a:rPr>
              <a:t>2</a:t>
            </a:r>
            <a:r>
              <a:rPr lang="en-US" sz="6000" b="1" i="0" baseline="30000" dirty="0">
                <a:solidFill>
                  <a:srgbClr val="000000"/>
                </a:solidFill>
                <a:effectLst/>
                <a:latin typeface="Open Sans" panose="020B0606030504020204" pitchFamily="34" charset="0"/>
              </a:rPr>
              <a:t>nd</a:t>
            </a:r>
            <a:r>
              <a:rPr lang="en-US" sz="6000" b="1" i="0" dirty="0">
                <a:solidFill>
                  <a:srgbClr val="000000"/>
                </a:solidFill>
                <a:effectLst/>
                <a:latin typeface="Open Sans" panose="020B0606030504020204" pitchFamily="34" charset="0"/>
              </a:rPr>
              <a:t> Tool - Echo Chambers</a:t>
            </a:r>
          </a:p>
        </p:txBody>
      </p:sp>
      <p:pic>
        <p:nvPicPr>
          <p:cNvPr id="14" name="Imagem 13">
            <a:extLst>
              <a:ext uri="{FF2B5EF4-FFF2-40B4-BE49-F238E27FC236}">
                <a16:creationId xmlns:a16="http://schemas.microsoft.com/office/drawing/2014/main" id="{CE81F4AF-20F3-42BA-8193-0335F8126F03}"/>
              </a:ext>
            </a:extLst>
          </p:cNvPr>
          <p:cNvPicPr>
            <a:picLocks noChangeAspect="1"/>
          </p:cNvPicPr>
          <p:nvPr/>
        </p:nvPicPr>
        <p:blipFill>
          <a:blip r:embed="rId2"/>
          <a:stretch>
            <a:fillRect/>
          </a:stretch>
        </p:blipFill>
        <p:spPr>
          <a:xfrm>
            <a:off x="3232727" y="1502663"/>
            <a:ext cx="5726545" cy="4604194"/>
          </a:xfrm>
          <a:prstGeom prst="rect">
            <a:avLst/>
          </a:prstGeom>
        </p:spPr>
      </p:pic>
    </p:spTree>
    <p:extLst>
      <p:ext uri="{BB962C8B-B14F-4D97-AF65-F5344CB8AC3E}">
        <p14:creationId xmlns:p14="http://schemas.microsoft.com/office/powerpoint/2010/main" val="3774698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ixaDeTexto 9">
            <a:extLst>
              <a:ext uri="{FF2B5EF4-FFF2-40B4-BE49-F238E27FC236}">
                <a16:creationId xmlns:a16="http://schemas.microsoft.com/office/drawing/2014/main" id="{DE313EF6-4CA8-40A9-B17E-F4D5F6EDC3AE}"/>
              </a:ext>
            </a:extLst>
          </p:cNvPr>
          <p:cNvSpPr txBox="1"/>
          <p:nvPr/>
        </p:nvSpPr>
        <p:spPr>
          <a:xfrm>
            <a:off x="-13855" y="112366"/>
            <a:ext cx="12192000" cy="1877437"/>
          </a:xfrm>
          <a:prstGeom prst="rect">
            <a:avLst/>
          </a:prstGeom>
          <a:noFill/>
        </p:spPr>
        <p:txBody>
          <a:bodyPr wrap="square">
            <a:spAutoFit/>
          </a:bodyPr>
          <a:lstStyle/>
          <a:p>
            <a:pPr algn="ctr"/>
            <a:r>
              <a:rPr lang="en-US" sz="5800" b="1" dirty="0">
                <a:solidFill>
                  <a:srgbClr val="000000"/>
                </a:solidFill>
                <a:latin typeface="Open Sans" panose="020B0606030504020204" pitchFamily="34" charset="0"/>
              </a:rPr>
              <a:t>3</a:t>
            </a:r>
            <a:r>
              <a:rPr lang="en-US" sz="5800" b="1" baseline="30000" dirty="0">
                <a:solidFill>
                  <a:srgbClr val="000000"/>
                </a:solidFill>
                <a:latin typeface="Open Sans" panose="020B0606030504020204" pitchFamily="34" charset="0"/>
              </a:rPr>
              <a:t>rd</a:t>
            </a:r>
            <a:r>
              <a:rPr lang="en-US" sz="5800" b="1" dirty="0">
                <a:solidFill>
                  <a:srgbClr val="000000"/>
                </a:solidFill>
                <a:latin typeface="Open Sans" panose="020B0606030504020204" pitchFamily="34" charset="0"/>
              </a:rPr>
              <a:t> Tool – Micro Targeting Propaganda</a:t>
            </a:r>
            <a:endParaRPr lang="en-US" sz="5800" b="1" i="0" dirty="0">
              <a:solidFill>
                <a:srgbClr val="000000"/>
              </a:solidFill>
              <a:effectLst/>
              <a:latin typeface="Open Sans" panose="020B0606030504020204" pitchFamily="34" charset="0"/>
            </a:endParaRPr>
          </a:p>
        </p:txBody>
      </p:sp>
      <p:sp>
        <p:nvSpPr>
          <p:cNvPr id="5" name="CaixaDeTexto 4">
            <a:extLst>
              <a:ext uri="{FF2B5EF4-FFF2-40B4-BE49-F238E27FC236}">
                <a16:creationId xmlns:a16="http://schemas.microsoft.com/office/drawing/2014/main" id="{AB0688FB-982C-498F-9D7E-DC582E83700C}"/>
              </a:ext>
            </a:extLst>
          </p:cNvPr>
          <p:cNvSpPr txBox="1"/>
          <p:nvPr/>
        </p:nvSpPr>
        <p:spPr>
          <a:xfrm>
            <a:off x="406400" y="4977375"/>
            <a:ext cx="11351491" cy="1200329"/>
          </a:xfrm>
          <a:prstGeom prst="rect">
            <a:avLst/>
          </a:prstGeom>
          <a:noFill/>
        </p:spPr>
        <p:txBody>
          <a:bodyPr wrap="square">
            <a:spAutoFit/>
          </a:bodyPr>
          <a:lstStyle/>
          <a:p>
            <a:pPr algn="just"/>
            <a:r>
              <a:rPr lang="en-US" b="1" dirty="0">
                <a:solidFill>
                  <a:srgbClr val="3C3C3B"/>
                </a:solidFill>
                <a:latin typeface="IBM Plex Sans" panose="020B0503050203000203" pitchFamily="34" charset="0"/>
              </a:rPr>
              <a:t>In addition, Trump used intelligent robots, like media boots (automatic programs with the </a:t>
            </a:r>
            <a:r>
              <a:rPr lang="pt-PT" b="1" dirty="0" err="1">
                <a:solidFill>
                  <a:srgbClr val="3C3C3B"/>
                </a:solidFill>
                <a:latin typeface="IBM Plex Sans" panose="020B0503050203000203" pitchFamily="34" charset="0"/>
              </a:rPr>
              <a:t>ability</a:t>
            </a:r>
            <a:r>
              <a:rPr lang="pt-PT" b="1" dirty="0">
                <a:solidFill>
                  <a:srgbClr val="3C3C3B"/>
                </a:solidFill>
                <a:latin typeface="IBM Plex Sans" panose="020B0503050203000203" pitchFamily="34" charset="0"/>
              </a:rPr>
              <a:t> to </a:t>
            </a:r>
            <a:r>
              <a:rPr lang="pt-PT" b="1" dirty="0" err="1">
                <a:solidFill>
                  <a:srgbClr val="3C3C3B"/>
                </a:solidFill>
                <a:latin typeface="IBM Plex Sans" panose="020B0503050203000203" pitchFamily="34" charset="0"/>
              </a:rPr>
              <a:t>produce</a:t>
            </a:r>
            <a:r>
              <a:rPr lang="pt-PT" b="1" dirty="0">
                <a:solidFill>
                  <a:srgbClr val="3C3C3B"/>
                </a:solidFill>
                <a:latin typeface="IBM Plex Sans" panose="020B0503050203000203" pitchFamily="34" charset="0"/>
              </a:rPr>
              <a:t> </a:t>
            </a:r>
            <a:r>
              <a:rPr lang="pt-PT" b="1" dirty="0" err="1">
                <a:solidFill>
                  <a:srgbClr val="3C3C3B"/>
                </a:solidFill>
                <a:latin typeface="IBM Plex Sans" panose="020B0503050203000203" pitchFamily="34" charset="0"/>
              </a:rPr>
              <a:t>language</a:t>
            </a:r>
            <a:r>
              <a:rPr lang="pt-PT" b="1" dirty="0">
                <a:solidFill>
                  <a:srgbClr val="3C3C3B"/>
                </a:solidFill>
                <a:latin typeface="IBM Plex Sans" panose="020B0503050203000203" pitchFamily="34" charset="0"/>
              </a:rPr>
              <a:t>)</a:t>
            </a:r>
            <a:r>
              <a:rPr lang="en-US" b="1" dirty="0">
                <a:solidFill>
                  <a:srgbClr val="3C3C3B"/>
                </a:solidFill>
                <a:latin typeface="IBM Plex Sans" panose="020B0503050203000203" pitchFamily="34" charset="0"/>
              </a:rPr>
              <a:t>, to </a:t>
            </a:r>
            <a:r>
              <a:rPr lang="en-US" b="1" i="0" dirty="0">
                <a:solidFill>
                  <a:srgbClr val="3C3C3B"/>
                </a:solidFill>
                <a:effectLst/>
                <a:latin typeface="IBM Plex Sans" panose="020B0503050203000203" pitchFamily="34" charset="0"/>
              </a:rPr>
              <a:t>spread propaganda through the ECHO CHAMBERS. </a:t>
            </a:r>
          </a:p>
          <a:p>
            <a:pPr algn="just"/>
            <a:endParaRPr lang="en-US" b="1" dirty="0">
              <a:solidFill>
                <a:srgbClr val="3C3C3B"/>
              </a:solidFill>
              <a:latin typeface="IBM Plex Sans" panose="020B0503050203000203" pitchFamily="34" charset="0"/>
            </a:endParaRPr>
          </a:p>
          <a:p>
            <a:pPr algn="just"/>
            <a:r>
              <a:rPr lang="en-US" b="1" i="0" dirty="0">
                <a:solidFill>
                  <a:srgbClr val="3C3C3B"/>
                </a:solidFill>
                <a:effectLst/>
                <a:latin typeface="IBM Plex Sans" panose="020B0503050203000203" pitchFamily="34" charset="0"/>
              </a:rPr>
              <a:t>It is even possible they paid to use existing Russian or Ukrainian botnets to do the same task.</a:t>
            </a:r>
            <a:endParaRPr lang="pt-PT" b="1" dirty="0"/>
          </a:p>
        </p:txBody>
      </p:sp>
      <p:pic>
        <p:nvPicPr>
          <p:cNvPr id="6" name="Imagem 5">
            <a:extLst>
              <a:ext uri="{FF2B5EF4-FFF2-40B4-BE49-F238E27FC236}">
                <a16:creationId xmlns:a16="http://schemas.microsoft.com/office/drawing/2014/main" id="{9D69966A-FB10-401E-9CE2-741C9451A02C}"/>
              </a:ext>
            </a:extLst>
          </p:cNvPr>
          <p:cNvPicPr>
            <a:picLocks noChangeAspect="1"/>
          </p:cNvPicPr>
          <p:nvPr/>
        </p:nvPicPr>
        <p:blipFill>
          <a:blip r:embed="rId2"/>
          <a:stretch>
            <a:fillRect/>
          </a:stretch>
        </p:blipFill>
        <p:spPr>
          <a:xfrm>
            <a:off x="3362325" y="1106487"/>
            <a:ext cx="5292148" cy="3600742"/>
          </a:xfrm>
          <a:prstGeom prst="rect">
            <a:avLst/>
          </a:prstGeom>
        </p:spPr>
      </p:pic>
    </p:spTree>
    <p:extLst>
      <p:ext uri="{BB962C8B-B14F-4D97-AF65-F5344CB8AC3E}">
        <p14:creationId xmlns:p14="http://schemas.microsoft.com/office/powerpoint/2010/main" val="2080629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F13752EC-8E1C-452A-9E05-F594A1754B63}"/>
              </a:ext>
            </a:extLst>
          </p:cNvPr>
          <p:cNvSpPr txBox="1"/>
          <p:nvPr/>
        </p:nvSpPr>
        <p:spPr>
          <a:xfrm>
            <a:off x="327891" y="346515"/>
            <a:ext cx="11536218" cy="6555641"/>
          </a:xfrm>
          <a:prstGeom prst="rect">
            <a:avLst/>
          </a:prstGeom>
          <a:noFill/>
        </p:spPr>
        <p:txBody>
          <a:bodyPr wrap="square">
            <a:spAutoFit/>
          </a:bodyPr>
          <a:lstStyle/>
          <a:p>
            <a:pPr algn="ctr"/>
            <a:r>
              <a:rPr lang="en-US" sz="6000" b="1" i="0" dirty="0">
                <a:solidFill>
                  <a:srgbClr val="000000"/>
                </a:solidFill>
                <a:effectLst/>
                <a:latin typeface="Open Sans" panose="020B0606030504020204" pitchFamily="34" charset="0"/>
              </a:rPr>
              <a:t>Conclusion</a:t>
            </a:r>
            <a:endParaRPr lang="en-US" sz="3000" b="0" i="0" dirty="0">
              <a:solidFill>
                <a:srgbClr val="292929"/>
              </a:solidFill>
              <a:effectLst/>
              <a:latin typeface="charter"/>
            </a:endParaRPr>
          </a:p>
          <a:p>
            <a:pPr algn="just"/>
            <a:endParaRPr lang="en-US" sz="3000" dirty="0">
              <a:solidFill>
                <a:srgbClr val="292929"/>
              </a:solidFill>
              <a:latin typeface="charter"/>
            </a:endParaRPr>
          </a:p>
          <a:p>
            <a:pPr marL="457200" indent="-457200" algn="just">
              <a:buAutoNum type="arabicPeriod"/>
            </a:pPr>
            <a:r>
              <a:rPr lang="en-US" sz="3000" b="1" i="0" dirty="0">
                <a:solidFill>
                  <a:srgbClr val="292929"/>
                </a:solidFill>
                <a:effectLst/>
                <a:latin typeface="charter"/>
              </a:rPr>
              <a:t>CA analyzed and categorized individuals personalities based on purchased data and Facebook. </a:t>
            </a:r>
          </a:p>
          <a:p>
            <a:pPr marL="457200" indent="-457200" algn="just">
              <a:buAutoNum type="arabicPeriod"/>
            </a:pPr>
            <a:endParaRPr lang="en-US" sz="3000" b="1" dirty="0">
              <a:solidFill>
                <a:srgbClr val="292929"/>
              </a:solidFill>
              <a:latin typeface="charter"/>
            </a:endParaRPr>
          </a:p>
          <a:p>
            <a:pPr marL="457200" indent="-457200" algn="just">
              <a:buAutoNum type="arabicPeriod"/>
            </a:pPr>
            <a:r>
              <a:rPr lang="en-US" sz="3000" b="1" i="0" dirty="0">
                <a:solidFill>
                  <a:srgbClr val="292929"/>
                </a:solidFill>
                <a:effectLst/>
                <a:latin typeface="charter"/>
              </a:rPr>
              <a:t>Then, they grouped the individuals according to their political classification.</a:t>
            </a:r>
          </a:p>
          <a:p>
            <a:pPr marL="457200" indent="-457200" algn="just">
              <a:buAutoNum type="arabicPeriod"/>
            </a:pPr>
            <a:endParaRPr lang="en-US" sz="3000" b="1" dirty="0">
              <a:solidFill>
                <a:srgbClr val="292929"/>
              </a:solidFill>
              <a:latin typeface="charter"/>
            </a:endParaRPr>
          </a:p>
          <a:p>
            <a:pPr marL="457200" indent="-457200" algn="just">
              <a:buAutoNum type="arabicPeriod"/>
            </a:pPr>
            <a:r>
              <a:rPr lang="en-US" sz="3000" b="1" i="0" dirty="0">
                <a:solidFill>
                  <a:srgbClr val="292929"/>
                </a:solidFill>
                <a:effectLst/>
                <a:latin typeface="charter"/>
              </a:rPr>
              <a:t> Finally, they used that analysis to display specifically tailored ads or “news” on Facebook and other websites targeted to different audiences in an effort to manipulate the voting behavior of undecided voters and persuade Hillary Clinton’s supporters not to vote.</a:t>
            </a:r>
            <a:endParaRPr lang="pt-PT" sz="3000" b="1" dirty="0">
              <a:solidFill>
                <a:srgbClr val="000000"/>
              </a:solidFill>
              <a:latin typeface="Open Sans" panose="020B0606030504020204" pitchFamily="34" charset="0"/>
            </a:endParaRPr>
          </a:p>
        </p:txBody>
      </p:sp>
    </p:spTree>
    <p:extLst>
      <p:ext uri="{BB962C8B-B14F-4D97-AF65-F5344CB8AC3E}">
        <p14:creationId xmlns:p14="http://schemas.microsoft.com/office/powerpoint/2010/main" val="3581867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F13752EC-8E1C-452A-9E05-F594A1754B63}"/>
              </a:ext>
            </a:extLst>
          </p:cNvPr>
          <p:cNvSpPr txBox="1"/>
          <p:nvPr/>
        </p:nvSpPr>
        <p:spPr>
          <a:xfrm>
            <a:off x="327891" y="346515"/>
            <a:ext cx="11536218" cy="1015663"/>
          </a:xfrm>
          <a:prstGeom prst="rect">
            <a:avLst/>
          </a:prstGeom>
          <a:noFill/>
        </p:spPr>
        <p:txBody>
          <a:bodyPr wrap="square">
            <a:spAutoFit/>
          </a:bodyPr>
          <a:lstStyle/>
          <a:p>
            <a:pPr algn="ctr"/>
            <a:r>
              <a:rPr lang="en-US" sz="6000" b="1" i="0" dirty="0" err="1">
                <a:solidFill>
                  <a:srgbClr val="000000"/>
                </a:solidFill>
                <a:effectLst/>
                <a:latin typeface="Open Sans" panose="020B0606030504020204" pitchFamily="34" charset="0"/>
              </a:rPr>
              <a:t>Youtube</a:t>
            </a:r>
            <a:endParaRPr lang="en-US" sz="3000" b="0" i="0" dirty="0">
              <a:solidFill>
                <a:srgbClr val="292929"/>
              </a:solidFill>
              <a:effectLst/>
              <a:latin typeface="charter"/>
            </a:endParaRPr>
          </a:p>
        </p:txBody>
      </p:sp>
      <p:sp>
        <p:nvSpPr>
          <p:cNvPr id="4" name="CaixaDeTexto 3">
            <a:extLst>
              <a:ext uri="{FF2B5EF4-FFF2-40B4-BE49-F238E27FC236}">
                <a16:creationId xmlns:a16="http://schemas.microsoft.com/office/drawing/2014/main" id="{E76F7A18-1ECB-496F-9FDE-EAC5B6C8E585}"/>
              </a:ext>
            </a:extLst>
          </p:cNvPr>
          <p:cNvSpPr txBox="1"/>
          <p:nvPr/>
        </p:nvSpPr>
        <p:spPr>
          <a:xfrm>
            <a:off x="3048000" y="3246643"/>
            <a:ext cx="6096000" cy="646331"/>
          </a:xfrm>
          <a:prstGeom prst="rect">
            <a:avLst/>
          </a:prstGeom>
          <a:noFill/>
        </p:spPr>
        <p:txBody>
          <a:bodyPr wrap="square">
            <a:spAutoFit/>
          </a:bodyPr>
          <a:lstStyle/>
          <a:p>
            <a:pPr algn="just"/>
            <a:r>
              <a:rPr lang="en-US" sz="1800" dirty="0">
                <a:solidFill>
                  <a:srgbClr val="292929"/>
                </a:solidFill>
                <a:latin typeface="charter"/>
                <a:hlinkClick r:id="rId2"/>
              </a:rPr>
              <a:t>https://www.youtube.com/watch?v=Q91nvbJSmS4</a:t>
            </a:r>
            <a:endParaRPr lang="en-US" sz="1800" dirty="0">
              <a:solidFill>
                <a:srgbClr val="292929"/>
              </a:solidFill>
              <a:latin typeface="charter"/>
            </a:endParaRPr>
          </a:p>
          <a:p>
            <a:pPr algn="just"/>
            <a:endParaRPr lang="en-US" sz="1800" dirty="0">
              <a:solidFill>
                <a:srgbClr val="292929"/>
              </a:solidFill>
              <a:latin typeface="charter"/>
            </a:endParaRPr>
          </a:p>
        </p:txBody>
      </p:sp>
    </p:spTree>
    <p:extLst>
      <p:ext uri="{BB962C8B-B14F-4D97-AF65-F5344CB8AC3E}">
        <p14:creationId xmlns:p14="http://schemas.microsoft.com/office/powerpoint/2010/main" val="2032394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565E19F3-67D0-4A87-B1A0-C713DDDE7A61}"/>
              </a:ext>
            </a:extLst>
          </p:cNvPr>
          <p:cNvSpPr txBox="1"/>
          <p:nvPr/>
        </p:nvSpPr>
        <p:spPr>
          <a:xfrm>
            <a:off x="763478" y="2151727"/>
            <a:ext cx="10244831" cy="2554545"/>
          </a:xfrm>
          <a:prstGeom prst="rect">
            <a:avLst/>
          </a:prstGeom>
          <a:noFill/>
        </p:spPr>
        <p:txBody>
          <a:bodyPr wrap="square">
            <a:spAutoFit/>
          </a:bodyPr>
          <a:lstStyle/>
          <a:p>
            <a:pPr algn="ctr"/>
            <a:r>
              <a:rPr lang="en-US" sz="16000" b="1" i="0" dirty="0">
                <a:solidFill>
                  <a:srgbClr val="000000"/>
                </a:solidFill>
                <a:effectLst/>
                <a:latin typeface="Open Sans" panose="020B0606030504020204" pitchFamily="34" charset="0"/>
              </a:rPr>
              <a:t>THANKS!</a:t>
            </a:r>
          </a:p>
        </p:txBody>
      </p:sp>
    </p:spTree>
    <p:extLst>
      <p:ext uri="{BB962C8B-B14F-4D97-AF65-F5344CB8AC3E}">
        <p14:creationId xmlns:p14="http://schemas.microsoft.com/office/powerpoint/2010/main" val="3192762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565E19F3-67D0-4A87-B1A0-C713DDDE7A61}"/>
              </a:ext>
            </a:extLst>
          </p:cNvPr>
          <p:cNvSpPr txBox="1"/>
          <p:nvPr/>
        </p:nvSpPr>
        <p:spPr>
          <a:xfrm>
            <a:off x="1053572" y="27951"/>
            <a:ext cx="10244831" cy="7294305"/>
          </a:xfrm>
          <a:prstGeom prst="rect">
            <a:avLst/>
          </a:prstGeom>
          <a:noFill/>
        </p:spPr>
        <p:txBody>
          <a:bodyPr wrap="square">
            <a:spAutoFit/>
          </a:bodyPr>
          <a:lstStyle/>
          <a:p>
            <a:pPr algn="ctr"/>
            <a:r>
              <a:rPr lang="en-US" sz="5000" b="1" dirty="0">
                <a:solidFill>
                  <a:srgbClr val="000000"/>
                </a:solidFill>
                <a:latin typeface="Open Sans" panose="020B0606030504020204" pitchFamily="34" charset="0"/>
              </a:rPr>
              <a:t>Did Donald Trump use Artificial Intelligence to Win the Presidential Election?</a:t>
            </a:r>
          </a:p>
          <a:p>
            <a:endParaRPr lang="en-US" sz="5000" dirty="0">
              <a:solidFill>
                <a:srgbClr val="000000"/>
              </a:solidFill>
              <a:latin typeface="Open Sans" panose="020B0606030504020204" pitchFamily="34" charset="0"/>
            </a:endParaRPr>
          </a:p>
          <a:p>
            <a:endParaRPr lang="en-US" sz="5000" dirty="0">
              <a:solidFill>
                <a:srgbClr val="000000"/>
              </a:solidFill>
              <a:latin typeface="Open Sans" panose="020B0606030504020204" pitchFamily="34" charset="0"/>
            </a:endParaRPr>
          </a:p>
          <a:p>
            <a:endParaRPr lang="en-US" sz="5000" dirty="0">
              <a:solidFill>
                <a:srgbClr val="000000"/>
              </a:solidFill>
              <a:latin typeface="Open Sans" panose="020B0606030504020204" pitchFamily="34" charset="0"/>
            </a:endParaRPr>
          </a:p>
          <a:p>
            <a:endParaRPr lang="en-US" sz="5000" dirty="0">
              <a:solidFill>
                <a:srgbClr val="000000"/>
              </a:solidFill>
              <a:latin typeface="Open Sans" panose="020B0606030504020204" pitchFamily="34" charset="0"/>
            </a:endParaRPr>
          </a:p>
          <a:p>
            <a:pPr algn="l"/>
            <a:r>
              <a:rPr lang="en-US" sz="5000" b="1" dirty="0">
                <a:solidFill>
                  <a:srgbClr val="000000"/>
                </a:solidFill>
                <a:latin typeface="Open Sans" panose="020B0606030504020204" pitchFamily="34" charset="0"/>
              </a:rPr>
              <a:t>The answer might surprise you, because…!</a:t>
            </a:r>
          </a:p>
          <a:p>
            <a:pPr algn="l">
              <a:buFont typeface="Arial" panose="020B0604020202020204" pitchFamily="34" charset="0"/>
              <a:buChar char="•"/>
            </a:pPr>
            <a:endParaRPr lang="en-US" b="1" i="0" dirty="0">
              <a:solidFill>
                <a:srgbClr val="000000"/>
              </a:solidFill>
              <a:effectLst/>
              <a:latin typeface="Open Sans" panose="020B0606030504020204" pitchFamily="34" charset="0"/>
            </a:endParaRPr>
          </a:p>
        </p:txBody>
      </p:sp>
      <p:pic>
        <p:nvPicPr>
          <p:cNvPr id="3" name="Imagem 2" descr="Uma imagem com pessoa, homem, interior, fato&#10;&#10;Descrição gerada automaticamente">
            <a:extLst>
              <a:ext uri="{FF2B5EF4-FFF2-40B4-BE49-F238E27FC236}">
                <a16:creationId xmlns:a16="http://schemas.microsoft.com/office/drawing/2014/main" id="{B7011EC9-4C5B-4554-90D2-2B6F4446981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211780" y="2505366"/>
            <a:ext cx="3906982" cy="2930237"/>
          </a:xfrm>
          <a:prstGeom prst="rect">
            <a:avLst/>
          </a:prstGeom>
        </p:spPr>
      </p:pic>
    </p:spTree>
    <p:extLst>
      <p:ext uri="{BB962C8B-B14F-4D97-AF65-F5344CB8AC3E}">
        <p14:creationId xmlns:p14="http://schemas.microsoft.com/office/powerpoint/2010/main" val="742716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F13752EC-8E1C-452A-9E05-F594A1754B63}"/>
              </a:ext>
            </a:extLst>
          </p:cNvPr>
          <p:cNvSpPr txBox="1"/>
          <p:nvPr/>
        </p:nvSpPr>
        <p:spPr>
          <a:xfrm>
            <a:off x="198582" y="1515047"/>
            <a:ext cx="11536218" cy="4708981"/>
          </a:xfrm>
          <a:prstGeom prst="rect">
            <a:avLst/>
          </a:prstGeom>
          <a:noFill/>
        </p:spPr>
        <p:txBody>
          <a:bodyPr wrap="square">
            <a:spAutoFit/>
          </a:bodyPr>
          <a:lstStyle/>
          <a:p>
            <a:pPr algn="just"/>
            <a:r>
              <a:rPr lang="en-US" sz="4000" b="1" dirty="0">
                <a:solidFill>
                  <a:srgbClr val="000000"/>
                </a:solidFill>
                <a:latin typeface="Open Sans" panose="020B0606030504020204" pitchFamily="34" charset="0"/>
              </a:rPr>
              <a:t>“According to </a:t>
            </a:r>
            <a:r>
              <a:rPr lang="en-US" sz="4000" b="1" dirty="0">
                <a:solidFill>
                  <a:srgbClr val="000000"/>
                </a:solidFill>
                <a:latin typeface="Open Sans" panose="020B0606030504020204" pitchFamily="34" charset="0"/>
                <a:hlinkClick r:id="rId2">
                  <a:extLst>
                    <a:ext uri="{A12FA001-AC4F-418D-AE19-62706E023703}">
                      <ahyp:hlinkClr xmlns:ahyp="http://schemas.microsoft.com/office/drawing/2018/hyperlinkcolor" val="tx"/>
                    </a:ext>
                  </a:extLst>
                </a:hlinkClick>
              </a:rPr>
              <a:t>Scout.ai</a:t>
            </a:r>
            <a:r>
              <a:rPr lang="en-US" sz="4000" b="1" dirty="0">
                <a:solidFill>
                  <a:srgbClr val="000000"/>
                </a:solidFill>
                <a:latin typeface="Open Sans" panose="020B0606030504020204" pitchFamily="34" charset="0"/>
              </a:rPr>
              <a:t>, a publication of journalists, professors, and science fiction authors, the answer is a resounding YES.”</a:t>
            </a:r>
          </a:p>
          <a:p>
            <a:pPr algn="just"/>
            <a:endParaRPr lang="en-US" sz="4000" b="1" dirty="0">
              <a:solidFill>
                <a:srgbClr val="000000"/>
              </a:solidFill>
              <a:latin typeface="Open Sans" panose="020B0606030504020204" pitchFamily="34" charset="0"/>
            </a:endParaRPr>
          </a:p>
          <a:p>
            <a:pPr algn="just"/>
            <a:r>
              <a:rPr lang="pt-PT" sz="4000" b="0" i="0" dirty="0">
                <a:solidFill>
                  <a:srgbClr val="3C3C3B"/>
                </a:solidFill>
                <a:effectLst/>
                <a:latin typeface="IBM Plex Sans" panose="020B0503050203000203" pitchFamily="34" charset="0"/>
              </a:rPr>
              <a:t>		</a:t>
            </a:r>
            <a:endParaRPr lang="pt-PT" sz="4000" dirty="0">
              <a:solidFill>
                <a:srgbClr val="3C3C3B"/>
              </a:solidFill>
              <a:latin typeface="IBM Plex Sans" panose="020B0503050203000203" pitchFamily="34" charset="0"/>
            </a:endParaRPr>
          </a:p>
          <a:p>
            <a:pPr algn="just"/>
            <a:r>
              <a:rPr lang="pt-PT" sz="4000" b="0" i="0" dirty="0">
                <a:solidFill>
                  <a:srgbClr val="3C3C3B"/>
                </a:solidFill>
                <a:effectLst/>
                <a:latin typeface="IBM Plex Sans" panose="020B0503050203000203" pitchFamily="34" charset="0"/>
              </a:rPr>
              <a:t>			</a:t>
            </a:r>
            <a:r>
              <a:rPr lang="pt-PT" sz="4000" b="1" dirty="0">
                <a:solidFill>
                  <a:srgbClr val="000000"/>
                </a:solidFill>
                <a:latin typeface="Open Sans" panose="020B0606030504020204" pitchFamily="34" charset="0"/>
              </a:rPr>
              <a:t> 			</a:t>
            </a:r>
            <a:r>
              <a:rPr lang="pt-PT" sz="2000" b="1" dirty="0">
                <a:solidFill>
                  <a:srgbClr val="000000"/>
                </a:solidFill>
                <a:latin typeface="Open Sans" panose="020B0606030504020204" pitchFamily="34" charset="0"/>
              </a:rPr>
              <a:t>Trent </a:t>
            </a:r>
            <a:r>
              <a:rPr lang="pt-PT" sz="2000" b="1" dirty="0" err="1">
                <a:solidFill>
                  <a:srgbClr val="000000"/>
                </a:solidFill>
                <a:latin typeface="Open Sans" panose="020B0606030504020204" pitchFamily="34" charset="0"/>
              </a:rPr>
              <a:t>Lapinski</a:t>
            </a:r>
            <a:r>
              <a:rPr lang="pt-PT" sz="2000" b="1" dirty="0">
                <a:solidFill>
                  <a:srgbClr val="000000"/>
                </a:solidFill>
                <a:latin typeface="Open Sans" panose="020B0606030504020204" pitchFamily="34" charset="0"/>
              </a:rPr>
              <a:t>  (</a:t>
            </a:r>
            <a:r>
              <a:rPr lang="pt-PT" sz="2000" b="1" dirty="0">
                <a:solidFill>
                  <a:srgbClr val="000000"/>
                </a:solidFill>
                <a:latin typeface="Open Sans" panose="020B0606030504020204" pitchFamily="34" charset="0"/>
                <a:hlinkClick r:id="rId3"/>
              </a:rPr>
              <a:t>https://hackernoon.com/</a:t>
            </a:r>
            <a:r>
              <a:rPr lang="pt-PT" sz="2000" b="1" dirty="0">
                <a:solidFill>
                  <a:srgbClr val="000000"/>
                </a:solidFill>
                <a:latin typeface="Open Sans" panose="020B0606030504020204" pitchFamily="34" charset="0"/>
              </a:rPr>
              <a:t>) </a:t>
            </a:r>
          </a:p>
          <a:p>
            <a:pPr algn="just"/>
            <a:r>
              <a:rPr lang="pt-PT" sz="2000" b="1" dirty="0">
                <a:solidFill>
                  <a:srgbClr val="000000"/>
                </a:solidFill>
                <a:latin typeface="Open Sans" panose="020B0606030504020204" pitchFamily="34" charset="0"/>
              </a:rPr>
              <a:t>							</a:t>
            </a:r>
            <a:r>
              <a:rPr lang="pt-PT" sz="2000" b="1" dirty="0">
                <a:solidFill>
                  <a:srgbClr val="3C3C3B"/>
                </a:solidFill>
                <a:latin typeface="IBM Plex Sans" panose="020B0503050203000203" pitchFamily="34" charset="0"/>
              </a:rPr>
              <a:t>Marketing </a:t>
            </a:r>
            <a:r>
              <a:rPr lang="pt-PT" sz="2000" b="1" dirty="0" err="1">
                <a:solidFill>
                  <a:srgbClr val="3C3C3B"/>
                </a:solidFill>
                <a:latin typeface="IBM Plex Sans" panose="020B0503050203000203" pitchFamily="34" charset="0"/>
              </a:rPr>
              <a:t>Technology</a:t>
            </a:r>
            <a:r>
              <a:rPr lang="pt-PT" sz="2000" b="1" dirty="0">
                <a:solidFill>
                  <a:srgbClr val="3C3C3B"/>
                </a:solidFill>
                <a:latin typeface="IBM Plex Sans" panose="020B0503050203000203" pitchFamily="34" charset="0"/>
              </a:rPr>
              <a:t> </a:t>
            </a:r>
            <a:r>
              <a:rPr lang="pt-PT" sz="2000" b="1" dirty="0" err="1">
                <a:solidFill>
                  <a:srgbClr val="3C3C3B"/>
                </a:solidFill>
                <a:latin typeface="IBM Plex Sans" panose="020B0503050203000203" pitchFamily="34" charset="0"/>
              </a:rPr>
              <a:t>Executive</a:t>
            </a:r>
            <a:endParaRPr lang="pt-PT" sz="2000" b="1" dirty="0">
              <a:solidFill>
                <a:srgbClr val="3C3C3B"/>
              </a:solidFill>
              <a:latin typeface="IBM Plex Sans" panose="020B0503050203000203" pitchFamily="34" charset="0"/>
            </a:endParaRPr>
          </a:p>
          <a:p>
            <a:pPr algn="just"/>
            <a:endParaRPr lang="en-US" sz="4000" b="1" dirty="0">
              <a:solidFill>
                <a:srgbClr val="000000"/>
              </a:solidFill>
              <a:latin typeface="Open Sans" panose="020B0606030504020204" pitchFamily="34" charset="0"/>
            </a:endParaRPr>
          </a:p>
        </p:txBody>
      </p:sp>
    </p:spTree>
    <p:extLst>
      <p:ext uri="{BB962C8B-B14F-4D97-AF65-F5344CB8AC3E}">
        <p14:creationId xmlns:p14="http://schemas.microsoft.com/office/powerpoint/2010/main" val="1384070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F13752EC-8E1C-452A-9E05-F594A1754B63}"/>
              </a:ext>
            </a:extLst>
          </p:cNvPr>
          <p:cNvSpPr txBox="1"/>
          <p:nvPr/>
        </p:nvSpPr>
        <p:spPr>
          <a:xfrm>
            <a:off x="207818" y="258901"/>
            <a:ext cx="11688617" cy="5016758"/>
          </a:xfrm>
          <a:prstGeom prst="rect">
            <a:avLst/>
          </a:prstGeom>
          <a:noFill/>
        </p:spPr>
        <p:txBody>
          <a:bodyPr wrap="square">
            <a:spAutoFit/>
          </a:bodyPr>
          <a:lstStyle/>
          <a:p>
            <a:pPr algn="just"/>
            <a:endParaRPr lang="en-US" sz="4000" b="1" dirty="0">
              <a:solidFill>
                <a:srgbClr val="000000"/>
              </a:solidFill>
              <a:latin typeface="Open Sans" panose="020B0606030504020204" pitchFamily="34" charset="0"/>
            </a:endParaRPr>
          </a:p>
          <a:p>
            <a:pPr algn="just"/>
            <a:r>
              <a:rPr lang="pt-PT" sz="4000" b="1" dirty="0">
                <a:solidFill>
                  <a:srgbClr val="000000"/>
                </a:solidFill>
                <a:latin typeface="Open Sans" panose="020B0606030504020204" pitchFamily="34" charset="0"/>
              </a:rPr>
              <a:t>Trent </a:t>
            </a:r>
            <a:r>
              <a:rPr lang="pt-PT" sz="4000" b="1" dirty="0" err="1">
                <a:solidFill>
                  <a:srgbClr val="000000"/>
                </a:solidFill>
                <a:latin typeface="Open Sans" panose="020B0606030504020204" pitchFamily="34" charset="0"/>
              </a:rPr>
              <a:t>Lapinski</a:t>
            </a:r>
            <a:r>
              <a:rPr lang="pt-PT" sz="4000" b="1" dirty="0">
                <a:solidFill>
                  <a:srgbClr val="000000"/>
                </a:solidFill>
                <a:latin typeface="Open Sans" panose="020B0606030504020204" pitchFamily="34" charset="0"/>
              </a:rPr>
              <a:t> </a:t>
            </a:r>
            <a:r>
              <a:rPr lang="pt-PT" sz="4000" b="1" dirty="0" err="1">
                <a:solidFill>
                  <a:srgbClr val="000000"/>
                </a:solidFill>
                <a:latin typeface="Open Sans" panose="020B0606030504020204" pitchFamily="34" charset="0"/>
              </a:rPr>
              <a:t>states</a:t>
            </a:r>
            <a:r>
              <a:rPr lang="pt-PT" sz="4000" b="1" dirty="0">
                <a:solidFill>
                  <a:srgbClr val="000000"/>
                </a:solidFill>
                <a:latin typeface="Open Sans" panose="020B0606030504020204" pitchFamily="34" charset="0"/>
              </a:rPr>
              <a:t> in </a:t>
            </a:r>
            <a:r>
              <a:rPr lang="pt-PT" sz="4000" b="1" dirty="0" err="1">
                <a:solidFill>
                  <a:srgbClr val="000000"/>
                </a:solidFill>
                <a:latin typeface="Open Sans" panose="020B0606030504020204" pitchFamily="34" charset="0"/>
              </a:rPr>
              <a:t>his</a:t>
            </a:r>
            <a:r>
              <a:rPr lang="pt-PT" sz="4000" b="1" dirty="0">
                <a:solidFill>
                  <a:srgbClr val="000000"/>
                </a:solidFill>
                <a:latin typeface="Open Sans" panose="020B0606030504020204" pitchFamily="34" charset="0"/>
              </a:rPr>
              <a:t> </a:t>
            </a:r>
            <a:r>
              <a:rPr lang="pt-PT" sz="4000" b="1" dirty="0" err="1">
                <a:solidFill>
                  <a:srgbClr val="000000"/>
                </a:solidFill>
                <a:latin typeface="Open Sans" panose="020B0606030504020204" pitchFamily="34" charset="0"/>
              </a:rPr>
              <a:t>article</a:t>
            </a:r>
            <a:r>
              <a:rPr lang="pt-PT" sz="4000" b="1" dirty="0">
                <a:solidFill>
                  <a:srgbClr val="000000"/>
                </a:solidFill>
                <a:latin typeface="Open Sans" panose="020B0606030504020204" pitchFamily="34" charset="0"/>
              </a:rPr>
              <a:t> </a:t>
            </a:r>
            <a:r>
              <a:rPr lang="pt-PT" sz="4000" b="1" dirty="0" err="1">
                <a:solidFill>
                  <a:srgbClr val="000000"/>
                </a:solidFill>
                <a:latin typeface="Open Sans" panose="020B0606030504020204" pitchFamily="34" charset="0"/>
              </a:rPr>
              <a:t>that</a:t>
            </a:r>
            <a:r>
              <a:rPr lang="en-US" sz="4000" b="1" dirty="0">
                <a:solidFill>
                  <a:srgbClr val="000000"/>
                </a:solidFill>
                <a:latin typeface="Open Sans" panose="020B0606030504020204" pitchFamily="34" charset="0"/>
              </a:rPr>
              <a:t>:</a:t>
            </a:r>
          </a:p>
          <a:p>
            <a:pPr algn="just"/>
            <a:endParaRPr lang="en-US" sz="4000" b="1" dirty="0">
              <a:solidFill>
                <a:srgbClr val="000000"/>
              </a:solidFill>
              <a:latin typeface="Open Sans" panose="020B0606030504020204" pitchFamily="34" charset="0"/>
            </a:endParaRPr>
          </a:p>
          <a:p>
            <a:pPr marL="857250" indent="-857250" algn="just">
              <a:buAutoNum type="romanLcParenR"/>
            </a:pPr>
            <a:r>
              <a:rPr lang="en-US" sz="4000" b="1" dirty="0">
                <a:solidFill>
                  <a:srgbClr val="000000"/>
                </a:solidFill>
                <a:latin typeface="Open Sans" panose="020B0606030504020204" pitchFamily="34" charset="0"/>
              </a:rPr>
              <a:t>Machine Learning, </a:t>
            </a:r>
          </a:p>
          <a:p>
            <a:pPr marL="857250" indent="-857250" algn="just">
              <a:buAutoNum type="romanLcParenR"/>
            </a:pPr>
            <a:r>
              <a:rPr lang="en-US" sz="4000" b="1" dirty="0">
                <a:solidFill>
                  <a:srgbClr val="000000"/>
                </a:solidFill>
                <a:latin typeface="Open Sans" panose="020B0606030504020204" pitchFamily="34" charset="0"/>
              </a:rPr>
              <a:t>Echo Chambers, and </a:t>
            </a:r>
          </a:p>
          <a:p>
            <a:pPr marL="857250" indent="-857250" algn="just">
              <a:buAutoNum type="romanLcParenR"/>
            </a:pPr>
            <a:r>
              <a:rPr lang="en-US" sz="4000" b="1" dirty="0">
                <a:solidFill>
                  <a:srgbClr val="000000"/>
                </a:solidFill>
                <a:latin typeface="Open Sans" panose="020B0606030504020204" pitchFamily="34" charset="0"/>
              </a:rPr>
              <a:t>Micro Targeting</a:t>
            </a:r>
          </a:p>
          <a:p>
            <a:pPr algn="just"/>
            <a:endParaRPr lang="en-US" sz="4000" b="1" dirty="0">
              <a:solidFill>
                <a:srgbClr val="000000"/>
              </a:solidFill>
              <a:latin typeface="Open Sans" panose="020B0606030504020204" pitchFamily="34" charset="0"/>
            </a:endParaRPr>
          </a:p>
          <a:p>
            <a:pPr algn="just"/>
            <a:r>
              <a:rPr lang="en-US" sz="4000" b="1" dirty="0">
                <a:solidFill>
                  <a:srgbClr val="000000"/>
                </a:solidFill>
                <a:latin typeface="Open Sans" panose="020B0606030504020204" pitchFamily="34" charset="0"/>
              </a:rPr>
              <a:t>were the tools used to influence the election.</a:t>
            </a:r>
          </a:p>
        </p:txBody>
      </p:sp>
    </p:spTree>
    <p:extLst>
      <p:ext uri="{BB962C8B-B14F-4D97-AF65-F5344CB8AC3E}">
        <p14:creationId xmlns:p14="http://schemas.microsoft.com/office/powerpoint/2010/main" val="905015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Imagem 2">
            <a:extLst>
              <a:ext uri="{FF2B5EF4-FFF2-40B4-BE49-F238E27FC236}">
                <a16:creationId xmlns:a16="http://schemas.microsoft.com/office/drawing/2014/main" id="{45CCF788-05E6-4451-9397-A097B4DB529C}"/>
              </a:ext>
            </a:extLst>
          </p:cNvPr>
          <p:cNvPicPr>
            <a:picLocks noChangeAspect="1"/>
          </p:cNvPicPr>
          <p:nvPr/>
        </p:nvPicPr>
        <p:blipFill rotWithShape="1">
          <a:blip r:embed="rId2"/>
          <a:srcRect b="6268"/>
          <a:stretch/>
        </p:blipFill>
        <p:spPr>
          <a:xfrm>
            <a:off x="507622" y="941774"/>
            <a:ext cx="11370345" cy="5743948"/>
          </a:xfrm>
          <a:prstGeom prst="rect">
            <a:avLst/>
          </a:prstGeom>
        </p:spPr>
      </p:pic>
      <p:sp>
        <p:nvSpPr>
          <p:cNvPr id="4" name="CaixaDeTexto 3">
            <a:extLst>
              <a:ext uri="{FF2B5EF4-FFF2-40B4-BE49-F238E27FC236}">
                <a16:creationId xmlns:a16="http://schemas.microsoft.com/office/drawing/2014/main" id="{DCE6904F-39A7-46BE-988C-AB836F84889D}"/>
              </a:ext>
            </a:extLst>
          </p:cNvPr>
          <p:cNvSpPr txBox="1"/>
          <p:nvPr/>
        </p:nvSpPr>
        <p:spPr>
          <a:xfrm>
            <a:off x="1063487" y="0"/>
            <a:ext cx="9805674" cy="1015663"/>
          </a:xfrm>
          <a:prstGeom prst="rect">
            <a:avLst/>
          </a:prstGeom>
          <a:noFill/>
        </p:spPr>
        <p:txBody>
          <a:bodyPr wrap="square">
            <a:spAutoFit/>
          </a:bodyPr>
          <a:lstStyle/>
          <a:p>
            <a:pPr algn="ctr"/>
            <a:r>
              <a:rPr lang="en-US" sz="6000" b="1" i="0" dirty="0">
                <a:solidFill>
                  <a:srgbClr val="000000"/>
                </a:solidFill>
                <a:effectLst/>
                <a:latin typeface="Open Sans" panose="020B0606030504020204" pitchFamily="34" charset="0"/>
              </a:rPr>
              <a:t>The Movie</a:t>
            </a:r>
          </a:p>
        </p:txBody>
      </p:sp>
    </p:spTree>
    <p:extLst>
      <p:ext uri="{BB962C8B-B14F-4D97-AF65-F5344CB8AC3E}">
        <p14:creationId xmlns:p14="http://schemas.microsoft.com/office/powerpoint/2010/main" val="2164288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ixaDeTexto 5">
            <a:extLst>
              <a:ext uri="{FF2B5EF4-FFF2-40B4-BE49-F238E27FC236}">
                <a16:creationId xmlns:a16="http://schemas.microsoft.com/office/drawing/2014/main" id="{61254FD1-F07C-497D-AFDA-B98A549AA106}"/>
              </a:ext>
            </a:extLst>
          </p:cNvPr>
          <p:cNvSpPr txBox="1"/>
          <p:nvPr/>
        </p:nvSpPr>
        <p:spPr>
          <a:xfrm>
            <a:off x="1198181" y="99070"/>
            <a:ext cx="9795638" cy="111438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b="1" dirty="0">
                <a:solidFill>
                  <a:srgbClr val="000000"/>
                </a:solidFill>
                <a:latin typeface="Open Sans" panose="020B0606030504020204" pitchFamily="34" charset="0"/>
              </a:rPr>
              <a:t>The Research</a:t>
            </a:r>
          </a:p>
        </p:txBody>
      </p:sp>
      <p:pic>
        <p:nvPicPr>
          <p:cNvPr id="3" name="Imagem 2">
            <a:extLst>
              <a:ext uri="{FF2B5EF4-FFF2-40B4-BE49-F238E27FC236}">
                <a16:creationId xmlns:a16="http://schemas.microsoft.com/office/drawing/2014/main" id="{38358AC7-87BD-4B80-9BF0-44543AAC677A}"/>
              </a:ext>
            </a:extLst>
          </p:cNvPr>
          <p:cNvPicPr>
            <a:picLocks noChangeAspect="1"/>
          </p:cNvPicPr>
          <p:nvPr/>
        </p:nvPicPr>
        <p:blipFill>
          <a:blip r:embed="rId2"/>
          <a:stretch>
            <a:fillRect/>
          </a:stretch>
        </p:blipFill>
        <p:spPr>
          <a:xfrm>
            <a:off x="323273" y="1466042"/>
            <a:ext cx="5073061" cy="3678301"/>
          </a:xfrm>
          <a:prstGeom prst="rect">
            <a:avLst/>
          </a:prstGeom>
        </p:spPr>
      </p:pic>
      <p:pic>
        <p:nvPicPr>
          <p:cNvPr id="5" name="Imagem 4">
            <a:extLst>
              <a:ext uri="{FF2B5EF4-FFF2-40B4-BE49-F238E27FC236}">
                <a16:creationId xmlns:a16="http://schemas.microsoft.com/office/drawing/2014/main" id="{A5787E2C-E751-4C33-8655-698AD558A7D3}"/>
              </a:ext>
            </a:extLst>
          </p:cNvPr>
          <p:cNvPicPr>
            <a:picLocks noChangeAspect="1"/>
          </p:cNvPicPr>
          <p:nvPr/>
        </p:nvPicPr>
        <p:blipFill>
          <a:blip r:embed="rId3"/>
          <a:stretch>
            <a:fillRect/>
          </a:stretch>
        </p:blipFill>
        <p:spPr>
          <a:xfrm>
            <a:off x="5952648" y="1464437"/>
            <a:ext cx="5565097" cy="3118120"/>
          </a:xfrm>
          <a:prstGeom prst="rect">
            <a:avLst/>
          </a:prstGeom>
        </p:spPr>
      </p:pic>
      <p:sp>
        <p:nvSpPr>
          <p:cNvPr id="12" name="CaixaDeTexto 11">
            <a:extLst>
              <a:ext uri="{FF2B5EF4-FFF2-40B4-BE49-F238E27FC236}">
                <a16:creationId xmlns:a16="http://schemas.microsoft.com/office/drawing/2014/main" id="{041A87CE-F0F3-458F-B00D-ACFD88B8751F}"/>
              </a:ext>
            </a:extLst>
          </p:cNvPr>
          <p:cNvSpPr txBox="1"/>
          <p:nvPr/>
        </p:nvSpPr>
        <p:spPr>
          <a:xfrm>
            <a:off x="6030968" y="4833544"/>
            <a:ext cx="5948219" cy="1754326"/>
          </a:xfrm>
          <a:prstGeom prst="rect">
            <a:avLst/>
          </a:prstGeom>
          <a:noFill/>
        </p:spPr>
        <p:txBody>
          <a:bodyPr wrap="square">
            <a:spAutoFit/>
          </a:bodyPr>
          <a:lstStyle/>
          <a:p>
            <a:pPr algn="l">
              <a:buFont typeface="Arial" panose="020B0604020202020204" pitchFamily="34" charset="0"/>
              <a:buChar char="•"/>
            </a:pPr>
            <a:r>
              <a:rPr lang="en-US" b="1" dirty="0">
                <a:solidFill>
                  <a:srgbClr val="292929"/>
                </a:solidFill>
                <a:latin typeface="charter"/>
              </a:rPr>
              <a:t>With 10 likes a computer can predict your personality as well as a colleague.</a:t>
            </a:r>
          </a:p>
          <a:p>
            <a:pPr algn="l">
              <a:buFont typeface="Arial" panose="020B0604020202020204" pitchFamily="34" charset="0"/>
              <a:buChar char="•"/>
            </a:pPr>
            <a:r>
              <a:rPr lang="en-US" b="1" dirty="0">
                <a:solidFill>
                  <a:srgbClr val="292929"/>
                </a:solidFill>
                <a:latin typeface="charter"/>
              </a:rPr>
              <a:t>With 70 likes, better than a close friend,</a:t>
            </a:r>
          </a:p>
          <a:p>
            <a:pPr algn="l">
              <a:buFont typeface="Arial" panose="020B0604020202020204" pitchFamily="34" charset="0"/>
              <a:buChar char="•"/>
            </a:pPr>
            <a:r>
              <a:rPr lang="en-US" b="1" dirty="0">
                <a:solidFill>
                  <a:srgbClr val="292929"/>
                </a:solidFill>
                <a:latin typeface="charter"/>
              </a:rPr>
              <a:t>With 100 likes, better than your family members,</a:t>
            </a:r>
          </a:p>
          <a:p>
            <a:pPr algn="l">
              <a:buFont typeface="Arial" panose="020B0604020202020204" pitchFamily="34" charset="0"/>
              <a:buChar char="•"/>
            </a:pPr>
            <a:r>
              <a:rPr lang="en-US" b="1" dirty="0">
                <a:solidFill>
                  <a:srgbClr val="292929"/>
                </a:solidFill>
                <a:latin typeface="charter"/>
              </a:rPr>
              <a:t>With 300 likes, better than your husband or wife</a:t>
            </a:r>
          </a:p>
          <a:p>
            <a:pPr algn="l">
              <a:buFont typeface="Arial" panose="020B0604020202020204" pitchFamily="34" charset="0"/>
              <a:buChar char="•"/>
            </a:pPr>
            <a:endParaRPr lang="en-US" b="1" i="0" dirty="0">
              <a:solidFill>
                <a:srgbClr val="292929"/>
              </a:solidFill>
              <a:effectLst/>
              <a:latin typeface="charter"/>
            </a:endParaRPr>
          </a:p>
        </p:txBody>
      </p:sp>
    </p:spTree>
    <p:extLst>
      <p:ext uri="{BB962C8B-B14F-4D97-AF65-F5344CB8AC3E}">
        <p14:creationId xmlns:p14="http://schemas.microsoft.com/office/powerpoint/2010/main" val="1910576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61254FD1-F07C-497D-AFDA-B98A549AA106}"/>
              </a:ext>
            </a:extLst>
          </p:cNvPr>
          <p:cNvSpPr txBox="1"/>
          <p:nvPr/>
        </p:nvSpPr>
        <p:spPr>
          <a:xfrm>
            <a:off x="838199" y="291090"/>
            <a:ext cx="10515599" cy="93268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b="1" dirty="0">
                <a:solidFill>
                  <a:srgbClr val="000000"/>
                </a:solidFill>
                <a:latin typeface="Open Sans" panose="020B0606030504020204" pitchFamily="34" charset="0"/>
              </a:rPr>
              <a:t>CA (Expected) Model</a:t>
            </a:r>
          </a:p>
        </p:txBody>
      </p:sp>
      <p:pic>
        <p:nvPicPr>
          <p:cNvPr id="10" name="Imagem 9">
            <a:extLst>
              <a:ext uri="{FF2B5EF4-FFF2-40B4-BE49-F238E27FC236}">
                <a16:creationId xmlns:a16="http://schemas.microsoft.com/office/drawing/2014/main" id="{F0BC8E8A-C834-4A69-BC85-0435C495B220}"/>
              </a:ext>
            </a:extLst>
          </p:cNvPr>
          <p:cNvPicPr>
            <a:picLocks noChangeAspect="1"/>
          </p:cNvPicPr>
          <p:nvPr/>
        </p:nvPicPr>
        <p:blipFill>
          <a:blip r:embed="rId2"/>
          <a:stretch>
            <a:fillRect/>
          </a:stretch>
        </p:blipFill>
        <p:spPr>
          <a:xfrm>
            <a:off x="1071418" y="1577499"/>
            <a:ext cx="9732818" cy="3850783"/>
          </a:xfrm>
          <a:prstGeom prst="rect">
            <a:avLst/>
          </a:prstGeom>
        </p:spPr>
      </p:pic>
      <p:sp>
        <p:nvSpPr>
          <p:cNvPr id="5" name="CaixaDeTexto 4">
            <a:extLst>
              <a:ext uri="{FF2B5EF4-FFF2-40B4-BE49-F238E27FC236}">
                <a16:creationId xmlns:a16="http://schemas.microsoft.com/office/drawing/2014/main" id="{0F4EDA79-3109-4838-B083-D09591730D6F}"/>
              </a:ext>
            </a:extLst>
          </p:cNvPr>
          <p:cNvSpPr txBox="1"/>
          <p:nvPr/>
        </p:nvSpPr>
        <p:spPr>
          <a:xfrm>
            <a:off x="1228437" y="5574253"/>
            <a:ext cx="6096000" cy="646331"/>
          </a:xfrm>
          <a:prstGeom prst="rect">
            <a:avLst/>
          </a:prstGeom>
          <a:noFill/>
        </p:spPr>
        <p:txBody>
          <a:bodyPr wrap="square">
            <a:spAutoFit/>
          </a:bodyPr>
          <a:lstStyle/>
          <a:p>
            <a:pPr algn="l"/>
            <a:r>
              <a:rPr lang="en-US" b="0" i="0" u="none" strike="noStrike" dirty="0">
                <a:solidFill>
                  <a:srgbClr val="292929"/>
                </a:solidFill>
                <a:effectLst/>
                <a:latin typeface="sohne"/>
                <a:hlinkClick r:id="rId3"/>
              </a:rPr>
              <a:t>Dave Smith</a:t>
            </a:r>
          </a:p>
          <a:p>
            <a:pPr algn="l"/>
            <a:r>
              <a:rPr lang="en-US" b="0" i="0" dirty="0">
                <a:solidFill>
                  <a:srgbClr val="757575"/>
                </a:solidFill>
                <a:effectLst/>
                <a:latin typeface="sohne"/>
              </a:rPr>
              <a:t>Merging mankind with machine</a:t>
            </a:r>
          </a:p>
        </p:txBody>
      </p:sp>
    </p:spTree>
    <p:extLst>
      <p:ext uri="{BB962C8B-B14F-4D97-AF65-F5344CB8AC3E}">
        <p14:creationId xmlns:p14="http://schemas.microsoft.com/office/powerpoint/2010/main" val="2421766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61254FD1-F07C-497D-AFDA-B98A549AA106}"/>
              </a:ext>
            </a:extLst>
          </p:cNvPr>
          <p:cNvSpPr txBox="1"/>
          <p:nvPr/>
        </p:nvSpPr>
        <p:spPr>
          <a:xfrm>
            <a:off x="838199" y="143314"/>
            <a:ext cx="10515599" cy="93268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b="1" dirty="0">
                <a:solidFill>
                  <a:srgbClr val="000000"/>
                </a:solidFill>
                <a:latin typeface="Open Sans" panose="020B0606030504020204" pitchFamily="34" charset="0"/>
              </a:rPr>
              <a:t>1</a:t>
            </a:r>
            <a:r>
              <a:rPr lang="en-US" sz="6000" b="1" baseline="30000" dirty="0">
                <a:solidFill>
                  <a:srgbClr val="000000"/>
                </a:solidFill>
                <a:latin typeface="Open Sans" panose="020B0606030504020204" pitchFamily="34" charset="0"/>
              </a:rPr>
              <a:t>st</a:t>
            </a:r>
            <a:r>
              <a:rPr lang="en-US" sz="6000" b="1" dirty="0">
                <a:solidFill>
                  <a:srgbClr val="000000"/>
                </a:solidFill>
                <a:latin typeface="Open Sans" panose="020B0606030504020204" pitchFamily="34" charset="0"/>
              </a:rPr>
              <a:t> Tool -Machine Learning</a:t>
            </a:r>
          </a:p>
        </p:txBody>
      </p:sp>
      <p:sp>
        <p:nvSpPr>
          <p:cNvPr id="7" name="CaixaDeTexto 6">
            <a:extLst>
              <a:ext uri="{FF2B5EF4-FFF2-40B4-BE49-F238E27FC236}">
                <a16:creationId xmlns:a16="http://schemas.microsoft.com/office/drawing/2014/main" id="{C18AA075-71C1-4407-8AE5-1C3011851C7D}"/>
              </a:ext>
            </a:extLst>
          </p:cNvPr>
          <p:cNvSpPr txBox="1"/>
          <p:nvPr/>
        </p:nvSpPr>
        <p:spPr>
          <a:xfrm>
            <a:off x="929408" y="5915306"/>
            <a:ext cx="10049165" cy="646331"/>
          </a:xfrm>
          <a:prstGeom prst="rect">
            <a:avLst/>
          </a:prstGeom>
          <a:noFill/>
        </p:spPr>
        <p:txBody>
          <a:bodyPr wrap="square">
            <a:spAutoFit/>
          </a:bodyPr>
          <a:lstStyle/>
          <a:p>
            <a:r>
              <a:rPr lang="en-US" i="0" dirty="0">
                <a:solidFill>
                  <a:srgbClr val="292929"/>
                </a:solidFill>
                <a:effectLst/>
                <a:latin typeface="charter"/>
              </a:rPr>
              <a:t>The MODEL </a:t>
            </a:r>
            <a:r>
              <a:rPr lang="en-US" i="0" dirty="0">
                <a:solidFill>
                  <a:srgbClr val="292929"/>
                </a:solidFill>
                <a:effectLst/>
                <a:latin typeface="charter"/>
                <a:sym typeface="Wingdings" panose="05000000000000000000" pitchFamily="2" charset="2"/>
              </a:rPr>
              <a:t> </a:t>
            </a:r>
            <a:r>
              <a:rPr lang="en-US" dirty="0">
                <a:solidFill>
                  <a:srgbClr val="292929"/>
                </a:solidFill>
                <a:latin typeface="charter"/>
                <a:sym typeface="Wingdings" panose="05000000000000000000" pitchFamily="2" charset="2"/>
              </a:rPr>
              <a:t>A</a:t>
            </a:r>
            <a:r>
              <a:rPr lang="en-US" i="0" dirty="0">
                <a:solidFill>
                  <a:srgbClr val="292929"/>
                </a:solidFill>
                <a:effectLst/>
                <a:latin typeface="charter"/>
              </a:rPr>
              <a:t> sort of correlation between Likes and personality quiz scores. For instance, </a:t>
            </a:r>
            <a:r>
              <a:rPr lang="en-US" i="1" dirty="0">
                <a:solidFill>
                  <a:srgbClr val="292929"/>
                </a:solidFill>
                <a:effectLst/>
                <a:latin typeface="charter"/>
              </a:rPr>
              <a:t>Liberalism is correlated with high openness and low conscientiousness</a:t>
            </a:r>
            <a:r>
              <a:rPr lang="en-US" i="0" dirty="0">
                <a:solidFill>
                  <a:srgbClr val="292929"/>
                </a:solidFill>
                <a:effectLst/>
                <a:latin typeface="charter"/>
              </a:rPr>
              <a:t>.</a:t>
            </a:r>
            <a:endParaRPr lang="pt-PT" dirty="0"/>
          </a:p>
        </p:txBody>
      </p:sp>
      <p:pic>
        <p:nvPicPr>
          <p:cNvPr id="5" name="Imagem 4">
            <a:extLst>
              <a:ext uri="{FF2B5EF4-FFF2-40B4-BE49-F238E27FC236}">
                <a16:creationId xmlns:a16="http://schemas.microsoft.com/office/drawing/2014/main" id="{A6BD88A0-483A-4514-BD4B-C31327BA053B}"/>
              </a:ext>
            </a:extLst>
          </p:cNvPr>
          <p:cNvPicPr>
            <a:picLocks noChangeAspect="1"/>
          </p:cNvPicPr>
          <p:nvPr/>
        </p:nvPicPr>
        <p:blipFill>
          <a:blip r:embed="rId2"/>
          <a:stretch>
            <a:fillRect/>
          </a:stretch>
        </p:blipFill>
        <p:spPr>
          <a:xfrm>
            <a:off x="83128" y="1617153"/>
            <a:ext cx="12071927" cy="3623694"/>
          </a:xfrm>
          <a:prstGeom prst="rect">
            <a:avLst/>
          </a:prstGeom>
        </p:spPr>
      </p:pic>
    </p:spTree>
    <p:extLst>
      <p:ext uri="{BB962C8B-B14F-4D97-AF65-F5344CB8AC3E}">
        <p14:creationId xmlns:p14="http://schemas.microsoft.com/office/powerpoint/2010/main" val="3018369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ixaDeTexto 9">
            <a:extLst>
              <a:ext uri="{FF2B5EF4-FFF2-40B4-BE49-F238E27FC236}">
                <a16:creationId xmlns:a16="http://schemas.microsoft.com/office/drawing/2014/main" id="{DE313EF6-4CA8-40A9-B17E-F4D5F6EDC3AE}"/>
              </a:ext>
            </a:extLst>
          </p:cNvPr>
          <p:cNvSpPr txBox="1"/>
          <p:nvPr/>
        </p:nvSpPr>
        <p:spPr>
          <a:xfrm>
            <a:off x="1745669" y="193555"/>
            <a:ext cx="9550400" cy="1015663"/>
          </a:xfrm>
          <a:prstGeom prst="rect">
            <a:avLst/>
          </a:prstGeom>
          <a:noFill/>
        </p:spPr>
        <p:txBody>
          <a:bodyPr wrap="square">
            <a:spAutoFit/>
          </a:bodyPr>
          <a:lstStyle/>
          <a:p>
            <a:pPr algn="ctr"/>
            <a:r>
              <a:rPr lang="en-US" sz="6000" b="1" i="0" dirty="0">
                <a:solidFill>
                  <a:srgbClr val="000000"/>
                </a:solidFill>
                <a:effectLst/>
                <a:latin typeface="Open Sans" panose="020B0606030504020204" pitchFamily="34" charset="0"/>
              </a:rPr>
              <a:t>2</a:t>
            </a:r>
            <a:r>
              <a:rPr lang="en-US" sz="6000" b="1" i="0" baseline="30000" dirty="0">
                <a:solidFill>
                  <a:srgbClr val="000000"/>
                </a:solidFill>
                <a:effectLst/>
                <a:latin typeface="Open Sans" panose="020B0606030504020204" pitchFamily="34" charset="0"/>
              </a:rPr>
              <a:t>nd</a:t>
            </a:r>
            <a:r>
              <a:rPr lang="en-US" sz="6000" b="1" i="0" dirty="0">
                <a:solidFill>
                  <a:srgbClr val="000000"/>
                </a:solidFill>
                <a:effectLst/>
                <a:latin typeface="Open Sans" panose="020B0606030504020204" pitchFamily="34" charset="0"/>
              </a:rPr>
              <a:t> Tool -Echo Chambers</a:t>
            </a:r>
          </a:p>
        </p:txBody>
      </p:sp>
      <p:sp>
        <p:nvSpPr>
          <p:cNvPr id="5" name="CaixaDeTexto 4">
            <a:extLst>
              <a:ext uri="{FF2B5EF4-FFF2-40B4-BE49-F238E27FC236}">
                <a16:creationId xmlns:a16="http://schemas.microsoft.com/office/drawing/2014/main" id="{4930074E-4152-4F44-AE9F-41EC30AD17A7}"/>
              </a:ext>
            </a:extLst>
          </p:cNvPr>
          <p:cNvSpPr txBox="1"/>
          <p:nvPr/>
        </p:nvSpPr>
        <p:spPr>
          <a:xfrm>
            <a:off x="877452" y="4018614"/>
            <a:ext cx="10353964" cy="2308324"/>
          </a:xfrm>
          <a:prstGeom prst="rect">
            <a:avLst/>
          </a:prstGeom>
          <a:noFill/>
        </p:spPr>
        <p:txBody>
          <a:bodyPr wrap="square">
            <a:spAutoFit/>
          </a:bodyPr>
          <a:lstStyle/>
          <a:p>
            <a:pPr algn="just"/>
            <a:r>
              <a:rPr lang="en-US" b="1" i="0" dirty="0">
                <a:effectLst/>
                <a:latin typeface="Arial" panose="020B0604020202020204" pitchFamily="34" charset="0"/>
              </a:rPr>
              <a:t>“</a:t>
            </a:r>
            <a:r>
              <a:rPr lang="en-US" b="1" dirty="0">
                <a:solidFill>
                  <a:srgbClr val="202122"/>
                </a:solidFill>
                <a:latin typeface="Arial" panose="020B0604020202020204" pitchFamily="34" charset="0"/>
              </a:rPr>
              <a:t>An echo chamber refers to situations in which beliefs are amplified or reinforced by communication and repetition inside a closed system and insulated from rebuttal. By participating in an echo chamber, people are able to seek out information that reinforces their existing views without encountering opposing views, potentially resulting in an unintended exercise in confirmation bias. Echo chambers may increase social and political polarization and extremism.” - Wikipedia</a:t>
            </a:r>
          </a:p>
          <a:p>
            <a:pPr algn="just"/>
            <a:endParaRPr lang="en-US" b="1" dirty="0">
              <a:solidFill>
                <a:srgbClr val="202122"/>
              </a:solidFill>
              <a:latin typeface="Arial" panose="020B0604020202020204" pitchFamily="34" charset="0"/>
            </a:endParaRPr>
          </a:p>
          <a:p>
            <a:pPr algn="just"/>
            <a:endParaRPr lang="pt-PT" b="1" dirty="0"/>
          </a:p>
        </p:txBody>
      </p:sp>
      <p:sp>
        <p:nvSpPr>
          <p:cNvPr id="6" name="CaixaDeTexto 5">
            <a:extLst>
              <a:ext uri="{FF2B5EF4-FFF2-40B4-BE49-F238E27FC236}">
                <a16:creationId xmlns:a16="http://schemas.microsoft.com/office/drawing/2014/main" id="{9C4FD8A1-9B1B-46A5-9A6B-225804CC2E74}"/>
              </a:ext>
            </a:extLst>
          </p:cNvPr>
          <p:cNvSpPr txBox="1"/>
          <p:nvPr/>
        </p:nvSpPr>
        <p:spPr>
          <a:xfrm>
            <a:off x="877451" y="1740745"/>
            <a:ext cx="10270839" cy="1754326"/>
          </a:xfrm>
          <a:prstGeom prst="rect">
            <a:avLst/>
          </a:prstGeom>
          <a:noFill/>
        </p:spPr>
        <p:txBody>
          <a:bodyPr wrap="square">
            <a:spAutoFit/>
          </a:bodyPr>
          <a:lstStyle/>
          <a:p>
            <a:pPr algn="just"/>
            <a:r>
              <a:rPr lang="en-US" b="1" dirty="0">
                <a:solidFill>
                  <a:srgbClr val="202122"/>
                </a:solidFill>
                <a:latin typeface="Arial" panose="020B0604020202020204" pitchFamily="34" charset="0"/>
              </a:rPr>
              <a:t>“Steve Bannon figured out that social networks such as Twitter and Facebook put everyone into echo chambers.” </a:t>
            </a:r>
          </a:p>
          <a:p>
            <a:pPr algn="just"/>
            <a:endParaRPr lang="en-US" b="1" dirty="0">
              <a:solidFill>
                <a:srgbClr val="202122"/>
              </a:solidFill>
              <a:latin typeface="Arial" panose="020B0604020202020204" pitchFamily="34" charset="0"/>
            </a:endParaRPr>
          </a:p>
          <a:p>
            <a:pPr algn="just"/>
            <a:r>
              <a:rPr lang="en-US" b="1" dirty="0">
                <a:solidFill>
                  <a:srgbClr val="202122"/>
                </a:solidFill>
                <a:latin typeface="Arial" panose="020B0604020202020204" pitchFamily="34" charset="0"/>
              </a:rPr>
              <a:t>						</a:t>
            </a:r>
            <a:r>
              <a:rPr lang="pt-PT" b="1" dirty="0">
                <a:solidFill>
                  <a:srgbClr val="202122"/>
                </a:solidFill>
                <a:latin typeface="Arial" panose="020B0604020202020204" pitchFamily="34" charset="0"/>
              </a:rPr>
              <a:t>Trent </a:t>
            </a:r>
            <a:r>
              <a:rPr lang="pt-PT" b="1" dirty="0" err="1">
                <a:solidFill>
                  <a:srgbClr val="202122"/>
                </a:solidFill>
                <a:latin typeface="Arial" panose="020B0604020202020204" pitchFamily="34" charset="0"/>
              </a:rPr>
              <a:t>Lapinski</a:t>
            </a:r>
            <a:r>
              <a:rPr lang="pt-PT" b="1" dirty="0">
                <a:solidFill>
                  <a:srgbClr val="202122"/>
                </a:solidFill>
                <a:latin typeface="Arial" panose="020B0604020202020204" pitchFamily="34" charset="0"/>
              </a:rPr>
              <a:t>  (</a:t>
            </a:r>
            <a:r>
              <a:rPr lang="pt-PT" b="1" dirty="0">
                <a:solidFill>
                  <a:srgbClr val="202122"/>
                </a:solidFill>
                <a:latin typeface="Arial" panose="020B0604020202020204" pitchFamily="34" charset="0"/>
                <a:hlinkClick r:id="rId2">
                  <a:extLst>
                    <a:ext uri="{A12FA001-AC4F-418D-AE19-62706E023703}">
                      <ahyp:hlinkClr xmlns:ahyp="http://schemas.microsoft.com/office/drawing/2018/hyperlinkcolor" val="tx"/>
                    </a:ext>
                  </a:extLst>
                </a:hlinkClick>
              </a:rPr>
              <a:t>https://hackernoon.com/</a:t>
            </a:r>
            <a:r>
              <a:rPr lang="pt-PT" b="1" dirty="0">
                <a:solidFill>
                  <a:srgbClr val="202122"/>
                </a:solidFill>
                <a:latin typeface="Arial" panose="020B0604020202020204" pitchFamily="34" charset="0"/>
              </a:rPr>
              <a:t>) </a:t>
            </a:r>
          </a:p>
          <a:p>
            <a:pPr algn="just"/>
            <a:r>
              <a:rPr lang="pt-PT" b="1" dirty="0">
                <a:solidFill>
                  <a:srgbClr val="202122"/>
                </a:solidFill>
                <a:latin typeface="Arial" panose="020B0604020202020204" pitchFamily="34" charset="0"/>
              </a:rPr>
              <a:t>						          Marketing </a:t>
            </a:r>
            <a:r>
              <a:rPr lang="pt-PT" b="1" dirty="0" err="1">
                <a:solidFill>
                  <a:srgbClr val="202122"/>
                </a:solidFill>
                <a:latin typeface="Arial" panose="020B0604020202020204" pitchFamily="34" charset="0"/>
              </a:rPr>
              <a:t>Technology</a:t>
            </a:r>
            <a:r>
              <a:rPr lang="pt-PT" b="1" dirty="0">
                <a:solidFill>
                  <a:srgbClr val="202122"/>
                </a:solidFill>
                <a:latin typeface="Arial" panose="020B0604020202020204" pitchFamily="34" charset="0"/>
              </a:rPr>
              <a:t> </a:t>
            </a:r>
            <a:r>
              <a:rPr lang="pt-PT" b="1" dirty="0" err="1">
                <a:solidFill>
                  <a:srgbClr val="202122"/>
                </a:solidFill>
                <a:latin typeface="Arial" panose="020B0604020202020204" pitchFamily="34" charset="0"/>
              </a:rPr>
              <a:t>Executive</a:t>
            </a:r>
            <a:endParaRPr lang="pt-PT" b="1" dirty="0">
              <a:solidFill>
                <a:srgbClr val="202122"/>
              </a:solidFill>
              <a:latin typeface="Arial" panose="020B0604020202020204" pitchFamily="34" charset="0"/>
            </a:endParaRPr>
          </a:p>
          <a:p>
            <a:pPr algn="just"/>
            <a:endParaRPr lang="pt-PT" b="1" dirty="0">
              <a:solidFill>
                <a:srgbClr val="202122"/>
              </a:solidFill>
              <a:latin typeface="Arial" panose="020B0604020202020204" pitchFamily="34" charset="0"/>
            </a:endParaRPr>
          </a:p>
        </p:txBody>
      </p:sp>
    </p:spTree>
    <p:extLst>
      <p:ext uri="{BB962C8B-B14F-4D97-AF65-F5344CB8AC3E}">
        <p14:creationId xmlns:p14="http://schemas.microsoft.com/office/powerpoint/2010/main" val="3139429371"/>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1755</TotalTime>
  <Words>472</Words>
  <Application>Microsoft Office PowerPoint</Application>
  <PresentationFormat>Ecrã Panorâmico</PresentationFormat>
  <Paragraphs>54</Paragraphs>
  <Slides>14</Slides>
  <Notes>0</Notes>
  <HiddenSlides>0</HiddenSlides>
  <MMClips>0</MMClips>
  <ScaleCrop>false</ScaleCrop>
  <HeadingPairs>
    <vt:vector size="6" baseType="variant">
      <vt:variant>
        <vt:lpstr>Tipos de letra usados</vt:lpstr>
      </vt:variant>
      <vt:variant>
        <vt:i4>7</vt:i4>
      </vt:variant>
      <vt:variant>
        <vt:lpstr>Tema</vt:lpstr>
      </vt:variant>
      <vt:variant>
        <vt:i4>1</vt:i4>
      </vt:variant>
      <vt:variant>
        <vt:lpstr>Títulos dos diapositivos</vt:lpstr>
      </vt:variant>
      <vt:variant>
        <vt:i4>14</vt:i4>
      </vt:variant>
    </vt:vector>
  </HeadingPairs>
  <TitlesOfParts>
    <vt:vector size="22" baseType="lpstr">
      <vt:lpstr>Arial</vt:lpstr>
      <vt:lpstr>Calibri</vt:lpstr>
      <vt:lpstr>Calibri Light</vt:lpstr>
      <vt:lpstr>charter</vt:lpstr>
      <vt:lpstr>IBM Plex Sans</vt:lpstr>
      <vt:lpstr>Open Sans</vt:lpstr>
      <vt:lpstr>sohne</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Filipe Gardete</dc:creator>
  <cp:lastModifiedBy>Filipe Gardete</cp:lastModifiedBy>
  <cp:revision>96</cp:revision>
  <dcterms:created xsi:type="dcterms:W3CDTF">2021-11-02T12:43:03Z</dcterms:created>
  <dcterms:modified xsi:type="dcterms:W3CDTF">2021-12-09T09:24:16Z</dcterms:modified>
</cp:coreProperties>
</file>