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55138-75A6-40DA-AE21-66D49DB88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09B136-A91E-499D-B04D-24CBB82D9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7542F8-095F-41A4-A6E0-3F80405C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200-E3A0-45F1-A29D-16FAD03A3168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1CC07CF-F021-423E-9F78-19E8A870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4AFC73-D795-44DF-A4A5-2AED65F8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2126-720D-4AC6-A540-7D17BBAD32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67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BDAD7-3E18-4BB6-9E71-5E26ADE4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E7DCCEF-B698-4017-B43B-EEA450A7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7440A0-38CB-4178-8EBE-734C2B8A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200-E3A0-45F1-A29D-16FAD03A3168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2F876C-8B85-4CC0-B326-360E7FFB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C1E471-6C53-4CC7-B11B-CF97B599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2126-720D-4AC6-A540-7D17BBAD32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466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A6C9C2-13FF-4924-B7FB-B96EDAA52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E16B086-79DC-4FA1-9D90-98F67650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F37A61-7A95-4F14-A888-399139D7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200-E3A0-45F1-A29D-16FAD03A3168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C0F681-5984-4A4C-A749-A383467F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6EDA72-F069-453D-9305-8AF6F89D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2126-720D-4AC6-A540-7D17BBAD32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453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C51A9-C036-4831-B680-430F18BA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F66529-B793-4F50-8EB5-00C523719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2BEE14-ECC5-44C4-9F19-C954A541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200-E3A0-45F1-A29D-16FAD03A3168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127EB5-14BF-4E25-928C-A8AB685E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668E5E-E095-42BE-995C-6896C618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2126-720D-4AC6-A540-7D17BBAD32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279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088E6-B1A9-4BA6-83E7-19314C36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7AFED47-B40A-4628-85DF-FEF60CCC5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55A874-219D-420D-88C0-A3B0764F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200-E3A0-45F1-A29D-16FAD03A3168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0B61C0-77FF-445C-9649-6B465DE7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D553913-AD75-4E50-83E6-20368694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2126-720D-4AC6-A540-7D17BBAD32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98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89661-B8F0-4DDF-885F-7A77A674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EBE185-4EEB-4748-8CCC-D16674578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7060643-0236-4A3A-9799-E3BFD4AC6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1D24B62-B8C1-4788-AC8D-11F2D5C7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200-E3A0-45F1-A29D-16FAD03A3168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A4D3687-215E-4BCF-8CE0-36214D23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B28B894-10A4-49F7-9ADE-E5D86C19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2126-720D-4AC6-A540-7D17BBAD32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953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AECD4-ABB8-4F27-B413-53189C8C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7705ED2-FF74-40C4-95DE-F249AD154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A6E61B3-C1C3-4622-A6D4-F711166D6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27481B5-C68C-4095-BCFA-E569FC6D3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C46628-AB4E-4170-A381-0F3075DF5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443C9AA-4461-41AA-BA3F-E7822B6E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200-E3A0-45F1-A29D-16FAD03A3168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DA6D9F9-19D3-4E4F-9679-F93E7B08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0A3A842-79E4-47C5-9D56-1610CCA8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2126-720D-4AC6-A540-7D17BBAD32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7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D5174-C6FE-4A85-B63A-BCA5FE26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CC5AA59-9629-4F58-B8CA-33788E33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200-E3A0-45F1-A29D-16FAD03A3168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A8E90A0-5C22-41E6-8C5C-CDAD93F5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A1A4834-7A77-4692-BCA3-2B8654EE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2126-720D-4AC6-A540-7D17BBAD32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830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43B947-6A7B-4BF3-875E-2E8508A9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200-E3A0-45F1-A29D-16FAD03A3168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5E3B325-BA46-4837-927B-FDCB6DE4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7E9EFA3-17DB-480B-A8A7-0586E619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2126-720D-4AC6-A540-7D17BBAD32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0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39275-78FF-4219-9ABE-5D9FE847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7CF24D-2B2B-4CEF-BCAD-37E1E0193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64A83E4-A168-409E-ABD3-7CCBCA418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81468A-966E-4489-82CC-DB619CEF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200-E3A0-45F1-A29D-16FAD03A3168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A5F18B7-6247-4E48-8509-BFF5DAC6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7AAFFCF-B5B6-4CD7-A262-26402CBD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2126-720D-4AC6-A540-7D17BBAD32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471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41712-F7DA-4A58-B1DC-09834CD2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2E61753-AA3B-4671-BF19-0DE9DE628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00955F-42D8-4477-B17C-7C2AEBC99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131715E-7F57-44F0-A884-376152CF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200-E3A0-45F1-A29D-16FAD03A3168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0960024-8D2D-4FB9-A217-1AD3660D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A4EC6D-4E44-4523-A6A1-ECE77CD3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2126-720D-4AC6-A540-7D17BBAD32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328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2D20906-6809-4579-9487-D5E38F26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20AC14B-990C-4DFB-B3D2-2F3D6F72C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FFA0FB-6A9D-4967-9C89-FD1F6134A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D200-E3A0-45F1-A29D-16FAD03A3168}" type="datetimeFigureOut">
              <a:rPr lang="pt-PT" smtClean="0"/>
              <a:t>08/12/2021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4622FE-0066-4399-95B0-A16499715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7753E8-8EBB-46E8-9FF2-179CB4EE4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2126-720D-4AC6-A540-7D17BBAD32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254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3E46FB5-7DFB-4A90-898F-CE7DFF5AA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7D869EE-6B4E-4D2E-BDA2-899D18D89017}"/>
              </a:ext>
            </a:extLst>
          </p:cNvPr>
          <p:cNvSpPr txBox="1"/>
          <p:nvPr/>
        </p:nvSpPr>
        <p:spPr>
          <a:xfrm>
            <a:off x="757380" y="476010"/>
            <a:ext cx="1123459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PT" b="1" dirty="0" err="1"/>
              <a:t>Investment</a:t>
            </a:r>
            <a:r>
              <a:rPr lang="pt-PT" b="1" dirty="0"/>
              <a:t> in </a:t>
            </a:r>
            <a:r>
              <a:rPr lang="pt-PT" b="1" dirty="0" err="1"/>
              <a:t>education</a:t>
            </a:r>
            <a:r>
              <a:rPr lang="pt-PT" b="1" dirty="0"/>
              <a:t> </a:t>
            </a:r>
            <a:r>
              <a:rPr lang="pt-PT" b="1" dirty="0" err="1"/>
              <a:t>begins</a:t>
            </a:r>
            <a:r>
              <a:rPr lang="pt-PT" b="1" dirty="0"/>
              <a:t> in </a:t>
            </a:r>
            <a:r>
              <a:rPr lang="pt-PT" b="1" dirty="0" err="1"/>
              <a:t>pre-school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ends</a:t>
            </a:r>
            <a:r>
              <a:rPr lang="pt-PT" b="1" dirty="0"/>
              <a:t> in </a:t>
            </a:r>
            <a:r>
              <a:rPr lang="pt-PT" b="1" dirty="0" err="1"/>
              <a:t>higher</a:t>
            </a:r>
            <a:r>
              <a:rPr lang="pt-PT" b="1" dirty="0"/>
              <a:t> </a:t>
            </a:r>
            <a:r>
              <a:rPr lang="pt-PT" b="1" dirty="0" err="1"/>
              <a:t>education</a:t>
            </a:r>
            <a:r>
              <a:rPr lang="pt-PT" b="1" dirty="0"/>
              <a:t>, </a:t>
            </a:r>
            <a:r>
              <a:rPr lang="pt-PT" b="1" dirty="0" err="1"/>
              <a:t>but</a:t>
            </a:r>
            <a:r>
              <a:rPr lang="pt-PT" b="1" dirty="0"/>
              <a:t> </a:t>
            </a:r>
            <a:r>
              <a:rPr lang="pt-PT" b="1" dirty="0" err="1"/>
              <a:t>goes</a:t>
            </a:r>
            <a:r>
              <a:rPr lang="pt-PT" b="1" dirty="0"/>
              <a:t> </a:t>
            </a:r>
            <a:r>
              <a:rPr lang="pt-PT" b="1" dirty="0" err="1"/>
              <a:t>through</a:t>
            </a:r>
            <a:r>
              <a:rPr lang="pt-PT" b="1" dirty="0"/>
              <a:t> </a:t>
            </a:r>
            <a:r>
              <a:rPr lang="pt-PT" b="1" dirty="0" err="1"/>
              <a:t>this</a:t>
            </a:r>
            <a:r>
              <a:rPr lang="pt-PT" b="1" dirty="0"/>
              <a:t> </a:t>
            </a:r>
            <a:r>
              <a:rPr lang="pt-PT" b="1" dirty="0" err="1"/>
              <a:t>essential</a:t>
            </a:r>
            <a:r>
              <a:rPr lang="pt-PT" b="1" dirty="0"/>
              <a:t> </a:t>
            </a:r>
            <a:r>
              <a:rPr lang="pt-PT" b="1" dirty="0" err="1"/>
              <a:t>stage</a:t>
            </a:r>
            <a:r>
              <a:rPr lang="pt-PT" b="1" dirty="0"/>
              <a:t>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life</a:t>
            </a:r>
            <a:r>
              <a:rPr lang="pt-PT" b="1" dirty="0"/>
              <a:t>, </a:t>
            </a:r>
            <a:r>
              <a:rPr lang="pt-PT" b="1" dirty="0" err="1"/>
              <a:t>which</a:t>
            </a:r>
            <a:r>
              <a:rPr lang="pt-PT" b="1" dirty="0"/>
              <a:t> </a:t>
            </a:r>
            <a:r>
              <a:rPr lang="pt-PT" b="1" dirty="0" err="1"/>
              <a:t>is</a:t>
            </a:r>
            <a:r>
              <a:rPr lang="pt-PT" b="1" dirty="0"/>
              <a:t> </a:t>
            </a:r>
            <a:r>
              <a:rPr lang="pt-PT" b="1" dirty="0" err="1"/>
              <a:t>primary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secondary</a:t>
            </a:r>
            <a:r>
              <a:rPr lang="pt-PT" b="1" dirty="0"/>
              <a:t> </a:t>
            </a:r>
            <a:r>
              <a:rPr lang="pt-PT" b="1" dirty="0" err="1"/>
              <a:t>education</a:t>
            </a:r>
            <a:r>
              <a:rPr lang="pt-PT" b="1" dirty="0"/>
              <a:t>. </a:t>
            </a:r>
            <a:r>
              <a:rPr lang="pt-PT" b="1" dirty="0" err="1"/>
              <a:t>It</a:t>
            </a:r>
            <a:r>
              <a:rPr lang="pt-PT" b="1" dirty="0"/>
              <a:t> </a:t>
            </a:r>
            <a:r>
              <a:rPr lang="pt-PT" b="1" dirty="0" err="1"/>
              <a:t>is</a:t>
            </a:r>
            <a:r>
              <a:rPr lang="pt-PT" b="1" dirty="0"/>
              <a:t> </a:t>
            </a:r>
            <a:r>
              <a:rPr lang="pt-PT" b="1" dirty="0" err="1"/>
              <a:t>critical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fundamental </a:t>
            </a:r>
            <a:r>
              <a:rPr lang="pt-PT" b="1" dirty="0" err="1"/>
              <a:t>that</a:t>
            </a:r>
            <a:r>
              <a:rPr lang="pt-PT" b="1" dirty="0"/>
              <a:t> in </a:t>
            </a:r>
            <a:r>
              <a:rPr lang="pt-PT" b="1" dirty="0" err="1"/>
              <a:t>these</a:t>
            </a:r>
            <a:r>
              <a:rPr lang="pt-PT" b="1" dirty="0"/>
              <a:t> 12 </a:t>
            </a:r>
            <a:r>
              <a:rPr lang="pt-PT" b="1" dirty="0" err="1"/>
              <a:t>years</a:t>
            </a:r>
            <a:r>
              <a:rPr lang="pt-PT" b="1" dirty="0"/>
              <a:t>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schooling</a:t>
            </a:r>
            <a:r>
              <a:rPr lang="pt-PT" b="1" dirty="0"/>
              <a:t> </a:t>
            </a:r>
            <a:r>
              <a:rPr lang="pt-PT" b="1" dirty="0" err="1"/>
              <a:t>we</a:t>
            </a:r>
            <a:r>
              <a:rPr lang="pt-PT" b="1" dirty="0"/>
              <a:t> can </a:t>
            </a:r>
            <a:r>
              <a:rPr lang="pt-PT" b="1" dirty="0" err="1"/>
              <a:t>make</a:t>
            </a:r>
            <a:r>
              <a:rPr lang="pt-PT" b="1" dirty="0"/>
              <a:t> a </a:t>
            </a:r>
            <a:r>
              <a:rPr lang="pt-PT" b="1" dirty="0" err="1"/>
              <a:t>great</a:t>
            </a:r>
            <a:r>
              <a:rPr lang="pt-PT" b="1" dirty="0"/>
              <a:t> </a:t>
            </a:r>
            <a:r>
              <a:rPr lang="pt-PT" b="1" dirty="0" err="1"/>
              <a:t>effort</a:t>
            </a:r>
            <a:r>
              <a:rPr lang="pt-PT" b="1" dirty="0"/>
              <a:t> to </a:t>
            </a:r>
            <a:r>
              <a:rPr lang="pt-PT" b="1" dirty="0" err="1"/>
              <a:t>invest</a:t>
            </a:r>
            <a:r>
              <a:rPr lang="pt-PT" b="1" dirty="0"/>
              <a:t> in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generation</a:t>
            </a:r>
            <a:r>
              <a:rPr lang="pt-PT" b="1" dirty="0"/>
              <a:t> </a:t>
            </a:r>
            <a:r>
              <a:rPr lang="pt-PT" b="1" dirty="0" err="1"/>
              <a:t>that</a:t>
            </a:r>
            <a:r>
              <a:rPr lang="pt-PT" b="1" dirty="0"/>
              <a:t> </a:t>
            </a:r>
            <a:r>
              <a:rPr lang="pt-PT" b="1" dirty="0" err="1"/>
              <a:t>will</a:t>
            </a:r>
            <a:r>
              <a:rPr lang="pt-PT" b="1" dirty="0"/>
              <a:t> </a:t>
            </a:r>
            <a:r>
              <a:rPr lang="pt-PT" b="1" dirty="0" err="1"/>
              <a:t>ensure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country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innovation</a:t>
            </a:r>
            <a:r>
              <a:rPr lang="pt-PT" b="1"/>
              <a:t>.", </a:t>
            </a:r>
            <a:r>
              <a:rPr lang="pt-PT" b="1" dirty="0"/>
              <a:t>António Costa, Prime </a:t>
            </a:r>
            <a:r>
              <a:rPr lang="pt-PT" b="1" dirty="0" err="1"/>
              <a:t>Minister</a:t>
            </a:r>
            <a:r>
              <a:rPr lang="pt-PT" b="1" dirty="0"/>
              <a:t> </a:t>
            </a:r>
            <a:r>
              <a:rPr lang="pt-PT" b="1" dirty="0" err="1"/>
              <a:t>of</a:t>
            </a:r>
            <a:r>
              <a:rPr lang="pt-PT" b="1" dirty="0"/>
              <a:t> Portugal in Diário de Notícias, 07 </a:t>
            </a:r>
            <a:r>
              <a:rPr lang="pt-PT" b="1" dirty="0" err="1"/>
              <a:t>March</a:t>
            </a:r>
            <a:r>
              <a:rPr lang="pt-PT" b="1" dirty="0"/>
              <a:t> 2018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5858EE-813B-41AD-93FE-EC505D844755}"/>
              </a:ext>
            </a:extLst>
          </p:cNvPr>
          <p:cNvSpPr txBox="1"/>
          <p:nvPr/>
        </p:nvSpPr>
        <p:spPr>
          <a:xfrm>
            <a:off x="757380" y="1962886"/>
            <a:ext cx="1123459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pt-PT" b="1" dirty="0"/>
              <a:t>"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current</a:t>
            </a:r>
            <a:r>
              <a:rPr lang="pt-PT" b="1" dirty="0"/>
              <a:t> </a:t>
            </a:r>
            <a:r>
              <a:rPr lang="pt-PT" b="1" dirty="0" err="1"/>
              <a:t>generation</a:t>
            </a:r>
            <a:r>
              <a:rPr lang="pt-PT" b="1" dirty="0"/>
              <a:t> </a:t>
            </a:r>
            <a:r>
              <a:rPr lang="pt-PT" b="1" dirty="0" err="1"/>
              <a:t>is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most</a:t>
            </a:r>
            <a:r>
              <a:rPr lang="pt-PT" b="1" dirty="0"/>
              <a:t> </a:t>
            </a:r>
            <a:r>
              <a:rPr lang="pt-PT" b="1" dirty="0" err="1"/>
              <a:t>qualified</a:t>
            </a:r>
            <a:r>
              <a:rPr lang="pt-PT" b="1" dirty="0"/>
              <a:t> </a:t>
            </a:r>
            <a:r>
              <a:rPr lang="pt-PT" b="1" dirty="0" err="1"/>
              <a:t>ever</a:t>
            </a:r>
            <a:r>
              <a:rPr lang="pt-PT" b="1" dirty="0"/>
              <a:t>.", António Costa, Prime </a:t>
            </a:r>
            <a:r>
              <a:rPr lang="pt-PT" b="1" dirty="0" err="1"/>
              <a:t>Minister</a:t>
            </a:r>
            <a:r>
              <a:rPr lang="pt-PT" b="1" dirty="0"/>
              <a:t> </a:t>
            </a:r>
            <a:r>
              <a:rPr lang="pt-PT" b="1" dirty="0" err="1"/>
              <a:t>of</a:t>
            </a:r>
            <a:r>
              <a:rPr lang="pt-PT" b="1" dirty="0"/>
              <a:t> Portugal in Jornal Económico, 06 </a:t>
            </a:r>
            <a:r>
              <a:rPr lang="pt-PT" b="1" dirty="0" err="1"/>
              <a:t>Septermber</a:t>
            </a:r>
            <a:r>
              <a:rPr lang="pt-PT" b="1" dirty="0"/>
              <a:t> 2021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93FB9E-59D9-4252-80B8-7723FB9501C2}"/>
              </a:ext>
            </a:extLst>
          </p:cNvPr>
          <p:cNvSpPr txBox="1"/>
          <p:nvPr/>
        </p:nvSpPr>
        <p:spPr>
          <a:xfrm>
            <a:off x="101599" y="5985320"/>
            <a:ext cx="120257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dirty="0"/>
          </a:p>
          <a:p>
            <a:r>
              <a:rPr lang="pt-PT" b="1" dirty="0" err="1"/>
              <a:t>Source</a:t>
            </a:r>
            <a:r>
              <a:rPr lang="pt-PT" b="1" dirty="0"/>
              <a:t>: </a:t>
            </a:r>
            <a:r>
              <a:rPr lang="pt-PT" dirty="0"/>
              <a:t>Jornal Público online – Ranking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Schools</a:t>
            </a:r>
            <a:r>
              <a:rPr lang="pt-PT" dirty="0"/>
              <a:t> </a:t>
            </a:r>
            <a:r>
              <a:rPr lang="pt-PT" dirty="0" err="1"/>
              <a:t>according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Average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National</a:t>
            </a:r>
            <a:r>
              <a:rPr lang="pt-PT" dirty="0"/>
              <a:t> </a:t>
            </a:r>
            <a:r>
              <a:rPr lang="pt-PT" dirty="0" err="1"/>
              <a:t>Exams</a:t>
            </a:r>
            <a:r>
              <a:rPr lang="pt-PT" dirty="0"/>
              <a:t> (12th Grade) – </a:t>
            </a:r>
            <a:r>
              <a:rPr lang="pt-PT" dirty="0" err="1"/>
              <a:t>Years</a:t>
            </a:r>
            <a:r>
              <a:rPr lang="pt-PT" dirty="0"/>
              <a:t> 2017 </a:t>
            </a:r>
            <a:r>
              <a:rPr lang="pt-PT" dirty="0" err="1"/>
              <a:t>and</a:t>
            </a:r>
            <a:r>
              <a:rPr lang="pt-PT" dirty="0"/>
              <a:t> 2019 – 564 </a:t>
            </a:r>
            <a:r>
              <a:rPr lang="pt-PT" dirty="0" err="1"/>
              <a:t>schools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26996D-EA8C-4A03-9E7E-B0C3A06E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79" y="2701579"/>
            <a:ext cx="11234595" cy="324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0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FF63A03F-45E3-4A56-BE83-32BDC0300512}"/>
              </a:ext>
            </a:extLst>
          </p:cNvPr>
          <p:cNvSpPr txBox="1"/>
          <p:nvPr/>
        </p:nvSpPr>
        <p:spPr>
          <a:xfrm>
            <a:off x="371789" y="519699"/>
            <a:ext cx="1140487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000" b="1" dirty="0">
                <a:solidFill>
                  <a:schemeClr val="accent1"/>
                </a:solidFill>
                <a:latin typeface="Roboto-Bold"/>
              </a:rPr>
              <a:t>MATCHED PAIR TEST</a:t>
            </a:r>
          </a:p>
          <a:p>
            <a:endParaRPr lang="nl-NL" sz="2000" b="1" dirty="0">
              <a:solidFill>
                <a:schemeClr val="accent1"/>
              </a:solidFill>
              <a:latin typeface="Roboto-Bold"/>
            </a:endParaRPr>
          </a:p>
          <a:p>
            <a:endParaRPr lang="nl-NL" sz="2000" b="1" dirty="0">
              <a:solidFill>
                <a:schemeClr val="accent1"/>
              </a:solidFill>
              <a:latin typeface="Roboto-Bold"/>
            </a:endParaRPr>
          </a:p>
          <a:p>
            <a:pPr algn="ctr"/>
            <a:r>
              <a:rPr lang="nl-NL" sz="2000" b="1" dirty="0">
                <a:solidFill>
                  <a:schemeClr val="accent1"/>
                </a:solidFill>
                <a:latin typeface="Roboto-Bold"/>
              </a:rPr>
              <a:t>H0: Average (National Exams2017) = Average (National Exams2019)</a:t>
            </a:r>
          </a:p>
          <a:p>
            <a:pPr algn="ctr"/>
            <a:endParaRPr lang="nl-NL" sz="2000" b="1" dirty="0">
              <a:solidFill>
                <a:schemeClr val="accent1"/>
              </a:solidFill>
              <a:latin typeface="Roboto-Bold"/>
            </a:endParaRPr>
          </a:p>
          <a:p>
            <a:pPr algn="ctr"/>
            <a:endParaRPr lang="nl-NL" sz="2000" b="1" dirty="0">
              <a:solidFill>
                <a:schemeClr val="accent1"/>
              </a:solidFill>
              <a:latin typeface="Roboto-Bold"/>
            </a:endParaRPr>
          </a:p>
          <a:p>
            <a:pPr algn="ctr"/>
            <a:r>
              <a:rPr lang="nl-NL" sz="2000" b="1" dirty="0">
                <a:solidFill>
                  <a:schemeClr val="accent1"/>
                </a:solidFill>
                <a:latin typeface="Roboto-Bold"/>
              </a:rPr>
              <a:t>H1: Average (National Exams2017) &lt;&gt; Average (National Exams2019)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F52868B-779B-4170-A2E1-1FA2C4E5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566" y="4040277"/>
            <a:ext cx="3197851" cy="10174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9266E92-483B-4C14-9171-3C4BC3F119F9}"/>
              </a:ext>
            </a:extLst>
          </p:cNvPr>
          <p:cNvSpPr txBox="1"/>
          <p:nvPr/>
        </p:nvSpPr>
        <p:spPr>
          <a:xfrm>
            <a:off x="2373746" y="59622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1" dirty="0">
                <a:solidFill>
                  <a:schemeClr val="accent1"/>
                </a:solidFill>
                <a:latin typeface="Roboto-Bold"/>
              </a:rPr>
              <a:t>i) p_value &lt; alpha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685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5B952F5-DAB2-4E60-92A9-C070FB62A04D}"/>
              </a:ext>
            </a:extLst>
          </p:cNvPr>
          <p:cNvSpPr txBox="1"/>
          <p:nvPr/>
        </p:nvSpPr>
        <p:spPr>
          <a:xfrm>
            <a:off x="683491" y="70296"/>
            <a:ext cx="1112058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4500" b="1" dirty="0" err="1">
                <a:solidFill>
                  <a:schemeClr val="accent1"/>
                </a:solidFill>
              </a:rPr>
              <a:t>Nevertheless</a:t>
            </a:r>
            <a:r>
              <a:rPr lang="pt-PT" sz="4500" b="1" dirty="0">
                <a:solidFill>
                  <a:schemeClr val="accent1"/>
                </a:solidFill>
              </a:rPr>
              <a:t>, I </a:t>
            </a:r>
            <a:r>
              <a:rPr lang="pt-PT" sz="4500" b="1" dirty="0" err="1">
                <a:solidFill>
                  <a:schemeClr val="accent1"/>
                </a:solidFill>
              </a:rPr>
              <a:t>Was</a:t>
            </a:r>
            <a:r>
              <a:rPr lang="pt-PT" sz="4500" b="1" dirty="0">
                <a:solidFill>
                  <a:schemeClr val="accent1"/>
                </a:solidFill>
              </a:rPr>
              <a:t> </a:t>
            </a:r>
            <a:r>
              <a:rPr lang="pt-PT" sz="4500" b="1" dirty="0" err="1">
                <a:solidFill>
                  <a:schemeClr val="accent1"/>
                </a:solidFill>
              </a:rPr>
              <a:t>curious</a:t>
            </a:r>
            <a:r>
              <a:rPr lang="pt-PT" sz="4500" b="1" dirty="0">
                <a:solidFill>
                  <a:schemeClr val="accent1"/>
                </a:solidFill>
              </a:rPr>
              <a:t>!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CDDD1D2-7863-455B-BF31-349A6058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885825"/>
            <a:ext cx="3810000" cy="24734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83CF733-4469-43C7-9303-451380BF3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638" y="858113"/>
            <a:ext cx="4014788" cy="25238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A1A5024-2FE6-482A-9D2F-C8664BF50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7" y="3749606"/>
            <a:ext cx="4752975" cy="30099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16062ED-C13E-4E1B-9564-8BD48D18DFD2}"/>
              </a:ext>
            </a:extLst>
          </p:cNvPr>
          <p:cNvSpPr txBox="1"/>
          <p:nvPr/>
        </p:nvSpPr>
        <p:spPr>
          <a:xfrm>
            <a:off x="72484" y="671546"/>
            <a:ext cx="4319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b="1" dirty="0"/>
              <a:t>2017 – </a:t>
            </a:r>
            <a:r>
              <a:rPr lang="pt-PT" sz="1200" b="1" dirty="0" err="1"/>
              <a:t>Histogram</a:t>
            </a:r>
            <a:r>
              <a:rPr lang="pt-PT" sz="1200" b="1" dirty="0"/>
              <a:t> (100 </a:t>
            </a:r>
            <a:r>
              <a:rPr lang="pt-PT" sz="1200" b="1" dirty="0" err="1"/>
              <a:t>bins</a:t>
            </a:r>
            <a:r>
              <a:rPr lang="pt-PT" sz="1200" b="1" dirty="0"/>
              <a:t>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E1D0B2B-DB32-41A5-AAC1-AB1004734AAD}"/>
              </a:ext>
            </a:extLst>
          </p:cNvPr>
          <p:cNvSpPr txBox="1"/>
          <p:nvPr/>
        </p:nvSpPr>
        <p:spPr>
          <a:xfrm>
            <a:off x="561975" y="3563901"/>
            <a:ext cx="368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b="1" dirty="0"/>
              <a:t>2017 - </a:t>
            </a:r>
            <a:r>
              <a:rPr lang="pt-PT" sz="1200" b="1" dirty="0" err="1"/>
              <a:t>BoxPlot</a:t>
            </a:r>
            <a:endParaRPr lang="pt-PT" sz="1200" b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8E35D84-7829-42B7-B4AA-F9E9DB6951D1}"/>
              </a:ext>
            </a:extLst>
          </p:cNvPr>
          <p:cNvSpPr txBox="1"/>
          <p:nvPr/>
        </p:nvSpPr>
        <p:spPr>
          <a:xfrm>
            <a:off x="7657812" y="3513716"/>
            <a:ext cx="368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b="1" dirty="0"/>
              <a:t>2019 - </a:t>
            </a:r>
            <a:r>
              <a:rPr lang="pt-PT" sz="1200" b="1" dirty="0" err="1"/>
              <a:t>BoxPlot</a:t>
            </a:r>
            <a:endParaRPr lang="pt-PT" sz="1200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ABAE417-2A5B-4C73-AA89-643C0B61706C}"/>
              </a:ext>
            </a:extLst>
          </p:cNvPr>
          <p:cNvSpPr txBox="1"/>
          <p:nvPr/>
        </p:nvSpPr>
        <p:spPr>
          <a:xfrm>
            <a:off x="7369277" y="663174"/>
            <a:ext cx="4319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b="1" dirty="0"/>
              <a:t>2019  -  </a:t>
            </a:r>
            <a:r>
              <a:rPr lang="pt-PT" sz="1200" b="1" dirty="0" err="1"/>
              <a:t>Histogram</a:t>
            </a:r>
            <a:r>
              <a:rPr lang="pt-PT" sz="1200" b="1" dirty="0"/>
              <a:t> (100 </a:t>
            </a:r>
            <a:r>
              <a:rPr lang="pt-PT" sz="1200" b="1" dirty="0" err="1"/>
              <a:t>bins</a:t>
            </a:r>
            <a:r>
              <a:rPr lang="pt-PT" sz="1200" b="1" dirty="0"/>
              <a:t>)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AB60590-FCAB-47A2-9E71-738439085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852" y="3739552"/>
            <a:ext cx="4379174" cy="3019953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A65E57-BF3B-445D-86E6-2F207483C5E7}"/>
              </a:ext>
            </a:extLst>
          </p:cNvPr>
          <p:cNvSpPr txBox="1"/>
          <p:nvPr/>
        </p:nvSpPr>
        <p:spPr>
          <a:xfrm>
            <a:off x="204788" y="3225504"/>
            <a:ext cx="4319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b="1" dirty="0" err="1"/>
              <a:t>Standartize</a:t>
            </a:r>
            <a:r>
              <a:rPr lang="pt-PT" sz="1200" b="1" dirty="0"/>
              <a:t> </a:t>
            </a:r>
            <a:r>
              <a:rPr lang="pt-PT" sz="1200" b="1" dirty="0" err="1"/>
              <a:t>National</a:t>
            </a:r>
            <a:r>
              <a:rPr lang="pt-PT" sz="1200" b="1" dirty="0"/>
              <a:t> </a:t>
            </a:r>
            <a:r>
              <a:rPr lang="pt-PT" sz="1200" b="1" dirty="0" err="1"/>
              <a:t>Averages</a:t>
            </a:r>
            <a:r>
              <a:rPr lang="pt-PT" sz="1200" b="1" dirty="0"/>
              <a:t> </a:t>
            </a:r>
            <a:r>
              <a:rPr lang="pt-PT" sz="1200" b="1" dirty="0" err="1"/>
              <a:t>by</a:t>
            </a:r>
            <a:r>
              <a:rPr lang="pt-PT" sz="1200" b="1" dirty="0"/>
              <a:t> </a:t>
            </a:r>
            <a:r>
              <a:rPr lang="pt-PT" sz="1200" b="1" dirty="0" err="1"/>
              <a:t>school</a:t>
            </a:r>
            <a:endParaRPr lang="pt-PT" sz="1200" b="1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D8F3A9-4528-4755-8821-41A385B55358}"/>
              </a:ext>
            </a:extLst>
          </p:cNvPr>
          <p:cNvSpPr txBox="1"/>
          <p:nvPr/>
        </p:nvSpPr>
        <p:spPr>
          <a:xfrm>
            <a:off x="7391049" y="3267374"/>
            <a:ext cx="4319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b="1" dirty="0" err="1"/>
              <a:t>Standartize</a:t>
            </a:r>
            <a:r>
              <a:rPr lang="pt-PT" sz="1200" b="1" dirty="0"/>
              <a:t> </a:t>
            </a:r>
            <a:r>
              <a:rPr lang="pt-PT" sz="1200" b="1" dirty="0" err="1"/>
              <a:t>National</a:t>
            </a:r>
            <a:r>
              <a:rPr lang="pt-PT" sz="1200" b="1" dirty="0"/>
              <a:t> </a:t>
            </a:r>
            <a:r>
              <a:rPr lang="pt-PT" sz="1200" b="1" dirty="0" err="1"/>
              <a:t>Averages</a:t>
            </a:r>
            <a:r>
              <a:rPr lang="pt-PT" sz="1200" b="1" dirty="0"/>
              <a:t> </a:t>
            </a:r>
            <a:r>
              <a:rPr lang="pt-PT" sz="1200" b="1" dirty="0" err="1"/>
              <a:t>by</a:t>
            </a:r>
            <a:r>
              <a:rPr lang="pt-PT" sz="1200" b="1" dirty="0"/>
              <a:t> </a:t>
            </a:r>
            <a:r>
              <a:rPr lang="pt-PT" sz="1200" b="1" dirty="0" err="1"/>
              <a:t>school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181308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4C1223D-F5ED-4549-9A76-822E09E6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138237"/>
            <a:ext cx="11953875" cy="45815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8B1B593-18D9-4A85-A07C-4F3224FA26F7}"/>
              </a:ext>
            </a:extLst>
          </p:cNvPr>
          <p:cNvSpPr txBox="1"/>
          <p:nvPr/>
        </p:nvSpPr>
        <p:spPr>
          <a:xfrm>
            <a:off x="593437" y="6031467"/>
            <a:ext cx="11275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 err="1"/>
              <a:t>Year</a:t>
            </a:r>
            <a:r>
              <a:rPr lang="pt-PT" b="1" dirty="0"/>
              <a:t> 2017 - 24 </a:t>
            </a:r>
            <a:r>
              <a:rPr lang="pt-PT" b="1" dirty="0" err="1"/>
              <a:t>Outliers</a:t>
            </a:r>
            <a:r>
              <a:rPr lang="pt-PT" b="1" dirty="0"/>
              <a:t> – 19 </a:t>
            </a:r>
            <a:r>
              <a:rPr lang="pt-PT" b="1" dirty="0" err="1"/>
              <a:t>High</a:t>
            </a:r>
            <a:r>
              <a:rPr lang="pt-PT" b="1" dirty="0"/>
              <a:t> </a:t>
            </a:r>
            <a:r>
              <a:rPr lang="pt-PT" b="1" dirty="0" err="1"/>
              <a:t>Outliers</a:t>
            </a:r>
            <a:r>
              <a:rPr lang="pt-PT" b="1" dirty="0"/>
              <a:t> (</a:t>
            </a:r>
            <a:r>
              <a:rPr lang="pt-PT" b="1" dirty="0" err="1"/>
              <a:t>Private</a:t>
            </a:r>
            <a:r>
              <a:rPr lang="pt-PT" b="1" dirty="0"/>
              <a:t> </a:t>
            </a:r>
            <a:r>
              <a:rPr lang="pt-PT" b="1" dirty="0" err="1"/>
              <a:t>Schools</a:t>
            </a:r>
            <a:r>
              <a:rPr lang="pt-PT" b="1"/>
              <a:t>) </a:t>
            </a:r>
            <a:r>
              <a:rPr lang="pt-PT" b="1" dirty="0"/>
              <a:t>/ 5 </a:t>
            </a:r>
            <a:r>
              <a:rPr lang="pt-PT" b="1" dirty="0" err="1"/>
              <a:t>Low</a:t>
            </a:r>
            <a:r>
              <a:rPr lang="pt-PT" b="1" dirty="0"/>
              <a:t> </a:t>
            </a:r>
            <a:r>
              <a:rPr lang="pt-PT" b="1" dirty="0" err="1"/>
              <a:t>Outliers</a:t>
            </a:r>
            <a:r>
              <a:rPr lang="pt-PT" b="1" dirty="0"/>
              <a:t> (3 </a:t>
            </a:r>
            <a:r>
              <a:rPr lang="pt-PT" b="1" dirty="0" err="1"/>
              <a:t>Private</a:t>
            </a:r>
            <a:r>
              <a:rPr lang="pt-PT" b="1" dirty="0"/>
              <a:t> </a:t>
            </a:r>
            <a:r>
              <a:rPr lang="pt-PT" b="1" dirty="0" err="1"/>
              <a:t>Schools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2 </a:t>
            </a:r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Schoosl</a:t>
            </a:r>
            <a:r>
              <a:rPr lang="pt-PT" b="1" dirty="0"/>
              <a:t>)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805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8B1B593-18D9-4A85-A07C-4F3224FA26F7}"/>
              </a:ext>
            </a:extLst>
          </p:cNvPr>
          <p:cNvSpPr txBox="1"/>
          <p:nvPr/>
        </p:nvSpPr>
        <p:spPr>
          <a:xfrm>
            <a:off x="593436" y="6031467"/>
            <a:ext cx="11284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 err="1"/>
              <a:t>Year</a:t>
            </a:r>
            <a:r>
              <a:rPr lang="pt-PT" b="1" dirty="0"/>
              <a:t> 2019 - 36 </a:t>
            </a:r>
            <a:r>
              <a:rPr lang="pt-PT" b="1" dirty="0" err="1"/>
              <a:t>Outliers</a:t>
            </a:r>
            <a:r>
              <a:rPr lang="pt-PT" b="1" dirty="0"/>
              <a:t> – 5 </a:t>
            </a:r>
            <a:r>
              <a:rPr lang="pt-PT" b="1" dirty="0" err="1"/>
              <a:t>Low</a:t>
            </a:r>
            <a:r>
              <a:rPr lang="pt-PT" b="1" dirty="0"/>
              <a:t> </a:t>
            </a:r>
            <a:r>
              <a:rPr lang="pt-PT" b="1" dirty="0" err="1"/>
              <a:t>Outliers</a:t>
            </a:r>
            <a:r>
              <a:rPr lang="pt-PT" b="1" dirty="0"/>
              <a:t> (1 </a:t>
            </a:r>
            <a:r>
              <a:rPr lang="pt-PT" b="1" dirty="0" err="1"/>
              <a:t>Private</a:t>
            </a:r>
            <a:r>
              <a:rPr lang="pt-PT" b="1" dirty="0"/>
              <a:t> </a:t>
            </a:r>
            <a:r>
              <a:rPr lang="pt-PT" b="1" dirty="0" err="1"/>
              <a:t>School</a:t>
            </a:r>
            <a:r>
              <a:rPr lang="pt-PT" b="1" dirty="0"/>
              <a:t> &amp; 4 </a:t>
            </a:r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Schools</a:t>
            </a:r>
            <a:r>
              <a:rPr lang="pt-PT" b="1" dirty="0"/>
              <a:t> ) – 31 </a:t>
            </a:r>
            <a:r>
              <a:rPr lang="pt-PT" b="1" dirty="0" err="1"/>
              <a:t>High</a:t>
            </a:r>
            <a:r>
              <a:rPr lang="pt-PT" b="1" dirty="0"/>
              <a:t> </a:t>
            </a:r>
            <a:r>
              <a:rPr lang="pt-PT" b="1" dirty="0" err="1"/>
              <a:t>Outliers</a:t>
            </a:r>
            <a:r>
              <a:rPr lang="pt-PT" b="1" dirty="0"/>
              <a:t> (</a:t>
            </a:r>
            <a:r>
              <a:rPr lang="pt-PT" b="1" dirty="0" err="1"/>
              <a:t>All</a:t>
            </a:r>
            <a:r>
              <a:rPr lang="pt-PT" b="1" dirty="0"/>
              <a:t> </a:t>
            </a:r>
            <a:r>
              <a:rPr lang="pt-PT" b="1" dirty="0" err="1"/>
              <a:t>Private</a:t>
            </a:r>
            <a:r>
              <a:rPr lang="pt-PT" b="1" dirty="0"/>
              <a:t> </a:t>
            </a:r>
            <a:r>
              <a:rPr lang="pt-PT" b="1" dirty="0" err="1"/>
              <a:t>Schools</a:t>
            </a:r>
            <a:r>
              <a:rPr lang="pt-PT" b="1" dirty="0"/>
              <a:t>) 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3866A7-3443-4F80-90ED-554D016A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3" y="92938"/>
            <a:ext cx="11791950" cy="57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7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FF63A03F-45E3-4A56-BE83-32BDC0300512}"/>
              </a:ext>
            </a:extLst>
          </p:cNvPr>
          <p:cNvSpPr txBox="1"/>
          <p:nvPr/>
        </p:nvSpPr>
        <p:spPr>
          <a:xfrm>
            <a:off x="50240" y="519699"/>
            <a:ext cx="1200777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b="1" dirty="0">
                <a:solidFill>
                  <a:schemeClr val="accent1"/>
                </a:solidFill>
                <a:latin typeface="Roboto-Bold"/>
              </a:rPr>
              <a:t>INDEPENDENT SAMPLES TEST</a:t>
            </a:r>
            <a:endParaRPr lang="nl-NL" sz="2000" b="1" dirty="0">
              <a:solidFill>
                <a:schemeClr val="accent1"/>
              </a:solidFill>
              <a:latin typeface="Roboto-Bold"/>
            </a:endParaRPr>
          </a:p>
          <a:p>
            <a:endParaRPr lang="nl-NL" sz="2000" b="1" dirty="0">
              <a:solidFill>
                <a:schemeClr val="accent1"/>
              </a:solidFill>
              <a:latin typeface="Roboto-Bold"/>
            </a:endParaRPr>
          </a:p>
          <a:p>
            <a:r>
              <a:rPr lang="nl-NL" sz="2000" b="1" dirty="0">
                <a:solidFill>
                  <a:schemeClr val="accent1"/>
                </a:solidFill>
                <a:latin typeface="Roboto-Bold"/>
              </a:rPr>
              <a:t>H0: Average (National Exams2019-Private Schools) &lt;= Average (National Exams2019-Public Schoos)</a:t>
            </a:r>
          </a:p>
          <a:p>
            <a:endParaRPr lang="nl-NL" sz="2000" b="1" dirty="0">
              <a:solidFill>
                <a:schemeClr val="accent1"/>
              </a:solidFill>
              <a:latin typeface="Roboto-Bold"/>
            </a:endParaRPr>
          </a:p>
          <a:p>
            <a:endParaRPr lang="nl-NL" sz="2000" b="1" dirty="0">
              <a:solidFill>
                <a:schemeClr val="accent1"/>
              </a:solidFill>
              <a:latin typeface="Roboto-Bold"/>
            </a:endParaRPr>
          </a:p>
          <a:p>
            <a:r>
              <a:rPr lang="nl-NL" sz="2000" b="1" dirty="0">
                <a:solidFill>
                  <a:schemeClr val="accent1"/>
                </a:solidFill>
                <a:latin typeface="Roboto-Bold"/>
              </a:rPr>
              <a:t>H1: Average (National Exams2019-Private Schools) &gt; Average (National Exams2019-Public Schoos)</a:t>
            </a:r>
          </a:p>
          <a:p>
            <a:endParaRPr lang="nl-NL" sz="1600" b="1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nl-NL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91BF0C-F452-4F93-9CDE-200AE59D1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83" y="2846823"/>
            <a:ext cx="4581255" cy="133213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8909797-620C-4DCA-8B3F-B8D92C004334}"/>
              </a:ext>
            </a:extLst>
          </p:cNvPr>
          <p:cNvSpPr txBox="1"/>
          <p:nvPr/>
        </p:nvSpPr>
        <p:spPr>
          <a:xfrm>
            <a:off x="157018" y="5509558"/>
            <a:ext cx="115731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  <a:latin typeface="Roboto-Bold"/>
              </a:rPr>
              <a:t>i) </a:t>
            </a:r>
            <a:r>
              <a:rPr lang="pt-PT" b="1" dirty="0" err="1">
                <a:solidFill>
                  <a:schemeClr val="accent1"/>
                </a:solidFill>
                <a:latin typeface="Roboto-Bold"/>
              </a:rPr>
              <a:t>stat</a:t>
            </a:r>
            <a:r>
              <a:rPr lang="pt-PT" b="1" dirty="0">
                <a:solidFill>
                  <a:schemeClr val="accent1"/>
                </a:solidFill>
                <a:latin typeface="Roboto-Bold"/>
              </a:rPr>
              <a:t>&gt;0</a:t>
            </a:r>
            <a:endParaRPr lang="nl-NL" b="1" dirty="0">
              <a:solidFill>
                <a:schemeClr val="accent1"/>
              </a:solidFill>
              <a:latin typeface="Roboto-Bold"/>
            </a:endParaRPr>
          </a:p>
          <a:p>
            <a:r>
              <a:rPr lang="nl-NL" b="1" dirty="0">
                <a:solidFill>
                  <a:schemeClr val="accent1"/>
                </a:solidFill>
                <a:latin typeface="Roboto-Bold"/>
              </a:rPr>
              <a:t>ii) p_value &lt; alpha</a:t>
            </a:r>
          </a:p>
          <a:p>
            <a:r>
              <a:rPr lang="nl-NL" b="1" dirty="0">
                <a:solidFill>
                  <a:schemeClr val="accent1"/>
                </a:solidFill>
                <a:latin typeface="Roboto-Bold"/>
              </a:rPr>
              <a:t> </a:t>
            </a:r>
          </a:p>
          <a:p>
            <a:r>
              <a:rPr lang="nl-NL" b="1" dirty="0">
                <a:solidFill>
                  <a:schemeClr val="accent1"/>
                </a:solidFill>
                <a:latin typeface="Roboto-Bold"/>
              </a:rPr>
              <a:t>Note: </a:t>
            </a:r>
            <a:r>
              <a:rPr lang="en-US" b="1" dirty="0">
                <a:solidFill>
                  <a:schemeClr val="accent1"/>
                </a:solidFill>
                <a:latin typeface="Roboto-Bold"/>
              </a:rPr>
              <a:t>A one tailed test has a p-value that is half of the two tailed p-value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A4006-C1C6-4F86-AADE-B07972E28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74" y="4335511"/>
            <a:ext cx="3197851" cy="10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9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E65D106-E147-494F-862C-7517BAB41B82}"/>
              </a:ext>
            </a:extLst>
          </p:cNvPr>
          <p:cNvSpPr txBox="1"/>
          <p:nvPr/>
        </p:nvSpPr>
        <p:spPr>
          <a:xfrm>
            <a:off x="281353" y="714661"/>
            <a:ext cx="11726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000" b="1" dirty="0">
                <a:solidFill>
                  <a:schemeClr val="accent1"/>
                </a:solidFill>
                <a:latin typeface="Roboto-Bold"/>
              </a:rPr>
              <a:t>CAN WE ASSUME THAT IF WE HAVE BUYING POWER TO GO TO A PRIVATE SCHOOL, THAT MIGHT BE AN ADVANTAGE / SOLUTION?</a:t>
            </a:r>
            <a:endParaRPr lang="nl-NL" sz="2000" b="1" dirty="0">
              <a:solidFill>
                <a:schemeClr val="accent1"/>
              </a:solidFill>
              <a:latin typeface="Roboto-Bold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879BBE-B1C6-4C3F-A8B5-DDCF45D2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B0E17FF-1608-406C-93F1-7974E743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7" y="1594287"/>
            <a:ext cx="5743575" cy="7048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9D6327E-E5F4-4656-93FA-83C8C394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5728"/>
            <a:ext cx="5038725" cy="30480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E1CE64-F72F-4EB2-9829-D9BD2BA12DE7}"/>
              </a:ext>
            </a:extLst>
          </p:cNvPr>
          <p:cNvSpPr txBox="1"/>
          <p:nvPr/>
        </p:nvSpPr>
        <p:spPr>
          <a:xfrm>
            <a:off x="1127432" y="2892635"/>
            <a:ext cx="4319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b="1" dirty="0"/>
              <a:t>Linear </a:t>
            </a:r>
            <a:r>
              <a:rPr lang="pt-PT" sz="1200" b="1" dirty="0" err="1"/>
              <a:t>Regression</a:t>
            </a:r>
            <a:r>
              <a:rPr lang="pt-PT" sz="1200" b="1" dirty="0"/>
              <a:t>: </a:t>
            </a:r>
            <a:r>
              <a:rPr lang="pt-PT" sz="1200" b="1" dirty="0" err="1"/>
              <a:t>Buying</a:t>
            </a:r>
            <a:r>
              <a:rPr lang="pt-PT" sz="1200" b="1" dirty="0"/>
              <a:t> </a:t>
            </a:r>
            <a:r>
              <a:rPr lang="pt-PT" sz="1200" b="1" dirty="0" err="1"/>
              <a:t>Power</a:t>
            </a:r>
            <a:r>
              <a:rPr lang="pt-PT" sz="1200" b="1" dirty="0"/>
              <a:t> </a:t>
            </a:r>
            <a:r>
              <a:rPr lang="pt-PT" sz="1200" b="1" dirty="0" err="1"/>
              <a:t>vs</a:t>
            </a:r>
            <a:r>
              <a:rPr lang="pt-PT" sz="1200" b="1" dirty="0"/>
              <a:t> </a:t>
            </a:r>
            <a:r>
              <a:rPr lang="pt-PT" sz="1200" b="1" dirty="0" err="1"/>
              <a:t>Nationat</a:t>
            </a:r>
            <a:r>
              <a:rPr lang="pt-PT" sz="1200" b="1" dirty="0"/>
              <a:t> </a:t>
            </a:r>
            <a:r>
              <a:rPr lang="pt-PT" sz="1200" b="1" dirty="0" err="1"/>
              <a:t>Average</a:t>
            </a:r>
            <a:r>
              <a:rPr lang="pt-PT" sz="1200" b="1" dirty="0"/>
              <a:t> (</a:t>
            </a:r>
            <a:r>
              <a:rPr lang="pt-PT" sz="1200" b="1" dirty="0" err="1"/>
              <a:t>by</a:t>
            </a:r>
            <a:r>
              <a:rPr lang="pt-PT" sz="1200" b="1" dirty="0"/>
              <a:t> </a:t>
            </a:r>
            <a:r>
              <a:rPr lang="pt-PT" sz="1200" b="1" dirty="0" err="1"/>
              <a:t>School</a:t>
            </a:r>
            <a:r>
              <a:rPr lang="pt-PT" sz="1200" b="1" dirty="0"/>
              <a:t>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289AE54-B957-4F64-949C-C62D88499958}"/>
              </a:ext>
            </a:extLst>
          </p:cNvPr>
          <p:cNvSpPr txBox="1"/>
          <p:nvPr/>
        </p:nvSpPr>
        <p:spPr>
          <a:xfrm>
            <a:off x="1028627" y="6273967"/>
            <a:ext cx="4319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 err="1"/>
              <a:t>Regression</a:t>
            </a:r>
            <a:r>
              <a:rPr lang="pt-PT" sz="1200" b="1" dirty="0"/>
              <a:t> </a:t>
            </a:r>
            <a:r>
              <a:rPr lang="pt-PT" sz="1200" b="1" dirty="0" err="1"/>
              <a:t>line</a:t>
            </a:r>
            <a:r>
              <a:rPr lang="pt-PT" sz="1200" b="1" dirty="0"/>
              <a:t>: y = 9.23 + 0.1320712 x</a:t>
            </a:r>
          </a:p>
          <a:p>
            <a:r>
              <a:rPr lang="pt-PT" sz="1200" b="1" dirty="0"/>
              <a:t>R^2 =  0</a:t>
            </a: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.06</a:t>
            </a:r>
            <a:endParaRPr lang="pt-PT" sz="12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13CC9B-2C54-4751-95C5-DD934DE1D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567" y="3197392"/>
            <a:ext cx="4752975" cy="30765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B0D47E-97C4-4E6A-B6D1-15D7AB71B75A}"/>
              </a:ext>
            </a:extLst>
          </p:cNvPr>
          <p:cNvSpPr txBox="1"/>
          <p:nvPr/>
        </p:nvSpPr>
        <p:spPr>
          <a:xfrm>
            <a:off x="6315077" y="3013805"/>
            <a:ext cx="5378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b="1" dirty="0"/>
              <a:t>Linear </a:t>
            </a:r>
            <a:r>
              <a:rPr lang="pt-PT" sz="1200" b="1" dirty="0" err="1"/>
              <a:t>Regression</a:t>
            </a:r>
            <a:r>
              <a:rPr lang="pt-PT" sz="1200" b="1" dirty="0"/>
              <a:t>: </a:t>
            </a:r>
            <a:r>
              <a:rPr lang="pt-PT" sz="1200" b="1" dirty="0" err="1"/>
              <a:t>Buying</a:t>
            </a:r>
            <a:r>
              <a:rPr lang="pt-PT" sz="1200" b="1" dirty="0"/>
              <a:t> </a:t>
            </a:r>
            <a:r>
              <a:rPr lang="pt-PT" sz="1200" b="1" dirty="0" err="1"/>
              <a:t>Power</a:t>
            </a:r>
            <a:r>
              <a:rPr lang="pt-PT" sz="1200" b="1" dirty="0"/>
              <a:t> </a:t>
            </a:r>
            <a:r>
              <a:rPr lang="pt-PT" sz="1200" b="1" dirty="0" err="1"/>
              <a:t>vs</a:t>
            </a:r>
            <a:r>
              <a:rPr lang="pt-PT" sz="1200" b="1" dirty="0"/>
              <a:t> </a:t>
            </a:r>
            <a:r>
              <a:rPr lang="pt-PT" sz="1200" b="1" dirty="0" err="1"/>
              <a:t>Nationat</a:t>
            </a:r>
            <a:r>
              <a:rPr lang="pt-PT" sz="1200" b="1" dirty="0"/>
              <a:t> </a:t>
            </a:r>
            <a:r>
              <a:rPr lang="pt-PT" sz="1200" b="1" dirty="0" err="1"/>
              <a:t>Average</a:t>
            </a:r>
            <a:r>
              <a:rPr lang="pt-PT" sz="1200" b="1" dirty="0"/>
              <a:t> (</a:t>
            </a:r>
            <a:r>
              <a:rPr lang="pt-PT" sz="1200" b="1" dirty="0" err="1"/>
              <a:t>by</a:t>
            </a:r>
            <a:r>
              <a:rPr lang="pt-PT" sz="1200" b="1" dirty="0"/>
              <a:t> </a:t>
            </a:r>
            <a:r>
              <a:rPr lang="pt-PT" sz="1200" b="1" dirty="0" err="1"/>
              <a:t>School</a:t>
            </a:r>
            <a:r>
              <a:rPr lang="pt-PT" sz="1200" b="1" dirty="0"/>
              <a:t>) – </a:t>
            </a:r>
            <a:r>
              <a:rPr lang="pt-PT" sz="1200" b="1" dirty="0" err="1"/>
              <a:t>Private</a:t>
            </a:r>
            <a:r>
              <a:rPr lang="pt-PT" sz="1200" b="1" dirty="0"/>
              <a:t> </a:t>
            </a:r>
            <a:r>
              <a:rPr lang="pt-PT" sz="1200" b="1" dirty="0" err="1"/>
              <a:t>School</a:t>
            </a:r>
            <a:endParaRPr lang="pt-PT" sz="12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3D94CC-B133-4A3F-91B5-C504F3AC9D88}"/>
              </a:ext>
            </a:extLst>
          </p:cNvPr>
          <p:cNvSpPr txBox="1"/>
          <p:nvPr/>
        </p:nvSpPr>
        <p:spPr>
          <a:xfrm>
            <a:off x="6772202" y="6226721"/>
            <a:ext cx="4319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 err="1"/>
              <a:t>Regression</a:t>
            </a:r>
            <a:r>
              <a:rPr lang="pt-PT" sz="1200" b="1" dirty="0"/>
              <a:t> </a:t>
            </a:r>
            <a:r>
              <a:rPr lang="pt-PT" sz="1200" b="1" dirty="0" err="1"/>
              <a:t>line</a:t>
            </a:r>
            <a:r>
              <a:rPr lang="pt-PT" sz="1200" b="1" dirty="0"/>
              <a:t>: y = 9.639 + 0.0205542 x</a:t>
            </a:r>
          </a:p>
          <a:p>
            <a:r>
              <a:rPr lang="pt-PT" sz="1200" b="1" dirty="0"/>
              <a:t>R^2 =  0</a:t>
            </a: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.08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77384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65E19F3-67D0-4A87-B1A0-C713DDDE7A61}"/>
              </a:ext>
            </a:extLst>
          </p:cNvPr>
          <p:cNvSpPr txBox="1"/>
          <p:nvPr/>
        </p:nvSpPr>
        <p:spPr>
          <a:xfrm>
            <a:off x="763478" y="2151727"/>
            <a:ext cx="1024483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192762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462</TotalTime>
  <Words>396</Words>
  <Application>Microsoft Office PowerPoint</Application>
  <PresentationFormat>Ecrã Panorâmico</PresentationFormat>
  <Paragraphs>40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Open Sans</vt:lpstr>
      <vt:lpstr>Roboto-Bold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Gardete</dc:creator>
  <cp:lastModifiedBy>Filipe Gardete</cp:lastModifiedBy>
  <cp:revision>34</cp:revision>
  <dcterms:created xsi:type="dcterms:W3CDTF">2021-11-25T13:27:08Z</dcterms:created>
  <dcterms:modified xsi:type="dcterms:W3CDTF">2021-12-08T09:31:12Z</dcterms:modified>
</cp:coreProperties>
</file>