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266" r:id="rId3"/>
    <p:sldId id="264" r:id="rId4"/>
    <p:sldId id="273" r:id="rId5"/>
    <p:sldId id="271" r:id="rId6"/>
    <p:sldId id="272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7099300" cy="10234613"/>
  <p:custDataLst>
    <p:tags r:id="rId15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CC00"/>
    <a:srgbClr val="339933"/>
    <a:srgbClr val="990000"/>
    <a:srgbClr val="660033"/>
    <a:srgbClr val="003300"/>
    <a:srgbClr val="006699"/>
    <a:srgbClr val="CC0066"/>
    <a:srgbClr val="FF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4" autoAdjust="0"/>
    <p:restoredTop sz="87383" autoAdjust="0"/>
  </p:normalViewPr>
  <p:slideViewPr>
    <p:cSldViewPr showGuides="1">
      <p:cViewPr varScale="1">
        <p:scale>
          <a:sx n="131" d="100"/>
          <a:sy n="131" d="100"/>
        </p:scale>
        <p:origin x="4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9925" y="779463"/>
            <a:ext cx="58737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9925" y="9077325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9077325"/>
            <a:ext cx="846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/>
            </a:lvl1pPr>
          </a:lstStyle>
          <a:p>
            <a:fld id="{8571CAC3-406E-4FC8-B040-640648AEBF2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172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fld id="{E011B15E-5A40-4FE6-AD9B-CDBDA3C4F2C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20959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48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18970-7EDF-49C5-AB93-97827AD3ED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03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7D2D-CB84-4BBD-8D7A-A6CEDD810F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38E39-1AF2-4599-B0A4-DE67DA741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38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AE7C2-50C7-4899-BF2B-A8A06FFB3B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78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EB7C9-3F81-4E4F-900E-ACB6D6DAB93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24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5805-7F80-4A11-9E63-43696B15C1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5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989AE-0158-4900-97DC-CC77DAF86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386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4D22-7EDA-49F3-A524-F94E887BFF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68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F2ACB-1C5E-4EBF-AB74-5E0B83F0E57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9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C724-29D5-421F-A13C-E82E5FECAF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419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A9C1-6686-43E2-86A8-DA65B4AC9D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B865-2853-4171-AE5A-C0718A1E339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A66-E6C7-4FD3-B2D4-325D6F37FC4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1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092325" cy="5891212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29338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6817-C346-4152-8F38-224283DFDB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5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B26E-F02C-416B-B5A3-10047F08CB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8C9EC-AA9D-4516-9EF4-955F9FEED6A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42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60076-76ED-4FCA-B387-B8BBCE7523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82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0E00-250B-4E07-86D9-5DB1AFCC7C3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7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E877-A753-46A9-895E-FAF3492D12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00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49A7-004F-4649-B32A-A53EA1FA9E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23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7826F-A6C6-42AA-92E3-5165256DD9F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4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Titolo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 ghfjt kthj5toeujyirej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B0EFDD-DAA0-46A1-A4CE-53F2CECF4326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ts val="200"/>
        </a:spcBef>
        <a:spcAft>
          <a:spcPts val="60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9875" algn="l" rtl="0" eaLnBrk="1" fontAlgn="base" hangingPunct="1">
        <a:spcBef>
          <a:spcPts val="20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2pPr>
      <a:lvl3pPr marL="990600" indent="-271463" algn="l" rtl="0" eaLnBrk="1" fontAlgn="base" hangingPunct="1">
        <a:spcBef>
          <a:spcPts val="200"/>
        </a:spcBef>
        <a:spcAft>
          <a:spcPts val="6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A77626-9F53-4809-8845-438A6A36319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it-IT" altLang="it-IT" sz="2800" b="1">
                <a:solidFill>
                  <a:schemeClr val="tx2"/>
                </a:solidFill>
                <a:latin typeface="Verdana" pitchFamily="34" charset="0"/>
              </a:rPr>
              <a:t>In sintesi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7502525" y="5661025"/>
            <a:ext cx="1317625" cy="566738"/>
            <a:chOff x="4694" y="3815"/>
            <a:chExt cx="830" cy="357"/>
          </a:xfrm>
        </p:grpSpPr>
        <p:pic>
          <p:nvPicPr>
            <p:cNvPr id="2055" name="Picture 9" descr="bandier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/>
            <a:stretch>
              <a:fillRect/>
            </a:stretch>
          </p:blipFill>
          <p:spPr bwMode="auto">
            <a:xfrm>
              <a:off x="4694" y="3884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10"/>
            <p:cNvSpPr txBox="1">
              <a:spLocks noChangeArrowheads="1"/>
            </p:cNvSpPr>
            <p:nvPr/>
          </p:nvSpPr>
          <p:spPr bwMode="auto">
            <a:xfrm>
              <a:off x="4897" y="3815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it-IT" altLang="it-IT" sz="1200" b="1">
                  <a:solidFill>
                    <a:srgbClr val="0099CC"/>
                  </a:solidFill>
                  <a:latin typeface="Verdana" pitchFamily="34" charset="0"/>
                </a:rPr>
                <a:t>FINE</a:t>
              </a:r>
            </a:p>
          </p:txBody>
        </p:sp>
      </p:grpSp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 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ts val="600"/>
        </a:spcAft>
        <a:tabLst>
          <a:tab pos="0" algn="l"/>
        </a:tabLst>
        <a:defRPr sz="2400" b="1">
          <a:solidFill>
            <a:srgbClr val="003300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Char char="•"/>
        <a:tabLst>
          <a:tab pos="0" algn="l"/>
        </a:tabLst>
        <a:defRPr sz="2400">
          <a:solidFill>
            <a:schemeClr val="tx1"/>
          </a:solidFill>
          <a:latin typeface="+mn-lt"/>
        </a:defRPr>
      </a:lvl2pPr>
      <a:lvl3pPr marL="809625" indent="-90488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Font typeface="Verdana" pitchFamily="34" charset="0"/>
        <a:buChar char="–"/>
        <a:tabLst>
          <a:tab pos="0" algn="l"/>
        </a:tabLst>
        <a:defRPr sz="2000">
          <a:solidFill>
            <a:schemeClr val="tx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0" algn="l"/>
        </a:tabLst>
        <a:defRPr>
          <a:solidFill>
            <a:schemeClr val="tx1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5pPr>
      <a:lvl6pPr marL="25257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6pPr>
      <a:lvl7pPr marL="29829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7pPr>
      <a:lvl8pPr marL="34401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8pPr>
      <a:lvl9pPr marL="38973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357188" y="706438"/>
            <a:ext cx="8435975" cy="561975"/>
          </a:xfrm>
        </p:spPr>
        <p:txBody>
          <a:bodyPr/>
          <a:lstStyle/>
          <a:p>
            <a:pPr algn="ctr"/>
            <a:r>
              <a:rPr lang="it-IT" altLang="it-IT" sz="3200" dirty="0" smtClean="0"/>
              <a:t>Lezione </a:t>
            </a:r>
            <a:r>
              <a:rPr lang="it-IT" altLang="it-IT" sz="3200" dirty="0" smtClean="0"/>
              <a:t>12 </a:t>
            </a:r>
            <a:endParaRPr lang="it-IT" altLang="it-IT" sz="3200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5288" y="2060575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Programmazione</a:t>
            </a:r>
            <a:endParaRPr lang="it-IT" altLang="it-IT" sz="24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2288" indent="-1792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Lab di Programmazione</a:t>
            </a: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424862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59100" indent="-2959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err="1" smtClean="0">
                <a:latin typeface="Verdana" pitchFamily="34" charset="0"/>
              </a:rPr>
              <a:t>Composition</a:t>
            </a:r>
            <a:r>
              <a:rPr lang="it-IT" altLang="it-IT" sz="2400" dirty="0" smtClean="0">
                <a:latin typeface="Verdana" pitchFamily="34" charset="0"/>
              </a:rPr>
              <a:t>, </a:t>
            </a:r>
            <a:r>
              <a:rPr lang="it-IT" altLang="it-IT" sz="2400" dirty="0" err="1">
                <a:latin typeface="Verdana" pitchFamily="34" charset="0"/>
              </a:rPr>
              <a:t>inheritance</a:t>
            </a:r>
            <a:r>
              <a:rPr lang="it-IT" altLang="it-IT" sz="2400" dirty="0">
                <a:latin typeface="Verdana" pitchFamily="34" charset="0"/>
              </a:rPr>
              <a:t> </a:t>
            </a:r>
            <a:r>
              <a:rPr lang="it-IT" altLang="it-IT" sz="2400" dirty="0" smtClean="0">
                <a:latin typeface="Verdana" pitchFamily="34" charset="0"/>
              </a:rPr>
              <a:t>e </a:t>
            </a:r>
            <a:r>
              <a:rPr lang="it-IT" altLang="it-IT" sz="2400" dirty="0" err="1" smtClean="0">
                <a:latin typeface="Verdana" pitchFamily="34" charset="0"/>
              </a:rPr>
              <a:t>interfaces</a:t>
            </a:r>
            <a:endParaRPr lang="it-IT" altLang="it-IT" sz="2400" dirty="0" smtClean="0">
              <a:latin typeface="Verdana" pitchFamily="34" charset="0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5288" y="551656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000" b="1" dirty="0" smtClean="0">
                <a:latin typeface="Verdana" pitchFamily="34" charset="0"/>
              </a:rPr>
              <a:t>Filippo Gaudenzi</a:t>
            </a:r>
            <a:endParaRPr lang="it-IT" altLang="it-IT" sz="2000" b="1" dirty="0">
              <a:latin typeface="Verdana" pitchFamily="34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668482" y="6135688"/>
            <a:ext cx="3778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altLang="it-IT" dirty="0">
                <a:latin typeface="Verdana" pitchFamily="34" charset="0"/>
              </a:rPr>
              <a:t>Università degli Studi di </a:t>
            </a:r>
            <a:r>
              <a:rPr lang="it-IT" altLang="it-IT" dirty="0" smtClean="0">
                <a:latin typeface="Verdana" pitchFamily="34" charset="0"/>
              </a:rPr>
              <a:t>Milano</a:t>
            </a:r>
            <a:endParaRPr lang="it-IT" altLang="it-IT" dirty="0">
              <a:latin typeface="Verdana" pitchFamily="34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99CC00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Pattern Iterator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1844824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6A0043"/>
                </a:solidFill>
                <a:latin typeface="Menlo-Regular" charset="0"/>
              </a:rPr>
              <a:t>IteratorPatternDemo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	</a:t>
            </a: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static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void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main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String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[]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args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)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en-US" dirty="0" err="1">
                <a:solidFill>
                  <a:srgbClr val="6A0043"/>
                </a:solidFill>
                <a:latin typeface="Menlo-Regular" charset="0"/>
              </a:rPr>
              <a:t>NameRepository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namesRepository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new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6A0043"/>
                </a:solidFill>
                <a:latin typeface="Menlo-Regular" charset="0"/>
              </a:rPr>
              <a:t>NameRepository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for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Iterator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iter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namesRepository</a:t>
            </a:r>
            <a:r>
              <a:rPr lang="en-US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getIterator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iter</a:t>
            </a:r>
            <a:r>
              <a:rPr lang="en-US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hasNext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();){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String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name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String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)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iter</a:t>
            </a:r>
            <a:r>
              <a:rPr lang="en-US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000075"/>
                </a:solidFill>
                <a:latin typeface="Menlo-Regular" charset="0"/>
              </a:rPr>
              <a:t>next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en-US" dirty="0" err="1">
                <a:solidFill>
                  <a:srgbClr val="6A0043"/>
                </a:solidFill>
                <a:latin typeface="Menlo-Regular" charset="0"/>
              </a:rPr>
              <a:t>System</a:t>
            </a:r>
            <a:r>
              <a:rPr lang="en-US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000075"/>
                </a:solidFill>
                <a:latin typeface="Menlo-Regular" charset="0"/>
              </a:rPr>
              <a:t>out</a:t>
            </a:r>
            <a:r>
              <a:rPr lang="en-US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println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07902"/>
                </a:solidFill>
                <a:latin typeface="Menlo-Regular" charset="0"/>
              </a:rPr>
              <a:t>"Name : "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+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name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);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dirty="0">
                <a:solidFill>
                  <a:srgbClr val="535502"/>
                </a:solidFill>
                <a:latin typeface="Menlo-Regular" charset="0"/>
              </a:rPr>
              <a:t>}</a:t>
            </a:r>
            <a:r>
              <a:rPr lang="de-DE" dirty="0">
                <a:solidFill>
                  <a:srgbClr val="252525"/>
                </a:solidFill>
                <a:latin typeface="Menlo-Regular" charset="0"/>
              </a:rPr>
              <a:t> 	</a:t>
            </a:r>
          </a:p>
          <a:p>
            <a:r>
              <a:rPr lang="de-DE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de-DE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dirty="0">
              <a:solidFill>
                <a:srgbClr val="252525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Composizione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35413"/>
            <a:ext cx="856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descritta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composizione</a:t>
            </a:r>
            <a:r>
              <a:rPr lang="en-US" dirty="0" smtClean="0"/>
              <a:t> di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 Punto e Linea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51450"/>
            <a:ext cx="4886176" cy="4557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Ereditarietà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35413"/>
            <a:ext cx="856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</a:t>
            </a:r>
            <a:r>
              <a:rPr lang="en-US" dirty="0" err="1"/>
              <a:t>definisce</a:t>
            </a:r>
            <a:r>
              <a:rPr lang="en-US" dirty="0"/>
              <a:t> </a:t>
            </a:r>
            <a:r>
              <a:rPr lang="en-US" b="1" dirty="0" err="1"/>
              <a:t>oggetto</a:t>
            </a:r>
            <a:r>
              <a:rPr lang="en-US" b="1" dirty="0"/>
              <a:t> </a:t>
            </a:r>
            <a:r>
              <a:rPr lang="en-US" b="1" dirty="0" err="1"/>
              <a:t>figlio</a:t>
            </a:r>
            <a:r>
              <a:rPr lang="en-US" dirty="0"/>
              <a:t> (child object)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eredita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o parte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nell’</a:t>
            </a:r>
            <a:r>
              <a:rPr lang="en-US" b="1" dirty="0" err="1"/>
              <a:t>oggetto</a:t>
            </a:r>
            <a:r>
              <a:rPr lang="en-US" b="1" dirty="0"/>
              <a:t> padre</a:t>
            </a:r>
            <a:r>
              <a:rPr lang="en-US" dirty="0"/>
              <a:t> (parent object).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8960"/>
            <a:ext cx="5137110" cy="2157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7421" y="5517232"/>
            <a:ext cx="5845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OOP,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derivante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padre ha 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ignorare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in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riscrivendo</a:t>
            </a:r>
            <a:r>
              <a:rPr lang="en-US" dirty="0"/>
              <a:t>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. Questa </a:t>
            </a:r>
            <a:r>
              <a:rPr lang="en-US" dirty="0" err="1"/>
              <a:t>caratteristica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nota come </a:t>
            </a:r>
            <a:r>
              <a:rPr lang="en-US" b="1" dirty="0"/>
              <a:t>overriding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Class Impiegato</a:t>
            </a:r>
            <a:endParaRPr lang="it-IT" altLang="it-IT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611560" y="692696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Impiegato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salario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matricola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anniDiServizio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Impiegato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(String n, double s, String m,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ads)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n;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salario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s;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matricola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m;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anniDiServizio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ads;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incrementaSalario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(double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percentuale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salario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*= 1 +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percentuale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/ 100;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stampaInfo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nome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+ " " +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salario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+ " " +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matricola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  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getNome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getAnniServizio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anniDiServizio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ro-RO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Class Manager</a:t>
            </a:r>
            <a:endParaRPr lang="it-IT" altLang="it-IT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611560" y="1484784"/>
            <a:ext cx="72728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Manager extends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Impiegato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private 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nomeSegretaria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Manager(String n, double s, String m,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ads)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super(n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s, m, ads);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nomeSegretaria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"";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incrementaSalario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(double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percentuale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Aggiunge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alla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percentuale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lo 0.5% per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ogni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anno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di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servizio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double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bonus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0.5 *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getAnniServizio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super.incrementaSalario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percentuale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+ bonus)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getNomeSegretaria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nomeSegretaria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setNomeSegretaria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nomeSegretaria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ro-RO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Interface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35413"/>
            <a:ext cx="856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is a reference type in Java, it is similar to class, it is a collection of abstract methods. A class implements an interface, thereby inheriting the abstract methods of the interface.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2301613"/>
            <a:ext cx="3294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//File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name :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Animal.java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interface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Animal {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eat();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travel();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077" y="3501008"/>
            <a:ext cx="580800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/* File name :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MammalInt.java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*/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MammalInt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implements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Animal{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eat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("Mammal eats");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travel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("Mammal travels");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noOfLegs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0;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8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Extending</a:t>
            </a:r>
            <a:r>
              <a:rPr lang="it-IT" altLang="it-IT" dirty="0" smtClean="0"/>
              <a:t> Interface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93546"/>
            <a:ext cx="4756430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//Filename: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Sports.java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interface Sports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setHomeTeam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(String name);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setVisitingTeam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(String name);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//Filename: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Football.java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interface Football extends Sports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homeTeamScored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points);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visitingTeamScored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points);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endOfQuarter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quarter);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//Filename: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Hockey.java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interface Hockey extends Sports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homeGoalScored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visitingGoalScored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endOfPeriod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period);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public 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overtimePeriod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Pattern Iterator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93546"/>
            <a:ext cx="7787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pattern is used to get a way to access the elements of a collection object in sequential manner without any need to know its underlying representation.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889" y="16703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interface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Iterator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75"/>
                </a:solidFill>
                <a:latin typeface="Menlo-Regular" charset="0"/>
              </a:rPr>
              <a:t>boolean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hasNext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Object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next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889" y="400506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interface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Container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A0043"/>
                </a:solidFill>
                <a:latin typeface="Menlo-Regular" charset="0"/>
              </a:rPr>
              <a:t>Iterator</a:t>
            </a:r>
            <a:r>
              <a:rPr lang="en-US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Menlo-Regular" charset="0"/>
              </a:rPr>
              <a:t>getIterator</a:t>
            </a:r>
            <a:r>
              <a:rPr lang="en-US" dirty="0">
                <a:solidFill>
                  <a:srgbClr val="535502"/>
                </a:solidFill>
                <a:latin typeface="Menlo-Regular" charset="0"/>
              </a:rPr>
              <a:t>();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en-US" dirty="0">
              <a:solidFill>
                <a:srgbClr val="252525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Pattern Iterator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578662"/>
            <a:ext cx="732346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class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 err="1">
                <a:solidFill>
                  <a:srgbClr val="6A0043"/>
                </a:solidFill>
                <a:latin typeface="Menlo-Regular" charset="0"/>
              </a:rPr>
              <a:t>NameRepository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implements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6A0043"/>
                </a:solidFill>
                <a:latin typeface="Menlo-Regular" charset="0"/>
              </a:rPr>
              <a:t>Container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6A0043"/>
                </a:solidFill>
                <a:latin typeface="Menlo-Regular" charset="0"/>
              </a:rPr>
              <a:t>String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names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[]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=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{</a:t>
            </a:r>
            <a:r>
              <a:rPr lang="en-US" sz="1300" dirty="0">
                <a:solidFill>
                  <a:srgbClr val="107902"/>
                </a:solidFill>
                <a:latin typeface="Menlo-Regular" charset="0"/>
              </a:rPr>
              <a:t>"Robert"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,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107902"/>
                </a:solidFill>
                <a:latin typeface="Menlo-Regular" charset="0"/>
              </a:rPr>
              <a:t>"John"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,</a:t>
            </a:r>
            <a:r>
              <a:rPr lang="en-US" sz="1300" dirty="0">
                <a:solidFill>
                  <a:srgbClr val="107902"/>
                </a:solidFill>
                <a:latin typeface="Menlo-Regular" charset="0"/>
              </a:rPr>
              <a:t>"Julie"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,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107902"/>
                </a:solidFill>
                <a:latin typeface="Menlo-Regular" charset="0"/>
              </a:rPr>
              <a:t>"Lora"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};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sz="1300" dirty="0">
                <a:solidFill>
                  <a:srgbClr val="0B5453"/>
                </a:solidFill>
                <a:latin typeface="Menlo-Regular" charset="0"/>
              </a:rPr>
              <a:t>@Override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6A0043"/>
                </a:solidFill>
                <a:latin typeface="Menlo-Regular" charset="0"/>
              </a:rPr>
              <a:t>Iterator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 err="1">
                <a:solidFill>
                  <a:srgbClr val="252525"/>
                </a:solidFill>
                <a:latin typeface="Menlo-Regular" charset="0"/>
              </a:rPr>
              <a:t>getIterator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()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return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new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 err="1">
                <a:solidFill>
                  <a:srgbClr val="6A0043"/>
                </a:solidFill>
                <a:latin typeface="Menlo-Regular" charset="0"/>
              </a:rPr>
              <a:t>NameIterator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();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de-DE" sz="1300" dirty="0">
                <a:solidFill>
                  <a:srgbClr val="000075"/>
                </a:solidFill>
                <a:latin typeface="Menlo-Regular" charset="0"/>
              </a:rPr>
              <a:t>private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class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6A0043"/>
                </a:solidFill>
                <a:latin typeface="Menlo-Regular" charset="0"/>
              </a:rPr>
              <a:t>NameIterator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implements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6A0043"/>
                </a:solidFill>
                <a:latin typeface="Menlo-Regular" charset="0"/>
              </a:rPr>
              <a:t>Iterator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int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252525"/>
                </a:solidFill>
                <a:latin typeface="Menlo-Regular" charset="0"/>
              </a:rPr>
              <a:t>index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;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0B5453"/>
                </a:solidFill>
                <a:latin typeface="Menlo-Regular" charset="0"/>
              </a:rPr>
              <a:t>@</a:t>
            </a:r>
            <a:r>
              <a:rPr lang="de-DE" sz="1300" dirty="0" err="1">
                <a:solidFill>
                  <a:srgbClr val="0B5453"/>
                </a:solidFill>
                <a:latin typeface="Menlo-Regular" charset="0"/>
              </a:rPr>
              <a:t>Override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boolean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252525"/>
                </a:solidFill>
                <a:latin typeface="Menlo-Regular" charset="0"/>
              </a:rPr>
              <a:t>hasNext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()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if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(</a:t>
            </a:r>
            <a:r>
              <a:rPr lang="de-DE" sz="1300" dirty="0" err="1">
                <a:solidFill>
                  <a:srgbClr val="252525"/>
                </a:solidFill>
                <a:latin typeface="Menlo-Regular" charset="0"/>
              </a:rPr>
              <a:t>index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&lt;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252525"/>
                </a:solidFill>
                <a:latin typeface="Menlo-Regular" charset="0"/>
              </a:rPr>
              <a:t>names</a:t>
            </a:r>
            <a:r>
              <a:rPr lang="de-DE" sz="1300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252525"/>
                </a:solidFill>
                <a:latin typeface="Menlo-Regular" charset="0"/>
              </a:rPr>
              <a:t>length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){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      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return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true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;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return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false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;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0B5453"/>
                </a:solidFill>
                <a:latin typeface="Menlo-Regular" charset="0"/>
              </a:rPr>
              <a:t>@</a:t>
            </a:r>
            <a:r>
              <a:rPr lang="de-DE" sz="1300" dirty="0" err="1">
                <a:solidFill>
                  <a:srgbClr val="0B5453"/>
                </a:solidFill>
                <a:latin typeface="Menlo-Regular" charset="0"/>
              </a:rPr>
              <a:t>Override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public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6A0043"/>
                </a:solidFill>
                <a:latin typeface="Menlo-Regular" charset="0"/>
              </a:rPr>
              <a:t>Object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000075"/>
                </a:solidFill>
                <a:latin typeface="Menlo-Regular" charset="0"/>
              </a:rPr>
              <a:t>next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()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{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if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(</a:t>
            </a:r>
            <a:r>
              <a:rPr lang="en-US" sz="1300" dirty="0" err="1">
                <a:solidFill>
                  <a:srgbClr val="000075"/>
                </a:solidFill>
                <a:latin typeface="Menlo-Regular" charset="0"/>
              </a:rPr>
              <a:t>this</a:t>
            </a:r>
            <a:r>
              <a:rPr lang="en-US" sz="1300" dirty="0" err="1">
                <a:solidFill>
                  <a:srgbClr val="535502"/>
                </a:solidFill>
                <a:latin typeface="Menlo-Regular" charset="0"/>
              </a:rPr>
              <a:t>.</a:t>
            </a:r>
            <a:r>
              <a:rPr lang="en-US" sz="1300" dirty="0" err="1">
                <a:solidFill>
                  <a:srgbClr val="252525"/>
                </a:solidFill>
                <a:latin typeface="Menlo-Regular" charset="0"/>
              </a:rPr>
              <a:t>hasNext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()){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      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return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names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[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index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++];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       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return</a:t>
            </a:r>
            <a:r>
              <a:rPr lang="en-US" sz="1300" dirty="0">
                <a:solidFill>
                  <a:srgbClr val="252525"/>
                </a:solidFill>
                <a:latin typeface="Menlo-Regular" charset="0"/>
              </a:rPr>
              <a:t> </a:t>
            </a:r>
            <a:r>
              <a:rPr lang="en-US" sz="1300" dirty="0">
                <a:solidFill>
                  <a:srgbClr val="000075"/>
                </a:solidFill>
                <a:latin typeface="Menlo-Regular" charset="0"/>
              </a:rPr>
              <a:t>null</a:t>
            </a:r>
            <a:r>
              <a:rPr lang="en-US" sz="1300" dirty="0">
                <a:solidFill>
                  <a:srgbClr val="535502"/>
                </a:solidFill>
                <a:latin typeface="Menlo-Regular" charset="0"/>
              </a:rPr>
              <a:t>;</a:t>
            </a:r>
            <a:endParaRPr lang="en-US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}</a:t>
            </a:r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		</a:t>
            </a:r>
          </a:p>
          <a:p>
            <a:r>
              <a:rPr lang="de-DE" sz="1300" dirty="0">
                <a:solidFill>
                  <a:srgbClr val="252525"/>
                </a:solidFill>
                <a:latin typeface="Menlo-Regular" charset="0"/>
              </a:rPr>
              <a:t>   </a:t>
            </a:r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535502"/>
                </a:solidFill>
                <a:latin typeface="Menlo-Regular" charset="0"/>
              </a:rPr>
              <a:t>}</a:t>
            </a:r>
            <a:endParaRPr lang="de-DE" sz="1300" dirty="0">
              <a:solidFill>
                <a:srgbClr val="252525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zione X – Titolo lezione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olo della slide&amp;quot;&quot;/&gt;&lt;property id=&quot;20307&quot; value=&quot;264&quot;/&gt;&lt;/object&gt;&lt;object type=&quot;3&quot; unique_id=&quot;10006&quot;&gt;&lt;property id=&quot;20148&quot; value=&quot;5&quot;/&gt;&lt;property id=&quot;20300&quot; value=&quot;Slide 3 - &amp;quot;In sintesi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lo_slide_III_anno">
  <a:themeElements>
    <a:clrScheme name="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ttaSSRI">
  <a:themeElements>
    <a:clrScheme name="1_TettaSSRI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TettaSSR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ttaSS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modello_slide_III_anno</Template>
  <TotalTime>7883</TotalTime>
  <Words>611</Words>
  <Application>Microsoft Macintosh PowerPoint</Application>
  <PresentationFormat>On-screen Show (4:3)</PresentationFormat>
  <Paragraphs>169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Consolas</vt:lpstr>
      <vt:lpstr>Menlo-Regular</vt:lpstr>
      <vt:lpstr>Verdana</vt:lpstr>
      <vt:lpstr>Wingdings</vt:lpstr>
      <vt:lpstr>Arial</vt:lpstr>
      <vt:lpstr>modello_slide_III_anno</vt:lpstr>
      <vt:lpstr>1_TettaSSRI</vt:lpstr>
      <vt:lpstr>Lezione 12 </vt:lpstr>
      <vt:lpstr>Composizione</vt:lpstr>
      <vt:lpstr>Ereditarietà</vt:lpstr>
      <vt:lpstr>Class Impiegato</vt:lpstr>
      <vt:lpstr>Class Manager</vt:lpstr>
      <vt:lpstr>Interface</vt:lpstr>
      <vt:lpstr>Extending Interface</vt:lpstr>
      <vt:lpstr>Pattern Iterator</vt:lpstr>
      <vt:lpstr>Pattern Iterator</vt:lpstr>
      <vt:lpstr>Pattern Iterator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X – Titolo lezione</dc:title>
  <dc:creator>Simone Barni</dc:creator>
  <cp:lastModifiedBy>Filippo Gaudenzi</cp:lastModifiedBy>
  <cp:revision>59</cp:revision>
  <cp:lastPrinted>2015-11-18T22:20:49Z</cp:lastPrinted>
  <dcterms:created xsi:type="dcterms:W3CDTF">2014-12-23T15:14:34Z</dcterms:created>
  <dcterms:modified xsi:type="dcterms:W3CDTF">2015-12-16T12:49:33Z</dcterms:modified>
</cp:coreProperties>
</file>