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</p:sldMasterIdLst>
  <p:notesMasterIdLst>
    <p:notesMasterId r:id="rId15"/>
  </p:notesMasterIdLst>
  <p:handoutMasterIdLst>
    <p:handoutMasterId r:id="rId16"/>
  </p:handoutMasterIdLst>
  <p:sldIdLst>
    <p:sldId id="266" r:id="rId3"/>
    <p:sldId id="283" r:id="rId4"/>
    <p:sldId id="284" r:id="rId5"/>
    <p:sldId id="285" r:id="rId6"/>
    <p:sldId id="289" r:id="rId7"/>
    <p:sldId id="290" r:id="rId8"/>
    <p:sldId id="291" r:id="rId9"/>
    <p:sldId id="292" r:id="rId10"/>
    <p:sldId id="288" r:id="rId11"/>
    <p:sldId id="293" r:id="rId12"/>
    <p:sldId id="286" r:id="rId13"/>
    <p:sldId id="287" r:id="rId14"/>
  </p:sldIdLst>
  <p:sldSz cx="9144000" cy="6858000" type="screen4x3"/>
  <p:notesSz cx="7099300" cy="10234613"/>
  <p:custDataLst>
    <p:tags r:id="rId17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CC00"/>
    <a:srgbClr val="339933"/>
    <a:srgbClr val="990000"/>
    <a:srgbClr val="660033"/>
    <a:srgbClr val="003300"/>
    <a:srgbClr val="006699"/>
    <a:srgbClr val="CC0066"/>
    <a:srgbClr val="FF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1" autoAdjust="0"/>
    <p:restoredTop sz="89969" autoAdjust="0"/>
  </p:normalViewPr>
  <p:slideViewPr>
    <p:cSldViewPr showGuides="1">
      <p:cViewPr>
        <p:scale>
          <a:sx n="126" d="100"/>
          <a:sy n="126" d="100"/>
        </p:scale>
        <p:origin x="-28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9925" y="779463"/>
            <a:ext cx="58737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defTabSz="963613">
              <a:defRPr sz="11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Modulo n - U.D. n - Lez. n</a:t>
            </a: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69925" y="9077325"/>
            <a:ext cx="51117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defTabSz="963613">
              <a:defRPr sz="11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10238" y="9077325"/>
            <a:ext cx="8461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algn="r" defTabSz="963613">
              <a:defRPr sz="1100"/>
            </a:lvl1pPr>
          </a:lstStyle>
          <a:p>
            <a:fld id="{8571CAC3-406E-4FC8-B040-640648AEBF2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31720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defTabSz="9636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Modulo n - U.D. n - Lez. 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endParaRPr lang="it-IT" altLang="it-IT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defTabSz="9636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fld id="{E011B15E-5A40-4FE6-AD9B-CDBDA3C4F2C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20959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Modulo n - U.D. n - Lez. n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15E-5A40-4FE6-AD9B-CDBDA3C4F2C5}" type="slidenum">
              <a:rPr lang="it-IT" altLang="it-IT" smtClean="0"/>
              <a:pPr/>
              <a:t>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481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nswer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Option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Explanation: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Error is thrown but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recognised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line(22) because the only catch attempts to catch an Exception and Exception is not a superclass of Error. Therefore only the code in the finally statement can be run before exiting with a runtime error (Exception in thread "main"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java.lang.Error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Modulo n - U.D. n - Lez. n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15E-5A40-4FE6-AD9B-CDBDA3C4F2C5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120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Answer: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Option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Explanation: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Run time exception is thrown and caught in the catch statement on line 10. All the code after the finally statement is run because the exception has been caught.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Modulo n - U.D. n - Lez. n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15E-5A40-4FE6-AD9B-CDBDA3C4F2C5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4723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Answer: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Option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Explanation: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Run time exception is thrown and caught in the catch statement on line 10. All the code after the finally statement is run because the exception has been caught.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Modulo n - U.D. n - Lez. n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15E-5A40-4FE6-AD9B-CDBDA3C4F2C5}" type="slidenum">
              <a:rPr lang="it-IT" altLang="it-IT" smtClean="0"/>
              <a:pPr/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1665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Answer: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Option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Explanation: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Run time exception is thrown and caught in the catch statement on line 10. All the code after the finally statement is run because the exception has been caught.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Modulo n - U.D. n - Lez. n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15E-5A40-4FE6-AD9B-CDBDA3C4F2C5}" type="slidenum">
              <a:rPr lang="it-IT" altLang="it-IT" smtClean="0"/>
              <a:pPr/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7268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18970-7EDF-49C5-AB93-97827AD3ED1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2032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4975" y="274638"/>
            <a:ext cx="2108200" cy="589121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5375" cy="589121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87D2D-CB84-4BBD-8D7A-A6CEDD810F8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0165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38E39-1AF2-4599-B0A4-DE67DA741F2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8386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AE7C2-50C7-4899-BF2B-A8A06FFB3BD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5789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EB7C9-3F81-4E4F-900E-ACB6D6DAB93B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0248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25988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5805-7F80-4A11-9E63-43696B15C19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8563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989AE-0158-4900-97DC-CC77DAF86F2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13861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64D22-7EDA-49F3-A524-F94E887BFFD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6880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F2ACB-1C5E-4EBF-AB74-5E0B83F0E57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8290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3C724-29D5-421F-A13C-E82E5FECAF3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4196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4A9C1-6686-43E2-86A8-DA65B4AC9DD3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979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8B865-2853-4171-AE5A-C0718A1E339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6652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A66-E6C7-4FD3-B2D4-325D6F37FC48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32179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38938" y="274638"/>
            <a:ext cx="2092325" cy="5891212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29338" cy="589121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F6817-C346-4152-8F38-224283DFDB5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4542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25988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BB26E-F02C-416B-B5A3-10047F08CB8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49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8C9EC-AA9D-4516-9EF4-955F9FEED6A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8424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60076-76ED-4FCA-B387-B8BBCE7523F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182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60E00-250B-4E07-86D9-5DB1AFCC7C3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5784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AE877-A753-46A9-895E-FAF3492D127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5003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149A7-004F-4649-B32A-A53EA1FA9E4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6239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7826F-A6C6-42AA-92E3-5165256DD9F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2430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435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Titolo slide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0925"/>
            <a:ext cx="83629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Testo livello 1 ghfjt kthj5toeujyirej</a:t>
            </a:r>
          </a:p>
          <a:p>
            <a:pPr lvl="1"/>
            <a:r>
              <a:rPr lang="it-IT" altLang="it-IT" smtClean="0"/>
              <a:t>Testo livello 2</a:t>
            </a:r>
          </a:p>
          <a:p>
            <a:pPr lvl="2"/>
            <a:r>
              <a:rPr lang="it-IT" altLang="it-IT" smtClean="0"/>
              <a:t>Testo livello 3</a:t>
            </a:r>
          </a:p>
          <a:p>
            <a:pPr lvl="3"/>
            <a:r>
              <a:rPr lang="it-IT" altLang="it-IT" smtClean="0"/>
              <a:t>Testo livello 4</a:t>
            </a:r>
          </a:p>
          <a:p>
            <a:pPr lvl="3"/>
            <a:endParaRPr lang="it-IT" altLang="it-IT" smtClean="0"/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45225"/>
            <a:ext cx="77041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it-IT" altLang="it-IT"/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237288"/>
            <a:ext cx="6842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7B0EFDD-DAA0-46A1-A4CE-53F2CECF4326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ts val="200"/>
        </a:spcBef>
        <a:spcAft>
          <a:spcPts val="60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69875" algn="l" rtl="0" eaLnBrk="1" fontAlgn="base" hangingPunct="1">
        <a:spcBef>
          <a:spcPts val="200"/>
        </a:spcBef>
        <a:spcAft>
          <a:spcPts val="600"/>
        </a:spcAft>
        <a:buChar char="•"/>
        <a:defRPr sz="2400">
          <a:solidFill>
            <a:schemeClr val="tx1"/>
          </a:solidFill>
          <a:latin typeface="+mn-lt"/>
        </a:defRPr>
      </a:lvl2pPr>
      <a:lvl3pPr marL="990600" indent="-271463" algn="l" rtl="0" eaLnBrk="1" fontAlgn="base" hangingPunct="1">
        <a:spcBef>
          <a:spcPts val="200"/>
        </a:spcBef>
        <a:spcAft>
          <a:spcPts val="60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660525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685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257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829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401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973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45225"/>
            <a:ext cx="77041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it-IT" altLang="it-IT"/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237288"/>
            <a:ext cx="6842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3A77626-9F53-4809-8845-438A6A363199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457200" y="274638"/>
            <a:ext cx="8435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it-IT" altLang="it-IT" sz="2800" b="1">
                <a:solidFill>
                  <a:schemeClr val="tx2"/>
                </a:solidFill>
                <a:latin typeface="Verdana" pitchFamily="34" charset="0"/>
              </a:rPr>
              <a:t>In sintesi</a:t>
            </a:r>
          </a:p>
        </p:txBody>
      </p:sp>
      <p:grpSp>
        <p:nvGrpSpPr>
          <p:cNvPr id="2053" name="Group 8"/>
          <p:cNvGrpSpPr>
            <a:grpSpLocks/>
          </p:cNvGrpSpPr>
          <p:nvPr/>
        </p:nvGrpSpPr>
        <p:grpSpPr bwMode="auto">
          <a:xfrm>
            <a:off x="7502525" y="5661025"/>
            <a:ext cx="1317625" cy="566738"/>
            <a:chOff x="4694" y="3815"/>
            <a:chExt cx="830" cy="357"/>
          </a:xfrm>
        </p:grpSpPr>
        <p:pic>
          <p:nvPicPr>
            <p:cNvPr id="2055" name="Picture 9" descr="bandier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/>
            <a:stretch>
              <a:fillRect/>
            </a:stretch>
          </p:blipFill>
          <p:spPr bwMode="auto">
            <a:xfrm>
              <a:off x="4694" y="3884"/>
              <a:ext cx="8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6" name="Text Box 10"/>
            <p:cNvSpPr txBox="1">
              <a:spLocks noChangeArrowheads="1"/>
            </p:cNvSpPr>
            <p:nvPr/>
          </p:nvSpPr>
          <p:spPr bwMode="auto">
            <a:xfrm>
              <a:off x="4897" y="3815"/>
              <a:ext cx="4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it-IT" altLang="it-IT" sz="1200" b="1">
                  <a:solidFill>
                    <a:srgbClr val="0099CC"/>
                  </a:solidFill>
                  <a:latin typeface="Verdana" pitchFamily="34" charset="0"/>
                </a:rPr>
                <a:t>FINE</a:t>
              </a:r>
            </a:p>
          </p:txBody>
        </p:sp>
      </p:grpSp>
      <p:sp>
        <p:nvSpPr>
          <p:cNvPr id="205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0925"/>
            <a:ext cx="83629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Testo livello 1</a:t>
            </a:r>
          </a:p>
          <a:p>
            <a:pPr lvl="1"/>
            <a:r>
              <a:rPr lang="it-IT" altLang="it-IT" smtClean="0"/>
              <a:t>Testo livello 2</a:t>
            </a:r>
          </a:p>
          <a:p>
            <a:pPr lvl="2"/>
            <a:r>
              <a:rPr lang="it-IT" altLang="it-IT" smtClean="0"/>
              <a:t> Testo livello 3</a:t>
            </a:r>
          </a:p>
          <a:p>
            <a:pPr lvl="3"/>
            <a:r>
              <a:rPr lang="it-IT" altLang="it-IT" smtClean="0"/>
              <a:t>Testo livello 4</a:t>
            </a:r>
          </a:p>
          <a:p>
            <a:pPr lvl="3"/>
            <a:endParaRPr lang="it-IT" altLang="it-IT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200"/>
        </a:spcBef>
        <a:spcAft>
          <a:spcPts val="600"/>
        </a:spcAft>
        <a:tabLst>
          <a:tab pos="0" algn="l"/>
        </a:tabLst>
        <a:defRPr sz="2400" b="1">
          <a:solidFill>
            <a:srgbClr val="003300"/>
          </a:solidFill>
          <a:latin typeface="+mn-lt"/>
          <a:ea typeface="+mn-ea"/>
          <a:cs typeface="+mn-cs"/>
        </a:defRPr>
      </a:lvl1pPr>
      <a:lvl2pPr marL="539750" indent="-269875" algn="l" rtl="0" eaLnBrk="0" fontAlgn="base" hangingPunct="0">
        <a:lnSpc>
          <a:spcPts val="2800"/>
        </a:lnSpc>
        <a:spcBef>
          <a:spcPts val="200"/>
        </a:spcBef>
        <a:spcAft>
          <a:spcPts val="600"/>
        </a:spcAft>
        <a:buChar char="•"/>
        <a:tabLst>
          <a:tab pos="0" algn="l"/>
        </a:tabLst>
        <a:defRPr sz="2400">
          <a:solidFill>
            <a:schemeClr val="tx1"/>
          </a:solidFill>
          <a:latin typeface="+mn-lt"/>
        </a:defRPr>
      </a:lvl2pPr>
      <a:lvl3pPr marL="809625" indent="-90488" algn="l" rtl="0" eaLnBrk="0" fontAlgn="base" hangingPunct="0">
        <a:lnSpc>
          <a:spcPts val="2800"/>
        </a:lnSpc>
        <a:spcBef>
          <a:spcPts val="200"/>
        </a:spcBef>
        <a:spcAft>
          <a:spcPts val="600"/>
        </a:spcAft>
        <a:buFont typeface="Verdana" pitchFamily="34" charset="0"/>
        <a:buChar char="–"/>
        <a:tabLst>
          <a:tab pos="0" algn="l"/>
        </a:tabLst>
        <a:defRPr sz="2000">
          <a:solidFill>
            <a:schemeClr val="tx1"/>
          </a:solidFill>
          <a:latin typeface="+mn-lt"/>
        </a:defRPr>
      </a:lvl3pPr>
      <a:lvl4pPr marL="1660525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0" algn="l"/>
        </a:tabLst>
        <a:defRPr>
          <a:solidFill>
            <a:schemeClr val="tx1"/>
          </a:solidFill>
          <a:latin typeface="+mn-lt"/>
        </a:defRPr>
      </a:lvl4pPr>
      <a:lvl5pPr marL="206851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5pPr>
      <a:lvl6pPr marL="25257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6pPr>
      <a:lvl7pPr marL="29829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7pPr>
      <a:lvl8pPr marL="34401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8pPr>
      <a:lvl9pPr marL="38973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357188" y="706438"/>
            <a:ext cx="8435975" cy="561975"/>
          </a:xfrm>
        </p:spPr>
        <p:txBody>
          <a:bodyPr/>
          <a:lstStyle/>
          <a:p>
            <a:pPr algn="ctr"/>
            <a:r>
              <a:rPr lang="it-IT" altLang="it-IT" sz="3200" dirty="0" smtClean="0"/>
              <a:t>Lezione </a:t>
            </a:r>
            <a:r>
              <a:rPr lang="it-IT" altLang="it-IT" sz="3200" dirty="0" smtClean="0"/>
              <a:t>14 - EX</a:t>
            </a:r>
            <a:endParaRPr lang="it-IT" altLang="it-IT" sz="3200" dirty="0" smtClean="0"/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395288" y="2060575"/>
            <a:ext cx="8424862" cy="9048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smtClean="0">
                <a:latin typeface="Verdana" pitchFamily="34" charset="0"/>
              </a:rPr>
              <a:t>Programmazione</a:t>
            </a:r>
            <a:endParaRPr lang="it-IT" altLang="it-IT" sz="24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it-IT" altLang="it-IT" sz="2400" dirty="0">
              <a:latin typeface="Verdana" pitchFamily="34" charset="0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395288" y="3141663"/>
            <a:ext cx="8424862" cy="9048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92288" indent="-1792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smtClean="0">
                <a:latin typeface="Verdana" pitchFamily="34" charset="0"/>
              </a:rPr>
              <a:t>Lab di Programmazione</a:t>
            </a:r>
          </a:p>
          <a:p>
            <a:pPr eaLnBrk="1" hangingPunct="1">
              <a:spcBef>
                <a:spcPct val="20000"/>
              </a:spcBef>
            </a:pPr>
            <a:endParaRPr lang="it-IT" altLang="it-IT" sz="2400" dirty="0">
              <a:latin typeface="Verdana" pitchFamily="34" charset="0"/>
            </a:endParaRP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395288" y="4221163"/>
            <a:ext cx="8424862" cy="46166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59100" indent="-2959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err="1" smtClean="0">
                <a:latin typeface="Verdana" pitchFamily="34" charset="0"/>
              </a:rPr>
              <a:t>Exceptions</a:t>
            </a:r>
            <a:r>
              <a:rPr lang="it-IT" altLang="it-IT" sz="2400" dirty="0" smtClean="0">
                <a:latin typeface="Verdana" pitchFamily="34" charset="0"/>
              </a:rPr>
              <a:t> - </a:t>
            </a:r>
            <a:r>
              <a:rPr lang="it-IT" altLang="it-IT" sz="2400" smtClean="0">
                <a:latin typeface="Verdana" pitchFamily="34" charset="0"/>
              </a:rPr>
              <a:t>exercises</a:t>
            </a:r>
            <a:endParaRPr lang="it-IT" altLang="it-IT" sz="2400" dirty="0" smtClean="0">
              <a:latin typeface="Verdana" pitchFamily="34" charset="0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395288" y="5516563"/>
            <a:ext cx="842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000" b="1" dirty="0" smtClean="0">
                <a:latin typeface="Verdana" pitchFamily="34" charset="0"/>
              </a:rPr>
              <a:t>Filippo Gaudenzi</a:t>
            </a:r>
            <a:endParaRPr lang="it-IT" altLang="it-IT" sz="2000" b="1" dirty="0">
              <a:latin typeface="Verdana" pitchFamily="34" charset="0"/>
            </a:endParaRPr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2668482" y="6135688"/>
            <a:ext cx="37784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altLang="it-IT" dirty="0">
                <a:latin typeface="Verdana" pitchFamily="34" charset="0"/>
              </a:rPr>
              <a:t>Università degli Studi di </a:t>
            </a:r>
            <a:r>
              <a:rPr lang="it-IT" altLang="it-IT" dirty="0" smtClean="0">
                <a:latin typeface="Verdana" pitchFamily="34" charset="0"/>
              </a:rPr>
              <a:t>Milano</a:t>
            </a:r>
            <a:endParaRPr lang="it-IT" altLang="it-IT" dirty="0">
              <a:latin typeface="Verdana" pitchFamily="34" charset="0"/>
            </a:endParaRPr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395288" y="5949950"/>
            <a:ext cx="8424862" cy="71438"/>
          </a:xfrm>
          <a:prstGeom prst="rect">
            <a:avLst/>
          </a:prstGeom>
          <a:solidFill>
            <a:srgbClr val="99CC00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92696"/>
            <a:ext cx="71746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Match each situation in the first list with an item in the second </a:t>
            </a:r>
            <a:r>
              <a:rPr lang="en-US" dirty="0" smtClean="0"/>
              <a:t>list.</a:t>
            </a:r>
          </a:p>
          <a:p>
            <a:r>
              <a:rPr lang="en-US" dirty="0"/>
              <a:t>	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int</a:t>
            </a:r>
            <a:r>
              <a:rPr lang="pt-BR" dirty="0"/>
              <a:t>[] A; A[0] = 0;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The JVM starts </a:t>
            </a:r>
            <a:r>
              <a:rPr lang="pt-BR" dirty="0" err="1"/>
              <a:t>running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program</a:t>
            </a:r>
            <a:r>
              <a:rPr lang="pt-BR" dirty="0"/>
              <a:t>,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JVM </a:t>
            </a:r>
            <a:r>
              <a:rPr lang="pt-BR" dirty="0" err="1"/>
              <a:t>can't</a:t>
            </a:r>
            <a:r>
              <a:rPr lang="pt-BR" dirty="0"/>
              <a:t> </a:t>
            </a:r>
            <a:r>
              <a:rPr lang="pt-BR" dirty="0" err="1"/>
              <a:t>find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Java </a:t>
            </a:r>
            <a:r>
              <a:rPr lang="pt-BR" dirty="0" err="1"/>
              <a:t>platform</a:t>
            </a:r>
            <a:r>
              <a:rPr lang="pt-BR" dirty="0"/>
              <a:t> classes. (The Java </a:t>
            </a:r>
            <a:r>
              <a:rPr lang="pt-BR" dirty="0" err="1"/>
              <a:t>platform</a:t>
            </a:r>
            <a:r>
              <a:rPr lang="pt-BR" dirty="0"/>
              <a:t> classes reside in </a:t>
            </a:r>
            <a:r>
              <a:rPr lang="pt-BR" dirty="0" err="1"/>
              <a:t>classes.zip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rt.jar</a:t>
            </a:r>
            <a:r>
              <a:rPr lang="pt-BR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 </a:t>
            </a:r>
            <a:r>
              <a:rPr lang="pt-BR" dirty="0" err="1"/>
              <a:t>program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reading</a:t>
            </a:r>
            <a:r>
              <a:rPr lang="pt-BR" dirty="0"/>
              <a:t> a 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reaches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marker</a:t>
            </a:r>
            <a:r>
              <a:rPr lang="pt-B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Before</a:t>
            </a:r>
            <a:r>
              <a:rPr lang="pt-BR" dirty="0"/>
              <a:t> </a:t>
            </a:r>
            <a:r>
              <a:rPr lang="pt-BR" dirty="0" err="1"/>
              <a:t>closing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reaching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marker</a:t>
            </a:r>
            <a:r>
              <a:rPr lang="pt-BR" dirty="0"/>
              <a:t>, a </a:t>
            </a:r>
            <a:r>
              <a:rPr lang="pt-BR" dirty="0" err="1"/>
              <a:t>program</a:t>
            </a:r>
            <a:r>
              <a:rPr lang="pt-BR" dirty="0"/>
              <a:t> tries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again</a:t>
            </a:r>
            <a:r>
              <a:rPr lang="pt-BR" dirty="0" smtClean="0"/>
              <a:t>.</a:t>
            </a:r>
          </a:p>
          <a:p>
            <a:endParaRPr lang="de-DE" dirty="0"/>
          </a:p>
        </p:txBody>
      </p:sp>
      <p:sp>
        <p:nvSpPr>
          <p:cNvPr id="2" name="Rectangle 1"/>
          <p:cNvSpPr/>
          <p:nvPr/>
        </p:nvSpPr>
        <p:spPr>
          <a:xfrm>
            <a:off x="457200" y="381369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arenR"/>
            </a:pPr>
            <a:endParaRPr lang="pt-BR" dirty="0"/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__</a:t>
            </a:r>
            <a:r>
              <a:rPr lang="pt-BR" dirty="0" err="1"/>
              <a:t>error</a:t>
            </a:r>
            <a:endParaRPr lang="pt-BR" dirty="0"/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__</a:t>
            </a:r>
            <a:r>
              <a:rPr lang="pt-BR" dirty="0" err="1"/>
              <a:t>checked</a:t>
            </a:r>
            <a:r>
              <a:rPr lang="pt-BR" dirty="0"/>
              <a:t> </a:t>
            </a:r>
            <a:r>
              <a:rPr lang="pt-BR" dirty="0" err="1"/>
              <a:t>exception</a:t>
            </a:r>
            <a:endParaRPr lang="pt-BR" dirty="0"/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__compile </a:t>
            </a:r>
            <a:r>
              <a:rPr lang="pt-BR" dirty="0" err="1"/>
              <a:t>error</a:t>
            </a:r>
            <a:endParaRPr lang="pt-BR" dirty="0"/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__no </a:t>
            </a:r>
            <a:r>
              <a:rPr lang="pt-BR" dirty="0" err="1"/>
              <a:t>exception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8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239" y="555625"/>
            <a:ext cx="4572000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public static void cat(File file) {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RandomAccessFile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input = null;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String line = null;</a:t>
            </a:r>
          </a:p>
          <a:p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try {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    input = new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RandomAccessFile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(file, "r");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    while ((line =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input.readLine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()) != null) {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(line);</a:t>
            </a:r>
          </a:p>
          <a:p>
            <a:r>
              <a:rPr lang="de-DE" sz="1100" dirty="0"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ro-RO" sz="11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ro-RO" sz="1100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ro-RO" sz="11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} finally {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    if (input != null) {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input.close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de-DE" sz="1100" dirty="0"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de-DE" sz="110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sz="11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de-DE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06656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Compila</a:t>
            </a:r>
            <a:r>
              <a:rPr lang="en-US" dirty="0" smtClean="0"/>
              <a:t>? </a:t>
            </a:r>
            <a:r>
              <a:rPr lang="en-US" dirty="0" err="1" smtClean="0"/>
              <a:t>Modificatelo</a:t>
            </a:r>
            <a:r>
              <a:rPr lang="en-US" dirty="0" smtClean="0"/>
              <a:t> per </a:t>
            </a:r>
            <a:r>
              <a:rPr lang="en-US" dirty="0" err="1" smtClean="0"/>
              <a:t>farlo</a:t>
            </a:r>
            <a:r>
              <a:rPr lang="en-US" dirty="0" smtClean="0"/>
              <a:t> </a:t>
            </a:r>
            <a:r>
              <a:rPr lang="en-US" dirty="0" err="1" smtClean="0"/>
              <a:t>compilare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0239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836613"/>
            <a:ext cx="7608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Utilizzando</a:t>
            </a:r>
            <a:r>
              <a:rPr lang="en-US" dirty="0" smtClean="0"/>
              <a:t> </a:t>
            </a:r>
            <a:r>
              <a:rPr lang="en-US" dirty="0" err="1" smtClean="0"/>
              <a:t>ListOfNumbers</a:t>
            </a:r>
            <a:r>
              <a:rPr lang="en-US" dirty="0" smtClean="0"/>
              <a:t> </a:t>
            </a:r>
            <a:r>
              <a:rPr lang="en-US" dirty="0" err="1" smtClean="0"/>
              <a:t>aggiungere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readList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ricevere</a:t>
            </a:r>
            <a:r>
              <a:rPr lang="en-US" dirty="0" smtClean="0"/>
              <a:t> </a:t>
            </a:r>
            <a:r>
              <a:rPr lang="en-US" dirty="0" err="1" smtClean="0"/>
              <a:t>leggere</a:t>
            </a:r>
            <a:r>
              <a:rPr lang="en-US" dirty="0" smtClean="0"/>
              <a:t> </a:t>
            </a:r>
            <a:r>
              <a:rPr lang="en-US" dirty="0" err="1" smtClean="0"/>
              <a:t>interi</a:t>
            </a:r>
            <a:r>
              <a:rPr lang="en-US" dirty="0" smtClean="0"/>
              <a:t> da un file, </a:t>
            </a:r>
            <a:r>
              <a:rPr lang="en-US" dirty="0" err="1" smtClean="0"/>
              <a:t>stamparli</a:t>
            </a:r>
            <a:r>
              <a:rPr lang="en-US" dirty="0" smtClean="0"/>
              <a:t> e </a:t>
            </a:r>
            <a:r>
              <a:rPr lang="en-US" dirty="0" err="1" smtClean="0"/>
              <a:t>aggiungerli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/>
              <a:t> </a:t>
            </a:r>
            <a:r>
              <a:rPr lang="en-US" dirty="0" smtClean="0"/>
              <a:t>fine di un </a:t>
            </a:r>
            <a:r>
              <a:rPr lang="en-US" dirty="0" err="1" smtClean="0"/>
              <a:t>vettore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Avete</a:t>
            </a:r>
            <a:r>
              <a:rPr lang="en-US" dirty="0" smtClean="0"/>
              <a:t> </a:t>
            </a:r>
            <a:r>
              <a:rPr lang="en-US" dirty="0" err="1" smtClean="0"/>
              <a:t>bisogno</a:t>
            </a:r>
            <a:r>
              <a:rPr lang="en-US" dirty="0" smtClean="0"/>
              <a:t> di un file con </a:t>
            </a:r>
            <a:r>
              <a:rPr lang="en-US" dirty="0" err="1" smtClean="0"/>
              <a:t>interi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6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239" y="55562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try {</a:t>
            </a:r>
          </a:p>
          <a:p>
            <a:r>
              <a:rPr lang="de-DE" dirty="0">
                <a:solidFill>
                  <a:srgbClr val="000000"/>
                </a:solidFill>
                <a:latin typeface="Courier" charset="0"/>
              </a:rPr>
              <a:t>    </a:t>
            </a:r>
          </a:p>
          <a:p>
            <a:r>
              <a:rPr lang="de-DE" dirty="0">
                <a:solidFill>
                  <a:srgbClr val="000000"/>
                </a:solidFill>
                <a:latin typeface="Courier" charset="0"/>
              </a:rPr>
              <a:t>} </a:t>
            </a:r>
            <a:r>
              <a:rPr lang="de-DE" dirty="0" err="1">
                <a:solidFill>
                  <a:srgbClr val="000000"/>
                </a:solidFill>
                <a:latin typeface="Courier" charset="0"/>
              </a:rPr>
              <a:t>finally</a:t>
            </a:r>
            <a:r>
              <a:rPr lang="de-DE" dirty="0">
                <a:solidFill>
                  <a:srgbClr val="000000"/>
                </a:solidFill>
                <a:latin typeface="Courier" charset="0"/>
              </a:rPr>
              <a:t> {</a:t>
            </a:r>
          </a:p>
          <a:p>
            <a:r>
              <a:rPr lang="de-DE" dirty="0">
                <a:solidFill>
                  <a:srgbClr val="000000"/>
                </a:solidFill>
                <a:latin typeface="Courier" charset="0"/>
              </a:rPr>
              <a:t>    </a:t>
            </a:r>
          </a:p>
          <a:p>
            <a:r>
              <a:rPr lang="de-DE" dirty="0" smtClean="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0239" y="239692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È</a:t>
            </a:r>
            <a:r>
              <a:rPr lang="en-US" dirty="0" smtClean="0"/>
              <a:t> giusto?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239" y="55562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catch (Exception e) {</a:t>
            </a:r>
          </a:p>
          <a:p>
            <a:r>
              <a:rPr lang="de-DE" dirty="0"/>
              <a:t>     </a:t>
            </a:r>
          </a:p>
          <a:p>
            <a:r>
              <a:rPr lang="de-DE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0239" y="2396929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Quali</a:t>
            </a:r>
            <a:r>
              <a:rPr lang="en-US" dirty="0" smtClean="0"/>
              <a:t> tipi di </a:t>
            </a:r>
            <a:r>
              <a:rPr lang="en-US" dirty="0" err="1" smtClean="0"/>
              <a:t>eccezioni</a:t>
            </a:r>
            <a:r>
              <a:rPr lang="en-US" dirty="0" smtClean="0"/>
              <a:t> </a:t>
            </a:r>
            <a:r>
              <a:rPr lang="en-US" dirty="0" err="1" smtClean="0"/>
              <a:t>posso</a:t>
            </a:r>
            <a:r>
              <a:rPr lang="en-US" dirty="0" smtClean="0"/>
              <a:t> </a:t>
            </a:r>
            <a:r>
              <a:rPr lang="en-US" dirty="0" err="1" smtClean="0"/>
              <a:t>gestire</a:t>
            </a:r>
            <a:r>
              <a:rPr lang="en-US" dirty="0" smtClean="0"/>
              <a:t> con Exception?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239" y="5556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try {</a:t>
            </a:r>
          </a:p>
          <a:p>
            <a:endParaRPr lang="en-US" dirty="0"/>
          </a:p>
          <a:p>
            <a:r>
              <a:rPr lang="en-US" dirty="0"/>
              <a:t>} catch (Exception e) {</a:t>
            </a:r>
          </a:p>
          <a:p>
            <a:r>
              <a:rPr lang="de-DE" dirty="0"/>
              <a:t>    </a:t>
            </a:r>
          </a:p>
          <a:p>
            <a:r>
              <a:rPr lang="de-DE" dirty="0"/>
              <a:t>} catch (</a:t>
            </a:r>
            <a:r>
              <a:rPr lang="de-DE" dirty="0" err="1"/>
              <a:t>ArithmeticException</a:t>
            </a:r>
            <a:r>
              <a:rPr lang="de-DE" dirty="0"/>
              <a:t> a) {</a:t>
            </a:r>
          </a:p>
          <a:p>
            <a:r>
              <a:rPr lang="de-DE" dirty="0"/>
              <a:t>    </a:t>
            </a:r>
          </a:p>
          <a:p>
            <a:r>
              <a:rPr lang="de-DE" dirty="0"/>
              <a:t>}</a:t>
            </a:r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0239" y="3933056"/>
            <a:ext cx="29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E’ </a:t>
            </a:r>
            <a:r>
              <a:rPr lang="en-US" dirty="0" err="1" smtClean="0"/>
              <a:t>corretta</a:t>
            </a:r>
            <a:r>
              <a:rPr lang="en-US" dirty="0" smtClean="0"/>
              <a:t>? Se no, </a:t>
            </a:r>
            <a:r>
              <a:rPr lang="en-US" dirty="0" err="1" smtClean="0"/>
              <a:t>perchè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3999" y="1089610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Stampa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4707" y="548953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(String []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badMethod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"A"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 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Exception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ex)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"B"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finally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"C"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"D"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badMethod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Error(); </a:t>
            </a:r>
            <a:r>
              <a:rPr lang="en-US" sz="1100" dirty="0">
                <a:solidFill>
                  <a:srgbClr val="128B02"/>
                </a:solidFill>
                <a:latin typeface="Consolas" charset="0"/>
                <a:ea typeface="Consolas" charset="0"/>
                <a:cs typeface="Consolas" charset="0"/>
              </a:rPr>
              <a:t>/* Line 22 */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1175" y="141277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ABCD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Compilation </a:t>
            </a:r>
            <a:r>
              <a:rPr lang="en-US" dirty="0"/>
              <a:t>fails.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 </a:t>
            </a:r>
            <a:r>
              <a:rPr lang="en-US" dirty="0"/>
              <a:t>is printed before exiting with an error message.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BC </a:t>
            </a:r>
            <a:r>
              <a:rPr lang="en-US" dirty="0"/>
              <a:t>is printed before exiting with an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5215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3999" y="1089610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Stampa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21175" y="14127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BD </a:t>
            </a:r>
            <a:r>
              <a:rPr lang="en-US" dirty="0"/>
              <a:t>	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BCD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BDE</a:t>
            </a:r>
            <a:r>
              <a:rPr lang="en-US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BCDE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187" y="404664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(String []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badMethod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"A"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RuntimeException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ex) </a:t>
            </a:r>
            <a:r>
              <a:rPr lang="de-DE" sz="1100" dirty="0">
                <a:solidFill>
                  <a:srgbClr val="128B02"/>
                </a:solidFill>
                <a:latin typeface="Consolas" charset="0"/>
                <a:ea typeface="Consolas" charset="0"/>
                <a:cs typeface="Consolas" charset="0"/>
              </a:rPr>
              <a:t>/* Line 10 */</a:t>
            </a:r>
            <a:endParaRPr lang="de-DE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"B"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Exception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ex1)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"C"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finally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"D"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"E"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badMethod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{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throw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RuntimeException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7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7185" y="1020649"/>
            <a:ext cx="4572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mport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java.io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.*;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err="1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MyProgram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main(String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[])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FileOutputStream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out = </a:t>
            </a:r>
            <a:r>
              <a:rPr lang="de-DE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out =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FileOutputStream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1100" dirty="0" err="1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test.txt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out.write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(122);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"IO Error."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finally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out.close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1920" y="836613"/>
            <a:ext cx="51845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and given that all methods of class </a:t>
            </a:r>
            <a:r>
              <a:rPr lang="en-US" i="1" dirty="0" err="1"/>
              <a:t>FileOutputStream</a:t>
            </a:r>
            <a:r>
              <a:rPr lang="en-US" i="1" dirty="0"/>
              <a:t>, including close(), throw </a:t>
            </a:r>
            <a:r>
              <a:rPr lang="en-US" i="1" dirty="0" err="1"/>
              <a:t>anIOException</a:t>
            </a:r>
            <a:r>
              <a:rPr lang="en-US" i="1" dirty="0"/>
              <a:t>, which of these is true?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A.This</a:t>
            </a:r>
            <a:r>
              <a:rPr lang="en-US" dirty="0" smtClean="0"/>
              <a:t> </a:t>
            </a:r>
            <a:r>
              <a:rPr lang="en-US" dirty="0"/>
              <a:t>program will compile </a:t>
            </a:r>
            <a:r>
              <a:rPr lang="en-US" dirty="0" smtClean="0"/>
              <a:t>successfully.</a:t>
            </a:r>
          </a:p>
          <a:p>
            <a:r>
              <a:rPr lang="en-US" dirty="0" err="1" smtClean="0"/>
              <a:t>B.This</a:t>
            </a:r>
            <a:r>
              <a:rPr lang="en-US" dirty="0" smtClean="0"/>
              <a:t> </a:t>
            </a:r>
            <a:r>
              <a:rPr lang="en-US" dirty="0"/>
              <a:t>program fails to compile due to an error at line 4.	</a:t>
            </a:r>
          </a:p>
          <a:p>
            <a:r>
              <a:rPr lang="en-US" dirty="0" err="1" smtClean="0"/>
              <a:t>C.This</a:t>
            </a:r>
            <a:r>
              <a:rPr lang="en-US" dirty="0" smtClean="0"/>
              <a:t> </a:t>
            </a:r>
            <a:r>
              <a:rPr lang="en-US" dirty="0"/>
              <a:t>program fails to compile due to an error at line 6.	</a:t>
            </a:r>
          </a:p>
          <a:p>
            <a:r>
              <a:rPr lang="en-US" dirty="0" err="1" smtClean="0"/>
              <a:t>D.This</a:t>
            </a:r>
            <a:r>
              <a:rPr lang="en-US" dirty="0" smtClean="0"/>
              <a:t> </a:t>
            </a:r>
            <a:r>
              <a:rPr lang="en-US" dirty="0"/>
              <a:t>program fails to compile due to an error at line 18.	</a:t>
            </a:r>
          </a:p>
        </p:txBody>
      </p:sp>
    </p:spTree>
    <p:extLst>
      <p:ext uri="{BB962C8B-B14F-4D97-AF65-F5344CB8AC3E}">
        <p14:creationId xmlns:p14="http://schemas.microsoft.com/office/powerpoint/2010/main" val="4043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7664" y="827381"/>
            <a:ext cx="4572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"Start "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"Hello world"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FileNotFoundException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 Catch Here "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100" dirty="0">
                <a:solidFill>
                  <a:srgbClr val="128B02"/>
                </a:solidFill>
                <a:latin typeface="Consolas" charset="0"/>
                <a:ea typeface="Consolas" charset="0"/>
                <a:cs typeface="Consolas" charset="0"/>
              </a:rPr>
              <a:t>/* Line 7 */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EOFException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e)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"End of file exception"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FileNotFoundException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e)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"File not found"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7663" y="3579046"/>
            <a:ext cx="7345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Verdana" charset="0"/>
              </a:rPr>
              <a:t>and given that </a:t>
            </a:r>
            <a:r>
              <a:rPr lang="en-US" sz="1200" dirty="0" err="1" smtClean="0">
                <a:solidFill>
                  <a:srgbClr val="D20005"/>
                </a:solidFill>
                <a:latin typeface="CourierNewPSMT" charset="0"/>
              </a:rPr>
              <a:t>EOFException</a:t>
            </a:r>
            <a:r>
              <a:rPr lang="en-US" sz="1200" dirty="0" smtClean="0">
                <a:solidFill>
                  <a:srgbClr val="000000"/>
                </a:solidFill>
                <a:latin typeface="Verdana" charset="0"/>
              </a:rPr>
              <a:t> and </a:t>
            </a:r>
            <a:r>
              <a:rPr lang="en-US" sz="1200" dirty="0" err="1" smtClean="0">
                <a:solidFill>
                  <a:srgbClr val="D20005"/>
                </a:solidFill>
                <a:latin typeface="CourierNewPSMT" charset="0"/>
              </a:rPr>
              <a:t>FileNotFoundException</a:t>
            </a:r>
            <a:r>
              <a:rPr lang="en-US" sz="1200" dirty="0" smtClean="0">
                <a:solidFill>
                  <a:srgbClr val="000000"/>
                </a:solidFill>
                <a:latin typeface="Verdana" charset="0"/>
              </a:rPr>
              <a:t> are both subclasses </a:t>
            </a:r>
            <a:r>
              <a:rPr lang="en-US" sz="1200" dirty="0" err="1" smtClean="0">
                <a:solidFill>
                  <a:srgbClr val="000000"/>
                </a:solidFill>
                <a:latin typeface="Verdana" charset="0"/>
              </a:rPr>
              <a:t>of</a:t>
            </a:r>
            <a:r>
              <a:rPr lang="en-US" sz="1200" dirty="0" err="1" smtClean="0">
                <a:solidFill>
                  <a:srgbClr val="D20005"/>
                </a:solidFill>
                <a:latin typeface="CourierNewPSMT" charset="0"/>
              </a:rPr>
              <a:t>IOException</a:t>
            </a:r>
            <a:r>
              <a:rPr lang="en-US" sz="1200" dirty="0" smtClean="0">
                <a:solidFill>
                  <a:srgbClr val="000000"/>
                </a:solidFill>
                <a:latin typeface="Verdana" charset="0"/>
              </a:rPr>
              <a:t>, and further assuming this block of code is placed into a class, which statement is most true concerning this code?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Verdana" charset="0"/>
              </a:rPr>
              <a:t>	</a:t>
            </a:r>
            <a:endParaRPr lang="en-US" sz="12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9672" y="4498706"/>
            <a:ext cx="82437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A)The </a:t>
            </a:r>
            <a:r>
              <a:rPr lang="en-US" sz="1400" dirty="0"/>
              <a:t>code will not </a:t>
            </a:r>
            <a:r>
              <a:rPr lang="en-US" sz="1400" dirty="0" smtClean="0"/>
              <a:t>compile</a:t>
            </a:r>
          </a:p>
          <a:p>
            <a:r>
              <a:rPr lang="en-US" sz="1400" dirty="0" smtClean="0"/>
              <a:t>B)Code </a:t>
            </a:r>
            <a:r>
              <a:rPr lang="en-US" sz="1400" dirty="0"/>
              <a:t>output: Start Hello world File Not Found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C)Code </a:t>
            </a:r>
            <a:r>
              <a:rPr lang="en-US" sz="1400" dirty="0"/>
              <a:t>output: Start Hello world End of file exception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D)Code </a:t>
            </a:r>
            <a:r>
              <a:rPr lang="en-US" sz="1400" dirty="0"/>
              <a:t>output: Start Hello world Catch Here File not found.	</a:t>
            </a:r>
          </a:p>
        </p:txBody>
      </p:sp>
    </p:spTree>
    <p:extLst>
      <p:ext uri="{BB962C8B-B14F-4D97-AF65-F5344CB8AC3E}">
        <p14:creationId xmlns:p14="http://schemas.microsoft.com/office/powerpoint/2010/main" val="13191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7" y="1613119"/>
            <a:ext cx="85696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Which statement is true?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A	catch(X x) can catch subclasses of X where X is a subclass of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Exception.</a:t>
            </a: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The Error class is a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RuntimeException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	</a:t>
            </a: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Any statement that can throw an Error must be enclosed in a try block.	</a:t>
            </a: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Any statement that can throw an Exception must be enclosed in a try block.	</a:t>
            </a:r>
          </a:p>
        </p:txBody>
      </p:sp>
    </p:spTree>
    <p:extLst>
      <p:ext uri="{BB962C8B-B14F-4D97-AF65-F5344CB8AC3E}">
        <p14:creationId xmlns:p14="http://schemas.microsoft.com/office/powerpoint/2010/main" val="15403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Lezione X – Titolo lezione&amp;quot;&quot;/&gt;&lt;property id=&quot;20307&quot; value=&quot;266&quot;/&gt;&lt;/object&gt;&lt;object type=&quot;3&quot; unique_id=&quot;10005&quot;&gt;&lt;property id=&quot;20148&quot; value=&quot;5&quot;/&gt;&lt;property id=&quot;20300&quot; value=&quot;Slide 2 - &amp;quot;Titolo della slide&amp;quot;&quot;/&gt;&lt;property id=&quot;20307&quot; value=&quot;264&quot;/&gt;&lt;/object&gt;&lt;object type=&quot;3&quot; unique_id=&quot;10006&quot;&gt;&lt;property id=&quot;20148&quot; value=&quot;5&quot;/&gt;&lt;property id=&quot;20300&quot; value=&quot;Slide 3 - &amp;quot;In sintesi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odello_slide_III_anno">
  <a:themeElements>
    <a:clrScheme name="modello_slide_III_ann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00"/>
      </a:accent1>
      <a:accent2>
        <a:srgbClr val="00FFCC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E7B9"/>
      </a:accent6>
      <a:hlink>
        <a:srgbClr val="009999"/>
      </a:hlink>
      <a:folHlink>
        <a:srgbClr val="009999"/>
      </a:folHlink>
    </a:clrScheme>
    <a:fontScheme name="modello_slide_III_ann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lo_slide_III_ann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E7B9"/>
        </a:accent6>
        <a:hlink>
          <a:srgbClr val="0099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ttaSSRI">
  <a:themeElements>
    <a:clrScheme name="1_TettaSSRI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00"/>
      </a:accent1>
      <a:accent2>
        <a:srgbClr val="00FFCC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E7B9"/>
      </a:accent6>
      <a:hlink>
        <a:srgbClr val="009999"/>
      </a:hlink>
      <a:folHlink>
        <a:srgbClr val="009999"/>
      </a:folHlink>
    </a:clrScheme>
    <a:fontScheme name="1_TettaSSR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ttaSS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E7B9"/>
        </a:accent6>
        <a:hlink>
          <a:srgbClr val="0099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modello_slide_III_anno</Template>
  <TotalTime>8850</TotalTime>
  <Words>747</Words>
  <Application>Microsoft Macintosh PowerPoint</Application>
  <PresentationFormat>On-screen Show (4:3)</PresentationFormat>
  <Paragraphs>228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Consolas</vt:lpstr>
      <vt:lpstr>Courier</vt:lpstr>
      <vt:lpstr>CourierNewPSMT</vt:lpstr>
      <vt:lpstr>Verdana</vt:lpstr>
      <vt:lpstr>Wingdings</vt:lpstr>
      <vt:lpstr>Arial</vt:lpstr>
      <vt:lpstr>modello_slide_III_anno</vt:lpstr>
      <vt:lpstr>1_TettaSSRI</vt:lpstr>
      <vt:lpstr>Lezione 14 - EX</vt:lpstr>
      <vt:lpstr>Exception </vt:lpstr>
      <vt:lpstr>Exception </vt:lpstr>
      <vt:lpstr>Exception </vt:lpstr>
      <vt:lpstr>Exception </vt:lpstr>
      <vt:lpstr>Exception </vt:lpstr>
      <vt:lpstr>Exception </vt:lpstr>
      <vt:lpstr>Exception </vt:lpstr>
      <vt:lpstr>Exception </vt:lpstr>
      <vt:lpstr>Exception </vt:lpstr>
      <vt:lpstr>Exception </vt:lpstr>
      <vt:lpstr>Exception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X – Titolo lezione</dc:title>
  <dc:creator>Simone Barni</dc:creator>
  <cp:lastModifiedBy>Filippo Gaudenzi</cp:lastModifiedBy>
  <cp:revision>82</cp:revision>
  <cp:lastPrinted>2015-11-18T22:20:49Z</cp:lastPrinted>
  <dcterms:created xsi:type="dcterms:W3CDTF">2014-12-23T15:14:34Z</dcterms:created>
  <dcterms:modified xsi:type="dcterms:W3CDTF">2016-01-11T13:15:50Z</dcterms:modified>
</cp:coreProperties>
</file>