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67" r:id="rId3"/>
    <p:sldId id="257" r:id="rId4"/>
    <p:sldId id="259" r:id="rId5"/>
    <p:sldId id="260" r:id="rId6"/>
    <p:sldId id="261" r:id="rId7"/>
    <p:sldId id="262" r:id="rId8"/>
    <p:sldId id="268" r:id="rId9"/>
    <p:sldId id="289" r:id="rId10"/>
    <p:sldId id="288" r:id="rId11"/>
    <p:sldId id="269" r:id="rId12"/>
    <p:sldId id="270" r:id="rId13"/>
    <p:sldId id="271" r:id="rId14"/>
    <p:sldId id="272" r:id="rId15"/>
    <p:sldId id="273" r:id="rId16"/>
    <p:sldId id="274" r:id="rId17"/>
    <p:sldId id="276" r:id="rId18"/>
    <p:sldId id="277" r:id="rId19"/>
    <p:sldId id="290" r:id="rId20"/>
    <p:sldId id="278" r:id="rId21"/>
    <p:sldId id="279" r:id="rId22"/>
    <p:sldId id="280" r:id="rId23"/>
    <p:sldId id="281" r:id="rId24"/>
    <p:sldId id="282" r:id="rId25"/>
    <p:sldId id="283" r:id="rId26"/>
    <p:sldId id="284" r:id="rId27"/>
    <p:sldId id="285" r:id="rId28"/>
    <p:sldId id="286" r:id="rId29"/>
    <p:sldId id="287" r:id="rId30"/>
    <p:sldId id="29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113A9D2-9D6B-4929-AA2D-F23B5EE8CBE7}" styleName="主题样式 2 - 个性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个性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个性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主题样式 2 - 个性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94324"/>
  </p:normalViewPr>
  <p:slideViewPr>
    <p:cSldViewPr snapToGrid="0" snapToObjects="1">
      <p:cViewPr varScale="1">
        <p:scale>
          <a:sx n="88" d="100"/>
          <a:sy n="88" d="100"/>
        </p:scale>
        <p:origin x="84" y="528"/>
      </p:cViewPr>
      <p:guideLst/>
    </p:cSldViewPr>
  </p:slideViewPr>
  <p:notesTextViewPr>
    <p:cViewPr>
      <p:scale>
        <a:sx n="1" d="1"/>
        <a:sy n="1" d="1"/>
      </p:scale>
      <p:origin x="0" y="0"/>
    </p:cViewPr>
  </p:notesTextViewPr>
  <p:notesViewPr>
    <p:cSldViewPr snapToGrid="0" snapToObjects="1">
      <p:cViewPr varScale="1">
        <p:scale>
          <a:sx n="72" d="100"/>
          <a:sy n="72" d="100"/>
        </p:scale>
        <p:origin x="359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F:\1&#22823;&#19977;&#19978;\&#24037;&#31243;&#32463;&#27982;&#23398;\&#31532;&#20108;&#27425;&#23567;&#32452;&#35752;&#35770;\&#26696;&#20363;4&#33521;&#27861;&#28023;&#24213;&#38567;&#36947;.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1&#22823;&#19977;&#19978;\&#24037;&#31243;&#32463;&#27982;&#23398;\&#26696;&#20363;4&#33521;&#27861;&#28023;&#24213;&#38567;&#36947;.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Gaurav%20Korgaonkar\Desktop\Project\Income%20report.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Gaurav%20Korgaonkar\Desktop\Project\Income%20report.xls"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Gaurav%20Korgaonkar\Desktop\Project\Income%20report.xls"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localhost\Users\marcus\Desktop\6225%20Project\Financial%20Analysis.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localhost\Users\marcus\Desktop\6225%20Project\Financial%20Analysis.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file:///\\localhost\Users\marcus\Desktop\6225%20Project\Financial%20Analysi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a:effectLst/>
                <a:latin typeface="+mn-lt"/>
                <a:ea typeface="黑体" panose="02010609060101010101" pitchFamily="49" charset="-122"/>
              </a:rPr>
              <a:t>Own Fund NPV</a:t>
            </a:r>
            <a:r>
              <a:rPr lang="en-US" altLang="zh-CN">
                <a:latin typeface="+mn-lt"/>
                <a:ea typeface="黑体" panose="02010609060101010101" pitchFamily="49" charset="-122"/>
              </a:rPr>
              <a:t> Sensitivity analysis</a:t>
            </a:r>
          </a:p>
        </c:rich>
      </c:tx>
      <c:layout>
        <c:manualLayout>
          <c:xMode val="edge"/>
          <c:yMode val="edge"/>
          <c:x val="0.26303074670570997"/>
          <c:y val="4.17469492614001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185125175528301E-2"/>
          <c:y val="0.16779456542014101"/>
          <c:w val="0.83020851346729496"/>
          <c:h val="0.77193194058835102"/>
        </c:manualLayout>
      </c:layout>
      <c:scatterChart>
        <c:scatterStyle val="smoothMarker"/>
        <c:varyColors val="0"/>
        <c:ser>
          <c:idx val="1"/>
          <c:order val="0"/>
          <c:tx>
            <c:strRef>
              <c:f>自有资金!$A$42</c:f>
              <c:strCache>
                <c:ptCount val="1"/>
                <c:pt idx="0">
                  <c:v>项目总投资</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自有资金!$B$41:$H$41</c:f>
              <c:numCache>
                <c:formatCode>0%</c:formatCode>
                <c:ptCount val="7"/>
                <c:pt idx="0">
                  <c:v>-0.3</c:v>
                </c:pt>
                <c:pt idx="1">
                  <c:v>-0.2</c:v>
                </c:pt>
                <c:pt idx="2">
                  <c:v>-0.1</c:v>
                </c:pt>
                <c:pt idx="3" formatCode="General">
                  <c:v>0</c:v>
                </c:pt>
                <c:pt idx="4">
                  <c:v>0.1</c:v>
                </c:pt>
                <c:pt idx="5">
                  <c:v>0.2</c:v>
                </c:pt>
                <c:pt idx="6">
                  <c:v>0.3</c:v>
                </c:pt>
              </c:numCache>
            </c:numRef>
          </c:xVal>
          <c:yVal>
            <c:numRef>
              <c:f>自有资金!$B$42:$H$42</c:f>
              <c:numCache>
                <c:formatCode>0.0000_ </c:formatCode>
                <c:ptCount val="7"/>
                <c:pt idx="0">
                  <c:v>-1.3104956129052321</c:v>
                </c:pt>
                <c:pt idx="1">
                  <c:v>-1.7706986914567839</c:v>
                </c:pt>
                <c:pt idx="2">
                  <c:v>-2.2309017700083351</c:v>
                </c:pt>
                <c:pt idx="3">
                  <c:v>-2.6911048485598852</c:v>
                </c:pt>
                <c:pt idx="4">
                  <c:v>-3.1513079271114401</c:v>
                </c:pt>
                <c:pt idx="5">
                  <c:v>-3.611511005662992</c:v>
                </c:pt>
                <c:pt idx="6">
                  <c:v>-4.0717140842145501</c:v>
                </c:pt>
              </c:numCache>
            </c:numRef>
          </c:yVal>
          <c:smooth val="1"/>
          <c:extLst>
            <c:ext xmlns:c16="http://schemas.microsoft.com/office/drawing/2014/chart" uri="{C3380CC4-5D6E-409C-BE32-E72D297353CC}">
              <c16:uniqueId val="{00000000-88C5-49DC-8999-21ACE508DDDD}"/>
            </c:ext>
          </c:extLst>
        </c:ser>
        <c:ser>
          <c:idx val="0"/>
          <c:order val="1"/>
          <c:tx>
            <c:strRef>
              <c:f>自有资金!$A$43</c:f>
              <c:strCache>
                <c:ptCount val="1"/>
                <c:pt idx="0">
                  <c:v>最初隧道旅客人数比例</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自有资金!$B$41:$H$41</c:f>
              <c:numCache>
                <c:formatCode>0%</c:formatCode>
                <c:ptCount val="7"/>
                <c:pt idx="0">
                  <c:v>-0.3</c:v>
                </c:pt>
                <c:pt idx="1">
                  <c:v>-0.2</c:v>
                </c:pt>
                <c:pt idx="2">
                  <c:v>-0.1</c:v>
                </c:pt>
                <c:pt idx="3" formatCode="General">
                  <c:v>0</c:v>
                </c:pt>
                <c:pt idx="4">
                  <c:v>0.1</c:v>
                </c:pt>
                <c:pt idx="5">
                  <c:v>0.2</c:v>
                </c:pt>
                <c:pt idx="6">
                  <c:v>0.3</c:v>
                </c:pt>
              </c:numCache>
            </c:numRef>
          </c:xVal>
          <c:yVal>
            <c:numRef>
              <c:f>自有资金!$B$43:$H$43</c:f>
              <c:numCache>
                <c:formatCode>0.0000_ </c:formatCode>
                <c:ptCount val="7"/>
                <c:pt idx="0">
                  <c:v>-3.2643826296465801</c:v>
                </c:pt>
                <c:pt idx="1">
                  <c:v>-3.0732900359510151</c:v>
                </c:pt>
                <c:pt idx="2">
                  <c:v>-2.882197442255451</c:v>
                </c:pt>
                <c:pt idx="3">
                  <c:v>-2.6911048485598852</c:v>
                </c:pt>
                <c:pt idx="4">
                  <c:v>-2.5000122548643242</c:v>
                </c:pt>
                <c:pt idx="5">
                  <c:v>-2.3089196611687601</c:v>
                </c:pt>
                <c:pt idx="6">
                  <c:v>-2.117827067473196</c:v>
                </c:pt>
              </c:numCache>
            </c:numRef>
          </c:yVal>
          <c:smooth val="1"/>
          <c:extLst>
            <c:ext xmlns:c16="http://schemas.microsoft.com/office/drawing/2014/chart" uri="{C3380CC4-5D6E-409C-BE32-E72D297353CC}">
              <c16:uniqueId val="{00000001-88C5-49DC-8999-21ACE508DDDD}"/>
            </c:ext>
          </c:extLst>
        </c:ser>
        <c:ser>
          <c:idx val="2"/>
          <c:order val="2"/>
          <c:tx>
            <c:strRef>
              <c:f>自有资金!$A$44</c:f>
              <c:strCache>
                <c:ptCount val="1"/>
                <c:pt idx="0">
                  <c:v>隧道运营量增长率</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自有资金!$B$41:$H$41</c:f>
              <c:numCache>
                <c:formatCode>0%</c:formatCode>
                <c:ptCount val="7"/>
                <c:pt idx="0">
                  <c:v>-0.3</c:v>
                </c:pt>
                <c:pt idx="1">
                  <c:v>-0.2</c:v>
                </c:pt>
                <c:pt idx="2">
                  <c:v>-0.1</c:v>
                </c:pt>
                <c:pt idx="3" formatCode="General">
                  <c:v>0</c:v>
                </c:pt>
                <c:pt idx="4">
                  <c:v>0.1</c:v>
                </c:pt>
                <c:pt idx="5">
                  <c:v>0.2</c:v>
                </c:pt>
                <c:pt idx="6">
                  <c:v>0.3</c:v>
                </c:pt>
              </c:numCache>
            </c:numRef>
          </c:xVal>
          <c:yVal>
            <c:numRef>
              <c:f>自有资金!$B$44:$H$44</c:f>
              <c:numCache>
                <c:formatCode>0.0000_ </c:formatCode>
                <c:ptCount val="7"/>
                <c:pt idx="0">
                  <c:v>-2.710670013180509</c:v>
                </c:pt>
                <c:pt idx="1">
                  <c:v>-2.704209817315208</c:v>
                </c:pt>
                <c:pt idx="2">
                  <c:v>-2.697565044425184</c:v>
                </c:pt>
                <c:pt idx="3">
                  <c:v>-2.6911048485598852</c:v>
                </c:pt>
                <c:pt idx="4">
                  <c:v>-2.6846446526945869</c:v>
                </c:pt>
                <c:pt idx="5">
                  <c:v>-2.6779998798045619</c:v>
                </c:pt>
                <c:pt idx="6">
                  <c:v>-2.6715396839392622</c:v>
                </c:pt>
              </c:numCache>
            </c:numRef>
          </c:yVal>
          <c:smooth val="1"/>
          <c:extLst>
            <c:ext xmlns:c16="http://schemas.microsoft.com/office/drawing/2014/chart" uri="{C3380CC4-5D6E-409C-BE32-E72D297353CC}">
              <c16:uniqueId val="{00000002-88C5-49DC-8999-21ACE508DDDD}"/>
            </c:ext>
          </c:extLst>
        </c:ser>
        <c:ser>
          <c:idx val="3"/>
          <c:order val="3"/>
          <c:tx>
            <c:strRef>
              <c:f>自有资金!$A$45</c:f>
              <c:strCache>
                <c:ptCount val="1"/>
                <c:pt idx="0">
                  <c:v>贷款利率</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自有资金!$B$41:$H$41</c:f>
              <c:numCache>
                <c:formatCode>0%</c:formatCode>
                <c:ptCount val="7"/>
                <c:pt idx="0">
                  <c:v>-0.3</c:v>
                </c:pt>
                <c:pt idx="1">
                  <c:v>-0.2</c:v>
                </c:pt>
                <c:pt idx="2">
                  <c:v>-0.1</c:v>
                </c:pt>
                <c:pt idx="3" formatCode="General">
                  <c:v>0</c:v>
                </c:pt>
                <c:pt idx="4">
                  <c:v>0.1</c:v>
                </c:pt>
                <c:pt idx="5">
                  <c:v>0.2</c:v>
                </c:pt>
                <c:pt idx="6">
                  <c:v>0.3</c:v>
                </c:pt>
              </c:numCache>
            </c:numRef>
          </c:xVal>
          <c:yVal>
            <c:numRef>
              <c:f>自有资金!$B$45:$H$45</c:f>
              <c:numCache>
                <c:formatCode>0.0000_ </c:formatCode>
                <c:ptCount val="7"/>
                <c:pt idx="0">
                  <c:v>-2.3609135339963672</c:v>
                </c:pt>
                <c:pt idx="1">
                  <c:v>-2.4656376784674698</c:v>
                </c:pt>
                <c:pt idx="2">
                  <c:v>-2.5756371308412072</c:v>
                </c:pt>
                <c:pt idx="3">
                  <c:v>-2.6911048485598852</c:v>
                </c:pt>
                <c:pt idx="4">
                  <c:v>-2.8122390846137608</c:v>
                </c:pt>
                <c:pt idx="5">
                  <c:v>-2.9392434840356829</c:v>
                </c:pt>
                <c:pt idx="6">
                  <c:v>-3.072327181269475</c:v>
                </c:pt>
              </c:numCache>
            </c:numRef>
          </c:yVal>
          <c:smooth val="1"/>
          <c:extLst>
            <c:ext xmlns:c16="http://schemas.microsoft.com/office/drawing/2014/chart" uri="{C3380CC4-5D6E-409C-BE32-E72D297353CC}">
              <c16:uniqueId val="{00000003-88C5-49DC-8999-21ACE508DDDD}"/>
            </c:ext>
          </c:extLst>
        </c:ser>
        <c:ser>
          <c:idx val="4"/>
          <c:order val="4"/>
          <c:tx>
            <c:strRef>
              <c:f>自有资金!$A$46</c:f>
              <c:strCache>
                <c:ptCount val="1"/>
                <c:pt idx="0">
                  <c:v>负债率</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自有资金!$B$41:$H$41</c:f>
              <c:numCache>
                <c:formatCode>0%</c:formatCode>
                <c:ptCount val="7"/>
                <c:pt idx="0">
                  <c:v>-0.3</c:v>
                </c:pt>
                <c:pt idx="1">
                  <c:v>-0.2</c:v>
                </c:pt>
                <c:pt idx="2">
                  <c:v>-0.1</c:v>
                </c:pt>
                <c:pt idx="3" formatCode="General">
                  <c:v>0</c:v>
                </c:pt>
                <c:pt idx="4">
                  <c:v>0.1</c:v>
                </c:pt>
                <c:pt idx="5">
                  <c:v>0.2</c:v>
                </c:pt>
                <c:pt idx="6">
                  <c:v>0.3</c:v>
                </c:pt>
              </c:numCache>
            </c:numRef>
          </c:xVal>
          <c:yVal>
            <c:numRef>
              <c:f>自有资金!$B$46:$H$46</c:f>
              <c:numCache>
                <c:formatCode>0.0000_ </c:formatCode>
                <c:ptCount val="7"/>
                <c:pt idx="0">
                  <c:v>-5.2200428402976051</c:v>
                </c:pt>
                <c:pt idx="1">
                  <c:v>-4.6937556113206966</c:v>
                </c:pt>
                <c:pt idx="2">
                  <c:v>-3.8562984614728171</c:v>
                </c:pt>
                <c:pt idx="3">
                  <c:v>-2.6911048485598852</c:v>
                </c:pt>
                <c:pt idx="4">
                  <c:v>-1.3096247630058011</c:v>
                </c:pt>
                <c:pt idx="5">
                  <c:v>-0.181600545552145</c:v>
                </c:pt>
                <c:pt idx="6">
                  <c:v>0</c:v>
                </c:pt>
              </c:numCache>
            </c:numRef>
          </c:yVal>
          <c:smooth val="1"/>
          <c:extLst>
            <c:ext xmlns:c16="http://schemas.microsoft.com/office/drawing/2014/chart" uri="{C3380CC4-5D6E-409C-BE32-E72D297353CC}">
              <c16:uniqueId val="{00000004-88C5-49DC-8999-21ACE508DDDD}"/>
            </c:ext>
          </c:extLst>
        </c:ser>
        <c:ser>
          <c:idx val="5"/>
          <c:order val="5"/>
          <c:tx>
            <c:strRef>
              <c:f>自有资金!$A$47</c:f>
              <c:strCache>
                <c:ptCount val="1"/>
                <c:pt idx="0">
                  <c:v>维护成本占总收入比重</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自有资金!$B$41:$H$41</c:f>
              <c:numCache>
                <c:formatCode>0%</c:formatCode>
                <c:ptCount val="7"/>
                <c:pt idx="0">
                  <c:v>-0.3</c:v>
                </c:pt>
                <c:pt idx="1">
                  <c:v>-0.2</c:v>
                </c:pt>
                <c:pt idx="2">
                  <c:v>-0.1</c:v>
                </c:pt>
                <c:pt idx="3" formatCode="General">
                  <c:v>0</c:v>
                </c:pt>
                <c:pt idx="4">
                  <c:v>0.1</c:v>
                </c:pt>
                <c:pt idx="5">
                  <c:v>0.2</c:v>
                </c:pt>
                <c:pt idx="6">
                  <c:v>0.3</c:v>
                </c:pt>
              </c:numCache>
            </c:numRef>
          </c:xVal>
          <c:yVal>
            <c:numRef>
              <c:f>自有资金!$B$47:$H$47</c:f>
              <c:numCache>
                <c:formatCode>0.0000_ </c:formatCode>
                <c:ptCount val="7"/>
                <c:pt idx="0">
                  <c:v>-1.8311881769298499</c:v>
                </c:pt>
                <c:pt idx="1">
                  <c:v>-2.117827067473196</c:v>
                </c:pt>
                <c:pt idx="2">
                  <c:v>-2.4044659580165422</c:v>
                </c:pt>
                <c:pt idx="3">
                  <c:v>-2.6911048485598852</c:v>
                </c:pt>
                <c:pt idx="4">
                  <c:v>-2.9777437391032362</c:v>
                </c:pt>
                <c:pt idx="5">
                  <c:v>-3.2643826296465801</c:v>
                </c:pt>
                <c:pt idx="6">
                  <c:v>-3.551021520189924</c:v>
                </c:pt>
              </c:numCache>
            </c:numRef>
          </c:yVal>
          <c:smooth val="1"/>
          <c:extLst>
            <c:ext xmlns:c16="http://schemas.microsoft.com/office/drawing/2014/chart" uri="{C3380CC4-5D6E-409C-BE32-E72D297353CC}">
              <c16:uniqueId val="{00000005-88C5-49DC-8999-21ACE508DDDD}"/>
            </c:ext>
          </c:extLst>
        </c:ser>
        <c:ser>
          <c:idx val="6"/>
          <c:order val="6"/>
          <c:tx>
            <c:strRef>
              <c:f>自有资金!$A$48</c:f>
              <c:strCache>
                <c:ptCount val="1"/>
                <c:pt idx="0">
                  <c:v>票价</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自有资金!$B$41:$H$41</c:f>
              <c:numCache>
                <c:formatCode>0%</c:formatCode>
                <c:ptCount val="7"/>
                <c:pt idx="0">
                  <c:v>-0.3</c:v>
                </c:pt>
                <c:pt idx="1">
                  <c:v>-0.2</c:v>
                </c:pt>
                <c:pt idx="2">
                  <c:v>-0.1</c:v>
                </c:pt>
                <c:pt idx="3" formatCode="General">
                  <c:v>0</c:v>
                </c:pt>
                <c:pt idx="4">
                  <c:v>0.1</c:v>
                </c:pt>
                <c:pt idx="5">
                  <c:v>0.2</c:v>
                </c:pt>
                <c:pt idx="6">
                  <c:v>0.3</c:v>
                </c:pt>
              </c:numCache>
            </c:numRef>
          </c:xVal>
          <c:yVal>
            <c:numRef>
              <c:f>自有资金!$B$48:$H$48</c:f>
              <c:numCache>
                <c:formatCode>0.0000_ </c:formatCode>
                <c:ptCount val="7"/>
                <c:pt idx="0">
                  <c:v>-3.2643826296465801</c:v>
                </c:pt>
                <c:pt idx="1">
                  <c:v>-3.0732900359510151</c:v>
                </c:pt>
                <c:pt idx="2">
                  <c:v>-2.882197442255451</c:v>
                </c:pt>
                <c:pt idx="3">
                  <c:v>-2.6911048485598852</c:v>
                </c:pt>
                <c:pt idx="4">
                  <c:v>-2.5000122548643242</c:v>
                </c:pt>
                <c:pt idx="5">
                  <c:v>-2.3089196611687601</c:v>
                </c:pt>
                <c:pt idx="6">
                  <c:v>-2.117827067473196</c:v>
                </c:pt>
              </c:numCache>
            </c:numRef>
          </c:yVal>
          <c:smooth val="1"/>
          <c:extLst>
            <c:ext xmlns:c16="http://schemas.microsoft.com/office/drawing/2014/chart" uri="{C3380CC4-5D6E-409C-BE32-E72D297353CC}">
              <c16:uniqueId val="{00000006-88C5-49DC-8999-21ACE508DDDD}"/>
            </c:ext>
          </c:extLst>
        </c:ser>
        <c:dLbls>
          <c:showLegendKey val="0"/>
          <c:showVal val="0"/>
          <c:showCatName val="0"/>
          <c:showSerName val="0"/>
          <c:showPercent val="0"/>
          <c:showBubbleSize val="0"/>
        </c:dLbls>
        <c:axId val="-1938150800"/>
        <c:axId val="-1612883536"/>
      </c:scatterChart>
      <c:valAx>
        <c:axId val="-193815080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883536"/>
        <c:crosses val="autoZero"/>
        <c:crossBetween val="midCat"/>
      </c:valAx>
      <c:valAx>
        <c:axId val="-1612883536"/>
        <c:scaling>
          <c:orientation val="minMax"/>
        </c:scaling>
        <c:delete val="0"/>
        <c:axPos val="l"/>
        <c:majorGridlines>
          <c:spPr>
            <a:ln w="9525" cap="flat" cmpd="sng" algn="ctr">
              <a:solidFill>
                <a:schemeClr val="tx1">
                  <a:lumMod val="15000"/>
                  <a:lumOff val="85000"/>
                </a:schemeClr>
              </a:solidFill>
              <a:round/>
            </a:ln>
            <a:effectLst/>
          </c:spPr>
        </c:majorGridlines>
        <c:numFmt formatCode="0.0000_ "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81508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ltLang="zh-CN" sz="1800" b="0" i="0" baseline="0">
                <a:effectLst/>
              </a:rPr>
              <a:t>Own Fund NPV Sensitivity analysis</a:t>
            </a:r>
            <a:endParaRPr lang="en-US" altLang="zh-CN" sz="1400">
              <a:effectLst/>
            </a:endParaRP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scatterChart>
        <c:scatterStyle val="smoothMarker"/>
        <c:varyColors val="0"/>
        <c:ser>
          <c:idx val="0"/>
          <c:order val="0"/>
          <c:tx>
            <c:strRef>
              <c:f>自有资金!$A$57</c:f>
              <c:strCache>
                <c:ptCount val="1"/>
                <c:pt idx="0">
                  <c:v>NPV</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自有资金!$B$56:$F$56</c:f>
              <c:numCache>
                <c:formatCode>General</c:formatCode>
                <c:ptCount val="5"/>
                <c:pt idx="0">
                  <c:v>4</c:v>
                </c:pt>
                <c:pt idx="1">
                  <c:v>5</c:v>
                </c:pt>
                <c:pt idx="2">
                  <c:v>6</c:v>
                </c:pt>
                <c:pt idx="3">
                  <c:v>7</c:v>
                </c:pt>
                <c:pt idx="4">
                  <c:v>8</c:v>
                </c:pt>
              </c:numCache>
            </c:numRef>
          </c:xVal>
          <c:yVal>
            <c:numRef>
              <c:f>自有资金!$B$57:$F$57</c:f>
              <c:numCache>
                <c:formatCode>0.0000_ </c:formatCode>
                <c:ptCount val="5"/>
                <c:pt idx="0">
                  <c:v>-2.8901205602415541</c:v>
                </c:pt>
                <c:pt idx="1">
                  <c:v>-2.6911048485598852</c:v>
                </c:pt>
                <c:pt idx="2">
                  <c:v>-2.4902174943145781</c:v>
                </c:pt>
                <c:pt idx="3">
                  <c:v>-2.2973981149491061</c:v>
                </c:pt>
                <c:pt idx="4">
                  <c:v>-2.1178006576661819</c:v>
                </c:pt>
              </c:numCache>
            </c:numRef>
          </c:yVal>
          <c:smooth val="1"/>
          <c:extLst>
            <c:ext xmlns:c16="http://schemas.microsoft.com/office/drawing/2014/chart" uri="{C3380CC4-5D6E-409C-BE32-E72D297353CC}">
              <c16:uniqueId val="{00000000-E41B-42B2-ABFF-B9998C727DB0}"/>
            </c:ext>
          </c:extLst>
        </c:ser>
        <c:dLbls>
          <c:showLegendKey val="0"/>
          <c:showVal val="0"/>
          <c:showCatName val="0"/>
          <c:showSerName val="0"/>
          <c:showPercent val="0"/>
          <c:showBubbleSize val="0"/>
        </c:dLbls>
        <c:axId val="-1931242016"/>
        <c:axId val="-1961185008"/>
      </c:scatterChart>
      <c:valAx>
        <c:axId val="-1931242016"/>
        <c:scaling>
          <c:orientation val="minMax"/>
          <c:min val="3"/>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1185008"/>
        <c:crosses val="autoZero"/>
        <c:crossBetween val="midCat"/>
      </c:valAx>
      <c:valAx>
        <c:axId val="-1961185008"/>
        <c:scaling>
          <c:orientation val="minMax"/>
          <c:max val="-1.5"/>
        </c:scaling>
        <c:delete val="0"/>
        <c:axPos val="l"/>
        <c:majorGridlines>
          <c:spPr>
            <a:ln w="9525" cap="flat" cmpd="sng" algn="ctr">
              <a:solidFill>
                <a:schemeClr val="tx1">
                  <a:lumMod val="15000"/>
                  <a:lumOff val="85000"/>
                </a:schemeClr>
              </a:solidFill>
              <a:round/>
            </a:ln>
            <a:effectLst/>
          </c:spPr>
        </c:majorGridlines>
        <c:numFmt formatCode="0.000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12420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Existing Tunnel Traffic in</a:t>
            </a:r>
            <a:r>
              <a:rPr lang="en-US" baseline="0"/>
              <a:t> Millions</a:t>
            </a:r>
            <a:endParaRPr lang="en-US"/>
          </a:p>
        </c:rich>
      </c:tx>
      <c:layout>
        <c:manualLayout>
          <c:xMode val="edge"/>
          <c:yMode val="edge"/>
          <c:x val="0.32156856477808149"/>
          <c:y val="6.4771979734695589E-2"/>
        </c:manualLayout>
      </c:layout>
      <c:overlay val="0"/>
      <c:spPr>
        <a:noFill/>
        <a:ln w="25400">
          <a:noFill/>
        </a:ln>
      </c:spPr>
    </c:title>
    <c:autoTitleDeleted val="0"/>
    <c:plotArea>
      <c:layout>
        <c:manualLayout>
          <c:layoutTarget val="inner"/>
          <c:xMode val="edge"/>
          <c:yMode val="edge"/>
          <c:x val="9.2932565214284904E-2"/>
          <c:y val="0.19606195616776712"/>
          <c:w val="0.89387204130438691"/>
          <c:h val="0.53421119598158062"/>
        </c:manualLayout>
      </c:layout>
      <c:lineChart>
        <c:grouping val="standard"/>
        <c:varyColors val="0"/>
        <c:ser>
          <c:idx val="0"/>
          <c:order val="0"/>
          <c:tx>
            <c:strRef>
              <c:f>Sheet1!$A$4</c:f>
              <c:strCache>
                <c:ptCount val="1"/>
                <c:pt idx="0">
                  <c:v>Passengers on Eurostar and Le Shuttle (In Millions)</c:v>
                </c:pt>
              </c:strCache>
            </c:strRef>
          </c:tx>
          <c:spPr>
            <a:ln w="28575" cap="rnd">
              <a:solidFill>
                <a:schemeClr val="accent1"/>
              </a:solidFill>
              <a:round/>
            </a:ln>
            <a:effectLst/>
          </c:spPr>
          <c:marker>
            <c:symbol val="none"/>
          </c:marker>
          <c:cat>
            <c:numRef>
              <c:f>Sheet1!$B$3:$V$3</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Sheet1!$B$4:$V$4</c:f>
              <c:numCache>
                <c:formatCode>#,##0.000</c:formatCode>
                <c:ptCount val="21"/>
                <c:pt idx="0">
                  <c:v>0.31556699999999999</c:v>
                </c:pt>
                <c:pt idx="1">
                  <c:v>7.0811120000000001</c:v>
                </c:pt>
                <c:pt idx="2">
                  <c:v>12.808999999999999</c:v>
                </c:pt>
                <c:pt idx="3">
                  <c:v>14.920999999999999</c:v>
                </c:pt>
                <c:pt idx="4">
                  <c:v>19.200791000000002</c:v>
                </c:pt>
                <c:pt idx="5">
                  <c:v>18.498011999999999</c:v>
                </c:pt>
                <c:pt idx="6">
                  <c:v>18.298100999999999</c:v>
                </c:pt>
                <c:pt idx="7">
                  <c:v>17.666747999999998</c:v>
                </c:pt>
                <c:pt idx="8">
                  <c:v>16.642854</c:v>
                </c:pt>
                <c:pt idx="9">
                  <c:v>16.333320000000001</c:v>
                </c:pt>
                <c:pt idx="10">
                  <c:v>16.502623</c:v>
                </c:pt>
                <c:pt idx="11">
                  <c:v>17.004939999999998</c:v>
                </c:pt>
                <c:pt idx="12">
                  <c:v>16.968397</c:v>
                </c:pt>
                <c:pt idx="13">
                  <c:v>17.672473999999998</c:v>
                </c:pt>
                <c:pt idx="14">
                  <c:v>17.737698999999999</c:v>
                </c:pt>
                <c:pt idx="15">
                  <c:v>17.014275000000001</c:v>
                </c:pt>
                <c:pt idx="16">
                  <c:v>18.303344000000003</c:v>
                </c:pt>
                <c:pt idx="17">
                  <c:v>18.992649589545909</c:v>
                </c:pt>
                <c:pt idx="18">
                  <c:v>19.951371985328031</c:v>
                </c:pt>
                <c:pt idx="19">
                  <c:v>20.461153075118919</c:v>
                </c:pt>
                <c:pt idx="20">
                  <c:v>21.00844757647625</c:v>
                </c:pt>
              </c:numCache>
            </c:numRef>
          </c:val>
          <c:smooth val="0"/>
          <c:extLst>
            <c:ext xmlns:c16="http://schemas.microsoft.com/office/drawing/2014/chart" uri="{C3380CC4-5D6E-409C-BE32-E72D297353CC}">
              <c16:uniqueId val="{00000000-D2B8-498E-B80A-046A45C9AA87}"/>
            </c:ext>
          </c:extLst>
        </c:ser>
        <c:ser>
          <c:idx val="1"/>
          <c:order val="1"/>
          <c:tx>
            <c:strRef>
              <c:f>Sheet1!$A$5</c:f>
              <c:strCache>
                <c:ptCount val="1"/>
                <c:pt idx="0">
                  <c:v>Through-train freight tonnes (In Millions)</c:v>
                </c:pt>
              </c:strCache>
            </c:strRef>
          </c:tx>
          <c:spPr>
            <a:ln w="28575" cap="rnd">
              <a:solidFill>
                <a:schemeClr val="accent2"/>
              </a:solidFill>
              <a:round/>
            </a:ln>
            <a:effectLst/>
          </c:spPr>
          <c:marker>
            <c:symbol val="none"/>
          </c:marker>
          <c:cat>
            <c:numRef>
              <c:f>Sheet1!$B$3:$V$3</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Sheet1!$B$5:$V$5</c:f>
              <c:numCache>
                <c:formatCode>#,##0.000</c:formatCode>
                <c:ptCount val="21"/>
                <c:pt idx="0">
                  <c:v>0.45200000000000001</c:v>
                </c:pt>
                <c:pt idx="1">
                  <c:v>1.411</c:v>
                </c:pt>
                <c:pt idx="2">
                  <c:v>2.3610000000000002</c:v>
                </c:pt>
                <c:pt idx="3">
                  <c:v>2.9249999999999998</c:v>
                </c:pt>
                <c:pt idx="4">
                  <c:v>3.141</c:v>
                </c:pt>
                <c:pt idx="5">
                  <c:v>2.8650000000000002</c:v>
                </c:pt>
                <c:pt idx="6">
                  <c:v>2.9473880000000001</c:v>
                </c:pt>
                <c:pt idx="7">
                  <c:v>2.4474319999999996</c:v>
                </c:pt>
                <c:pt idx="8">
                  <c:v>1.4866700000000002</c:v>
                </c:pt>
                <c:pt idx="9">
                  <c:v>1.7430270000000001</c:v>
                </c:pt>
                <c:pt idx="10">
                  <c:v>1.889175</c:v>
                </c:pt>
                <c:pt idx="11">
                  <c:v>1.58779</c:v>
                </c:pt>
                <c:pt idx="12">
                  <c:v>1.5694290000000002</c:v>
                </c:pt>
                <c:pt idx="13">
                  <c:v>1.2136469999999999</c:v>
                </c:pt>
                <c:pt idx="14">
                  <c:v>1.2394449999999999</c:v>
                </c:pt>
                <c:pt idx="15">
                  <c:v>1.1810889999999998</c:v>
                </c:pt>
                <c:pt idx="16">
                  <c:v>1.1280790000000001</c:v>
                </c:pt>
                <c:pt idx="17">
                  <c:v>1.324673</c:v>
                </c:pt>
                <c:pt idx="18">
                  <c:v>1.227139</c:v>
                </c:pt>
                <c:pt idx="19">
                  <c:v>1.363834</c:v>
                </c:pt>
                <c:pt idx="20">
                  <c:v>1.648047</c:v>
                </c:pt>
              </c:numCache>
            </c:numRef>
          </c:val>
          <c:smooth val="0"/>
          <c:extLst>
            <c:ext xmlns:c16="http://schemas.microsoft.com/office/drawing/2014/chart" uri="{C3380CC4-5D6E-409C-BE32-E72D297353CC}">
              <c16:uniqueId val="{00000001-D2B8-498E-B80A-046A45C9AA87}"/>
            </c:ext>
          </c:extLst>
        </c:ser>
        <c:dLbls>
          <c:showLegendKey val="0"/>
          <c:showVal val="0"/>
          <c:showCatName val="0"/>
          <c:showSerName val="0"/>
          <c:showPercent val="0"/>
          <c:showBubbleSize val="0"/>
        </c:dLbls>
        <c:smooth val="0"/>
        <c:axId val="1524236224"/>
        <c:axId val="1"/>
      </c:lineChart>
      <c:catAx>
        <c:axId val="1524236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236224"/>
        <c:crosses val="autoZero"/>
        <c:crossBetween val="between"/>
      </c:valAx>
      <c:spPr>
        <a:noFill/>
        <a:ln w="25400">
          <a:noFill/>
        </a:ln>
      </c:spPr>
    </c:plotArea>
    <c:legend>
      <c:legendPos val="b"/>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Estimated Tunnel Traffic in Millions</a:t>
            </a:r>
          </a:p>
        </c:rich>
      </c:tx>
      <c:layout>
        <c:manualLayout>
          <c:xMode val="edge"/>
          <c:yMode val="edge"/>
          <c:x val="0.28277458672634714"/>
          <c:y val="5.6500124270614537E-2"/>
        </c:manualLayout>
      </c:layout>
      <c:overlay val="0"/>
      <c:spPr>
        <a:noFill/>
        <a:ln w="25400">
          <a:noFill/>
        </a:ln>
      </c:spPr>
    </c:title>
    <c:autoTitleDeleted val="0"/>
    <c:plotArea>
      <c:layout>
        <c:manualLayout>
          <c:layoutTarget val="inner"/>
          <c:xMode val="edge"/>
          <c:yMode val="edge"/>
          <c:x val="7.131597132562878E-2"/>
          <c:y val="0.20329456525156347"/>
          <c:w val="0.89880690796328311"/>
          <c:h val="0.54151765562151033"/>
        </c:manualLayout>
      </c:layout>
      <c:lineChart>
        <c:grouping val="standard"/>
        <c:varyColors val="0"/>
        <c:ser>
          <c:idx val="0"/>
          <c:order val="0"/>
          <c:tx>
            <c:strRef>
              <c:f>Sheet1!$A$13</c:f>
              <c:strCache>
                <c:ptCount val="1"/>
                <c:pt idx="0">
                  <c:v>Passengers on New tunnel (In Millions)</c:v>
                </c:pt>
              </c:strCache>
            </c:strRef>
          </c:tx>
          <c:spPr>
            <a:ln w="28575" cap="rnd">
              <a:solidFill>
                <a:schemeClr val="accent1"/>
              </a:solidFill>
              <a:round/>
            </a:ln>
            <a:effectLst/>
          </c:spPr>
          <c:marker>
            <c:symbol val="none"/>
          </c:marker>
          <c:cat>
            <c:numRef>
              <c:f>Sheet1!$B$12:$V$12</c:f>
              <c:numCache>
                <c:formatCode>General</c:formatCode>
                <c:ptCount val="21"/>
                <c:pt idx="0">
                  <c:v>2023</c:v>
                </c:pt>
                <c:pt idx="1">
                  <c:v>2024</c:v>
                </c:pt>
                <c:pt idx="2">
                  <c:v>2025</c:v>
                </c:pt>
                <c:pt idx="3">
                  <c:v>2026</c:v>
                </c:pt>
                <c:pt idx="4">
                  <c:v>2027</c:v>
                </c:pt>
                <c:pt idx="5">
                  <c:v>2028</c:v>
                </c:pt>
                <c:pt idx="6">
                  <c:v>2029</c:v>
                </c:pt>
                <c:pt idx="7">
                  <c:v>2030</c:v>
                </c:pt>
                <c:pt idx="8">
                  <c:v>2031</c:v>
                </c:pt>
                <c:pt idx="9">
                  <c:v>2032</c:v>
                </c:pt>
                <c:pt idx="10">
                  <c:v>2033</c:v>
                </c:pt>
                <c:pt idx="11">
                  <c:v>2034</c:v>
                </c:pt>
                <c:pt idx="12">
                  <c:v>2035</c:v>
                </c:pt>
                <c:pt idx="13">
                  <c:v>2036</c:v>
                </c:pt>
                <c:pt idx="14">
                  <c:v>2037</c:v>
                </c:pt>
                <c:pt idx="15">
                  <c:v>2038</c:v>
                </c:pt>
                <c:pt idx="16">
                  <c:v>2039</c:v>
                </c:pt>
                <c:pt idx="17">
                  <c:v>2040</c:v>
                </c:pt>
                <c:pt idx="18">
                  <c:v>2041</c:v>
                </c:pt>
                <c:pt idx="19">
                  <c:v>2042</c:v>
                </c:pt>
                <c:pt idx="20">
                  <c:v>2043</c:v>
                </c:pt>
              </c:numCache>
            </c:numRef>
          </c:cat>
          <c:val>
            <c:numRef>
              <c:f>Sheet1!$B$13:$V$13</c:f>
              <c:numCache>
                <c:formatCode>0.00</c:formatCode>
                <c:ptCount val="21"/>
                <c:pt idx="0">
                  <c:v>5</c:v>
                </c:pt>
                <c:pt idx="1">
                  <c:v>10</c:v>
                </c:pt>
                <c:pt idx="2">
                  <c:v>12</c:v>
                </c:pt>
                <c:pt idx="3">
                  <c:v>15</c:v>
                </c:pt>
                <c:pt idx="4">
                  <c:v>16</c:v>
                </c:pt>
                <c:pt idx="5">
                  <c:v>16</c:v>
                </c:pt>
                <c:pt idx="6">
                  <c:v>17</c:v>
                </c:pt>
                <c:pt idx="7">
                  <c:v>17</c:v>
                </c:pt>
                <c:pt idx="8">
                  <c:v>18</c:v>
                </c:pt>
                <c:pt idx="9">
                  <c:v>18</c:v>
                </c:pt>
                <c:pt idx="10">
                  <c:v>19</c:v>
                </c:pt>
                <c:pt idx="11">
                  <c:v>19</c:v>
                </c:pt>
                <c:pt idx="12">
                  <c:v>20</c:v>
                </c:pt>
                <c:pt idx="13">
                  <c:v>21</c:v>
                </c:pt>
                <c:pt idx="14">
                  <c:v>21</c:v>
                </c:pt>
                <c:pt idx="15">
                  <c:v>22</c:v>
                </c:pt>
                <c:pt idx="16">
                  <c:v>22</c:v>
                </c:pt>
                <c:pt idx="17">
                  <c:v>22</c:v>
                </c:pt>
                <c:pt idx="18">
                  <c:v>23</c:v>
                </c:pt>
                <c:pt idx="19">
                  <c:v>23</c:v>
                </c:pt>
                <c:pt idx="20">
                  <c:v>24</c:v>
                </c:pt>
              </c:numCache>
            </c:numRef>
          </c:val>
          <c:smooth val="0"/>
          <c:extLst>
            <c:ext xmlns:c16="http://schemas.microsoft.com/office/drawing/2014/chart" uri="{C3380CC4-5D6E-409C-BE32-E72D297353CC}">
              <c16:uniqueId val="{00000000-811D-4298-9670-2B4299892AFB}"/>
            </c:ext>
          </c:extLst>
        </c:ser>
        <c:ser>
          <c:idx val="1"/>
          <c:order val="1"/>
          <c:tx>
            <c:strRef>
              <c:f>Sheet1!$A$14</c:f>
              <c:strCache>
                <c:ptCount val="1"/>
                <c:pt idx="0">
                  <c:v>Through-train freight tonnes (In Millions)</c:v>
                </c:pt>
              </c:strCache>
            </c:strRef>
          </c:tx>
          <c:spPr>
            <a:ln w="28575" cap="rnd">
              <a:solidFill>
                <a:schemeClr val="accent2"/>
              </a:solidFill>
              <a:round/>
            </a:ln>
            <a:effectLst/>
          </c:spPr>
          <c:marker>
            <c:symbol val="none"/>
          </c:marker>
          <c:cat>
            <c:numRef>
              <c:f>Sheet1!$B$12:$V$12</c:f>
              <c:numCache>
                <c:formatCode>General</c:formatCode>
                <c:ptCount val="21"/>
                <c:pt idx="0">
                  <c:v>2023</c:v>
                </c:pt>
                <c:pt idx="1">
                  <c:v>2024</c:v>
                </c:pt>
                <c:pt idx="2">
                  <c:v>2025</c:v>
                </c:pt>
                <c:pt idx="3">
                  <c:v>2026</c:v>
                </c:pt>
                <c:pt idx="4">
                  <c:v>2027</c:v>
                </c:pt>
                <c:pt idx="5">
                  <c:v>2028</c:v>
                </c:pt>
                <c:pt idx="6">
                  <c:v>2029</c:v>
                </c:pt>
                <c:pt idx="7">
                  <c:v>2030</c:v>
                </c:pt>
                <c:pt idx="8">
                  <c:v>2031</c:v>
                </c:pt>
                <c:pt idx="9">
                  <c:v>2032</c:v>
                </c:pt>
                <c:pt idx="10">
                  <c:v>2033</c:v>
                </c:pt>
                <c:pt idx="11">
                  <c:v>2034</c:v>
                </c:pt>
                <c:pt idx="12">
                  <c:v>2035</c:v>
                </c:pt>
                <c:pt idx="13">
                  <c:v>2036</c:v>
                </c:pt>
                <c:pt idx="14">
                  <c:v>2037</c:v>
                </c:pt>
                <c:pt idx="15">
                  <c:v>2038</c:v>
                </c:pt>
                <c:pt idx="16">
                  <c:v>2039</c:v>
                </c:pt>
                <c:pt idx="17">
                  <c:v>2040</c:v>
                </c:pt>
                <c:pt idx="18">
                  <c:v>2041</c:v>
                </c:pt>
                <c:pt idx="19">
                  <c:v>2042</c:v>
                </c:pt>
                <c:pt idx="20">
                  <c:v>2043</c:v>
                </c:pt>
              </c:numCache>
            </c:numRef>
          </c:cat>
          <c:val>
            <c:numRef>
              <c:f>Sheet1!$B$14:$V$14</c:f>
              <c:numCache>
                <c:formatCode>0.00</c:formatCode>
                <c:ptCount val="21"/>
                <c:pt idx="0">
                  <c:v>2</c:v>
                </c:pt>
                <c:pt idx="1">
                  <c:v>2</c:v>
                </c:pt>
                <c:pt idx="2">
                  <c:v>2</c:v>
                </c:pt>
                <c:pt idx="3">
                  <c:v>2</c:v>
                </c:pt>
                <c:pt idx="4">
                  <c:v>2.5</c:v>
                </c:pt>
                <c:pt idx="5">
                  <c:v>2.5</c:v>
                </c:pt>
                <c:pt idx="6">
                  <c:v>2.5</c:v>
                </c:pt>
                <c:pt idx="7">
                  <c:v>2.5</c:v>
                </c:pt>
                <c:pt idx="8">
                  <c:v>3</c:v>
                </c:pt>
                <c:pt idx="9">
                  <c:v>3</c:v>
                </c:pt>
                <c:pt idx="10">
                  <c:v>3</c:v>
                </c:pt>
                <c:pt idx="11">
                  <c:v>3</c:v>
                </c:pt>
                <c:pt idx="12">
                  <c:v>3</c:v>
                </c:pt>
                <c:pt idx="13">
                  <c:v>3.5</c:v>
                </c:pt>
                <c:pt idx="14">
                  <c:v>3.5</c:v>
                </c:pt>
                <c:pt idx="15">
                  <c:v>3.5</c:v>
                </c:pt>
                <c:pt idx="16">
                  <c:v>3.5</c:v>
                </c:pt>
                <c:pt idx="17">
                  <c:v>3.2</c:v>
                </c:pt>
                <c:pt idx="18">
                  <c:v>4</c:v>
                </c:pt>
                <c:pt idx="19">
                  <c:v>4</c:v>
                </c:pt>
                <c:pt idx="20">
                  <c:v>4</c:v>
                </c:pt>
              </c:numCache>
            </c:numRef>
          </c:val>
          <c:smooth val="0"/>
          <c:extLst>
            <c:ext xmlns:c16="http://schemas.microsoft.com/office/drawing/2014/chart" uri="{C3380CC4-5D6E-409C-BE32-E72D297353CC}">
              <c16:uniqueId val="{00000001-811D-4298-9670-2B4299892AFB}"/>
            </c:ext>
          </c:extLst>
        </c:ser>
        <c:dLbls>
          <c:showLegendKey val="0"/>
          <c:showVal val="0"/>
          <c:showCatName val="0"/>
          <c:showSerName val="0"/>
          <c:showPercent val="0"/>
          <c:showBubbleSize val="0"/>
        </c:dLbls>
        <c:smooth val="0"/>
        <c:axId val="1539791536"/>
        <c:axId val="1"/>
      </c:lineChart>
      <c:catAx>
        <c:axId val="1539791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9791536"/>
        <c:crosses val="autoZero"/>
        <c:crossBetween val="between"/>
      </c:valAx>
      <c:spPr>
        <a:noFill/>
        <a:ln w="25400">
          <a:noFill/>
        </a:ln>
      </c:spPr>
    </c:plotArea>
    <c:legend>
      <c:legendPos val="b"/>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Revenue</a:t>
            </a:r>
            <a:r>
              <a:rPr lang="en-IN" baseline="0" dirty="0"/>
              <a:t> comparisons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7154539219766676E-2"/>
          <c:y val="0.12951641564228916"/>
          <c:w val="0.9037914214108661"/>
          <c:h val="0.69678418073949011"/>
        </c:manualLayout>
      </c:layout>
      <c:lineChart>
        <c:grouping val="standard"/>
        <c:varyColors val="0"/>
        <c:ser>
          <c:idx val="0"/>
          <c:order val="0"/>
          <c:tx>
            <c:strRef>
              <c:f>Sheet1!$A$15</c:f>
              <c:strCache>
                <c:ptCount val="1"/>
                <c:pt idx="0">
                  <c:v>Total revenue (New Tunnel, freight tonnes ) in Millions</c:v>
                </c:pt>
              </c:strCache>
            </c:strRef>
          </c:tx>
          <c:spPr>
            <a:ln w="28575" cap="rnd">
              <a:solidFill>
                <a:srgbClr val="FF0000"/>
              </a:solidFill>
              <a:round/>
            </a:ln>
            <a:effectLst/>
          </c:spPr>
          <c:marker>
            <c:symbol val="none"/>
          </c:marker>
          <c:val>
            <c:numRef>
              <c:f>Sheet1!$B$15:$V$15</c:f>
              <c:numCache>
                <c:formatCode>[$£-809]#,##0.00;[Red][$£-809]#,##0.00</c:formatCode>
                <c:ptCount val="21"/>
                <c:pt idx="0">
                  <c:v>0.1009</c:v>
                </c:pt>
                <c:pt idx="1">
                  <c:v>0.16497600000000001</c:v>
                </c:pt>
                <c:pt idx="2">
                  <c:v>0.36919999999999997</c:v>
                </c:pt>
                <c:pt idx="3">
                  <c:v>0.73620000000000019</c:v>
                </c:pt>
                <c:pt idx="4">
                  <c:v>1.0998000000000001</c:v>
                </c:pt>
                <c:pt idx="5">
                  <c:v>1.4600000000000002</c:v>
                </c:pt>
                <c:pt idx="6">
                  <c:v>1.8168000000000004</c:v>
                </c:pt>
                <c:pt idx="7">
                  <c:v>2.1702000000000004</c:v>
                </c:pt>
                <c:pt idx="8">
                  <c:v>2.5202</c:v>
                </c:pt>
                <c:pt idx="9">
                  <c:v>2.8668000000000005</c:v>
                </c:pt>
                <c:pt idx="10">
                  <c:v>3.21</c:v>
                </c:pt>
                <c:pt idx="11">
                  <c:v>3.5498000000000003</c:v>
                </c:pt>
                <c:pt idx="12">
                  <c:v>3.8861999999999997</c:v>
                </c:pt>
                <c:pt idx="13">
                  <c:v>4.2192000000000007</c:v>
                </c:pt>
                <c:pt idx="14">
                  <c:v>4.5488</c:v>
                </c:pt>
                <c:pt idx="15">
                  <c:v>4.875</c:v>
                </c:pt>
                <c:pt idx="16">
                  <c:v>5.1978</c:v>
                </c:pt>
                <c:pt idx="17">
                  <c:v>5.5171999999999999</c:v>
                </c:pt>
                <c:pt idx="18">
                  <c:v>5.8332000000000006</c:v>
                </c:pt>
                <c:pt idx="19">
                  <c:v>6.1458000000000004</c:v>
                </c:pt>
                <c:pt idx="20">
                  <c:v>6.4550000000000001</c:v>
                </c:pt>
              </c:numCache>
            </c:numRef>
          </c:val>
          <c:smooth val="0"/>
          <c:extLst>
            <c:ext xmlns:c16="http://schemas.microsoft.com/office/drawing/2014/chart" uri="{C3380CC4-5D6E-409C-BE32-E72D297353CC}">
              <c16:uniqueId val="{00000000-1D32-4912-BE4A-EB08139E7AB7}"/>
            </c:ext>
          </c:extLst>
        </c:ser>
        <c:ser>
          <c:idx val="1"/>
          <c:order val="1"/>
          <c:tx>
            <c:strRef>
              <c:f>Sheet1!$A$16</c:f>
              <c:strCache>
                <c:ptCount val="1"/>
                <c:pt idx="0">
                  <c:v>Total revenue (Eurostar,Le Shuttle,freight tonnes ) in Millions</c:v>
                </c:pt>
              </c:strCache>
            </c:strRef>
          </c:tx>
          <c:spPr>
            <a:ln w="28575" cap="rnd">
              <a:solidFill>
                <a:srgbClr val="00B050"/>
              </a:solidFill>
              <a:round/>
            </a:ln>
            <a:effectLst/>
          </c:spPr>
          <c:marker>
            <c:symbol val="none"/>
          </c:marker>
          <c:val>
            <c:numRef>
              <c:f>Sheet1!$B$16:$V$16</c:f>
              <c:numCache>
                <c:formatCode>General</c:formatCode>
                <c:ptCount val="21"/>
                <c:pt idx="0">
                  <c:v>3.070268E-2</c:v>
                </c:pt>
                <c:pt idx="1">
                  <c:v>0.33968448000000007</c:v>
                </c:pt>
                <c:pt idx="2">
                  <c:v>0.60680000000000001</c:v>
                </c:pt>
                <c:pt idx="3">
                  <c:v>0.71384000000000003</c:v>
                </c:pt>
                <c:pt idx="4">
                  <c:v>0.89367163999999999</c:v>
                </c:pt>
                <c:pt idx="5">
                  <c:v>0.85452048000000003</c:v>
                </c:pt>
                <c:pt idx="6">
                  <c:v>0.84981955999999992</c:v>
                </c:pt>
                <c:pt idx="7">
                  <c:v>0.80456719999999993</c:v>
                </c:pt>
                <c:pt idx="8">
                  <c:v>0.72518095999999987</c:v>
                </c:pt>
                <c:pt idx="9">
                  <c:v>0.72305388000000015</c:v>
                </c:pt>
                <c:pt idx="10">
                  <c:v>0.73567191999999992</c:v>
                </c:pt>
                <c:pt idx="11">
                  <c:v>0.74370919999999996</c:v>
                </c:pt>
                <c:pt idx="12">
                  <c:v>0.74151304000000007</c:v>
                </c:pt>
                <c:pt idx="13">
                  <c:v>0.75544484000000001</c:v>
                </c:pt>
                <c:pt idx="14">
                  <c:v>0.75908576000000005</c:v>
                </c:pt>
                <c:pt idx="15">
                  <c:v>0.72781456</c:v>
                </c:pt>
                <c:pt idx="16">
                  <c:v>0.77725692000000013</c:v>
                </c:pt>
                <c:pt idx="17">
                  <c:v>0.81269290358183632</c:v>
                </c:pt>
                <c:pt idx="18">
                  <c:v>0.84714043941312112</c:v>
                </c:pt>
                <c:pt idx="19">
                  <c:v>0.87299948300475672</c:v>
                </c:pt>
                <c:pt idx="20">
                  <c:v>0.90625978305904997</c:v>
                </c:pt>
              </c:numCache>
            </c:numRef>
          </c:val>
          <c:smooth val="0"/>
          <c:extLst>
            <c:ext xmlns:c16="http://schemas.microsoft.com/office/drawing/2014/chart" uri="{C3380CC4-5D6E-409C-BE32-E72D297353CC}">
              <c16:uniqueId val="{00000001-1D32-4912-BE4A-EB08139E7AB7}"/>
            </c:ext>
          </c:extLst>
        </c:ser>
        <c:dLbls>
          <c:showLegendKey val="0"/>
          <c:showVal val="0"/>
          <c:showCatName val="0"/>
          <c:showSerName val="0"/>
          <c:showPercent val="0"/>
          <c:showBubbleSize val="0"/>
        </c:dLbls>
        <c:smooth val="0"/>
        <c:axId val="1741137136"/>
        <c:axId val="1741137968"/>
      </c:lineChart>
      <c:catAx>
        <c:axId val="174113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1137968"/>
        <c:crosses val="autoZero"/>
        <c:auto val="1"/>
        <c:lblAlgn val="ctr"/>
        <c:lblOffset val="100"/>
        <c:noMultiLvlLbl val="0"/>
      </c:catAx>
      <c:valAx>
        <c:axId val="1741137968"/>
        <c:scaling>
          <c:orientation val="minMax"/>
        </c:scaling>
        <c:delete val="0"/>
        <c:axPos val="l"/>
        <c:majorGridlines>
          <c:spPr>
            <a:ln w="9525" cap="flat" cmpd="sng" algn="ctr">
              <a:solidFill>
                <a:schemeClr val="tx1">
                  <a:lumMod val="15000"/>
                  <a:lumOff val="85000"/>
                </a:schemeClr>
              </a:solidFill>
              <a:round/>
            </a:ln>
            <a:effectLst/>
          </c:spPr>
        </c:majorGridlines>
        <c:numFmt formatCode="[$£-809]#,##0.00;[Red][$£-8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1137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Trend</a:t>
            </a:r>
            <a:r>
              <a:rPr lang="en-US" baseline="0" dirty="0"/>
              <a:t> Line of Annual Income</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trendline>
            <c:spPr>
              <a:ln w="9525" cap="rnd">
                <a:solidFill>
                  <a:schemeClr val="accent1"/>
                </a:solidFill>
              </a:ln>
              <a:effectLst/>
            </c:spPr>
            <c:trendlineType val="poly"/>
            <c:order val="2"/>
            <c:dispRSqr val="1"/>
            <c:dispEq val="1"/>
            <c:trendlineLbl>
              <c:layout>
                <c:manualLayout>
                  <c:x val="-0.29593797307393599"/>
                  <c:y val="5.0872890888638903E-2"/>
                </c:manualLayout>
              </c:layout>
              <c:tx>
                <c:rich>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r>
                      <a:rPr lang="en-US" sz="1800" baseline="0" dirty="0"/>
                      <a:t>y = -0.0017x</a:t>
                    </a:r>
                    <a:r>
                      <a:rPr lang="en-US" sz="1800" baseline="30000" dirty="0"/>
                      <a:t>2</a:t>
                    </a:r>
                    <a:r>
                      <a:rPr lang="en-US" sz="1800" baseline="0" dirty="0"/>
                      <a:t> + 0.3789x - 0.7522</a:t>
                    </a:r>
                    <a:br>
                      <a:rPr lang="en-US" sz="1800" baseline="0" dirty="0"/>
                    </a:br>
                    <a:r>
                      <a:rPr lang="en-US" sz="1800" baseline="0" dirty="0"/>
                      <a:t>R² = 0.99086</a:t>
                    </a:r>
                    <a:endParaRPr lang="en-US" sz="2000" dirty="0"/>
                  </a:p>
                </c:rich>
              </c:tx>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trendlineLbl>
          </c:trendline>
          <c:xVal>
            <c:numRef>
              <c:f>income!$A$1:$U$1</c:f>
              <c:numCache>
                <c:formatCode>General</c:formatCode>
                <c:ptCount val="2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numCache>
            </c:numRef>
          </c:xVal>
          <c:yVal>
            <c:numRef>
              <c:f>income!$A$2:$U$2</c:f>
              <c:numCache>
                <c:formatCode>General</c:formatCode>
                <c:ptCount val="21"/>
                <c:pt idx="0">
                  <c:v>0.1009</c:v>
                </c:pt>
                <c:pt idx="1">
                  <c:v>0.16497600000000001</c:v>
                </c:pt>
                <c:pt idx="2">
                  <c:v>0.21105399999999999</c:v>
                </c:pt>
                <c:pt idx="3">
                  <c:v>0.43113400000000002</c:v>
                </c:pt>
                <c:pt idx="4">
                  <c:v>0.66121600000000003</c:v>
                </c:pt>
                <c:pt idx="5">
                  <c:v>1.1263000000000001</c:v>
                </c:pt>
                <c:pt idx="6">
                  <c:v>1.841386</c:v>
                </c:pt>
                <c:pt idx="7">
                  <c:v>2.3514740000000001</c:v>
                </c:pt>
                <c:pt idx="8">
                  <c:v>2.6415639999999998</c:v>
                </c:pt>
                <c:pt idx="9">
                  <c:v>2.941656</c:v>
                </c:pt>
                <c:pt idx="10">
                  <c:v>3.2517499999999999</c:v>
                </c:pt>
                <c:pt idx="11">
                  <c:v>3.571845999999999</c:v>
                </c:pt>
                <c:pt idx="12">
                  <c:v>3.9019439999999999</c:v>
                </c:pt>
                <c:pt idx="13">
                  <c:v>4.2420439999999999</c:v>
                </c:pt>
                <c:pt idx="14">
                  <c:v>4.5921459999999996</c:v>
                </c:pt>
                <c:pt idx="15">
                  <c:v>5.0897500000000004</c:v>
                </c:pt>
                <c:pt idx="16">
                  <c:v>5.3223559999999992</c:v>
                </c:pt>
                <c:pt idx="17">
                  <c:v>5.5599639999999999</c:v>
                </c:pt>
                <c:pt idx="18">
                  <c:v>5.802573999999999</c:v>
                </c:pt>
                <c:pt idx="19">
                  <c:v>6.0501859999999992</c:v>
                </c:pt>
                <c:pt idx="20">
                  <c:v>6.3027999999999986</c:v>
                </c:pt>
              </c:numCache>
            </c:numRef>
          </c:yVal>
          <c:smooth val="0"/>
          <c:extLst>
            <c:ext xmlns:c16="http://schemas.microsoft.com/office/drawing/2014/chart" uri="{C3380CC4-5D6E-409C-BE32-E72D297353CC}">
              <c16:uniqueId val="{00000000-5E63-45BA-A525-BCAB57D6BCC9}"/>
            </c:ext>
          </c:extLst>
        </c:ser>
        <c:dLbls>
          <c:showLegendKey val="0"/>
          <c:showVal val="0"/>
          <c:showCatName val="0"/>
          <c:showSerName val="0"/>
          <c:showPercent val="0"/>
          <c:showBubbleSize val="0"/>
        </c:dLbls>
        <c:axId val="1578530992"/>
        <c:axId val="1578535744"/>
      </c:scatterChart>
      <c:valAx>
        <c:axId val="1578530992"/>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78535744"/>
        <c:crosses val="autoZero"/>
        <c:crossBetween val="midCat"/>
      </c:valAx>
      <c:valAx>
        <c:axId val="157853574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0"/>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785309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'Capital Recovery'!$B$2</c:f>
              <c:strCache>
                <c:ptCount val="1"/>
                <c:pt idx="0">
                  <c:v>Alt 1</c:v>
                </c:pt>
              </c:strCache>
            </c:strRef>
          </c:tx>
          <c:spPr>
            <a:ln w="22225" cap="rnd" cmpd="sng" algn="ctr">
              <a:solidFill>
                <a:schemeClr val="accent1"/>
              </a:solidFill>
              <a:round/>
            </a:ln>
            <a:effectLst/>
          </c:spPr>
          <c:marker>
            <c:symbol val="none"/>
          </c:marker>
          <c:val>
            <c:numRef>
              <c:f>'Capital Recovery'!$C$2:$BP$2</c:f>
              <c:numCache>
                <c:formatCode>[$£-809]#,##0.00;[Red][$£-809]#,##0.00</c:formatCode>
                <c:ptCount val="66"/>
                <c:pt idx="0">
                  <c:v>-2.2569599999999981</c:v>
                </c:pt>
                <c:pt idx="1">
                  <c:v>-3.7271331790123439</c:v>
                </c:pt>
                <c:pt idx="2">
                  <c:v>-5.2316692634506898</c:v>
                </c:pt>
                <c:pt idx="3">
                  <c:v>-6.6247582305232342</c:v>
                </c:pt>
                <c:pt idx="4">
                  <c:v>-7.9146554222570726</c:v>
                </c:pt>
                <c:pt idx="5">
                  <c:v>-7.6867370327723847</c:v>
                </c:pt>
                <c:pt idx="6">
                  <c:v>-9.6260928974577809</c:v>
                </c:pt>
                <c:pt idx="7">
                  <c:v>-11.402406541502209</c:v>
                </c:pt>
                <c:pt idx="8">
                  <c:v>-12.989930203863359</c:v>
                </c:pt>
                <c:pt idx="9">
                  <c:v>-14.36466399519326</c:v>
                </c:pt>
                <c:pt idx="10">
                  <c:v>-15.550238241545159</c:v>
                </c:pt>
                <c:pt idx="11">
                  <c:v>-16.56788956286848</c:v>
                </c:pt>
                <c:pt idx="12">
                  <c:v>-17.436690317901611</c:v>
                </c:pt>
                <c:pt idx="13">
                  <c:v>-18.173756859520861</c:v>
                </c:pt>
                <c:pt idx="14">
                  <c:v>-18.79443850536537</c:v>
                </c:pt>
                <c:pt idx="15">
                  <c:v>-19.312488960807471</c:v>
                </c:pt>
                <c:pt idx="16">
                  <c:v>-19.74022177812283</c:v>
                </c:pt>
                <c:pt idx="17">
                  <c:v>-20.08865129579204</c:v>
                </c:pt>
                <c:pt idx="18">
                  <c:v>-20.367620374095921</c:v>
                </c:pt>
                <c:pt idx="19">
                  <c:v>-20.585916126512441</c:v>
                </c:pt>
                <c:pt idx="20">
                  <c:v>-20.75137473992605</c:v>
                </c:pt>
                <c:pt idx="21">
                  <c:v>-20.870976379452621</c:v>
                </c:pt>
                <c:pt idx="22">
                  <c:v>-20.95093108496291</c:v>
                </c:pt>
                <c:pt idx="23">
                  <c:v>-20.996756485426761</c:v>
                </c:pt>
                <c:pt idx="24">
                  <c:v>-21.0133480833288</c:v>
                </c:pt>
                <c:pt idx="25">
                  <c:v>-21.005042794013612</c:v>
                </c:pt>
                <c:pt idx="26">
                  <c:v>-20.507240185020621</c:v>
                </c:pt>
                <c:pt idx="27">
                  <c:v>-20.026461850520381</c:v>
                </c:pt>
                <c:pt idx="28">
                  <c:v>-19.563121454579559</c:v>
                </c:pt>
                <c:pt idx="29">
                  <c:v>-19.117462828887032</c:v>
                </c:pt>
                <c:pt idx="30">
                  <c:v>-18.689583984615268</c:v>
                </c:pt>
                <c:pt idx="31">
                  <c:v>-18.27945841577672</c:v>
                </c:pt>
                <c:pt idx="32">
                  <c:v>-17.88695396973516</c:v>
                </c:pt>
                <c:pt idx="33">
                  <c:v>-17.5118495340995</c:v>
                </c:pt>
                <c:pt idx="34">
                  <c:v>-17.153849765231541</c:v>
                </c:pt>
                <c:pt idx="35">
                  <c:v>-16.812598061822509</c:v>
                </c:pt>
                <c:pt idx="36">
                  <c:v>-16.48768796723553</c:v>
                </c:pt>
                <c:pt idx="37">
                  <c:v>-16.178673166391022</c:v>
                </c:pt>
                <c:pt idx="38">
                  <c:v>-15.885076226723569</c:v>
                </c:pt>
                <c:pt idx="39">
                  <c:v>-15.60639621801122</c:v>
                </c:pt>
                <c:pt idx="40">
                  <c:v>-15.356887188384199</c:v>
                </c:pt>
                <c:pt idx="41">
                  <c:v>-15.120749763405099</c:v>
                </c:pt>
                <c:pt idx="42">
                  <c:v>-14.896890060309151</c:v>
                </c:pt>
                <c:pt idx="43">
                  <c:v>-14.684849256082311</c:v>
                </c:pt>
                <c:pt idx="44">
                  <c:v>-14.48416436215509</c:v>
                </c:pt>
                <c:pt idx="45">
                  <c:v>-14.294371712540681</c:v>
                </c:pt>
                <c:pt idx="46">
                  <c:v>-14.115009931884909</c:v>
                </c:pt>
                <c:pt idx="47">
                  <c:v>-13.94562244327865</c:v>
                </c:pt>
                <c:pt idx="48">
                  <c:v>-13.78575956952597</c:v>
                </c:pt>
                <c:pt idx="49">
                  <c:v>-13.634980275999441</c:v>
                </c:pt>
                <c:pt idx="50">
                  <c:v>-13.492853598190869</c:v>
                </c:pt>
                <c:pt idx="51">
                  <c:v>-13.35895979253174</c:v>
                </c:pt>
                <c:pt idx="52">
                  <c:v>-13.23289124496754</c:v>
                </c:pt>
                <c:pt idx="53">
                  <c:v>-13.114253168081991</c:v>
                </c:pt>
                <c:pt idx="54">
                  <c:v>-13.00266411424348</c:v>
                </c:pt>
                <c:pt idx="55">
                  <c:v>-12.89775632925236</c:v>
                </c:pt>
                <c:pt idx="56">
                  <c:v>-12.799175968273239</c:v>
                </c:pt>
                <c:pt idx="57">
                  <c:v>-12.706583193412481</c:v>
                </c:pt>
                <c:pt idx="58">
                  <c:v>-12.61965217012181</c:v>
                </c:pt>
                <c:pt idx="59">
                  <c:v>-12.53807097765163</c:v>
                </c:pt>
                <c:pt idx="60">
                  <c:v>-12.461541447020339</c:v>
                </c:pt>
                <c:pt idx="61">
                  <c:v>-12.38977893838952</c:v>
                </c:pt>
                <c:pt idx="62">
                  <c:v>-12.322512068322609</c:v>
                </c:pt>
                <c:pt idx="63">
                  <c:v>-12.25948239613915</c:v>
                </c:pt>
                <c:pt idx="64">
                  <c:v>-12.200444077445351</c:v>
                </c:pt>
                <c:pt idx="65">
                  <c:v>-12.145163491910051</c:v>
                </c:pt>
              </c:numCache>
            </c:numRef>
          </c:val>
          <c:smooth val="0"/>
          <c:extLst>
            <c:ext xmlns:c16="http://schemas.microsoft.com/office/drawing/2014/chart" uri="{C3380CC4-5D6E-409C-BE32-E72D297353CC}">
              <c16:uniqueId val="{00000000-60AC-4E5F-AA81-ADBD5554B32F}"/>
            </c:ext>
          </c:extLst>
        </c:ser>
        <c:ser>
          <c:idx val="1"/>
          <c:order val="1"/>
          <c:tx>
            <c:strRef>
              <c:f>'Capital Recovery'!$B$3</c:f>
              <c:strCache>
                <c:ptCount val="1"/>
                <c:pt idx="0">
                  <c:v>Alt 2</c:v>
                </c:pt>
              </c:strCache>
            </c:strRef>
          </c:tx>
          <c:spPr>
            <a:ln w="22225" cap="rnd" cmpd="sng" algn="ctr">
              <a:solidFill>
                <a:schemeClr val="accent2"/>
              </a:solidFill>
              <a:round/>
            </a:ln>
            <a:effectLst/>
          </c:spPr>
          <c:marker>
            <c:symbol val="none"/>
          </c:marker>
          <c:val>
            <c:numRef>
              <c:f>'Capital Recovery'!$C$3:$BP$3</c:f>
              <c:numCache>
                <c:formatCode>[$£-809]#,##0.00;[Red][$£-809]#,##0.00</c:formatCode>
                <c:ptCount val="66"/>
                <c:pt idx="0">
                  <c:v>-1.6121142857142841</c:v>
                </c:pt>
                <c:pt idx="1">
                  <c:v>-2.5772025499706031</c:v>
                </c:pt>
                <c:pt idx="2">
                  <c:v>-3.5698393159252682</c:v>
                </c:pt>
                <c:pt idx="3">
                  <c:v>-4.488947432549959</c:v>
                </c:pt>
                <c:pt idx="4">
                  <c:v>-5.3399734664617098</c:v>
                </c:pt>
                <c:pt idx="5">
                  <c:v>-6.1279605348985147</c:v>
                </c:pt>
                <c:pt idx="6">
                  <c:v>-6.8575781908585212</c:v>
                </c:pt>
                <c:pt idx="7">
                  <c:v>-6.662174907692636</c:v>
                </c:pt>
                <c:pt idx="8">
                  <c:v>-7.5128890966192392</c:v>
                </c:pt>
                <c:pt idx="9">
                  <c:v>-8.2839668515716216</c:v>
                </c:pt>
                <c:pt idx="10">
                  <c:v>-8.9488783588701732</c:v>
                </c:pt>
                <c:pt idx="11">
                  <c:v>-9.4829223422474733</c:v>
                </c:pt>
                <c:pt idx="12">
                  <c:v>-9.9025383314112094</c:v>
                </c:pt>
                <c:pt idx="13">
                  <c:v>-10.22239657713552</c:v>
                </c:pt>
                <c:pt idx="14">
                  <c:v>-10.45557380488702</c:v>
                </c:pt>
                <c:pt idx="15">
                  <c:v>-10.61371235430547</c:v>
                </c:pt>
                <c:pt idx="16">
                  <c:v>-10.70716422261704</c:v>
                </c:pt>
                <c:pt idx="17">
                  <c:v>-10.74512139475762</c:v>
                </c:pt>
                <c:pt idx="18">
                  <c:v>-10.735733719513821</c:v>
                </c:pt>
                <c:pt idx="19">
                  <c:v>-10.68621547833091</c:v>
                </c:pt>
                <c:pt idx="20">
                  <c:v>-10.60294169065822</c:v>
                </c:pt>
                <c:pt idx="21">
                  <c:v>-10.49153510595038</c:v>
                </c:pt>
                <c:pt idx="22">
                  <c:v>-10.356944746937341</c:v>
                </c:pt>
                <c:pt idx="23">
                  <c:v>-10.203516790803141</c:v>
                </c:pt>
                <c:pt idx="24">
                  <c:v>-10.035058503821361</c:v>
                </c:pt>
                <c:pt idx="25">
                  <c:v>-9.85489588018606</c:v>
                </c:pt>
                <c:pt idx="26">
                  <c:v>-9.6659255767056802</c:v>
                </c:pt>
                <c:pt idx="27">
                  <c:v>-15.610505520818309</c:v>
                </c:pt>
                <c:pt idx="28">
                  <c:v>-15.183720019281109</c:v>
                </c:pt>
                <c:pt idx="29">
                  <c:v>-14.77153008915403</c:v>
                </c:pt>
                <c:pt idx="30">
                  <c:v>-14.374290380699961</c:v>
                </c:pt>
                <c:pt idx="31">
                  <c:v>-13.992209940291399</c:v>
                </c:pt>
                <c:pt idx="32">
                  <c:v>-13.62537279671136</c:v>
                </c:pt>
                <c:pt idx="33">
                  <c:v>-13.27375622534772</c:v>
                </c:pt>
                <c:pt idx="34">
                  <c:v>-12.93724692661525</c:v>
                </c:pt>
                <c:pt idx="35">
                  <c:v>-12.615655332277409</c:v>
                </c:pt>
                <c:pt idx="36">
                  <c:v>-12.308728232767839</c:v>
                </c:pt>
                <c:pt idx="37">
                  <c:v>-12.01615989994116</c:v>
                </c:pt>
                <c:pt idx="38">
                  <c:v>-11.737601862743819</c:v>
                </c:pt>
                <c:pt idx="39">
                  <c:v>-11.472671477932</c:v>
                </c:pt>
                <c:pt idx="40">
                  <c:v>-11.235731279885099</c:v>
                </c:pt>
                <c:pt idx="41">
                  <c:v>-11.011081382608751</c:v>
                </c:pt>
                <c:pt idx="42">
                  <c:v>-10.79771913172293</c:v>
                </c:pt>
                <c:pt idx="43">
                  <c:v>-10.595269350362241</c:v>
                </c:pt>
                <c:pt idx="44">
                  <c:v>-10.403345736596849</c:v>
                </c:pt>
                <c:pt idx="45">
                  <c:v>-10.22155492364517</c:v>
                </c:pt>
                <c:pt idx="46">
                  <c:v>-10.04949997343323</c:v>
                </c:pt>
                <c:pt idx="47">
                  <c:v>-9.8867833671108514</c:v>
                </c:pt>
                <c:pt idx="48">
                  <c:v>-9.7330095496762095</c:v>
                </c:pt>
                <c:pt idx="49">
                  <c:v>-9.5877870800206395</c:v>
                </c:pt>
                <c:pt idx="50">
                  <c:v>-9.4507304324274592</c:v>
                </c:pt>
                <c:pt idx="51">
                  <c:v>-9.3214614907894902</c:v>
                </c:pt>
                <c:pt idx="52">
                  <c:v>-9.1996107725036822</c:v>
                </c:pt>
                <c:pt idx="53">
                  <c:v>-9.0848184151141638</c:v>
                </c:pt>
                <c:pt idx="54">
                  <c:v>-8.9767349552683093</c:v>
                </c:pt>
                <c:pt idx="55">
                  <c:v>-8.8750219263883832</c:v>
                </c:pt>
                <c:pt idx="56">
                  <c:v>-8.7793522986118848</c:v>
                </c:pt>
                <c:pt idx="57">
                  <c:v>-8.6894107819871191</c:v>
                </c:pt>
                <c:pt idx="58">
                  <c:v>-8.6048940116003578</c:v>
                </c:pt>
                <c:pt idx="59">
                  <c:v>-8.5255106312327662</c:v>
                </c:pt>
                <c:pt idx="60">
                  <c:v>-8.4509812902771149</c:v>
                </c:pt>
                <c:pt idx="61">
                  <c:v>-8.3810385669659251</c:v>
                </c:pt>
                <c:pt idx="62">
                  <c:v>-8.3154268294562392</c:v>
                </c:pt>
                <c:pt idx="63">
                  <c:v>-8.2539020449647964</c:v>
                </c:pt>
                <c:pt idx="64">
                  <c:v>-8.1962315459362394</c:v>
                </c:pt>
                <c:pt idx="65">
                  <c:v>-8.1421937611424635</c:v>
                </c:pt>
              </c:numCache>
            </c:numRef>
          </c:val>
          <c:smooth val="0"/>
          <c:extLst>
            <c:ext xmlns:c16="http://schemas.microsoft.com/office/drawing/2014/chart" uri="{C3380CC4-5D6E-409C-BE32-E72D297353CC}">
              <c16:uniqueId val="{00000001-60AC-4E5F-AA81-ADBD5554B32F}"/>
            </c:ext>
          </c:extLst>
        </c:ser>
        <c:ser>
          <c:idx val="2"/>
          <c:order val="2"/>
          <c:tx>
            <c:strRef>
              <c:f>'Capital Recovery'!$B$4</c:f>
              <c:strCache>
                <c:ptCount val="1"/>
                <c:pt idx="0">
                  <c:v>Alt 3</c:v>
                </c:pt>
              </c:strCache>
            </c:strRef>
          </c:tx>
          <c:spPr>
            <a:ln w="22225" cap="rnd" cmpd="sng" algn="ctr">
              <a:solidFill>
                <a:schemeClr val="accent3"/>
              </a:solidFill>
              <a:round/>
            </a:ln>
            <a:effectLst/>
          </c:spPr>
          <c:marker>
            <c:symbol val="none"/>
          </c:marker>
          <c:val>
            <c:numRef>
              <c:f>'Capital Recovery'!$C$4:$BP$4</c:f>
              <c:numCache>
                <c:formatCode>[$£-809]#,##0.00;[Red][$£-809]#,##0.00</c:formatCode>
                <c:ptCount val="66"/>
                <c:pt idx="0">
                  <c:v>-2.2569599999999981</c:v>
                </c:pt>
                <c:pt idx="1">
                  <c:v>-3.7271331790123439</c:v>
                </c:pt>
                <c:pt idx="2">
                  <c:v>-5.2316692634506898</c:v>
                </c:pt>
                <c:pt idx="3">
                  <c:v>-6.6247582305232342</c:v>
                </c:pt>
                <c:pt idx="4">
                  <c:v>-7.9146554222570726</c:v>
                </c:pt>
                <c:pt idx="5">
                  <c:v>-7.6867370327723847</c:v>
                </c:pt>
                <c:pt idx="6">
                  <c:v>-10.113264853401351</c:v>
                </c:pt>
                <c:pt idx="7">
                  <c:v>-12.285714405053151</c:v>
                </c:pt>
                <c:pt idx="8">
                  <c:v>-14.18915165150927</c:v>
                </c:pt>
                <c:pt idx="9">
                  <c:v>-15.8092879068633</c:v>
                </c:pt>
                <c:pt idx="10">
                  <c:v>-17.178466181162008</c:v>
                </c:pt>
                <c:pt idx="11">
                  <c:v>-18.325731902640481</c:v>
                </c:pt>
                <c:pt idx="12">
                  <c:v>-19.277148463905039</c:v>
                </c:pt>
                <c:pt idx="13">
                  <c:v>-20.056083782363039</c:v>
                </c:pt>
                <c:pt idx="14">
                  <c:v>-20.683470462278439</c:v>
                </c:pt>
                <c:pt idx="15">
                  <c:v>-21.178041919739009</c:v>
                </c:pt>
                <c:pt idx="16">
                  <c:v>-21.556546625162259</c:v>
                </c:pt>
                <c:pt idx="17">
                  <c:v>-21.833942429092222</c:v>
                </c:pt>
                <c:pt idx="18">
                  <c:v>-22.023572764439439</c:v>
                </c:pt>
                <c:pt idx="19">
                  <c:v>-22.137326360608402</c:v>
                </c:pt>
                <c:pt idx="20">
                  <c:v>-22.18578196087212</c:v>
                </c:pt>
                <c:pt idx="21">
                  <c:v>-22.178339402733869</c:v>
                </c:pt>
                <c:pt idx="22">
                  <c:v>-22.123338300797229</c:v>
                </c:pt>
                <c:pt idx="23">
                  <c:v>-22.028165461874458</c:v>
                </c:pt>
                <c:pt idx="24">
                  <c:v>-21.89935206180995</c:v>
                </c:pt>
                <c:pt idx="25">
                  <c:v>-21.742661521962269</c:v>
                </c:pt>
                <c:pt idx="26">
                  <c:v>-21.244858912969281</c:v>
                </c:pt>
                <c:pt idx="27">
                  <c:v>-20.764080578469041</c:v>
                </c:pt>
                <c:pt idx="28">
                  <c:v>-20.300740182528219</c:v>
                </c:pt>
                <c:pt idx="29">
                  <c:v>-19.855081556835689</c:v>
                </c:pt>
                <c:pt idx="30">
                  <c:v>-19.427202712563918</c:v>
                </c:pt>
                <c:pt idx="31">
                  <c:v>-19.01707714372538</c:v>
                </c:pt>
                <c:pt idx="32">
                  <c:v>-18.624572697683821</c:v>
                </c:pt>
                <c:pt idx="33">
                  <c:v>-18.249468262048161</c:v>
                </c:pt>
                <c:pt idx="34">
                  <c:v>-17.891468493180199</c:v>
                </c:pt>
                <c:pt idx="35">
                  <c:v>-17.55021678977117</c:v>
                </c:pt>
                <c:pt idx="36">
                  <c:v>-17.22530669518418</c:v>
                </c:pt>
                <c:pt idx="37">
                  <c:v>-16.916291894339679</c:v>
                </c:pt>
                <c:pt idx="38">
                  <c:v>-16.62269495467223</c:v>
                </c:pt>
                <c:pt idx="39">
                  <c:v>-16.344014945959881</c:v>
                </c:pt>
                <c:pt idx="40">
                  <c:v>-16.09450591633286</c:v>
                </c:pt>
                <c:pt idx="41">
                  <c:v>-15.858368491353749</c:v>
                </c:pt>
                <c:pt idx="42">
                  <c:v>-15.63450878825781</c:v>
                </c:pt>
                <c:pt idx="43">
                  <c:v>-15.42246798403097</c:v>
                </c:pt>
                <c:pt idx="44">
                  <c:v>-15.221783090103759</c:v>
                </c:pt>
                <c:pt idx="45">
                  <c:v>-15.03199044048934</c:v>
                </c:pt>
                <c:pt idx="46">
                  <c:v>-14.85262865983357</c:v>
                </c:pt>
                <c:pt idx="47">
                  <c:v>-14.68324117122731</c:v>
                </c:pt>
                <c:pt idx="48">
                  <c:v>-14.523378297474631</c:v>
                </c:pt>
                <c:pt idx="49">
                  <c:v>-14.3725990039481</c:v>
                </c:pt>
                <c:pt idx="50">
                  <c:v>-14.23047232613953</c:v>
                </c:pt>
                <c:pt idx="51">
                  <c:v>-14.096578520480399</c:v>
                </c:pt>
                <c:pt idx="52">
                  <c:v>-13.970509972916201</c:v>
                </c:pt>
                <c:pt idx="53">
                  <c:v>-13.85187189603065</c:v>
                </c:pt>
                <c:pt idx="54">
                  <c:v>-13.740282842192141</c:v>
                </c:pt>
                <c:pt idx="55">
                  <c:v>-13.635375057201021</c:v>
                </c:pt>
                <c:pt idx="56">
                  <c:v>-13.5367946962219</c:v>
                </c:pt>
                <c:pt idx="57">
                  <c:v>-13.44420192136114</c:v>
                </c:pt>
                <c:pt idx="58">
                  <c:v>-13.357270898070469</c:v>
                </c:pt>
                <c:pt idx="59">
                  <c:v>-13.2756897056003</c:v>
                </c:pt>
                <c:pt idx="60">
                  <c:v>-13.199160174969</c:v>
                </c:pt>
                <c:pt idx="61">
                  <c:v>-13.12739766633818</c:v>
                </c:pt>
                <c:pt idx="62">
                  <c:v>-13.06013079627127</c:v>
                </c:pt>
                <c:pt idx="63">
                  <c:v>-12.997101124087809</c:v>
                </c:pt>
                <c:pt idx="64">
                  <c:v>-12.93806280539401</c:v>
                </c:pt>
                <c:pt idx="65">
                  <c:v>-12.88278221985871</c:v>
                </c:pt>
              </c:numCache>
            </c:numRef>
          </c:val>
          <c:smooth val="0"/>
          <c:extLst>
            <c:ext xmlns:c16="http://schemas.microsoft.com/office/drawing/2014/chart" uri="{C3380CC4-5D6E-409C-BE32-E72D297353CC}">
              <c16:uniqueId val="{00000002-60AC-4E5F-AA81-ADBD5554B32F}"/>
            </c:ext>
          </c:extLst>
        </c:ser>
        <c:ser>
          <c:idx val="3"/>
          <c:order val="3"/>
          <c:tx>
            <c:strRef>
              <c:f>'Capital Recovery'!$B$5</c:f>
              <c:strCache>
                <c:ptCount val="1"/>
                <c:pt idx="0">
                  <c:v>Alt 4</c:v>
                </c:pt>
              </c:strCache>
            </c:strRef>
          </c:tx>
          <c:spPr>
            <a:ln w="22225" cap="rnd" cmpd="sng" algn="ctr">
              <a:solidFill>
                <a:schemeClr val="accent4"/>
              </a:solidFill>
              <a:round/>
            </a:ln>
            <a:effectLst/>
          </c:spPr>
          <c:marker>
            <c:symbol val="none"/>
          </c:marker>
          <c:val>
            <c:numRef>
              <c:f>'Capital Recovery'!$C$5:$BP$5</c:f>
              <c:numCache>
                <c:formatCode>[$£-809]#,##0.00;[Red][$£-809]#,##0.00</c:formatCode>
                <c:ptCount val="66"/>
                <c:pt idx="0">
                  <c:v>-2.2569599999999981</c:v>
                </c:pt>
                <c:pt idx="1">
                  <c:v>-3.7271331790123439</c:v>
                </c:pt>
                <c:pt idx="2">
                  <c:v>-5.2316692634506898</c:v>
                </c:pt>
                <c:pt idx="3">
                  <c:v>-6.6247582305232342</c:v>
                </c:pt>
                <c:pt idx="4">
                  <c:v>-7.9146554222570726</c:v>
                </c:pt>
                <c:pt idx="5">
                  <c:v>-7.6867370327723847</c:v>
                </c:pt>
                <c:pt idx="6">
                  <c:v>-7.4427319456593404</c:v>
                </c:pt>
                <c:pt idx="7">
                  <c:v>-7.1974150787792777</c:v>
                </c:pt>
                <c:pt idx="8">
                  <c:v>-6.9130586384325801</c:v>
                </c:pt>
                <c:pt idx="9">
                  <c:v>-6.5545701124403966</c:v>
                </c:pt>
                <c:pt idx="10">
                  <c:v>-6.1353088797903652</c:v>
                </c:pt>
                <c:pt idx="11">
                  <c:v>-5.6670014242600386</c:v>
                </c:pt>
                <c:pt idx="12">
                  <c:v>-5.1599144229471996</c:v>
                </c:pt>
                <c:pt idx="13">
                  <c:v>-4.6230108198016771</c:v>
                </c:pt>
                <c:pt idx="14">
                  <c:v>-4.0640904797528776</c:v>
                </c:pt>
                <c:pt idx="15">
                  <c:v>-3.489916874182637</c:v>
                </c:pt>
                <c:pt idx="16">
                  <c:v>-2.9063311164865939</c:v>
                </c:pt>
                <c:pt idx="17">
                  <c:v>-2.318354546182261</c:v>
                </c:pt>
                <c:pt idx="18">
                  <c:v>-1.730280950436575</c:v>
                </c:pt>
                <c:pt idx="19">
                  <c:v>-1.1457594120664549</c:v>
                </c:pt>
                <c:pt idx="20">
                  <c:v>-0.56786868215911102</c:v>
                </c:pt>
                <c:pt idx="21">
                  <c:v>8.1610731520752897E-4</c:v>
                </c:pt>
                <c:pt idx="22">
                  <c:v>0.55816365087981701</c:v>
                </c:pt>
                <c:pt idx="23">
                  <c:v>1.10243292548531</c:v>
                </c:pt>
                <c:pt idx="24">
                  <c:v>1.6322252859808211</c:v>
                </c:pt>
                <c:pt idx="25">
                  <c:v>-12.918618024093419</c:v>
                </c:pt>
                <c:pt idx="26">
                  <c:v>-12.420815415100421</c:v>
                </c:pt>
                <c:pt idx="27">
                  <c:v>-11.94003708060019</c:v>
                </c:pt>
                <c:pt idx="28">
                  <c:v>-11.476696684659361</c:v>
                </c:pt>
                <c:pt idx="29">
                  <c:v>-11.03103805896683</c:v>
                </c:pt>
                <c:pt idx="30">
                  <c:v>-10.60315921469507</c:v>
                </c:pt>
                <c:pt idx="31">
                  <c:v>-10.193033645856509</c:v>
                </c:pt>
                <c:pt idx="32">
                  <c:v>-9.8005291998149602</c:v>
                </c:pt>
                <c:pt idx="33">
                  <c:v>-9.4254247641793008</c:v>
                </c:pt>
                <c:pt idx="34">
                  <c:v>-9.0674249953113399</c:v>
                </c:pt>
                <c:pt idx="35">
                  <c:v>-8.7261732919023078</c:v>
                </c:pt>
                <c:pt idx="36">
                  <c:v>-8.4012631973153287</c:v>
                </c:pt>
                <c:pt idx="37">
                  <c:v>-8.092248396470815</c:v>
                </c:pt>
                <c:pt idx="38">
                  <c:v>-7.7986514568033733</c:v>
                </c:pt>
                <c:pt idx="39">
                  <c:v>-7.5199714480910167</c:v>
                </c:pt>
                <c:pt idx="40">
                  <c:v>-7.2704624184639997</c:v>
                </c:pt>
                <c:pt idx="41">
                  <c:v>-7.034324993484887</c:v>
                </c:pt>
                <c:pt idx="42">
                  <c:v>-6.8104652903889464</c:v>
                </c:pt>
                <c:pt idx="43">
                  <c:v>-6.598424486162104</c:v>
                </c:pt>
                <c:pt idx="44">
                  <c:v>-6.397739592234891</c:v>
                </c:pt>
                <c:pt idx="45">
                  <c:v>-6.2079469426204739</c:v>
                </c:pt>
                <c:pt idx="46">
                  <c:v>-6.0285851619647053</c:v>
                </c:pt>
                <c:pt idx="47">
                  <c:v>-5.8591976733584499</c:v>
                </c:pt>
                <c:pt idx="48">
                  <c:v>-5.6993347996057668</c:v>
                </c:pt>
                <c:pt idx="49">
                  <c:v>-5.5485555060792366</c:v>
                </c:pt>
                <c:pt idx="50">
                  <c:v>-5.4064288282706698</c:v>
                </c:pt>
                <c:pt idx="51">
                  <c:v>-5.2725350226115371</c:v>
                </c:pt>
                <c:pt idx="52">
                  <c:v>-5.1464664750473323</c:v>
                </c:pt>
                <c:pt idx="53">
                  <c:v>-5.0278283981617848</c:v>
                </c:pt>
                <c:pt idx="54">
                  <c:v>-4.9162393443232757</c:v>
                </c:pt>
                <c:pt idx="55">
                  <c:v>-4.8113315593321486</c:v>
                </c:pt>
                <c:pt idx="56">
                  <c:v>-4.7127511983530281</c:v>
                </c:pt>
                <c:pt idx="57">
                  <c:v>-4.6201584234922706</c:v>
                </c:pt>
                <c:pt idx="58">
                  <c:v>-4.5332274002016</c:v>
                </c:pt>
                <c:pt idx="59">
                  <c:v>-4.4516462077314252</c:v>
                </c:pt>
                <c:pt idx="60">
                  <c:v>-4.3751166771001246</c:v>
                </c:pt>
                <c:pt idx="61">
                  <c:v>-4.3033541684693093</c:v>
                </c:pt>
                <c:pt idx="62">
                  <c:v>-4.2360872984024036</c:v>
                </c:pt>
                <c:pt idx="63">
                  <c:v>-4.1730576262189416</c:v>
                </c:pt>
                <c:pt idx="64">
                  <c:v>-4.1140193075251403</c:v>
                </c:pt>
                <c:pt idx="65">
                  <c:v>-4.058738721989843</c:v>
                </c:pt>
              </c:numCache>
            </c:numRef>
          </c:val>
          <c:smooth val="0"/>
          <c:extLst>
            <c:ext xmlns:c16="http://schemas.microsoft.com/office/drawing/2014/chart" uri="{C3380CC4-5D6E-409C-BE32-E72D297353CC}">
              <c16:uniqueId val="{00000003-60AC-4E5F-AA81-ADBD5554B32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582495232"/>
        <c:axId val="1582499936"/>
      </c:lineChart>
      <c:catAx>
        <c:axId val="158249523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582499936"/>
        <c:crosses val="autoZero"/>
        <c:auto val="1"/>
        <c:lblAlgn val="ctr"/>
        <c:lblOffset val="100"/>
        <c:noMultiLvlLbl val="0"/>
      </c:catAx>
      <c:valAx>
        <c:axId val="1582499936"/>
        <c:scaling>
          <c:orientation val="minMax"/>
        </c:scaling>
        <c:delete val="0"/>
        <c:axPos val="l"/>
        <c:numFmt formatCode="[$£-809]#,##0.00;[Red][$£-809]#,##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58249523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'Capital Recovery'!$B$2</c:f>
              <c:strCache>
                <c:ptCount val="1"/>
                <c:pt idx="0">
                  <c:v>Alt 1</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dispRSqr val="1"/>
            <c:dispEq val="1"/>
            <c:trendlineLbl>
              <c:layout>
                <c:manualLayout>
                  <c:x val="6.49890617170308E-4"/>
                  <c:y val="-3.3212540050610501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'Capital Recovery'!$AR$1:$BP$1</c:f>
              <c:numCache>
                <c:formatCode>General</c:formatCode>
                <c:ptCount val="25"/>
                <c:pt idx="0">
                  <c:v>41</c:v>
                </c:pt>
                <c:pt idx="1">
                  <c:v>42</c:v>
                </c:pt>
                <c:pt idx="2">
                  <c:v>43</c:v>
                </c:pt>
                <c:pt idx="3">
                  <c:v>44</c:v>
                </c:pt>
                <c:pt idx="4">
                  <c:v>45</c:v>
                </c:pt>
                <c:pt idx="5">
                  <c:v>46</c:v>
                </c:pt>
                <c:pt idx="6">
                  <c:v>47</c:v>
                </c:pt>
                <c:pt idx="7">
                  <c:v>48</c:v>
                </c:pt>
                <c:pt idx="8">
                  <c:v>49</c:v>
                </c:pt>
                <c:pt idx="9">
                  <c:v>50</c:v>
                </c:pt>
                <c:pt idx="10">
                  <c:v>51</c:v>
                </c:pt>
                <c:pt idx="11">
                  <c:v>52</c:v>
                </c:pt>
                <c:pt idx="12">
                  <c:v>53</c:v>
                </c:pt>
                <c:pt idx="13">
                  <c:v>54</c:v>
                </c:pt>
                <c:pt idx="14">
                  <c:v>55</c:v>
                </c:pt>
                <c:pt idx="15">
                  <c:v>56</c:v>
                </c:pt>
                <c:pt idx="16">
                  <c:v>57</c:v>
                </c:pt>
                <c:pt idx="17">
                  <c:v>58</c:v>
                </c:pt>
                <c:pt idx="18">
                  <c:v>59</c:v>
                </c:pt>
                <c:pt idx="19">
                  <c:v>60</c:v>
                </c:pt>
                <c:pt idx="20">
                  <c:v>61</c:v>
                </c:pt>
                <c:pt idx="21">
                  <c:v>62</c:v>
                </c:pt>
                <c:pt idx="22">
                  <c:v>63</c:v>
                </c:pt>
                <c:pt idx="23">
                  <c:v>64</c:v>
                </c:pt>
                <c:pt idx="24">
                  <c:v>65</c:v>
                </c:pt>
              </c:numCache>
            </c:numRef>
          </c:xVal>
          <c:yVal>
            <c:numRef>
              <c:f>'Capital Recovery'!$AR$2:$BP$2</c:f>
              <c:numCache>
                <c:formatCode>[$£-809]#,##0.00;[Red][$£-809]#,##0.00</c:formatCode>
                <c:ptCount val="25"/>
                <c:pt idx="0">
                  <c:v>-15.120749763405099</c:v>
                </c:pt>
                <c:pt idx="1">
                  <c:v>-14.896890060309151</c:v>
                </c:pt>
                <c:pt idx="2">
                  <c:v>-14.684849256082311</c:v>
                </c:pt>
                <c:pt idx="3">
                  <c:v>-14.48416436215509</c:v>
                </c:pt>
                <c:pt idx="4">
                  <c:v>-14.294371712540681</c:v>
                </c:pt>
                <c:pt idx="5">
                  <c:v>-14.115009931884909</c:v>
                </c:pt>
                <c:pt idx="6">
                  <c:v>-13.94562244327865</c:v>
                </c:pt>
                <c:pt idx="7">
                  <c:v>-13.78575956952597</c:v>
                </c:pt>
                <c:pt idx="8">
                  <c:v>-13.634980275999441</c:v>
                </c:pt>
                <c:pt idx="9">
                  <c:v>-13.492853598190869</c:v>
                </c:pt>
                <c:pt idx="10">
                  <c:v>-13.35895979253174</c:v>
                </c:pt>
                <c:pt idx="11">
                  <c:v>-13.23289124496754</c:v>
                </c:pt>
                <c:pt idx="12">
                  <c:v>-13.114253168081991</c:v>
                </c:pt>
                <c:pt idx="13">
                  <c:v>-13.00266411424348</c:v>
                </c:pt>
                <c:pt idx="14">
                  <c:v>-12.89775632925236</c:v>
                </c:pt>
                <c:pt idx="15">
                  <c:v>-12.799175968273239</c:v>
                </c:pt>
                <c:pt idx="16">
                  <c:v>-12.706583193412481</c:v>
                </c:pt>
                <c:pt idx="17">
                  <c:v>-12.61965217012181</c:v>
                </c:pt>
                <c:pt idx="18">
                  <c:v>-12.53807097765163</c:v>
                </c:pt>
                <c:pt idx="19">
                  <c:v>-12.461541447020339</c:v>
                </c:pt>
                <c:pt idx="20">
                  <c:v>-12.38977893838952</c:v>
                </c:pt>
                <c:pt idx="21">
                  <c:v>-12.322512068322609</c:v>
                </c:pt>
                <c:pt idx="22">
                  <c:v>-12.25948239613915</c:v>
                </c:pt>
                <c:pt idx="23">
                  <c:v>-12.200444077445351</c:v>
                </c:pt>
                <c:pt idx="24">
                  <c:v>-12.145163491910051</c:v>
                </c:pt>
              </c:numCache>
            </c:numRef>
          </c:yVal>
          <c:smooth val="0"/>
          <c:extLst>
            <c:ext xmlns:c16="http://schemas.microsoft.com/office/drawing/2014/chart" uri="{C3380CC4-5D6E-409C-BE32-E72D297353CC}">
              <c16:uniqueId val="{00000000-0F72-4611-BD44-DC6887BD4FA4}"/>
            </c:ext>
          </c:extLst>
        </c:ser>
        <c:ser>
          <c:idx val="1"/>
          <c:order val="1"/>
          <c:tx>
            <c:strRef>
              <c:f>'Capital Recovery'!$B$3</c:f>
              <c:strCache>
                <c:ptCount val="1"/>
                <c:pt idx="0">
                  <c:v>Alt 2</c:v>
                </c:pt>
              </c:strCache>
            </c:strRef>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og"/>
            <c:dispRSqr val="1"/>
            <c:dispEq val="1"/>
            <c:trendlineLbl>
              <c:layout>
                <c:manualLayout>
                  <c:x val="6.49890617170308E-4"/>
                  <c:y val="-3.2824261609465201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'Capital Recovery'!$AR$1:$BP$1</c:f>
              <c:numCache>
                <c:formatCode>General</c:formatCode>
                <c:ptCount val="25"/>
                <c:pt idx="0">
                  <c:v>41</c:v>
                </c:pt>
                <c:pt idx="1">
                  <c:v>42</c:v>
                </c:pt>
                <c:pt idx="2">
                  <c:v>43</c:v>
                </c:pt>
                <c:pt idx="3">
                  <c:v>44</c:v>
                </c:pt>
                <c:pt idx="4">
                  <c:v>45</c:v>
                </c:pt>
                <c:pt idx="5">
                  <c:v>46</c:v>
                </c:pt>
                <c:pt idx="6">
                  <c:v>47</c:v>
                </c:pt>
                <c:pt idx="7">
                  <c:v>48</c:v>
                </c:pt>
                <c:pt idx="8">
                  <c:v>49</c:v>
                </c:pt>
                <c:pt idx="9">
                  <c:v>50</c:v>
                </c:pt>
                <c:pt idx="10">
                  <c:v>51</c:v>
                </c:pt>
                <c:pt idx="11">
                  <c:v>52</c:v>
                </c:pt>
                <c:pt idx="12">
                  <c:v>53</c:v>
                </c:pt>
                <c:pt idx="13">
                  <c:v>54</c:v>
                </c:pt>
                <c:pt idx="14">
                  <c:v>55</c:v>
                </c:pt>
                <c:pt idx="15">
                  <c:v>56</c:v>
                </c:pt>
                <c:pt idx="16">
                  <c:v>57</c:v>
                </c:pt>
                <c:pt idx="17">
                  <c:v>58</c:v>
                </c:pt>
                <c:pt idx="18">
                  <c:v>59</c:v>
                </c:pt>
                <c:pt idx="19">
                  <c:v>60</c:v>
                </c:pt>
                <c:pt idx="20">
                  <c:v>61</c:v>
                </c:pt>
                <c:pt idx="21">
                  <c:v>62</c:v>
                </c:pt>
                <c:pt idx="22">
                  <c:v>63</c:v>
                </c:pt>
                <c:pt idx="23">
                  <c:v>64</c:v>
                </c:pt>
                <c:pt idx="24">
                  <c:v>65</c:v>
                </c:pt>
              </c:numCache>
            </c:numRef>
          </c:xVal>
          <c:yVal>
            <c:numRef>
              <c:f>'Capital Recovery'!$AR$3:$BP$3</c:f>
              <c:numCache>
                <c:formatCode>[$£-809]#,##0.00;[Red][$£-809]#,##0.00</c:formatCode>
                <c:ptCount val="25"/>
                <c:pt idx="0">
                  <c:v>-11.011081382608751</c:v>
                </c:pt>
                <c:pt idx="1">
                  <c:v>-10.79771913172293</c:v>
                </c:pt>
                <c:pt idx="2">
                  <c:v>-10.595269350362241</c:v>
                </c:pt>
                <c:pt idx="3">
                  <c:v>-10.403345736596849</c:v>
                </c:pt>
                <c:pt idx="4">
                  <c:v>-10.22155492364517</c:v>
                </c:pt>
                <c:pt idx="5">
                  <c:v>-10.04949997343323</c:v>
                </c:pt>
                <c:pt idx="6">
                  <c:v>-9.8867833671108514</c:v>
                </c:pt>
                <c:pt idx="7">
                  <c:v>-9.7330095496762095</c:v>
                </c:pt>
                <c:pt idx="8">
                  <c:v>-9.5877870800206395</c:v>
                </c:pt>
                <c:pt idx="9">
                  <c:v>-9.4507304324274592</c:v>
                </c:pt>
                <c:pt idx="10">
                  <c:v>-9.3214614907894902</c:v>
                </c:pt>
                <c:pt idx="11">
                  <c:v>-9.1996107725036822</c:v>
                </c:pt>
                <c:pt idx="12">
                  <c:v>-9.0848184151141638</c:v>
                </c:pt>
                <c:pt idx="13">
                  <c:v>-8.9767349552683093</c:v>
                </c:pt>
                <c:pt idx="14">
                  <c:v>-8.8750219263883832</c:v>
                </c:pt>
                <c:pt idx="15">
                  <c:v>-8.7793522986118848</c:v>
                </c:pt>
                <c:pt idx="16">
                  <c:v>-8.6894107819871191</c:v>
                </c:pt>
                <c:pt idx="17">
                  <c:v>-8.6048940116003578</c:v>
                </c:pt>
                <c:pt idx="18">
                  <c:v>-8.5255106312327662</c:v>
                </c:pt>
                <c:pt idx="19">
                  <c:v>-8.4509812902771149</c:v>
                </c:pt>
                <c:pt idx="20">
                  <c:v>-8.3810385669659251</c:v>
                </c:pt>
                <c:pt idx="21">
                  <c:v>-8.3154268294562392</c:v>
                </c:pt>
                <c:pt idx="22">
                  <c:v>-8.2539020449647964</c:v>
                </c:pt>
                <c:pt idx="23">
                  <c:v>-8.1962315459362394</c:v>
                </c:pt>
                <c:pt idx="24">
                  <c:v>-8.1421937611424635</c:v>
                </c:pt>
              </c:numCache>
            </c:numRef>
          </c:yVal>
          <c:smooth val="0"/>
          <c:extLst>
            <c:ext xmlns:c16="http://schemas.microsoft.com/office/drawing/2014/chart" uri="{C3380CC4-5D6E-409C-BE32-E72D297353CC}">
              <c16:uniqueId val="{00000001-0F72-4611-BD44-DC6887BD4FA4}"/>
            </c:ext>
          </c:extLst>
        </c:ser>
        <c:ser>
          <c:idx val="2"/>
          <c:order val="2"/>
          <c:tx>
            <c:strRef>
              <c:f>'Capital Recovery'!$B$4</c:f>
              <c:strCache>
                <c:ptCount val="1"/>
                <c:pt idx="0">
                  <c:v>Alt 3</c:v>
                </c:pt>
              </c:strCache>
            </c:strRef>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og"/>
            <c:dispRSqr val="1"/>
            <c:dispEq val="1"/>
            <c:trendlineLbl>
              <c:layout>
                <c:manualLayout>
                  <c:x val="-2.3897401849643299E-3"/>
                  <c:y val="6.9180313541355995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'Capital Recovery'!$AR$1:$BP$1</c:f>
              <c:numCache>
                <c:formatCode>General</c:formatCode>
                <c:ptCount val="25"/>
                <c:pt idx="0">
                  <c:v>41</c:v>
                </c:pt>
                <c:pt idx="1">
                  <c:v>42</c:v>
                </c:pt>
                <c:pt idx="2">
                  <c:v>43</c:v>
                </c:pt>
                <c:pt idx="3">
                  <c:v>44</c:v>
                </c:pt>
                <c:pt idx="4">
                  <c:v>45</c:v>
                </c:pt>
                <c:pt idx="5">
                  <c:v>46</c:v>
                </c:pt>
                <c:pt idx="6">
                  <c:v>47</c:v>
                </c:pt>
                <c:pt idx="7">
                  <c:v>48</c:v>
                </c:pt>
                <c:pt idx="8">
                  <c:v>49</c:v>
                </c:pt>
                <c:pt idx="9">
                  <c:v>50</c:v>
                </c:pt>
                <c:pt idx="10">
                  <c:v>51</c:v>
                </c:pt>
                <c:pt idx="11">
                  <c:v>52</c:v>
                </c:pt>
                <c:pt idx="12">
                  <c:v>53</c:v>
                </c:pt>
                <c:pt idx="13">
                  <c:v>54</c:v>
                </c:pt>
                <c:pt idx="14">
                  <c:v>55</c:v>
                </c:pt>
                <c:pt idx="15">
                  <c:v>56</c:v>
                </c:pt>
                <c:pt idx="16">
                  <c:v>57</c:v>
                </c:pt>
                <c:pt idx="17">
                  <c:v>58</c:v>
                </c:pt>
                <c:pt idx="18">
                  <c:v>59</c:v>
                </c:pt>
                <c:pt idx="19">
                  <c:v>60</c:v>
                </c:pt>
                <c:pt idx="20">
                  <c:v>61</c:v>
                </c:pt>
                <c:pt idx="21">
                  <c:v>62</c:v>
                </c:pt>
                <c:pt idx="22">
                  <c:v>63</c:v>
                </c:pt>
                <c:pt idx="23">
                  <c:v>64</c:v>
                </c:pt>
                <c:pt idx="24">
                  <c:v>65</c:v>
                </c:pt>
              </c:numCache>
            </c:numRef>
          </c:xVal>
          <c:yVal>
            <c:numRef>
              <c:f>'Capital Recovery'!$AR$4:$BP$4</c:f>
              <c:numCache>
                <c:formatCode>[$£-809]#,##0.00;[Red][$£-809]#,##0.00</c:formatCode>
                <c:ptCount val="25"/>
                <c:pt idx="0">
                  <c:v>-15.858368491353749</c:v>
                </c:pt>
                <c:pt idx="1">
                  <c:v>-15.63450878825781</c:v>
                </c:pt>
                <c:pt idx="2">
                  <c:v>-15.42246798403097</c:v>
                </c:pt>
                <c:pt idx="3">
                  <c:v>-15.221783090103759</c:v>
                </c:pt>
                <c:pt idx="4">
                  <c:v>-15.03199044048934</c:v>
                </c:pt>
                <c:pt idx="5">
                  <c:v>-14.85262865983357</c:v>
                </c:pt>
                <c:pt idx="6">
                  <c:v>-14.68324117122731</c:v>
                </c:pt>
                <c:pt idx="7">
                  <c:v>-14.523378297474631</c:v>
                </c:pt>
                <c:pt idx="8">
                  <c:v>-14.3725990039481</c:v>
                </c:pt>
                <c:pt idx="9">
                  <c:v>-14.23047232613953</c:v>
                </c:pt>
                <c:pt idx="10">
                  <c:v>-14.096578520480399</c:v>
                </c:pt>
                <c:pt idx="11">
                  <c:v>-13.970509972916201</c:v>
                </c:pt>
                <c:pt idx="12">
                  <c:v>-13.85187189603065</c:v>
                </c:pt>
                <c:pt idx="13">
                  <c:v>-13.740282842192141</c:v>
                </c:pt>
                <c:pt idx="14">
                  <c:v>-13.635375057201021</c:v>
                </c:pt>
                <c:pt idx="15">
                  <c:v>-13.5367946962219</c:v>
                </c:pt>
                <c:pt idx="16">
                  <c:v>-13.44420192136114</c:v>
                </c:pt>
                <c:pt idx="17">
                  <c:v>-13.357270898070469</c:v>
                </c:pt>
                <c:pt idx="18">
                  <c:v>-13.2756897056003</c:v>
                </c:pt>
                <c:pt idx="19">
                  <c:v>-13.199160174969</c:v>
                </c:pt>
                <c:pt idx="20">
                  <c:v>-13.12739766633818</c:v>
                </c:pt>
                <c:pt idx="21">
                  <c:v>-13.06013079627127</c:v>
                </c:pt>
                <c:pt idx="22">
                  <c:v>-12.997101124087809</c:v>
                </c:pt>
                <c:pt idx="23">
                  <c:v>-12.93806280539401</c:v>
                </c:pt>
                <c:pt idx="24">
                  <c:v>-12.88278221985871</c:v>
                </c:pt>
              </c:numCache>
            </c:numRef>
          </c:yVal>
          <c:smooth val="0"/>
          <c:extLst>
            <c:ext xmlns:c16="http://schemas.microsoft.com/office/drawing/2014/chart" uri="{C3380CC4-5D6E-409C-BE32-E72D297353CC}">
              <c16:uniqueId val="{00000002-0F72-4611-BD44-DC6887BD4FA4}"/>
            </c:ext>
          </c:extLst>
        </c:ser>
        <c:ser>
          <c:idx val="3"/>
          <c:order val="3"/>
          <c:tx>
            <c:strRef>
              <c:f>'Capital Recovery'!$B$5</c:f>
              <c:strCache>
                <c:ptCount val="1"/>
                <c:pt idx="0">
                  <c:v>Alt 4</c:v>
                </c:pt>
              </c:strCache>
            </c:strRef>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og"/>
            <c:dispRSqr val="1"/>
            <c:dispEq val="1"/>
            <c:trendlineLbl>
              <c:layout>
                <c:manualLayout>
                  <c:x val="4.7027316866831504E-3"/>
                  <c:y val="-3.8062111721558801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'Capital Recovery'!$AR$1:$BP$1</c:f>
              <c:numCache>
                <c:formatCode>General</c:formatCode>
                <c:ptCount val="25"/>
                <c:pt idx="0">
                  <c:v>41</c:v>
                </c:pt>
                <c:pt idx="1">
                  <c:v>42</c:v>
                </c:pt>
                <c:pt idx="2">
                  <c:v>43</c:v>
                </c:pt>
                <c:pt idx="3">
                  <c:v>44</c:v>
                </c:pt>
                <c:pt idx="4">
                  <c:v>45</c:v>
                </c:pt>
                <c:pt idx="5">
                  <c:v>46</c:v>
                </c:pt>
                <c:pt idx="6">
                  <c:v>47</c:v>
                </c:pt>
                <c:pt idx="7">
                  <c:v>48</c:v>
                </c:pt>
                <c:pt idx="8">
                  <c:v>49</c:v>
                </c:pt>
                <c:pt idx="9">
                  <c:v>50</c:v>
                </c:pt>
                <c:pt idx="10">
                  <c:v>51</c:v>
                </c:pt>
                <c:pt idx="11">
                  <c:v>52</c:v>
                </c:pt>
                <c:pt idx="12">
                  <c:v>53</c:v>
                </c:pt>
                <c:pt idx="13">
                  <c:v>54</c:v>
                </c:pt>
                <c:pt idx="14">
                  <c:v>55</c:v>
                </c:pt>
                <c:pt idx="15">
                  <c:v>56</c:v>
                </c:pt>
                <c:pt idx="16">
                  <c:v>57</c:v>
                </c:pt>
                <c:pt idx="17">
                  <c:v>58</c:v>
                </c:pt>
                <c:pt idx="18">
                  <c:v>59</c:v>
                </c:pt>
                <c:pt idx="19">
                  <c:v>60</c:v>
                </c:pt>
                <c:pt idx="20">
                  <c:v>61</c:v>
                </c:pt>
                <c:pt idx="21">
                  <c:v>62</c:v>
                </c:pt>
                <c:pt idx="22">
                  <c:v>63</c:v>
                </c:pt>
                <c:pt idx="23">
                  <c:v>64</c:v>
                </c:pt>
                <c:pt idx="24">
                  <c:v>65</c:v>
                </c:pt>
              </c:numCache>
            </c:numRef>
          </c:xVal>
          <c:yVal>
            <c:numRef>
              <c:f>'Capital Recovery'!$AR$5:$BP$5</c:f>
              <c:numCache>
                <c:formatCode>[$£-809]#,##0.00;[Red][$£-809]#,##0.00</c:formatCode>
                <c:ptCount val="25"/>
                <c:pt idx="0">
                  <c:v>-7.034324993484887</c:v>
                </c:pt>
                <c:pt idx="1">
                  <c:v>-6.8104652903889464</c:v>
                </c:pt>
                <c:pt idx="2">
                  <c:v>-6.598424486162104</c:v>
                </c:pt>
                <c:pt idx="3">
                  <c:v>-6.397739592234891</c:v>
                </c:pt>
                <c:pt idx="4">
                  <c:v>-6.2079469426204739</c:v>
                </c:pt>
                <c:pt idx="5">
                  <c:v>-6.0285851619647053</c:v>
                </c:pt>
                <c:pt idx="6">
                  <c:v>-5.8591976733584499</c:v>
                </c:pt>
                <c:pt idx="7">
                  <c:v>-5.6993347996057668</c:v>
                </c:pt>
                <c:pt idx="8">
                  <c:v>-5.5485555060792366</c:v>
                </c:pt>
                <c:pt idx="9">
                  <c:v>-5.4064288282706698</c:v>
                </c:pt>
                <c:pt idx="10">
                  <c:v>-5.2725350226115371</c:v>
                </c:pt>
                <c:pt idx="11">
                  <c:v>-5.1464664750473323</c:v>
                </c:pt>
                <c:pt idx="12">
                  <c:v>-5.0278283981617848</c:v>
                </c:pt>
                <c:pt idx="13">
                  <c:v>-4.9162393443232757</c:v>
                </c:pt>
                <c:pt idx="14">
                  <c:v>-4.8113315593321486</c:v>
                </c:pt>
                <c:pt idx="15">
                  <c:v>-4.7127511983530281</c:v>
                </c:pt>
                <c:pt idx="16">
                  <c:v>-4.6201584234922706</c:v>
                </c:pt>
                <c:pt idx="17">
                  <c:v>-4.5332274002016</c:v>
                </c:pt>
                <c:pt idx="18">
                  <c:v>-4.4516462077314252</c:v>
                </c:pt>
                <c:pt idx="19">
                  <c:v>-4.3751166771001246</c:v>
                </c:pt>
                <c:pt idx="20">
                  <c:v>-4.3033541684693093</c:v>
                </c:pt>
                <c:pt idx="21">
                  <c:v>-4.2360872984024036</c:v>
                </c:pt>
                <c:pt idx="22">
                  <c:v>-4.1730576262189416</c:v>
                </c:pt>
                <c:pt idx="23">
                  <c:v>-4.1140193075251403</c:v>
                </c:pt>
                <c:pt idx="24">
                  <c:v>-4.058738721989843</c:v>
                </c:pt>
              </c:numCache>
            </c:numRef>
          </c:yVal>
          <c:smooth val="0"/>
          <c:extLst>
            <c:ext xmlns:c16="http://schemas.microsoft.com/office/drawing/2014/chart" uri="{C3380CC4-5D6E-409C-BE32-E72D297353CC}">
              <c16:uniqueId val="{00000003-0F72-4611-BD44-DC6887BD4FA4}"/>
            </c:ext>
          </c:extLst>
        </c:ser>
        <c:dLbls>
          <c:showLegendKey val="0"/>
          <c:showVal val="0"/>
          <c:showCatName val="0"/>
          <c:showSerName val="0"/>
          <c:showPercent val="0"/>
          <c:showBubbleSize val="0"/>
        </c:dLbls>
        <c:axId val="1581183200"/>
        <c:axId val="1581187488"/>
      </c:scatterChart>
      <c:valAx>
        <c:axId val="1581183200"/>
        <c:scaling>
          <c:orientation val="minMax"/>
          <c:max val="67"/>
          <c:min val="39"/>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187488"/>
        <c:crosses val="autoZero"/>
        <c:crossBetween val="midCat"/>
      </c:valAx>
      <c:valAx>
        <c:axId val="1581187488"/>
        <c:scaling>
          <c:orientation val="minMax"/>
        </c:scaling>
        <c:delete val="0"/>
        <c:axPos val="l"/>
        <c:majorGridlines>
          <c:spPr>
            <a:ln w="9525" cap="flat" cmpd="sng" algn="ctr">
              <a:solidFill>
                <a:schemeClr val="tx1">
                  <a:lumMod val="15000"/>
                  <a:lumOff val="85000"/>
                </a:schemeClr>
              </a:solidFill>
              <a:round/>
            </a:ln>
            <a:effectLst/>
          </c:spPr>
        </c:majorGridlines>
        <c:numFmt formatCode="[$£-809]#,##0.00;[Red][$£-8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183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41515-C6DE-9A4E-88DC-9659E1769B49}" type="doc">
      <dgm:prSet loTypeId="urn:microsoft.com/office/officeart/2005/8/layout/vList3" loCatId="" qsTypeId="urn:microsoft.com/office/officeart/2005/8/quickstyle/simple4" qsCatId="simple" csTypeId="urn:microsoft.com/office/officeart/2005/8/colors/colorful5" csCatId="colorful" phldr="1"/>
      <dgm:spPr/>
      <dgm:t>
        <a:bodyPr/>
        <a:lstStyle/>
        <a:p>
          <a:endParaRPr lang="zh-CN" altLang="en-US"/>
        </a:p>
      </dgm:t>
    </dgm:pt>
    <dgm:pt modelId="{44BE1334-0C15-F548-A91A-3EAA5F5EFDD1}">
      <dgm:prSet phldrT="[文本]"/>
      <dgm:spPr/>
      <dgm:t>
        <a:bodyPr/>
        <a:lstStyle/>
        <a:p>
          <a:r>
            <a:rPr lang="en-US" altLang="zh-CN" dirty="0"/>
            <a:t>Why</a:t>
          </a:r>
          <a:r>
            <a:rPr lang="en-US" altLang="zh-CN" baseline="0" dirty="0"/>
            <a:t> should start the project?</a:t>
          </a:r>
          <a:endParaRPr lang="zh-CN" altLang="en-US" dirty="0"/>
        </a:p>
      </dgm:t>
    </dgm:pt>
    <dgm:pt modelId="{3B54CA81-82A2-7248-A439-1B108690D186}" type="parTrans" cxnId="{5E13B79B-2AC8-D64C-A0AE-1FA6865A066A}">
      <dgm:prSet/>
      <dgm:spPr/>
      <dgm:t>
        <a:bodyPr/>
        <a:lstStyle/>
        <a:p>
          <a:endParaRPr lang="zh-CN" altLang="en-US"/>
        </a:p>
      </dgm:t>
    </dgm:pt>
    <dgm:pt modelId="{1C903320-112A-D641-A9A8-1C8E13052721}" type="sibTrans" cxnId="{5E13B79B-2AC8-D64C-A0AE-1FA6865A066A}">
      <dgm:prSet/>
      <dgm:spPr/>
      <dgm:t>
        <a:bodyPr/>
        <a:lstStyle/>
        <a:p>
          <a:endParaRPr lang="zh-CN" altLang="en-US"/>
        </a:p>
      </dgm:t>
    </dgm:pt>
    <dgm:pt modelId="{D1B88107-A49A-8948-B749-DE767C6FB8F1}">
      <dgm:prSet phldrT="[文本]"/>
      <dgm:spPr/>
      <dgm:t>
        <a:bodyPr/>
        <a:lstStyle/>
        <a:p>
          <a:r>
            <a:rPr lang="en-US" altLang="zh-CN" dirty="0"/>
            <a:t>Busy</a:t>
          </a:r>
          <a:r>
            <a:rPr lang="en-US" altLang="zh-CN" baseline="0" dirty="0"/>
            <a:t> transport &amp; terrible weather</a:t>
          </a:r>
          <a:endParaRPr lang="zh-CN" altLang="en-US" dirty="0"/>
        </a:p>
      </dgm:t>
    </dgm:pt>
    <dgm:pt modelId="{6D757B1F-AF8C-274C-BE22-CAB8D53D0AD4}" type="parTrans" cxnId="{1A8D1F62-CBA3-FC47-936A-D01FA49C7A2D}">
      <dgm:prSet/>
      <dgm:spPr/>
      <dgm:t>
        <a:bodyPr/>
        <a:lstStyle/>
        <a:p>
          <a:endParaRPr lang="zh-CN" altLang="en-US"/>
        </a:p>
      </dgm:t>
    </dgm:pt>
    <dgm:pt modelId="{50B7C55B-1BA2-6F4B-A546-EDA397FA842D}" type="sibTrans" cxnId="{1A8D1F62-CBA3-FC47-936A-D01FA49C7A2D}">
      <dgm:prSet/>
      <dgm:spPr/>
      <dgm:t>
        <a:bodyPr/>
        <a:lstStyle/>
        <a:p>
          <a:endParaRPr lang="zh-CN" altLang="en-US"/>
        </a:p>
      </dgm:t>
    </dgm:pt>
    <dgm:pt modelId="{D97528F5-AF1F-574B-9F15-2161A8248633}">
      <dgm:prSet phldrT="[文本]"/>
      <dgm:spPr/>
      <dgm:t>
        <a:bodyPr/>
        <a:lstStyle/>
        <a:p>
          <a:r>
            <a:rPr lang="en-US" altLang="zh-CN" dirty="0"/>
            <a:t>The trend of European integration</a:t>
          </a:r>
          <a:endParaRPr lang="zh-CN" altLang="en-US" dirty="0"/>
        </a:p>
      </dgm:t>
    </dgm:pt>
    <dgm:pt modelId="{11EB0889-EFF1-1944-9966-0971197D1D0C}" type="parTrans" cxnId="{81C283C5-F82B-AF4E-ABE0-85D2B1CD9DEA}">
      <dgm:prSet/>
      <dgm:spPr/>
      <dgm:t>
        <a:bodyPr/>
        <a:lstStyle/>
        <a:p>
          <a:endParaRPr lang="zh-CN" altLang="en-US"/>
        </a:p>
      </dgm:t>
    </dgm:pt>
    <dgm:pt modelId="{D6C69DC5-0D3D-1D41-8F0E-335D4F250994}" type="sibTrans" cxnId="{81C283C5-F82B-AF4E-ABE0-85D2B1CD9DEA}">
      <dgm:prSet/>
      <dgm:spPr/>
      <dgm:t>
        <a:bodyPr/>
        <a:lstStyle/>
        <a:p>
          <a:endParaRPr lang="zh-CN" altLang="en-US"/>
        </a:p>
      </dgm:t>
    </dgm:pt>
    <dgm:pt modelId="{078EB763-A8B0-4B46-9292-14438926065D}">
      <dgm:prSet phldrT="[文本]"/>
      <dgm:spPr/>
      <dgm:t>
        <a:bodyPr/>
        <a:lstStyle/>
        <a:p>
          <a:r>
            <a:rPr lang="en-US" altLang="zh-CN" dirty="0"/>
            <a:t>Who</a:t>
          </a:r>
          <a:r>
            <a:rPr lang="en-US" altLang="zh-CN" baseline="0" dirty="0"/>
            <a:t> constructs and runs the project?</a:t>
          </a:r>
          <a:endParaRPr lang="zh-CN" altLang="en-US" dirty="0"/>
        </a:p>
      </dgm:t>
    </dgm:pt>
    <dgm:pt modelId="{DF939D17-5049-FD4D-AC48-D74631A9D596}" type="parTrans" cxnId="{649E2A37-8995-014F-8668-7BB3AB0F2E9A}">
      <dgm:prSet/>
      <dgm:spPr/>
      <dgm:t>
        <a:bodyPr/>
        <a:lstStyle/>
        <a:p>
          <a:endParaRPr lang="zh-CN" altLang="en-US"/>
        </a:p>
      </dgm:t>
    </dgm:pt>
    <dgm:pt modelId="{EC5D1D04-B46F-894C-B9FF-EAAC1AE3F213}" type="sibTrans" cxnId="{649E2A37-8995-014F-8668-7BB3AB0F2E9A}">
      <dgm:prSet/>
      <dgm:spPr/>
      <dgm:t>
        <a:bodyPr/>
        <a:lstStyle/>
        <a:p>
          <a:endParaRPr lang="zh-CN" altLang="en-US"/>
        </a:p>
      </dgm:t>
    </dgm:pt>
    <dgm:pt modelId="{4A7D6A3D-1B17-5D42-A4CE-EF8AF6A436E2}">
      <dgm:prSet phldrT="[文本]"/>
      <dgm:spPr/>
      <dgm:t>
        <a:bodyPr/>
        <a:lstStyle/>
        <a:p>
          <a:r>
            <a:rPr lang="en-US" dirty="0"/>
            <a:t>Channel Tunnel Group-France </a:t>
          </a:r>
          <a:r>
            <a:rPr lang="en-US" dirty="0" err="1"/>
            <a:t>Manche</a:t>
          </a:r>
          <a:r>
            <a:rPr lang="en-US" dirty="0"/>
            <a:t> (CTG-FM)</a:t>
          </a:r>
          <a:endParaRPr lang="zh-CN" altLang="en-US" dirty="0"/>
        </a:p>
      </dgm:t>
    </dgm:pt>
    <dgm:pt modelId="{7EF07B7A-4ACE-E244-A069-53ACE96B9510}" type="parTrans" cxnId="{412825CD-78FF-0445-9C9D-3FE25258923C}">
      <dgm:prSet/>
      <dgm:spPr/>
      <dgm:t>
        <a:bodyPr/>
        <a:lstStyle/>
        <a:p>
          <a:endParaRPr lang="zh-CN" altLang="en-US"/>
        </a:p>
      </dgm:t>
    </dgm:pt>
    <dgm:pt modelId="{2DE2BE3E-4F5A-1545-B874-2AFD0FACB8FC}" type="sibTrans" cxnId="{412825CD-78FF-0445-9C9D-3FE25258923C}">
      <dgm:prSet/>
      <dgm:spPr/>
      <dgm:t>
        <a:bodyPr/>
        <a:lstStyle/>
        <a:p>
          <a:endParaRPr lang="zh-CN" altLang="en-US"/>
        </a:p>
      </dgm:t>
    </dgm:pt>
    <dgm:pt modelId="{5EB8A3C5-780E-2D4B-942E-72A72BA44118}">
      <dgm:prSet phldrT="[文本]"/>
      <dgm:spPr/>
      <dgm:t>
        <a:bodyPr/>
        <a:lstStyle/>
        <a:p>
          <a:r>
            <a:rPr lang="en-US" dirty="0"/>
            <a:t>Contractor:</a:t>
          </a:r>
          <a:r>
            <a:rPr lang="en-US" baseline="0" dirty="0"/>
            <a:t> </a:t>
          </a:r>
          <a:r>
            <a:rPr lang="en-US" dirty="0" err="1"/>
            <a:t>Transmanche</a:t>
          </a:r>
          <a:r>
            <a:rPr lang="en-US" dirty="0"/>
            <a:t> Link (TML)</a:t>
          </a:r>
        </a:p>
      </dgm:t>
    </dgm:pt>
    <dgm:pt modelId="{D0C12F86-FA6E-F34B-8226-019660B64870}" type="parTrans" cxnId="{C213FC60-710B-554A-8E21-CE7BFA264785}">
      <dgm:prSet/>
      <dgm:spPr/>
      <dgm:t>
        <a:bodyPr/>
        <a:lstStyle/>
        <a:p>
          <a:endParaRPr lang="zh-CN" altLang="en-US"/>
        </a:p>
      </dgm:t>
    </dgm:pt>
    <dgm:pt modelId="{0974A57F-7EBD-7745-AA2C-6D0606B369CE}" type="sibTrans" cxnId="{C213FC60-710B-554A-8E21-CE7BFA264785}">
      <dgm:prSet/>
      <dgm:spPr/>
      <dgm:t>
        <a:bodyPr/>
        <a:lstStyle/>
        <a:p>
          <a:endParaRPr lang="zh-CN" altLang="en-US"/>
        </a:p>
      </dgm:t>
    </dgm:pt>
    <dgm:pt modelId="{E310A189-9066-3B40-AC5C-35622602E3B1}">
      <dgm:prSet phldrT="[文本]"/>
      <dgm:spPr/>
      <dgm:t>
        <a:bodyPr/>
        <a:lstStyle/>
        <a:p>
          <a:r>
            <a:rPr lang="en-US" altLang="zh-CN" dirty="0"/>
            <a:t>What cause the financial Failure?</a:t>
          </a:r>
          <a:endParaRPr lang="zh-CN" altLang="en-US" dirty="0"/>
        </a:p>
      </dgm:t>
    </dgm:pt>
    <dgm:pt modelId="{8BF0B1B2-CBD8-E640-8A97-9F620D1199B2}" type="parTrans" cxnId="{EE6F095A-BB26-A74D-A677-7E47349A968B}">
      <dgm:prSet/>
      <dgm:spPr/>
      <dgm:t>
        <a:bodyPr/>
        <a:lstStyle/>
        <a:p>
          <a:endParaRPr lang="zh-CN" altLang="en-US"/>
        </a:p>
      </dgm:t>
    </dgm:pt>
    <dgm:pt modelId="{85817BF7-2DB8-8E4F-A3B9-3C4C372EA907}" type="sibTrans" cxnId="{EE6F095A-BB26-A74D-A677-7E47349A968B}">
      <dgm:prSet/>
      <dgm:spPr/>
      <dgm:t>
        <a:bodyPr/>
        <a:lstStyle/>
        <a:p>
          <a:endParaRPr lang="zh-CN" altLang="en-US"/>
        </a:p>
      </dgm:t>
    </dgm:pt>
    <dgm:pt modelId="{B8AAD7D0-40C2-4541-A87A-55F07808416C}">
      <dgm:prSet phldrT="[文本]"/>
      <dgm:spPr/>
      <dgm:t>
        <a:bodyPr/>
        <a:lstStyle/>
        <a:p>
          <a:r>
            <a:rPr lang="en-US" dirty="0"/>
            <a:t>sign a contract with its partner</a:t>
          </a:r>
          <a:endParaRPr lang="zh-CN" altLang="en-US" dirty="0"/>
        </a:p>
      </dgm:t>
    </dgm:pt>
    <dgm:pt modelId="{4799BC9C-A006-9442-99F7-725707558B0C}" type="parTrans" cxnId="{07CC73B4-61FC-B642-AC6D-05FA1298F346}">
      <dgm:prSet/>
      <dgm:spPr/>
      <dgm:t>
        <a:bodyPr/>
        <a:lstStyle/>
        <a:p>
          <a:endParaRPr lang="zh-CN" altLang="en-US"/>
        </a:p>
      </dgm:t>
    </dgm:pt>
    <dgm:pt modelId="{6A3D76B8-9E4C-BB44-8838-78AE27E93589}" type="sibTrans" cxnId="{07CC73B4-61FC-B642-AC6D-05FA1298F346}">
      <dgm:prSet/>
      <dgm:spPr/>
      <dgm:t>
        <a:bodyPr/>
        <a:lstStyle/>
        <a:p>
          <a:endParaRPr lang="zh-CN" altLang="en-US"/>
        </a:p>
      </dgm:t>
    </dgm:pt>
    <dgm:pt modelId="{CE9E1A0C-B833-1649-9C20-82C3A288E4D4}">
      <dgm:prSet phldrT="[文本]"/>
      <dgm:spPr/>
      <dgm:t>
        <a:bodyPr/>
        <a:lstStyle/>
        <a:p>
          <a:r>
            <a:rPr lang="en-US" dirty="0"/>
            <a:t>no incentives</a:t>
          </a:r>
          <a:endParaRPr lang="zh-CN" altLang="en-US" dirty="0"/>
        </a:p>
      </dgm:t>
    </dgm:pt>
    <dgm:pt modelId="{73D1280D-D692-8C46-8C14-D47C4E8935DC}" type="parTrans" cxnId="{58D76CAC-EBDC-0245-BCB3-78AB2BDAE68D}">
      <dgm:prSet/>
      <dgm:spPr/>
      <dgm:t>
        <a:bodyPr/>
        <a:lstStyle/>
        <a:p>
          <a:endParaRPr lang="zh-CN" altLang="en-US"/>
        </a:p>
      </dgm:t>
    </dgm:pt>
    <dgm:pt modelId="{0D05C698-3007-8B41-B496-0ADAC2D4D6A1}" type="sibTrans" cxnId="{58D76CAC-EBDC-0245-BCB3-78AB2BDAE68D}">
      <dgm:prSet/>
      <dgm:spPr/>
      <dgm:t>
        <a:bodyPr/>
        <a:lstStyle/>
        <a:p>
          <a:endParaRPr lang="zh-CN" altLang="en-US"/>
        </a:p>
      </dgm:t>
    </dgm:pt>
    <dgm:pt modelId="{530F6C23-5385-2347-83D6-D102AA5B199F}">
      <dgm:prSet phldrT="[文本]"/>
      <dgm:spPr/>
      <dgm:t>
        <a:bodyPr/>
        <a:lstStyle/>
        <a:p>
          <a:r>
            <a:rPr lang="en-US" dirty="0"/>
            <a:t>Owner: Eurotunnel</a:t>
          </a:r>
        </a:p>
      </dgm:t>
    </dgm:pt>
    <dgm:pt modelId="{F44C3419-BFDF-4B40-A981-DDCF69F8DF95}" type="parTrans" cxnId="{0814277F-D12E-0540-8DEF-43343E5DF32C}">
      <dgm:prSet/>
      <dgm:spPr/>
      <dgm:t>
        <a:bodyPr/>
        <a:lstStyle/>
        <a:p>
          <a:endParaRPr lang="zh-CN" altLang="en-US"/>
        </a:p>
      </dgm:t>
    </dgm:pt>
    <dgm:pt modelId="{FFF98B52-5D87-884B-86E0-E4B5F05E00AA}" type="sibTrans" cxnId="{0814277F-D12E-0540-8DEF-43343E5DF32C}">
      <dgm:prSet/>
      <dgm:spPr/>
      <dgm:t>
        <a:bodyPr/>
        <a:lstStyle/>
        <a:p>
          <a:endParaRPr lang="zh-CN" altLang="en-US"/>
        </a:p>
      </dgm:t>
    </dgm:pt>
    <dgm:pt modelId="{81A4D2A1-BC6B-834D-86D7-EC9624B948AF}">
      <dgm:prSet phldrT="[文本]"/>
      <dgm:spPr/>
      <dgm:t>
        <a:bodyPr/>
        <a:lstStyle/>
        <a:p>
          <a:r>
            <a:rPr lang="en-US" dirty="0"/>
            <a:t>no particular details in plan</a:t>
          </a:r>
          <a:endParaRPr lang="zh-CN" altLang="en-US" dirty="0"/>
        </a:p>
      </dgm:t>
    </dgm:pt>
    <dgm:pt modelId="{6D61AD2B-D40A-8841-9192-066ED316AFCB}" type="parTrans" cxnId="{B0A1BAE4-2E14-F34A-83C2-A0B2496A9B50}">
      <dgm:prSet/>
      <dgm:spPr/>
      <dgm:t>
        <a:bodyPr/>
        <a:lstStyle/>
        <a:p>
          <a:endParaRPr lang="zh-CN" altLang="en-US"/>
        </a:p>
      </dgm:t>
    </dgm:pt>
    <dgm:pt modelId="{2ADC4DE9-7966-C04F-8365-DF6AFF17D4C0}" type="sibTrans" cxnId="{B0A1BAE4-2E14-F34A-83C2-A0B2496A9B50}">
      <dgm:prSet/>
      <dgm:spPr/>
      <dgm:t>
        <a:bodyPr/>
        <a:lstStyle/>
        <a:p>
          <a:endParaRPr lang="zh-CN" altLang="en-US"/>
        </a:p>
      </dgm:t>
    </dgm:pt>
    <dgm:pt modelId="{63A517F1-7D82-8744-AB37-9AAAFD866629}" type="pres">
      <dgm:prSet presAssocID="{10941515-C6DE-9A4E-88DC-9659E1769B49}" presName="linearFlow" presStyleCnt="0">
        <dgm:presLayoutVars>
          <dgm:dir/>
          <dgm:resizeHandles val="exact"/>
        </dgm:presLayoutVars>
      </dgm:prSet>
      <dgm:spPr/>
    </dgm:pt>
    <dgm:pt modelId="{39625168-E1F8-454D-BD79-681DBB226109}" type="pres">
      <dgm:prSet presAssocID="{44BE1334-0C15-F548-A91A-3EAA5F5EFDD1}" presName="composite" presStyleCnt="0"/>
      <dgm:spPr/>
    </dgm:pt>
    <dgm:pt modelId="{FEBE52F2-C232-8344-BFDD-5A591AE022F4}" type="pres">
      <dgm:prSet presAssocID="{44BE1334-0C15-F548-A91A-3EAA5F5EFDD1}" presName="imgShp" presStyleLbl="fgImgPlace1" presStyleIdx="0" presStyleCnt="3"/>
      <dgm:spPr/>
    </dgm:pt>
    <dgm:pt modelId="{9960EABC-259D-D747-8426-992EFB79A85B}" type="pres">
      <dgm:prSet presAssocID="{44BE1334-0C15-F548-A91A-3EAA5F5EFDD1}" presName="txShp" presStyleLbl="node1" presStyleIdx="0" presStyleCnt="3">
        <dgm:presLayoutVars>
          <dgm:bulletEnabled val="1"/>
        </dgm:presLayoutVars>
      </dgm:prSet>
      <dgm:spPr/>
    </dgm:pt>
    <dgm:pt modelId="{5B709ECD-F6D3-FE43-927B-342A5FF8ED5A}" type="pres">
      <dgm:prSet presAssocID="{1C903320-112A-D641-A9A8-1C8E13052721}" presName="spacing" presStyleCnt="0"/>
      <dgm:spPr/>
    </dgm:pt>
    <dgm:pt modelId="{297DEB55-6903-FE49-8712-011BFA3F6479}" type="pres">
      <dgm:prSet presAssocID="{078EB763-A8B0-4B46-9292-14438926065D}" presName="composite" presStyleCnt="0"/>
      <dgm:spPr/>
    </dgm:pt>
    <dgm:pt modelId="{E752FE34-7C0A-E74C-B9AB-A871DC2CD9A0}" type="pres">
      <dgm:prSet presAssocID="{078EB763-A8B0-4B46-9292-14438926065D}" presName="imgShp" presStyleLbl="fgImgPlace1" presStyleIdx="1" presStyleCnt="3"/>
      <dgm:spPr/>
    </dgm:pt>
    <dgm:pt modelId="{70B2B46F-0997-9A4C-80A1-AB59EC575625}" type="pres">
      <dgm:prSet presAssocID="{078EB763-A8B0-4B46-9292-14438926065D}" presName="txShp" presStyleLbl="node1" presStyleIdx="1" presStyleCnt="3">
        <dgm:presLayoutVars>
          <dgm:bulletEnabled val="1"/>
        </dgm:presLayoutVars>
      </dgm:prSet>
      <dgm:spPr/>
    </dgm:pt>
    <dgm:pt modelId="{060EB279-5DDD-C14B-AA23-9BDED284C5D7}" type="pres">
      <dgm:prSet presAssocID="{EC5D1D04-B46F-894C-B9FF-EAAC1AE3F213}" presName="spacing" presStyleCnt="0"/>
      <dgm:spPr/>
    </dgm:pt>
    <dgm:pt modelId="{F97D5ACD-E5BC-B143-9059-DF2E75DBCDD4}" type="pres">
      <dgm:prSet presAssocID="{E310A189-9066-3B40-AC5C-35622602E3B1}" presName="composite" presStyleCnt="0"/>
      <dgm:spPr/>
    </dgm:pt>
    <dgm:pt modelId="{63B7B871-CE56-204C-ADAE-E6D24A44576E}" type="pres">
      <dgm:prSet presAssocID="{E310A189-9066-3B40-AC5C-35622602E3B1}" presName="imgShp" presStyleLbl="fgImgPlace1" presStyleIdx="2" presStyleCnt="3"/>
      <dgm:spPr/>
    </dgm:pt>
    <dgm:pt modelId="{C9159C5F-1094-E640-A45E-A7D79AF7B420}" type="pres">
      <dgm:prSet presAssocID="{E310A189-9066-3B40-AC5C-35622602E3B1}" presName="txShp" presStyleLbl="node1" presStyleIdx="2" presStyleCnt="3">
        <dgm:presLayoutVars>
          <dgm:bulletEnabled val="1"/>
        </dgm:presLayoutVars>
      </dgm:prSet>
      <dgm:spPr/>
    </dgm:pt>
  </dgm:ptLst>
  <dgm:cxnLst>
    <dgm:cxn modelId="{1A8D1F62-CBA3-FC47-936A-D01FA49C7A2D}" srcId="{44BE1334-0C15-F548-A91A-3EAA5F5EFDD1}" destId="{D1B88107-A49A-8948-B749-DE767C6FB8F1}" srcOrd="0" destOrd="0" parTransId="{6D757B1F-AF8C-274C-BE22-CAB8D53D0AD4}" sibTransId="{50B7C55B-1BA2-6F4B-A546-EDA397FA842D}"/>
    <dgm:cxn modelId="{58833421-F6D3-994D-BD41-A2BE99460C97}" type="presOf" srcId="{D97528F5-AF1F-574B-9F15-2161A8248633}" destId="{9960EABC-259D-D747-8426-992EFB79A85B}" srcOrd="0" destOrd="2" presId="urn:microsoft.com/office/officeart/2005/8/layout/vList3"/>
    <dgm:cxn modelId="{C213FC60-710B-554A-8E21-CE7BFA264785}" srcId="{078EB763-A8B0-4B46-9292-14438926065D}" destId="{5EB8A3C5-780E-2D4B-942E-72A72BA44118}" srcOrd="1" destOrd="0" parTransId="{D0C12F86-FA6E-F34B-8226-019660B64870}" sibTransId="{0974A57F-7EBD-7745-AA2C-6D0606B369CE}"/>
    <dgm:cxn modelId="{807BA1DF-82B4-1144-B430-F12068F523AE}" type="presOf" srcId="{D1B88107-A49A-8948-B749-DE767C6FB8F1}" destId="{9960EABC-259D-D747-8426-992EFB79A85B}" srcOrd="0" destOrd="1" presId="urn:microsoft.com/office/officeart/2005/8/layout/vList3"/>
    <dgm:cxn modelId="{5E13B79B-2AC8-D64C-A0AE-1FA6865A066A}" srcId="{10941515-C6DE-9A4E-88DC-9659E1769B49}" destId="{44BE1334-0C15-F548-A91A-3EAA5F5EFDD1}" srcOrd="0" destOrd="0" parTransId="{3B54CA81-82A2-7248-A439-1B108690D186}" sibTransId="{1C903320-112A-D641-A9A8-1C8E13052721}"/>
    <dgm:cxn modelId="{9A29751D-3828-7445-876C-2D3956154165}" type="presOf" srcId="{10941515-C6DE-9A4E-88DC-9659E1769B49}" destId="{63A517F1-7D82-8744-AB37-9AAAFD866629}" srcOrd="0" destOrd="0" presId="urn:microsoft.com/office/officeart/2005/8/layout/vList3"/>
    <dgm:cxn modelId="{93E61611-2AF3-6941-9D13-B595159EC597}" type="presOf" srcId="{CE9E1A0C-B833-1649-9C20-82C3A288E4D4}" destId="{C9159C5F-1094-E640-A45E-A7D79AF7B420}" srcOrd="0" destOrd="2" presId="urn:microsoft.com/office/officeart/2005/8/layout/vList3"/>
    <dgm:cxn modelId="{649E2A37-8995-014F-8668-7BB3AB0F2E9A}" srcId="{10941515-C6DE-9A4E-88DC-9659E1769B49}" destId="{078EB763-A8B0-4B46-9292-14438926065D}" srcOrd="1" destOrd="0" parTransId="{DF939D17-5049-FD4D-AC48-D74631A9D596}" sibTransId="{EC5D1D04-B46F-894C-B9FF-EAAC1AE3F213}"/>
    <dgm:cxn modelId="{07CC73B4-61FC-B642-AC6D-05FA1298F346}" srcId="{E310A189-9066-3B40-AC5C-35622602E3B1}" destId="{B8AAD7D0-40C2-4541-A87A-55F07808416C}" srcOrd="0" destOrd="0" parTransId="{4799BC9C-A006-9442-99F7-725707558B0C}" sibTransId="{6A3D76B8-9E4C-BB44-8838-78AE27E93589}"/>
    <dgm:cxn modelId="{0814277F-D12E-0540-8DEF-43343E5DF32C}" srcId="{078EB763-A8B0-4B46-9292-14438926065D}" destId="{530F6C23-5385-2347-83D6-D102AA5B199F}" srcOrd="2" destOrd="0" parTransId="{F44C3419-BFDF-4B40-A981-DDCF69F8DF95}" sibTransId="{FFF98B52-5D87-884B-86E0-E4B5F05E00AA}"/>
    <dgm:cxn modelId="{81C283C5-F82B-AF4E-ABE0-85D2B1CD9DEA}" srcId="{44BE1334-0C15-F548-A91A-3EAA5F5EFDD1}" destId="{D97528F5-AF1F-574B-9F15-2161A8248633}" srcOrd="1" destOrd="0" parTransId="{11EB0889-EFF1-1944-9966-0971197D1D0C}" sibTransId="{D6C69DC5-0D3D-1D41-8F0E-335D4F250994}"/>
    <dgm:cxn modelId="{1AC4A21F-BD6F-8A4F-A67D-005A010CCDCE}" type="presOf" srcId="{4A7D6A3D-1B17-5D42-A4CE-EF8AF6A436E2}" destId="{70B2B46F-0997-9A4C-80A1-AB59EC575625}" srcOrd="0" destOrd="1" presId="urn:microsoft.com/office/officeart/2005/8/layout/vList3"/>
    <dgm:cxn modelId="{C7BD162D-3C7C-3E46-92B0-7D4507227DEB}" type="presOf" srcId="{B8AAD7D0-40C2-4541-A87A-55F07808416C}" destId="{C9159C5F-1094-E640-A45E-A7D79AF7B420}" srcOrd="0" destOrd="1" presId="urn:microsoft.com/office/officeart/2005/8/layout/vList3"/>
    <dgm:cxn modelId="{58D76CAC-EBDC-0245-BCB3-78AB2BDAE68D}" srcId="{E310A189-9066-3B40-AC5C-35622602E3B1}" destId="{CE9E1A0C-B833-1649-9C20-82C3A288E4D4}" srcOrd="1" destOrd="0" parTransId="{73D1280D-D692-8C46-8C14-D47C4E8935DC}" sibTransId="{0D05C698-3007-8B41-B496-0ADAC2D4D6A1}"/>
    <dgm:cxn modelId="{412825CD-78FF-0445-9C9D-3FE25258923C}" srcId="{078EB763-A8B0-4B46-9292-14438926065D}" destId="{4A7D6A3D-1B17-5D42-A4CE-EF8AF6A436E2}" srcOrd="0" destOrd="0" parTransId="{7EF07B7A-4ACE-E244-A069-53ACE96B9510}" sibTransId="{2DE2BE3E-4F5A-1545-B874-2AFD0FACB8FC}"/>
    <dgm:cxn modelId="{8D6A5DBE-5FF3-F54D-8FFD-5850D5DF8948}" type="presOf" srcId="{81A4D2A1-BC6B-834D-86D7-EC9624B948AF}" destId="{C9159C5F-1094-E640-A45E-A7D79AF7B420}" srcOrd="0" destOrd="3" presId="urn:microsoft.com/office/officeart/2005/8/layout/vList3"/>
    <dgm:cxn modelId="{EE6F095A-BB26-A74D-A677-7E47349A968B}" srcId="{10941515-C6DE-9A4E-88DC-9659E1769B49}" destId="{E310A189-9066-3B40-AC5C-35622602E3B1}" srcOrd="2" destOrd="0" parTransId="{8BF0B1B2-CBD8-E640-8A97-9F620D1199B2}" sibTransId="{85817BF7-2DB8-8E4F-A3B9-3C4C372EA907}"/>
    <dgm:cxn modelId="{EC0D1DA4-97DF-FA4D-A738-888C1B53B2DD}" type="presOf" srcId="{E310A189-9066-3B40-AC5C-35622602E3B1}" destId="{C9159C5F-1094-E640-A45E-A7D79AF7B420}" srcOrd="0" destOrd="0" presId="urn:microsoft.com/office/officeart/2005/8/layout/vList3"/>
    <dgm:cxn modelId="{B2763D23-D34C-974C-B5E9-11C79CDDE252}" type="presOf" srcId="{530F6C23-5385-2347-83D6-D102AA5B199F}" destId="{70B2B46F-0997-9A4C-80A1-AB59EC575625}" srcOrd="0" destOrd="3" presId="urn:microsoft.com/office/officeart/2005/8/layout/vList3"/>
    <dgm:cxn modelId="{43D605C8-74F4-634D-8DF1-96DEB5866CC8}" type="presOf" srcId="{44BE1334-0C15-F548-A91A-3EAA5F5EFDD1}" destId="{9960EABC-259D-D747-8426-992EFB79A85B}" srcOrd="0" destOrd="0" presId="urn:microsoft.com/office/officeart/2005/8/layout/vList3"/>
    <dgm:cxn modelId="{B0A1BAE4-2E14-F34A-83C2-A0B2496A9B50}" srcId="{E310A189-9066-3B40-AC5C-35622602E3B1}" destId="{81A4D2A1-BC6B-834D-86D7-EC9624B948AF}" srcOrd="2" destOrd="0" parTransId="{6D61AD2B-D40A-8841-9192-066ED316AFCB}" sibTransId="{2ADC4DE9-7966-C04F-8365-DF6AFF17D4C0}"/>
    <dgm:cxn modelId="{1E6304C1-91A8-B244-A924-B76673FD2D5C}" type="presOf" srcId="{5EB8A3C5-780E-2D4B-942E-72A72BA44118}" destId="{70B2B46F-0997-9A4C-80A1-AB59EC575625}" srcOrd="0" destOrd="2" presId="urn:microsoft.com/office/officeart/2005/8/layout/vList3"/>
    <dgm:cxn modelId="{40FF42B6-AE38-1245-9E75-8746B05028A0}" type="presOf" srcId="{078EB763-A8B0-4B46-9292-14438926065D}" destId="{70B2B46F-0997-9A4C-80A1-AB59EC575625}" srcOrd="0" destOrd="0" presId="urn:microsoft.com/office/officeart/2005/8/layout/vList3"/>
    <dgm:cxn modelId="{051E766B-46EF-C54B-B58A-81540C4E9CFF}" type="presParOf" srcId="{63A517F1-7D82-8744-AB37-9AAAFD866629}" destId="{39625168-E1F8-454D-BD79-681DBB226109}" srcOrd="0" destOrd="0" presId="urn:microsoft.com/office/officeart/2005/8/layout/vList3"/>
    <dgm:cxn modelId="{DB139397-B527-AC45-99DF-582FC508FDAE}" type="presParOf" srcId="{39625168-E1F8-454D-BD79-681DBB226109}" destId="{FEBE52F2-C232-8344-BFDD-5A591AE022F4}" srcOrd="0" destOrd="0" presId="urn:microsoft.com/office/officeart/2005/8/layout/vList3"/>
    <dgm:cxn modelId="{0F3CDB06-FCA1-A642-987F-7F7472900FBD}" type="presParOf" srcId="{39625168-E1F8-454D-BD79-681DBB226109}" destId="{9960EABC-259D-D747-8426-992EFB79A85B}" srcOrd="1" destOrd="0" presId="urn:microsoft.com/office/officeart/2005/8/layout/vList3"/>
    <dgm:cxn modelId="{FC89C0B7-1562-0B4D-8367-7E8E5630C90A}" type="presParOf" srcId="{63A517F1-7D82-8744-AB37-9AAAFD866629}" destId="{5B709ECD-F6D3-FE43-927B-342A5FF8ED5A}" srcOrd="1" destOrd="0" presId="urn:microsoft.com/office/officeart/2005/8/layout/vList3"/>
    <dgm:cxn modelId="{1F5AA746-F738-BC49-BC0F-729024AE9D04}" type="presParOf" srcId="{63A517F1-7D82-8744-AB37-9AAAFD866629}" destId="{297DEB55-6903-FE49-8712-011BFA3F6479}" srcOrd="2" destOrd="0" presId="urn:microsoft.com/office/officeart/2005/8/layout/vList3"/>
    <dgm:cxn modelId="{8FBFB0DA-1C6F-6443-A1E6-1E3DD9567479}" type="presParOf" srcId="{297DEB55-6903-FE49-8712-011BFA3F6479}" destId="{E752FE34-7C0A-E74C-B9AB-A871DC2CD9A0}" srcOrd="0" destOrd="0" presId="urn:microsoft.com/office/officeart/2005/8/layout/vList3"/>
    <dgm:cxn modelId="{64A1AEA1-20FC-3544-AC77-47D92F17ED68}" type="presParOf" srcId="{297DEB55-6903-FE49-8712-011BFA3F6479}" destId="{70B2B46F-0997-9A4C-80A1-AB59EC575625}" srcOrd="1" destOrd="0" presId="urn:microsoft.com/office/officeart/2005/8/layout/vList3"/>
    <dgm:cxn modelId="{D51778A4-861B-0946-87AC-60BAD20A8E68}" type="presParOf" srcId="{63A517F1-7D82-8744-AB37-9AAAFD866629}" destId="{060EB279-5DDD-C14B-AA23-9BDED284C5D7}" srcOrd="3" destOrd="0" presId="urn:microsoft.com/office/officeart/2005/8/layout/vList3"/>
    <dgm:cxn modelId="{6744DE2F-F975-904E-B306-B0E9255DEA98}" type="presParOf" srcId="{63A517F1-7D82-8744-AB37-9AAAFD866629}" destId="{F97D5ACD-E5BC-B143-9059-DF2E75DBCDD4}" srcOrd="4" destOrd="0" presId="urn:microsoft.com/office/officeart/2005/8/layout/vList3"/>
    <dgm:cxn modelId="{FFF21969-5EF9-1643-B506-72E983D51EDA}" type="presParOf" srcId="{F97D5ACD-E5BC-B143-9059-DF2E75DBCDD4}" destId="{63B7B871-CE56-204C-ADAE-E6D24A44576E}" srcOrd="0" destOrd="0" presId="urn:microsoft.com/office/officeart/2005/8/layout/vList3"/>
    <dgm:cxn modelId="{0A3E1F24-0D0A-4048-82DF-50EC66D10263}" type="presParOf" srcId="{F97D5ACD-E5BC-B143-9059-DF2E75DBCDD4}" destId="{C9159C5F-1094-E640-A45E-A7D79AF7B4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9E34EC-7170-6845-81BC-AF380AC7DB97}" type="doc">
      <dgm:prSet loTypeId="urn:microsoft.com/office/officeart/2005/8/layout/process5" loCatId="" qsTypeId="urn:microsoft.com/office/officeart/2005/8/quickstyle/simple4" qsCatId="simple" csTypeId="urn:microsoft.com/office/officeart/2005/8/colors/colorful5" csCatId="colorful" phldr="1"/>
      <dgm:spPr/>
      <dgm:t>
        <a:bodyPr/>
        <a:lstStyle/>
        <a:p>
          <a:endParaRPr lang="zh-CN" altLang="en-US"/>
        </a:p>
      </dgm:t>
    </dgm:pt>
    <dgm:pt modelId="{569C06C0-B5F1-DF44-9360-DA5135F62CE1}">
      <dgm:prSet phldrT="[文本]" custT="1"/>
      <dgm:spPr/>
      <dgm:t>
        <a:bodyPr/>
        <a:lstStyle/>
        <a:p>
          <a:pPr lvl="0" algn="ctr" defTabSz="977900">
            <a:lnSpc>
              <a:spcPct val="90000"/>
            </a:lnSpc>
            <a:spcBef>
              <a:spcPct val="0"/>
            </a:spcBef>
            <a:spcAft>
              <a:spcPct val="35000"/>
            </a:spcAft>
          </a:pPr>
          <a:r>
            <a:rPr lang="en-US" altLang="zh-CN" sz="2800" dirty="0"/>
            <a:t>Background</a:t>
          </a:r>
          <a:r>
            <a:rPr lang="zh-CN" altLang="en-US" sz="2800" baseline="0" dirty="0"/>
            <a:t> </a:t>
          </a:r>
          <a:r>
            <a:rPr lang="en-US" altLang="zh-CN" sz="2800" baseline="0" dirty="0"/>
            <a:t>&amp;</a:t>
          </a:r>
          <a:r>
            <a:rPr lang="zh-CN" altLang="en-US" sz="2800" baseline="0" dirty="0"/>
            <a:t> </a:t>
          </a:r>
          <a:r>
            <a:rPr lang="en-US" altLang="zh-CN" sz="2800" baseline="0" dirty="0"/>
            <a:t>former analysis</a:t>
          </a:r>
          <a:endParaRPr lang="en-US" altLang="zh-CN" sz="2800" dirty="0"/>
        </a:p>
      </dgm:t>
    </dgm:pt>
    <dgm:pt modelId="{3D83CD8A-BAF1-0446-8E99-D136705727A9}" type="parTrans" cxnId="{1072C967-4367-EA45-AE65-27EC1564B107}">
      <dgm:prSet/>
      <dgm:spPr/>
      <dgm:t>
        <a:bodyPr/>
        <a:lstStyle/>
        <a:p>
          <a:endParaRPr lang="zh-CN" altLang="en-US"/>
        </a:p>
      </dgm:t>
    </dgm:pt>
    <dgm:pt modelId="{F58EAC7F-D6E9-384C-9D91-61180D73F213}" type="sibTrans" cxnId="{1072C967-4367-EA45-AE65-27EC1564B107}">
      <dgm:prSet/>
      <dgm:spPr/>
      <dgm:t>
        <a:bodyPr/>
        <a:lstStyle/>
        <a:p>
          <a:endParaRPr lang="zh-CN" altLang="en-US"/>
        </a:p>
      </dgm:t>
    </dgm:pt>
    <dgm:pt modelId="{896039BA-E55F-E34F-9905-9B389875BE65}">
      <dgm:prSet phldrT="[文本]" custT="1"/>
      <dgm:spPr/>
      <dgm:t>
        <a:bodyPr/>
        <a:lstStyle/>
        <a:p>
          <a:pPr lvl="0" algn="l" defTabSz="1200150">
            <a:lnSpc>
              <a:spcPct val="90000"/>
            </a:lnSpc>
            <a:spcBef>
              <a:spcPct val="0"/>
            </a:spcBef>
            <a:spcAft>
              <a:spcPct val="35000"/>
            </a:spcAft>
          </a:pPr>
          <a:r>
            <a:rPr lang="en-US" altLang="zh-CN" sz="2800" dirty="0"/>
            <a:t>Current income, loan interest and tax rate</a:t>
          </a:r>
          <a:endParaRPr lang="zh-CN" altLang="en-US" sz="2800" dirty="0"/>
        </a:p>
      </dgm:t>
    </dgm:pt>
    <dgm:pt modelId="{0B0D6A87-2F2D-B34B-9CAB-A06ED95765D2}" type="parTrans" cxnId="{5EC28781-5131-B943-BDF2-776261B83A0B}">
      <dgm:prSet/>
      <dgm:spPr/>
      <dgm:t>
        <a:bodyPr/>
        <a:lstStyle/>
        <a:p>
          <a:endParaRPr lang="zh-CN" altLang="en-US"/>
        </a:p>
      </dgm:t>
    </dgm:pt>
    <dgm:pt modelId="{6E01E082-DED5-EA4A-8CC3-61C3A2943F30}" type="sibTrans" cxnId="{5EC28781-5131-B943-BDF2-776261B83A0B}">
      <dgm:prSet/>
      <dgm:spPr/>
      <dgm:t>
        <a:bodyPr/>
        <a:lstStyle/>
        <a:p>
          <a:endParaRPr lang="zh-CN" altLang="en-US"/>
        </a:p>
      </dgm:t>
    </dgm:pt>
    <dgm:pt modelId="{5C5CAC0F-88AB-904F-94D7-CB6CC61E00C1}">
      <dgm:prSet phldrT="[文本]" custT="1"/>
      <dgm:spPr/>
      <dgm:t>
        <a:bodyPr/>
        <a:lstStyle/>
        <a:p>
          <a:r>
            <a:rPr lang="en-US" altLang="zh-CN" sz="2800" dirty="0"/>
            <a:t>Current initial cost</a:t>
          </a:r>
          <a:r>
            <a:rPr lang="en-US" altLang="zh-CN" sz="2800" baseline="0" dirty="0"/>
            <a:t> and other assumption</a:t>
          </a:r>
          <a:endParaRPr lang="zh-CN" altLang="en-US" sz="2800" dirty="0"/>
        </a:p>
      </dgm:t>
    </dgm:pt>
    <dgm:pt modelId="{DFC96667-54F8-074E-BA52-70D8C2E3E505}" type="parTrans" cxnId="{9EC49DC6-DE93-8A4C-A473-5919A9DC0491}">
      <dgm:prSet/>
      <dgm:spPr/>
      <dgm:t>
        <a:bodyPr/>
        <a:lstStyle/>
        <a:p>
          <a:endParaRPr lang="zh-CN" altLang="en-US"/>
        </a:p>
      </dgm:t>
    </dgm:pt>
    <dgm:pt modelId="{3541D78E-1AD1-894B-AB04-AE3A00D09520}" type="sibTrans" cxnId="{9EC49DC6-DE93-8A4C-A473-5919A9DC0491}">
      <dgm:prSet/>
      <dgm:spPr/>
      <dgm:t>
        <a:bodyPr/>
        <a:lstStyle/>
        <a:p>
          <a:endParaRPr lang="zh-CN" altLang="en-US"/>
        </a:p>
      </dgm:t>
    </dgm:pt>
    <dgm:pt modelId="{1A2E0396-428B-6F4B-A0AD-695D561B34EF}">
      <dgm:prSet custT="1"/>
      <dgm:spPr/>
      <dgm:t>
        <a:bodyPr/>
        <a:lstStyle/>
        <a:p>
          <a:r>
            <a:rPr lang="en-US" altLang="zh-CN" sz="2800" dirty="0"/>
            <a:t>Sensitivity analysis</a:t>
          </a:r>
          <a:endParaRPr lang="zh-CN" altLang="en-US" sz="2800" dirty="0"/>
        </a:p>
      </dgm:t>
    </dgm:pt>
    <dgm:pt modelId="{536EFCB0-177E-F242-B0B2-0D20897DBC42}" type="parTrans" cxnId="{1C9CA82F-C12A-5243-871C-363F2E05B944}">
      <dgm:prSet/>
      <dgm:spPr/>
      <dgm:t>
        <a:bodyPr/>
        <a:lstStyle/>
        <a:p>
          <a:endParaRPr lang="zh-CN" altLang="en-US"/>
        </a:p>
      </dgm:t>
    </dgm:pt>
    <dgm:pt modelId="{3AEBDA70-DF5C-8A42-89BC-D904E1D8300B}" type="sibTrans" cxnId="{1C9CA82F-C12A-5243-871C-363F2E05B944}">
      <dgm:prSet/>
      <dgm:spPr/>
      <dgm:t>
        <a:bodyPr/>
        <a:lstStyle/>
        <a:p>
          <a:endParaRPr lang="zh-CN" altLang="en-US"/>
        </a:p>
      </dgm:t>
    </dgm:pt>
    <dgm:pt modelId="{8A81FE39-4370-9C42-B8DC-48D1D09CEB3A}">
      <dgm:prSet custT="1"/>
      <dgm:spPr/>
      <dgm:t>
        <a:bodyPr/>
        <a:lstStyle/>
        <a:p>
          <a:r>
            <a:rPr lang="en-US" altLang="zh-CN" sz="2800" dirty="0"/>
            <a:t>Conclusions</a:t>
          </a:r>
          <a:endParaRPr lang="zh-CN" altLang="en-US" sz="2800" dirty="0"/>
        </a:p>
      </dgm:t>
    </dgm:pt>
    <dgm:pt modelId="{884D9C59-3325-DC45-AD99-9800631E1376}" type="parTrans" cxnId="{799B73D2-76F4-DD4B-8D7B-1124539384F1}">
      <dgm:prSet/>
      <dgm:spPr/>
      <dgm:t>
        <a:bodyPr/>
        <a:lstStyle/>
        <a:p>
          <a:endParaRPr lang="zh-CN" altLang="en-US"/>
        </a:p>
      </dgm:t>
    </dgm:pt>
    <dgm:pt modelId="{0385BDB6-2498-1A49-825C-96B5A875CD42}" type="sibTrans" cxnId="{799B73D2-76F4-DD4B-8D7B-1124539384F1}">
      <dgm:prSet/>
      <dgm:spPr/>
      <dgm:t>
        <a:bodyPr/>
        <a:lstStyle/>
        <a:p>
          <a:endParaRPr lang="zh-CN" altLang="en-US"/>
        </a:p>
      </dgm:t>
    </dgm:pt>
    <dgm:pt modelId="{B51F9AFC-2FAB-1449-8663-19935E440C5A}" type="pres">
      <dgm:prSet presAssocID="{329E34EC-7170-6845-81BC-AF380AC7DB97}" presName="diagram" presStyleCnt="0">
        <dgm:presLayoutVars>
          <dgm:dir/>
          <dgm:resizeHandles val="exact"/>
        </dgm:presLayoutVars>
      </dgm:prSet>
      <dgm:spPr/>
    </dgm:pt>
    <dgm:pt modelId="{76D077F8-D31D-3544-8F6B-FCACF36D3C72}" type="pres">
      <dgm:prSet presAssocID="{569C06C0-B5F1-DF44-9360-DA5135F62CE1}" presName="node" presStyleLbl="node1" presStyleIdx="0" presStyleCnt="5" custLinFactNeighborX="-335" custLinFactNeighborY="3391">
        <dgm:presLayoutVars>
          <dgm:bulletEnabled val="1"/>
        </dgm:presLayoutVars>
      </dgm:prSet>
      <dgm:spPr/>
    </dgm:pt>
    <dgm:pt modelId="{412E4996-C683-784A-B380-5A1016B8A1E2}" type="pres">
      <dgm:prSet presAssocID="{F58EAC7F-D6E9-384C-9D91-61180D73F213}" presName="sibTrans" presStyleLbl="sibTrans2D1" presStyleIdx="0" presStyleCnt="4"/>
      <dgm:spPr/>
    </dgm:pt>
    <dgm:pt modelId="{E22EC707-8F44-FF4E-83D9-B299506E2B83}" type="pres">
      <dgm:prSet presAssocID="{F58EAC7F-D6E9-384C-9D91-61180D73F213}" presName="connectorText" presStyleLbl="sibTrans2D1" presStyleIdx="0" presStyleCnt="4"/>
      <dgm:spPr/>
    </dgm:pt>
    <dgm:pt modelId="{4ACDCF0B-9F83-DA41-8C1B-B188CFDC207C}" type="pres">
      <dgm:prSet presAssocID="{896039BA-E55F-E34F-9905-9B389875BE65}" presName="node" presStyleLbl="node1" presStyleIdx="1" presStyleCnt="5" custLinFactNeighborX="0" custLinFactNeighborY="3391">
        <dgm:presLayoutVars>
          <dgm:bulletEnabled val="1"/>
        </dgm:presLayoutVars>
      </dgm:prSet>
      <dgm:spPr/>
    </dgm:pt>
    <dgm:pt modelId="{30884C2D-2D4D-0D4F-B514-09065E308B3B}" type="pres">
      <dgm:prSet presAssocID="{6E01E082-DED5-EA4A-8CC3-61C3A2943F30}" presName="sibTrans" presStyleLbl="sibTrans2D1" presStyleIdx="1" presStyleCnt="4"/>
      <dgm:spPr/>
    </dgm:pt>
    <dgm:pt modelId="{F0005B16-EF8C-334A-800A-D2ECE0BBA79E}" type="pres">
      <dgm:prSet presAssocID="{6E01E082-DED5-EA4A-8CC3-61C3A2943F30}" presName="connectorText" presStyleLbl="sibTrans2D1" presStyleIdx="1" presStyleCnt="4"/>
      <dgm:spPr/>
    </dgm:pt>
    <dgm:pt modelId="{772182B0-46E8-D14B-9CFE-37DD7095FB25}" type="pres">
      <dgm:prSet presAssocID="{5C5CAC0F-88AB-904F-94D7-CB6CC61E00C1}" presName="node" presStyleLbl="node1" presStyleIdx="2" presStyleCnt="5">
        <dgm:presLayoutVars>
          <dgm:bulletEnabled val="1"/>
        </dgm:presLayoutVars>
      </dgm:prSet>
      <dgm:spPr/>
    </dgm:pt>
    <dgm:pt modelId="{4994126E-5595-B848-AB06-B5E46EF16630}" type="pres">
      <dgm:prSet presAssocID="{3541D78E-1AD1-894B-AB04-AE3A00D09520}" presName="sibTrans" presStyleLbl="sibTrans2D1" presStyleIdx="2" presStyleCnt="4"/>
      <dgm:spPr/>
    </dgm:pt>
    <dgm:pt modelId="{7D48C02A-3FAC-D247-8C94-60EB1E496688}" type="pres">
      <dgm:prSet presAssocID="{3541D78E-1AD1-894B-AB04-AE3A00D09520}" presName="connectorText" presStyleLbl="sibTrans2D1" presStyleIdx="2" presStyleCnt="4"/>
      <dgm:spPr/>
    </dgm:pt>
    <dgm:pt modelId="{F0B33CCA-76B7-4F4E-A790-62E0A18FE4E9}" type="pres">
      <dgm:prSet presAssocID="{1A2E0396-428B-6F4B-A0AD-695D561B34EF}" presName="node" presStyleLbl="node1" presStyleIdx="3" presStyleCnt="5" custLinFactNeighborX="-71720" custLinFactNeighborY="-12260">
        <dgm:presLayoutVars>
          <dgm:bulletEnabled val="1"/>
        </dgm:presLayoutVars>
      </dgm:prSet>
      <dgm:spPr/>
    </dgm:pt>
    <dgm:pt modelId="{C3709B7D-F32C-6848-82B7-22087E276415}" type="pres">
      <dgm:prSet presAssocID="{3AEBDA70-DF5C-8A42-89BC-D904E1D8300B}" presName="sibTrans" presStyleLbl="sibTrans2D1" presStyleIdx="3" presStyleCnt="4"/>
      <dgm:spPr/>
    </dgm:pt>
    <dgm:pt modelId="{16D2809A-411F-EF47-8A79-9F5B05D046EC}" type="pres">
      <dgm:prSet presAssocID="{3AEBDA70-DF5C-8A42-89BC-D904E1D8300B}" presName="connectorText" presStyleLbl="sibTrans2D1" presStyleIdx="3" presStyleCnt="4"/>
      <dgm:spPr/>
    </dgm:pt>
    <dgm:pt modelId="{9B9D831C-BB78-0A48-A203-4B2D33342E8F}" type="pres">
      <dgm:prSet presAssocID="{8A81FE39-4370-9C42-B8DC-48D1D09CEB3A}" presName="node" presStyleLbl="node1" presStyleIdx="4" presStyleCnt="5" custLinFactX="-8500" custLinFactNeighborX="-100000" custLinFactNeighborY="-13282">
        <dgm:presLayoutVars>
          <dgm:bulletEnabled val="1"/>
        </dgm:presLayoutVars>
      </dgm:prSet>
      <dgm:spPr/>
    </dgm:pt>
  </dgm:ptLst>
  <dgm:cxnLst>
    <dgm:cxn modelId="{B98C93E2-35EF-5445-A11F-5377D36262C2}" type="presOf" srcId="{1A2E0396-428B-6F4B-A0AD-695D561B34EF}" destId="{F0B33CCA-76B7-4F4E-A790-62E0A18FE4E9}" srcOrd="0" destOrd="0" presId="urn:microsoft.com/office/officeart/2005/8/layout/process5"/>
    <dgm:cxn modelId="{A02A865F-7922-A445-90CC-FD7343E3B61F}" type="presOf" srcId="{6E01E082-DED5-EA4A-8CC3-61C3A2943F30}" destId="{F0005B16-EF8C-334A-800A-D2ECE0BBA79E}" srcOrd="1" destOrd="0" presId="urn:microsoft.com/office/officeart/2005/8/layout/process5"/>
    <dgm:cxn modelId="{9EC49DC6-DE93-8A4C-A473-5919A9DC0491}" srcId="{329E34EC-7170-6845-81BC-AF380AC7DB97}" destId="{5C5CAC0F-88AB-904F-94D7-CB6CC61E00C1}" srcOrd="2" destOrd="0" parTransId="{DFC96667-54F8-074E-BA52-70D8C2E3E505}" sibTransId="{3541D78E-1AD1-894B-AB04-AE3A00D09520}"/>
    <dgm:cxn modelId="{EE25EDD9-3E0C-2C43-A0C3-4F3F52C24572}" type="presOf" srcId="{3AEBDA70-DF5C-8A42-89BC-D904E1D8300B}" destId="{C3709B7D-F32C-6848-82B7-22087E276415}" srcOrd="0" destOrd="0" presId="urn:microsoft.com/office/officeart/2005/8/layout/process5"/>
    <dgm:cxn modelId="{9CCA724B-2507-EB41-894D-0184EA462BB1}" type="presOf" srcId="{F58EAC7F-D6E9-384C-9D91-61180D73F213}" destId="{412E4996-C683-784A-B380-5A1016B8A1E2}" srcOrd="0" destOrd="0" presId="urn:microsoft.com/office/officeart/2005/8/layout/process5"/>
    <dgm:cxn modelId="{222A1775-ED00-A145-9905-3B2C6A7FC607}" type="presOf" srcId="{5C5CAC0F-88AB-904F-94D7-CB6CC61E00C1}" destId="{772182B0-46E8-D14B-9CFE-37DD7095FB25}" srcOrd="0" destOrd="0" presId="urn:microsoft.com/office/officeart/2005/8/layout/process5"/>
    <dgm:cxn modelId="{5EC28781-5131-B943-BDF2-776261B83A0B}" srcId="{329E34EC-7170-6845-81BC-AF380AC7DB97}" destId="{896039BA-E55F-E34F-9905-9B389875BE65}" srcOrd="1" destOrd="0" parTransId="{0B0D6A87-2F2D-B34B-9CAB-A06ED95765D2}" sibTransId="{6E01E082-DED5-EA4A-8CC3-61C3A2943F30}"/>
    <dgm:cxn modelId="{104BCF80-808A-5242-922E-8037DF992DB6}" type="presOf" srcId="{329E34EC-7170-6845-81BC-AF380AC7DB97}" destId="{B51F9AFC-2FAB-1449-8663-19935E440C5A}" srcOrd="0" destOrd="0" presId="urn:microsoft.com/office/officeart/2005/8/layout/process5"/>
    <dgm:cxn modelId="{C0D74B45-0F81-9749-9797-74449F3DFC08}" type="presOf" srcId="{3541D78E-1AD1-894B-AB04-AE3A00D09520}" destId="{7D48C02A-3FAC-D247-8C94-60EB1E496688}" srcOrd="1" destOrd="0" presId="urn:microsoft.com/office/officeart/2005/8/layout/process5"/>
    <dgm:cxn modelId="{799B73D2-76F4-DD4B-8D7B-1124539384F1}" srcId="{329E34EC-7170-6845-81BC-AF380AC7DB97}" destId="{8A81FE39-4370-9C42-B8DC-48D1D09CEB3A}" srcOrd="4" destOrd="0" parTransId="{884D9C59-3325-DC45-AD99-9800631E1376}" sibTransId="{0385BDB6-2498-1A49-825C-96B5A875CD42}"/>
    <dgm:cxn modelId="{59196842-8E8D-B549-A20D-7DFBC67FF06B}" type="presOf" srcId="{6E01E082-DED5-EA4A-8CC3-61C3A2943F30}" destId="{30884C2D-2D4D-0D4F-B514-09065E308B3B}" srcOrd="0" destOrd="0" presId="urn:microsoft.com/office/officeart/2005/8/layout/process5"/>
    <dgm:cxn modelId="{D223B06B-BAAA-3F45-8985-EC3B9B254533}" type="presOf" srcId="{8A81FE39-4370-9C42-B8DC-48D1D09CEB3A}" destId="{9B9D831C-BB78-0A48-A203-4B2D33342E8F}" srcOrd="0" destOrd="0" presId="urn:microsoft.com/office/officeart/2005/8/layout/process5"/>
    <dgm:cxn modelId="{1C9CA82F-C12A-5243-871C-363F2E05B944}" srcId="{329E34EC-7170-6845-81BC-AF380AC7DB97}" destId="{1A2E0396-428B-6F4B-A0AD-695D561B34EF}" srcOrd="3" destOrd="0" parTransId="{536EFCB0-177E-F242-B0B2-0D20897DBC42}" sibTransId="{3AEBDA70-DF5C-8A42-89BC-D904E1D8300B}"/>
    <dgm:cxn modelId="{1072C967-4367-EA45-AE65-27EC1564B107}" srcId="{329E34EC-7170-6845-81BC-AF380AC7DB97}" destId="{569C06C0-B5F1-DF44-9360-DA5135F62CE1}" srcOrd="0" destOrd="0" parTransId="{3D83CD8A-BAF1-0446-8E99-D136705727A9}" sibTransId="{F58EAC7F-D6E9-384C-9D91-61180D73F213}"/>
    <dgm:cxn modelId="{E9F97B1B-6BAC-CE4B-8373-F1A7C97BE2B3}" type="presOf" srcId="{F58EAC7F-D6E9-384C-9D91-61180D73F213}" destId="{E22EC707-8F44-FF4E-83D9-B299506E2B83}" srcOrd="1" destOrd="0" presId="urn:microsoft.com/office/officeart/2005/8/layout/process5"/>
    <dgm:cxn modelId="{C6FBF3C2-25A7-2548-B771-143C99B2117E}" type="presOf" srcId="{896039BA-E55F-E34F-9905-9B389875BE65}" destId="{4ACDCF0B-9F83-DA41-8C1B-B188CFDC207C}" srcOrd="0" destOrd="0" presId="urn:microsoft.com/office/officeart/2005/8/layout/process5"/>
    <dgm:cxn modelId="{9FAD6C0B-C5AA-0549-9BBA-90F1D5264727}" type="presOf" srcId="{3541D78E-1AD1-894B-AB04-AE3A00D09520}" destId="{4994126E-5595-B848-AB06-B5E46EF16630}" srcOrd="0" destOrd="0" presId="urn:microsoft.com/office/officeart/2005/8/layout/process5"/>
    <dgm:cxn modelId="{C9AC1200-1572-1743-B0DC-3FCC4C7777A0}" type="presOf" srcId="{3AEBDA70-DF5C-8A42-89BC-D904E1D8300B}" destId="{16D2809A-411F-EF47-8A79-9F5B05D046EC}" srcOrd="1" destOrd="0" presId="urn:microsoft.com/office/officeart/2005/8/layout/process5"/>
    <dgm:cxn modelId="{69B411C1-10CB-9042-9D62-B250FAD47D46}" type="presOf" srcId="{569C06C0-B5F1-DF44-9360-DA5135F62CE1}" destId="{76D077F8-D31D-3544-8F6B-FCACF36D3C72}" srcOrd="0" destOrd="0" presId="urn:microsoft.com/office/officeart/2005/8/layout/process5"/>
    <dgm:cxn modelId="{8710AB9B-80D0-8A48-BB59-171DF6099872}" type="presParOf" srcId="{B51F9AFC-2FAB-1449-8663-19935E440C5A}" destId="{76D077F8-D31D-3544-8F6B-FCACF36D3C72}" srcOrd="0" destOrd="0" presId="urn:microsoft.com/office/officeart/2005/8/layout/process5"/>
    <dgm:cxn modelId="{B249007C-A53D-1A46-8E88-E1F4DA74B002}" type="presParOf" srcId="{B51F9AFC-2FAB-1449-8663-19935E440C5A}" destId="{412E4996-C683-784A-B380-5A1016B8A1E2}" srcOrd="1" destOrd="0" presId="urn:microsoft.com/office/officeart/2005/8/layout/process5"/>
    <dgm:cxn modelId="{68FE504D-2D47-B746-9FDC-6CE6392FEE9B}" type="presParOf" srcId="{412E4996-C683-784A-B380-5A1016B8A1E2}" destId="{E22EC707-8F44-FF4E-83D9-B299506E2B83}" srcOrd="0" destOrd="0" presId="urn:microsoft.com/office/officeart/2005/8/layout/process5"/>
    <dgm:cxn modelId="{13032B64-4192-A944-8A81-843BE41FDC79}" type="presParOf" srcId="{B51F9AFC-2FAB-1449-8663-19935E440C5A}" destId="{4ACDCF0B-9F83-DA41-8C1B-B188CFDC207C}" srcOrd="2" destOrd="0" presId="urn:microsoft.com/office/officeart/2005/8/layout/process5"/>
    <dgm:cxn modelId="{7755F25F-5A99-5E45-A313-BA060A0C148D}" type="presParOf" srcId="{B51F9AFC-2FAB-1449-8663-19935E440C5A}" destId="{30884C2D-2D4D-0D4F-B514-09065E308B3B}" srcOrd="3" destOrd="0" presId="urn:microsoft.com/office/officeart/2005/8/layout/process5"/>
    <dgm:cxn modelId="{750EAF72-5577-2B44-A28F-46766D6A1D01}" type="presParOf" srcId="{30884C2D-2D4D-0D4F-B514-09065E308B3B}" destId="{F0005B16-EF8C-334A-800A-D2ECE0BBA79E}" srcOrd="0" destOrd="0" presId="urn:microsoft.com/office/officeart/2005/8/layout/process5"/>
    <dgm:cxn modelId="{A564361E-0787-0146-83B6-808524161A38}" type="presParOf" srcId="{B51F9AFC-2FAB-1449-8663-19935E440C5A}" destId="{772182B0-46E8-D14B-9CFE-37DD7095FB25}" srcOrd="4" destOrd="0" presId="urn:microsoft.com/office/officeart/2005/8/layout/process5"/>
    <dgm:cxn modelId="{9A72D75B-5A88-F444-B44A-A25A6420F834}" type="presParOf" srcId="{B51F9AFC-2FAB-1449-8663-19935E440C5A}" destId="{4994126E-5595-B848-AB06-B5E46EF16630}" srcOrd="5" destOrd="0" presId="urn:microsoft.com/office/officeart/2005/8/layout/process5"/>
    <dgm:cxn modelId="{37DFE8A4-FE42-594F-AEDA-A176CCEF4CC2}" type="presParOf" srcId="{4994126E-5595-B848-AB06-B5E46EF16630}" destId="{7D48C02A-3FAC-D247-8C94-60EB1E496688}" srcOrd="0" destOrd="0" presId="urn:microsoft.com/office/officeart/2005/8/layout/process5"/>
    <dgm:cxn modelId="{0F4A2BE0-5E3A-CB40-A537-FFCD1F6ED933}" type="presParOf" srcId="{B51F9AFC-2FAB-1449-8663-19935E440C5A}" destId="{F0B33CCA-76B7-4F4E-A790-62E0A18FE4E9}" srcOrd="6" destOrd="0" presId="urn:microsoft.com/office/officeart/2005/8/layout/process5"/>
    <dgm:cxn modelId="{7F268B86-FCC1-824E-B212-E6B8A844E975}" type="presParOf" srcId="{B51F9AFC-2FAB-1449-8663-19935E440C5A}" destId="{C3709B7D-F32C-6848-82B7-22087E276415}" srcOrd="7" destOrd="0" presId="urn:microsoft.com/office/officeart/2005/8/layout/process5"/>
    <dgm:cxn modelId="{DD9C1D96-6963-1246-BC8E-906073826B4E}" type="presParOf" srcId="{C3709B7D-F32C-6848-82B7-22087E276415}" destId="{16D2809A-411F-EF47-8A79-9F5B05D046EC}" srcOrd="0" destOrd="0" presId="urn:microsoft.com/office/officeart/2005/8/layout/process5"/>
    <dgm:cxn modelId="{3C728D7A-6022-3142-834E-D30B4889885B}" type="presParOf" srcId="{B51F9AFC-2FAB-1449-8663-19935E440C5A}" destId="{9B9D831C-BB78-0A48-A203-4B2D33342E8F}"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0EABC-259D-D747-8426-992EFB79A85B}">
      <dsp:nvSpPr>
        <dsp:cNvPr id="0" name=""/>
        <dsp:cNvSpPr/>
      </dsp:nvSpPr>
      <dsp:spPr>
        <a:xfrm rot="10800000">
          <a:off x="2063667" y="883"/>
          <a:ext cx="6992874" cy="1209216"/>
        </a:xfrm>
        <a:prstGeom prst="homePlat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231" tIns="68580" rIns="128016" bIns="68580" numCol="1" spcCol="1270" anchor="t" anchorCtr="0">
          <a:noAutofit/>
        </a:bodyPr>
        <a:lstStyle/>
        <a:p>
          <a:pPr marL="0" lvl="0" indent="0" algn="l" defTabSz="800100">
            <a:lnSpc>
              <a:spcPct val="90000"/>
            </a:lnSpc>
            <a:spcBef>
              <a:spcPct val="0"/>
            </a:spcBef>
            <a:spcAft>
              <a:spcPct val="35000"/>
            </a:spcAft>
            <a:buNone/>
          </a:pPr>
          <a:r>
            <a:rPr lang="en-US" altLang="zh-CN" sz="1800" kern="1200" dirty="0"/>
            <a:t>Why</a:t>
          </a:r>
          <a:r>
            <a:rPr lang="en-US" altLang="zh-CN" sz="1800" kern="1200" baseline="0" dirty="0"/>
            <a:t> should start the project?</a:t>
          </a:r>
          <a:endParaRPr lang="zh-CN" altLang="en-US" sz="1800" kern="1200" dirty="0"/>
        </a:p>
        <a:p>
          <a:pPr marL="114300" lvl="1" indent="-114300" algn="l" defTabSz="622300">
            <a:lnSpc>
              <a:spcPct val="90000"/>
            </a:lnSpc>
            <a:spcBef>
              <a:spcPct val="0"/>
            </a:spcBef>
            <a:spcAft>
              <a:spcPct val="15000"/>
            </a:spcAft>
            <a:buChar char="•"/>
          </a:pPr>
          <a:r>
            <a:rPr lang="en-US" altLang="zh-CN" sz="1400" kern="1200" dirty="0"/>
            <a:t>Busy</a:t>
          </a:r>
          <a:r>
            <a:rPr lang="en-US" altLang="zh-CN" sz="1400" kern="1200" baseline="0" dirty="0"/>
            <a:t> transport &amp; terrible weather</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a:t>The trend of European integration</a:t>
          </a:r>
          <a:endParaRPr lang="zh-CN" altLang="en-US" sz="1400" kern="1200" dirty="0"/>
        </a:p>
      </dsp:txBody>
      <dsp:txXfrm rot="10800000">
        <a:off x="2365971" y="883"/>
        <a:ext cx="6690570" cy="1209216"/>
      </dsp:txXfrm>
    </dsp:sp>
    <dsp:sp modelId="{FEBE52F2-C232-8344-BFDD-5A591AE022F4}">
      <dsp:nvSpPr>
        <dsp:cNvPr id="0" name=""/>
        <dsp:cNvSpPr/>
      </dsp:nvSpPr>
      <dsp:spPr>
        <a:xfrm>
          <a:off x="1459058" y="883"/>
          <a:ext cx="1209216" cy="1209216"/>
        </a:xfrm>
        <a:prstGeom prst="ellipse">
          <a:avLst/>
        </a:prstGeom>
        <a:solidFill>
          <a:schemeClr val="accent5">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0B2B46F-0997-9A4C-80A1-AB59EC575625}">
      <dsp:nvSpPr>
        <dsp:cNvPr id="0" name=""/>
        <dsp:cNvSpPr/>
      </dsp:nvSpPr>
      <dsp:spPr>
        <a:xfrm rot="10800000">
          <a:off x="2063667" y="1571060"/>
          <a:ext cx="6992874" cy="1209216"/>
        </a:xfrm>
        <a:prstGeom prst="homePlat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231" tIns="68580" rIns="128016" bIns="68580" numCol="1" spcCol="1270" anchor="t" anchorCtr="0">
          <a:noAutofit/>
        </a:bodyPr>
        <a:lstStyle/>
        <a:p>
          <a:pPr marL="0" lvl="0" indent="0" algn="l" defTabSz="800100">
            <a:lnSpc>
              <a:spcPct val="90000"/>
            </a:lnSpc>
            <a:spcBef>
              <a:spcPct val="0"/>
            </a:spcBef>
            <a:spcAft>
              <a:spcPct val="35000"/>
            </a:spcAft>
            <a:buNone/>
          </a:pPr>
          <a:r>
            <a:rPr lang="en-US" altLang="zh-CN" sz="1800" kern="1200" dirty="0"/>
            <a:t>Who</a:t>
          </a:r>
          <a:r>
            <a:rPr lang="en-US" altLang="zh-CN" sz="1800" kern="1200" baseline="0" dirty="0"/>
            <a:t> constructs and runs the project?</a:t>
          </a:r>
          <a:endParaRPr lang="zh-CN" altLang="en-US" sz="1800" kern="1200" dirty="0"/>
        </a:p>
        <a:p>
          <a:pPr marL="114300" lvl="1" indent="-114300" algn="l" defTabSz="622300">
            <a:lnSpc>
              <a:spcPct val="90000"/>
            </a:lnSpc>
            <a:spcBef>
              <a:spcPct val="0"/>
            </a:spcBef>
            <a:spcAft>
              <a:spcPct val="15000"/>
            </a:spcAft>
            <a:buChar char="•"/>
          </a:pPr>
          <a:r>
            <a:rPr lang="en-US" sz="1400" kern="1200" dirty="0"/>
            <a:t>Channel Tunnel Group-France </a:t>
          </a:r>
          <a:r>
            <a:rPr lang="en-US" sz="1400" kern="1200" dirty="0" err="1"/>
            <a:t>Manche</a:t>
          </a:r>
          <a:r>
            <a:rPr lang="en-US" sz="1400" kern="1200" dirty="0"/>
            <a:t> (CTG-FM)</a:t>
          </a:r>
          <a:endParaRPr lang="zh-CN" altLang="en-US" sz="1400" kern="1200" dirty="0"/>
        </a:p>
        <a:p>
          <a:pPr marL="114300" lvl="1" indent="-114300" algn="l" defTabSz="622300">
            <a:lnSpc>
              <a:spcPct val="90000"/>
            </a:lnSpc>
            <a:spcBef>
              <a:spcPct val="0"/>
            </a:spcBef>
            <a:spcAft>
              <a:spcPct val="15000"/>
            </a:spcAft>
            <a:buChar char="•"/>
          </a:pPr>
          <a:r>
            <a:rPr lang="en-US" sz="1400" kern="1200" dirty="0"/>
            <a:t>Contractor:</a:t>
          </a:r>
          <a:r>
            <a:rPr lang="en-US" sz="1400" kern="1200" baseline="0" dirty="0"/>
            <a:t> </a:t>
          </a:r>
          <a:r>
            <a:rPr lang="en-US" sz="1400" kern="1200" dirty="0" err="1"/>
            <a:t>Transmanche</a:t>
          </a:r>
          <a:r>
            <a:rPr lang="en-US" sz="1400" kern="1200" dirty="0"/>
            <a:t> Link (TML)</a:t>
          </a:r>
        </a:p>
        <a:p>
          <a:pPr marL="114300" lvl="1" indent="-114300" algn="l" defTabSz="622300">
            <a:lnSpc>
              <a:spcPct val="90000"/>
            </a:lnSpc>
            <a:spcBef>
              <a:spcPct val="0"/>
            </a:spcBef>
            <a:spcAft>
              <a:spcPct val="15000"/>
            </a:spcAft>
            <a:buChar char="•"/>
          </a:pPr>
          <a:r>
            <a:rPr lang="en-US" sz="1400" kern="1200" dirty="0"/>
            <a:t>Owner: Eurotunnel</a:t>
          </a:r>
        </a:p>
      </dsp:txBody>
      <dsp:txXfrm rot="10800000">
        <a:off x="2365971" y="1571060"/>
        <a:ext cx="6690570" cy="1209216"/>
      </dsp:txXfrm>
    </dsp:sp>
    <dsp:sp modelId="{E752FE34-7C0A-E74C-B9AB-A871DC2CD9A0}">
      <dsp:nvSpPr>
        <dsp:cNvPr id="0" name=""/>
        <dsp:cNvSpPr/>
      </dsp:nvSpPr>
      <dsp:spPr>
        <a:xfrm>
          <a:off x="1459058" y="1571060"/>
          <a:ext cx="1209216" cy="1209216"/>
        </a:xfrm>
        <a:prstGeom prst="ellipse">
          <a:avLst/>
        </a:prstGeom>
        <a:solidFill>
          <a:schemeClr val="accent5">
            <a:tint val="50000"/>
            <a:hueOff val="-3694485"/>
            <a:satOff val="-6499"/>
            <a:lumOff val="-836"/>
            <a:alphaOff val="0"/>
          </a:schemeClr>
        </a:solidFill>
        <a:ln>
          <a:noFill/>
        </a:ln>
        <a:effectLst/>
      </dsp:spPr>
      <dsp:style>
        <a:lnRef idx="0">
          <a:scrgbClr r="0" g="0" b="0"/>
        </a:lnRef>
        <a:fillRef idx="1">
          <a:scrgbClr r="0" g="0" b="0"/>
        </a:fillRef>
        <a:effectRef idx="2">
          <a:scrgbClr r="0" g="0" b="0"/>
        </a:effectRef>
        <a:fontRef idx="minor"/>
      </dsp:style>
    </dsp:sp>
    <dsp:sp modelId="{C9159C5F-1094-E640-A45E-A7D79AF7B420}">
      <dsp:nvSpPr>
        <dsp:cNvPr id="0" name=""/>
        <dsp:cNvSpPr/>
      </dsp:nvSpPr>
      <dsp:spPr>
        <a:xfrm rot="10800000">
          <a:off x="2063667" y="3141237"/>
          <a:ext cx="6992874" cy="1209216"/>
        </a:xfrm>
        <a:prstGeom prst="homePlat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231" tIns="68580" rIns="128016" bIns="68580" numCol="1" spcCol="1270" anchor="t" anchorCtr="0">
          <a:noAutofit/>
        </a:bodyPr>
        <a:lstStyle/>
        <a:p>
          <a:pPr marL="0" lvl="0" indent="0" algn="l" defTabSz="800100">
            <a:lnSpc>
              <a:spcPct val="90000"/>
            </a:lnSpc>
            <a:spcBef>
              <a:spcPct val="0"/>
            </a:spcBef>
            <a:spcAft>
              <a:spcPct val="35000"/>
            </a:spcAft>
            <a:buNone/>
          </a:pPr>
          <a:r>
            <a:rPr lang="en-US" altLang="zh-CN" sz="1800" kern="1200" dirty="0"/>
            <a:t>What cause the financial Failure?</a:t>
          </a:r>
          <a:endParaRPr lang="zh-CN" altLang="en-US" sz="1800" kern="1200" dirty="0"/>
        </a:p>
        <a:p>
          <a:pPr marL="114300" lvl="1" indent="-114300" algn="l" defTabSz="622300">
            <a:lnSpc>
              <a:spcPct val="90000"/>
            </a:lnSpc>
            <a:spcBef>
              <a:spcPct val="0"/>
            </a:spcBef>
            <a:spcAft>
              <a:spcPct val="15000"/>
            </a:spcAft>
            <a:buChar char="•"/>
          </a:pPr>
          <a:r>
            <a:rPr lang="en-US" sz="1400" kern="1200" dirty="0"/>
            <a:t>sign a contract with its partner</a:t>
          </a:r>
          <a:endParaRPr lang="zh-CN" altLang="en-US" sz="1400" kern="1200" dirty="0"/>
        </a:p>
        <a:p>
          <a:pPr marL="114300" lvl="1" indent="-114300" algn="l" defTabSz="622300">
            <a:lnSpc>
              <a:spcPct val="90000"/>
            </a:lnSpc>
            <a:spcBef>
              <a:spcPct val="0"/>
            </a:spcBef>
            <a:spcAft>
              <a:spcPct val="15000"/>
            </a:spcAft>
            <a:buChar char="•"/>
          </a:pPr>
          <a:r>
            <a:rPr lang="en-US" sz="1400" kern="1200" dirty="0"/>
            <a:t>no incentives</a:t>
          </a:r>
          <a:endParaRPr lang="zh-CN" altLang="en-US" sz="1400" kern="1200" dirty="0"/>
        </a:p>
        <a:p>
          <a:pPr marL="114300" lvl="1" indent="-114300" algn="l" defTabSz="622300">
            <a:lnSpc>
              <a:spcPct val="90000"/>
            </a:lnSpc>
            <a:spcBef>
              <a:spcPct val="0"/>
            </a:spcBef>
            <a:spcAft>
              <a:spcPct val="15000"/>
            </a:spcAft>
            <a:buChar char="•"/>
          </a:pPr>
          <a:r>
            <a:rPr lang="en-US" sz="1400" kern="1200" dirty="0"/>
            <a:t>no particular details in plan</a:t>
          </a:r>
          <a:endParaRPr lang="zh-CN" altLang="en-US" sz="1400" kern="1200" dirty="0"/>
        </a:p>
      </dsp:txBody>
      <dsp:txXfrm rot="10800000">
        <a:off x="2365971" y="3141237"/>
        <a:ext cx="6690570" cy="1209216"/>
      </dsp:txXfrm>
    </dsp:sp>
    <dsp:sp modelId="{63B7B871-CE56-204C-ADAE-E6D24A44576E}">
      <dsp:nvSpPr>
        <dsp:cNvPr id="0" name=""/>
        <dsp:cNvSpPr/>
      </dsp:nvSpPr>
      <dsp:spPr>
        <a:xfrm>
          <a:off x="1459058" y="3141237"/>
          <a:ext cx="1209216" cy="1209216"/>
        </a:xfrm>
        <a:prstGeom prst="ellipse">
          <a:avLst/>
        </a:prstGeom>
        <a:solidFill>
          <a:schemeClr val="accent5">
            <a:tint val="50000"/>
            <a:hueOff val="-7388970"/>
            <a:satOff val="-12997"/>
            <a:lumOff val="-1672"/>
            <a:alphaOff val="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77F8-D31D-3544-8F6B-FCACF36D3C72}">
      <dsp:nvSpPr>
        <dsp:cNvPr id="0" name=""/>
        <dsp:cNvSpPr/>
      </dsp:nvSpPr>
      <dsp:spPr>
        <a:xfrm>
          <a:off x="0" y="332941"/>
          <a:ext cx="2762398" cy="165743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977900">
            <a:lnSpc>
              <a:spcPct val="90000"/>
            </a:lnSpc>
            <a:spcBef>
              <a:spcPct val="0"/>
            </a:spcBef>
            <a:spcAft>
              <a:spcPct val="35000"/>
            </a:spcAft>
            <a:buNone/>
          </a:pPr>
          <a:r>
            <a:rPr lang="en-US" altLang="zh-CN" sz="2800" kern="1200" dirty="0"/>
            <a:t>Background</a:t>
          </a:r>
          <a:r>
            <a:rPr lang="zh-CN" altLang="en-US" sz="2800" kern="1200" baseline="0" dirty="0"/>
            <a:t> </a:t>
          </a:r>
          <a:r>
            <a:rPr lang="en-US" altLang="zh-CN" sz="2800" kern="1200" baseline="0" dirty="0"/>
            <a:t>&amp;</a:t>
          </a:r>
          <a:r>
            <a:rPr lang="zh-CN" altLang="en-US" sz="2800" kern="1200" baseline="0" dirty="0"/>
            <a:t> </a:t>
          </a:r>
          <a:r>
            <a:rPr lang="en-US" altLang="zh-CN" sz="2800" kern="1200" baseline="0" dirty="0"/>
            <a:t>former analysis</a:t>
          </a:r>
          <a:endParaRPr lang="en-US" altLang="zh-CN" sz="2800" kern="1200" dirty="0"/>
        </a:p>
      </dsp:txBody>
      <dsp:txXfrm>
        <a:off x="48545" y="381486"/>
        <a:ext cx="2665308" cy="1560349"/>
      </dsp:txXfrm>
    </dsp:sp>
    <dsp:sp modelId="{412E4996-C683-784A-B380-5A1016B8A1E2}">
      <dsp:nvSpPr>
        <dsp:cNvPr id="0" name=""/>
        <dsp:cNvSpPr/>
      </dsp:nvSpPr>
      <dsp:spPr>
        <a:xfrm>
          <a:off x="3007523" y="819123"/>
          <a:ext cx="590526" cy="685074"/>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zh-CN" altLang="en-US" sz="2900" kern="1200"/>
        </a:p>
      </dsp:txBody>
      <dsp:txXfrm>
        <a:off x="3007523" y="956138"/>
        <a:ext cx="413368" cy="411044"/>
      </dsp:txXfrm>
    </dsp:sp>
    <dsp:sp modelId="{4ACDCF0B-9F83-DA41-8C1B-B188CFDC207C}">
      <dsp:nvSpPr>
        <dsp:cNvPr id="0" name=""/>
        <dsp:cNvSpPr/>
      </dsp:nvSpPr>
      <dsp:spPr>
        <a:xfrm>
          <a:off x="3876600" y="332941"/>
          <a:ext cx="2762398" cy="1657439"/>
        </a:xfrm>
        <a:prstGeom prst="roundRect">
          <a:avLst>
            <a:gd name="adj" fmla="val 10000"/>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00150">
            <a:lnSpc>
              <a:spcPct val="90000"/>
            </a:lnSpc>
            <a:spcBef>
              <a:spcPct val="0"/>
            </a:spcBef>
            <a:spcAft>
              <a:spcPct val="35000"/>
            </a:spcAft>
            <a:buNone/>
          </a:pPr>
          <a:r>
            <a:rPr lang="en-US" altLang="zh-CN" sz="2800" kern="1200" dirty="0"/>
            <a:t>Current income, loan interest and tax rate</a:t>
          </a:r>
          <a:endParaRPr lang="zh-CN" altLang="en-US" sz="2800" kern="1200" dirty="0"/>
        </a:p>
      </dsp:txBody>
      <dsp:txXfrm>
        <a:off x="3925145" y="381486"/>
        <a:ext cx="2665308" cy="1560349"/>
      </dsp:txXfrm>
    </dsp:sp>
    <dsp:sp modelId="{30884C2D-2D4D-0D4F-B514-09065E308B3B}">
      <dsp:nvSpPr>
        <dsp:cNvPr id="0" name=""/>
        <dsp:cNvSpPr/>
      </dsp:nvSpPr>
      <dsp:spPr>
        <a:xfrm rot="21550043">
          <a:off x="6882059" y="791262"/>
          <a:ext cx="585690" cy="685074"/>
        </a:xfrm>
        <a:prstGeom prst="rightArrow">
          <a:avLst>
            <a:gd name="adj1" fmla="val 60000"/>
            <a:gd name="adj2" fmla="val 50000"/>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zh-CN" altLang="en-US" sz="2900" kern="1200"/>
        </a:p>
      </dsp:txBody>
      <dsp:txXfrm>
        <a:off x="6882068" y="929554"/>
        <a:ext cx="409983" cy="411044"/>
      </dsp:txXfrm>
    </dsp:sp>
    <dsp:sp modelId="{772182B0-46E8-D14B-9CFE-37DD7095FB25}">
      <dsp:nvSpPr>
        <dsp:cNvPr id="0" name=""/>
        <dsp:cNvSpPr/>
      </dsp:nvSpPr>
      <dsp:spPr>
        <a:xfrm>
          <a:off x="7743958" y="276737"/>
          <a:ext cx="2762398" cy="1657439"/>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Current initial cost</a:t>
          </a:r>
          <a:r>
            <a:rPr lang="en-US" altLang="zh-CN" sz="2800" kern="1200" baseline="0" dirty="0"/>
            <a:t> and other assumption</a:t>
          </a:r>
          <a:endParaRPr lang="zh-CN" altLang="en-US" sz="2800" kern="1200" dirty="0"/>
        </a:p>
      </dsp:txBody>
      <dsp:txXfrm>
        <a:off x="7792503" y="325282"/>
        <a:ext cx="2665308" cy="1560349"/>
      </dsp:txXfrm>
    </dsp:sp>
    <dsp:sp modelId="{4994126E-5595-B848-AB06-B5E46EF16630}">
      <dsp:nvSpPr>
        <dsp:cNvPr id="0" name=""/>
        <dsp:cNvSpPr/>
      </dsp:nvSpPr>
      <dsp:spPr>
        <a:xfrm rot="7664707">
          <a:off x="7842829" y="2028991"/>
          <a:ext cx="604408" cy="685074"/>
        </a:xfrm>
        <a:prstGeom prst="rightArrow">
          <a:avLst>
            <a:gd name="adj1" fmla="val 60000"/>
            <a:gd name="adj2" fmla="val 50000"/>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zh-CN" altLang="en-US" sz="3000" kern="1200"/>
        </a:p>
      </dsp:txBody>
      <dsp:txXfrm rot="-5400000">
        <a:off x="7995009" y="2088296"/>
        <a:ext cx="411044" cy="423086"/>
      </dsp:txXfrm>
    </dsp:sp>
    <dsp:sp modelId="{F0B33CCA-76B7-4F4E-A790-62E0A18FE4E9}">
      <dsp:nvSpPr>
        <dsp:cNvPr id="0" name=""/>
        <dsp:cNvSpPr/>
      </dsp:nvSpPr>
      <dsp:spPr>
        <a:xfrm>
          <a:off x="5762766" y="2835934"/>
          <a:ext cx="2762398" cy="1657439"/>
        </a:xfrm>
        <a:prstGeom prst="roundRect">
          <a:avLst>
            <a:gd name="adj" fmla="val 10000"/>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Sensitivity analysis</a:t>
          </a:r>
          <a:endParaRPr lang="zh-CN" altLang="en-US" sz="2800" kern="1200" dirty="0"/>
        </a:p>
      </dsp:txBody>
      <dsp:txXfrm>
        <a:off x="5811311" y="2884479"/>
        <a:ext cx="2665308" cy="1560349"/>
      </dsp:txXfrm>
    </dsp:sp>
    <dsp:sp modelId="{C3709B7D-F32C-6848-82B7-22087E276415}">
      <dsp:nvSpPr>
        <dsp:cNvPr id="0" name=""/>
        <dsp:cNvSpPr/>
      </dsp:nvSpPr>
      <dsp:spPr>
        <a:xfrm rot="10811925">
          <a:off x="4172035" y="3313757"/>
          <a:ext cx="1124120" cy="685074"/>
        </a:xfrm>
        <a:prstGeom prst="rightArrow">
          <a:avLst>
            <a:gd name="adj1" fmla="val 60000"/>
            <a:gd name="adj2" fmla="val 5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zh-CN" altLang="en-US" sz="2900" kern="1200"/>
        </a:p>
      </dsp:txBody>
      <dsp:txXfrm rot="10800000">
        <a:off x="4377556" y="3451128"/>
        <a:ext cx="918598" cy="411044"/>
      </dsp:txXfrm>
    </dsp:sp>
    <dsp:sp modelId="{9B9D831C-BB78-0A48-A203-4B2D33342E8F}">
      <dsp:nvSpPr>
        <dsp:cNvPr id="0" name=""/>
        <dsp:cNvSpPr/>
      </dsp:nvSpPr>
      <dsp:spPr>
        <a:xfrm>
          <a:off x="879397" y="2818995"/>
          <a:ext cx="2762398" cy="1657439"/>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Conclusions</a:t>
          </a:r>
          <a:endParaRPr lang="zh-CN" altLang="en-US" sz="2800" kern="1200" dirty="0"/>
        </a:p>
      </dsp:txBody>
      <dsp:txXfrm>
        <a:off x="927942" y="2867540"/>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718C9-D9DB-A740-B5EA-298EDF53760D}" type="datetimeFigureOut">
              <a:rPr kumimoji="1" lang="zh-CN" altLang="en-US" smtClean="0"/>
              <a:t>2016/12/6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C3AB5-45B0-9C4C-9E33-D714DCC18137}" type="slidenum">
              <a:rPr kumimoji="1" lang="zh-CN" altLang="en-US" smtClean="0"/>
              <a:t>‹#›</a:t>
            </a:fld>
            <a:endParaRPr kumimoji="1" lang="zh-CN" altLang="en-US"/>
          </a:p>
        </p:txBody>
      </p:sp>
    </p:spTree>
    <p:extLst>
      <p:ext uri="{BB962C8B-B14F-4D97-AF65-F5344CB8AC3E}">
        <p14:creationId xmlns:p14="http://schemas.microsoft.com/office/powerpoint/2010/main" val="2033354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9C3AB5-45B0-9C4C-9E33-D714DCC18137}" type="slidenum">
              <a:rPr kumimoji="1" lang="zh-CN" altLang="en-US" smtClean="0"/>
              <a:t>1</a:t>
            </a:fld>
            <a:endParaRPr kumimoji="1" lang="zh-CN" altLang="en-US"/>
          </a:p>
        </p:txBody>
      </p:sp>
    </p:spTree>
    <p:extLst>
      <p:ext uri="{BB962C8B-B14F-4D97-AF65-F5344CB8AC3E}">
        <p14:creationId xmlns:p14="http://schemas.microsoft.com/office/powerpoint/2010/main" val="132987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9C3AB5-45B0-9C4C-9E33-D714DCC18137}" type="slidenum">
              <a:rPr kumimoji="1" lang="zh-CN" altLang="en-US" smtClean="0"/>
              <a:t>5</a:t>
            </a:fld>
            <a:endParaRPr kumimoji="1" lang="zh-CN" altLang="en-US"/>
          </a:p>
        </p:txBody>
      </p:sp>
    </p:spTree>
    <p:extLst>
      <p:ext uri="{BB962C8B-B14F-4D97-AF65-F5344CB8AC3E}">
        <p14:creationId xmlns:p14="http://schemas.microsoft.com/office/powerpoint/2010/main" val="167664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36FAF0-A415-B146-A783-64D3731C39E8}" type="slidenum">
              <a:rPr lang="en-US" smtClean="0"/>
              <a:t>18</a:t>
            </a:fld>
            <a:endParaRPr lang="en-US"/>
          </a:p>
        </p:txBody>
      </p:sp>
    </p:spTree>
    <p:extLst>
      <p:ext uri="{BB962C8B-B14F-4D97-AF65-F5344CB8AC3E}">
        <p14:creationId xmlns:p14="http://schemas.microsoft.com/office/powerpoint/2010/main" val="1171567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36FAF0-A415-B146-A783-64D3731C39E8}" type="slidenum">
              <a:rPr lang="en-US" smtClean="0"/>
              <a:t>21</a:t>
            </a:fld>
            <a:endParaRPr lang="en-US"/>
          </a:p>
        </p:txBody>
      </p:sp>
    </p:spTree>
    <p:extLst>
      <p:ext uri="{BB962C8B-B14F-4D97-AF65-F5344CB8AC3E}">
        <p14:creationId xmlns:p14="http://schemas.microsoft.com/office/powerpoint/2010/main" val="134358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A374376-27F8-FE4A-8B46-991D55215EE1}" type="datetimeFigureOut">
              <a:rPr kumimoji="1" lang="zh-CN" altLang="en-US" smtClean="0"/>
              <a:t>2016/12/6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11679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A374376-27F8-FE4A-8B46-991D55215EE1}" type="datetimeFigureOut">
              <a:rPr kumimoji="1" lang="zh-CN" altLang="en-US" smtClean="0"/>
              <a:t>2016/12/6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96898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A374376-27F8-FE4A-8B46-991D55215EE1}" type="datetimeFigureOut">
              <a:rPr kumimoji="1" lang="zh-CN" altLang="en-US" smtClean="0"/>
              <a:t>2016/12/6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140653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A374376-27F8-FE4A-8B46-991D55215EE1}" type="datetimeFigureOut">
              <a:rPr kumimoji="1" lang="zh-CN" altLang="en-US" smtClean="0"/>
              <a:t>2016/12/6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117755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9A374376-27F8-FE4A-8B46-991D55215EE1}" type="datetimeFigureOut">
              <a:rPr kumimoji="1" lang="zh-CN" altLang="en-US" smtClean="0"/>
              <a:t>2016/12/6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46480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A374376-27F8-FE4A-8B46-991D55215EE1}" type="datetimeFigureOut">
              <a:rPr kumimoji="1" lang="zh-CN" altLang="en-US" smtClean="0"/>
              <a:t>2016/12/6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151016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A374376-27F8-FE4A-8B46-991D55215EE1}" type="datetimeFigureOut">
              <a:rPr kumimoji="1" lang="zh-CN" altLang="en-US" smtClean="0"/>
              <a:t>2016/12/6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22278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A374376-27F8-FE4A-8B46-991D55215EE1}" type="datetimeFigureOut">
              <a:rPr kumimoji="1" lang="zh-CN" altLang="en-US" smtClean="0"/>
              <a:t>2016/12/6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133502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374376-27F8-FE4A-8B46-991D55215EE1}" type="datetimeFigureOut">
              <a:rPr kumimoji="1" lang="zh-CN" altLang="en-US" smtClean="0"/>
              <a:t>2016/12/6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91554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A374376-27F8-FE4A-8B46-991D55215EE1}" type="datetimeFigureOut">
              <a:rPr kumimoji="1" lang="zh-CN" altLang="en-US" smtClean="0"/>
              <a:t>2016/12/6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83996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A374376-27F8-FE4A-8B46-991D55215EE1}" type="datetimeFigureOut">
              <a:rPr kumimoji="1" lang="zh-CN" altLang="en-US" smtClean="0"/>
              <a:t>2016/12/6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185085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74376-27F8-FE4A-8B46-991D55215EE1}" type="datetimeFigureOut">
              <a:rPr kumimoji="1" lang="zh-CN" altLang="en-US" smtClean="0"/>
              <a:t>2016/12/6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E96C-8BC5-ED42-B71A-4BEFDFE27384}" type="slidenum">
              <a:rPr kumimoji="1" lang="zh-CN" altLang="en-US" smtClean="0"/>
              <a:t>‹#›</a:t>
            </a:fld>
            <a:endParaRPr kumimoji="1" lang="zh-CN" altLang="en-US"/>
          </a:p>
        </p:txBody>
      </p:sp>
    </p:spTree>
    <p:extLst>
      <p:ext uri="{BB962C8B-B14F-4D97-AF65-F5344CB8AC3E}">
        <p14:creationId xmlns:p14="http://schemas.microsoft.com/office/powerpoint/2010/main" val="198611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xlsx"/></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2"/>
            <a:ext cx="9144000" cy="3449637"/>
          </a:xfrm>
        </p:spPr>
        <p:txBody>
          <a:bodyPr/>
          <a:lstStyle/>
          <a:p>
            <a:r>
              <a:rPr kumimoji="1" lang="en-US" altLang="zh-CN" b="1" dirty="0"/>
              <a:t>Financial analysis of a new channel tunnel</a:t>
            </a:r>
            <a:endParaRPr kumimoji="1" lang="zh-CN" altLang="en-US" b="1"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53679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IN" altLang="zh-CN" dirty="0"/>
              <a:t>Process of presentation</a:t>
            </a:r>
            <a:endParaRPr kumimoji="1" lang="zh-CN" altLang="en-US" dirty="0"/>
          </a:p>
        </p:txBody>
      </p:sp>
      <p:graphicFrame>
        <p:nvGraphicFramePr>
          <p:cNvPr id="4" name="内容占位符 3"/>
          <p:cNvGraphicFramePr>
            <a:graphicFrameLocks noGrp="1"/>
          </p:cNvGraphicFramePr>
          <p:nvPr>
            <p:ph idx="1"/>
            <p:extLst/>
          </p:nvPr>
        </p:nvGraphicFramePr>
        <p:xfrm>
          <a:off x="838200" y="1222310"/>
          <a:ext cx="10515600" cy="4973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042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u="sng" dirty="0">
                <a:solidFill>
                  <a:schemeClr val="accent1">
                    <a:lumMod val="75000"/>
                  </a:schemeClr>
                </a:solidFill>
              </a:rPr>
              <a:t>Cash Inflow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4638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solidFill>
                  <a:schemeClr val="accent1">
                    <a:lumMod val="75000"/>
                  </a:schemeClr>
                </a:solidFill>
              </a:rPr>
              <a:t>Estimation</a:t>
            </a:r>
            <a:endParaRPr lang="en-US" b="1" u="sng" dirty="0">
              <a:solidFill>
                <a:schemeClr val="accent1">
                  <a:lumMod val="75000"/>
                </a:schemeClr>
              </a:solidFill>
            </a:endParaRPr>
          </a:p>
        </p:txBody>
      </p:sp>
      <p:graphicFrame>
        <p:nvGraphicFramePr>
          <p:cNvPr id="18" name="Content Placeholder 17"/>
          <p:cNvGraphicFramePr>
            <a:graphicFrameLocks noGrp="1"/>
          </p:cNvGraphicFramePr>
          <p:nvPr>
            <p:ph idx="1"/>
            <p:extLst/>
          </p:nvPr>
        </p:nvGraphicFramePr>
        <p:xfrm>
          <a:off x="454085" y="1772817"/>
          <a:ext cx="11358472" cy="4739949"/>
        </p:xfrm>
        <a:graphic>
          <a:graphicData uri="http://schemas.openxmlformats.org/drawingml/2006/table">
            <a:tbl>
              <a:tblPr/>
              <a:tblGrid>
                <a:gridCol w="2450225">
                  <a:extLst>
                    <a:ext uri="{9D8B030D-6E8A-4147-A177-3AD203B41FA5}">
                      <a16:colId xmlns:a16="http://schemas.microsoft.com/office/drawing/2014/main" val="3387389812"/>
                    </a:ext>
                  </a:extLst>
                </a:gridCol>
                <a:gridCol w="441380">
                  <a:extLst>
                    <a:ext uri="{9D8B030D-6E8A-4147-A177-3AD203B41FA5}">
                      <a16:colId xmlns:a16="http://schemas.microsoft.com/office/drawing/2014/main" val="3430475144"/>
                    </a:ext>
                  </a:extLst>
                </a:gridCol>
                <a:gridCol w="441380">
                  <a:extLst>
                    <a:ext uri="{9D8B030D-6E8A-4147-A177-3AD203B41FA5}">
                      <a16:colId xmlns:a16="http://schemas.microsoft.com/office/drawing/2014/main" val="3697951290"/>
                    </a:ext>
                  </a:extLst>
                </a:gridCol>
                <a:gridCol w="441380">
                  <a:extLst>
                    <a:ext uri="{9D8B030D-6E8A-4147-A177-3AD203B41FA5}">
                      <a16:colId xmlns:a16="http://schemas.microsoft.com/office/drawing/2014/main" val="2561994699"/>
                    </a:ext>
                  </a:extLst>
                </a:gridCol>
                <a:gridCol w="441380">
                  <a:extLst>
                    <a:ext uri="{9D8B030D-6E8A-4147-A177-3AD203B41FA5}">
                      <a16:colId xmlns:a16="http://schemas.microsoft.com/office/drawing/2014/main" val="2159013138"/>
                    </a:ext>
                  </a:extLst>
                </a:gridCol>
                <a:gridCol w="339523">
                  <a:extLst>
                    <a:ext uri="{9D8B030D-6E8A-4147-A177-3AD203B41FA5}">
                      <a16:colId xmlns:a16="http://schemas.microsoft.com/office/drawing/2014/main" val="3902171764"/>
                    </a:ext>
                  </a:extLst>
                </a:gridCol>
                <a:gridCol w="415915">
                  <a:extLst>
                    <a:ext uri="{9D8B030D-6E8A-4147-A177-3AD203B41FA5}">
                      <a16:colId xmlns:a16="http://schemas.microsoft.com/office/drawing/2014/main" val="1142971249"/>
                    </a:ext>
                  </a:extLst>
                </a:gridCol>
                <a:gridCol w="420161">
                  <a:extLst>
                    <a:ext uri="{9D8B030D-6E8A-4147-A177-3AD203B41FA5}">
                      <a16:colId xmlns:a16="http://schemas.microsoft.com/office/drawing/2014/main" val="3299179341"/>
                    </a:ext>
                  </a:extLst>
                </a:gridCol>
                <a:gridCol w="415915">
                  <a:extLst>
                    <a:ext uri="{9D8B030D-6E8A-4147-A177-3AD203B41FA5}">
                      <a16:colId xmlns:a16="http://schemas.microsoft.com/office/drawing/2014/main" val="4110488935"/>
                    </a:ext>
                  </a:extLst>
                </a:gridCol>
                <a:gridCol w="415915">
                  <a:extLst>
                    <a:ext uri="{9D8B030D-6E8A-4147-A177-3AD203B41FA5}">
                      <a16:colId xmlns:a16="http://schemas.microsoft.com/office/drawing/2014/main" val="688852442"/>
                    </a:ext>
                  </a:extLst>
                </a:gridCol>
                <a:gridCol w="420161">
                  <a:extLst>
                    <a:ext uri="{9D8B030D-6E8A-4147-A177-3AD203B41FA5}">
                      <a16:colId xmlns:a16="http://schemas.microsoft.com/office/drawing/2014/main" val="1173295107"/>
                    </a:ext>
                  </a:extLst>
                </a:gridCol>
                <a:gridCol w="420161">
                  <a:extLst>
                    <a:ext uri="{9D8B030D-6E8A-4147-A177-3AD203B41FA5}">
                      <a16:colId xmlns:a16="http://schemas.microsoft.com/office/drawing/2014/main" val="3616490968"/>
                    </a:ext>
                  </a:extLst>
                </a:gridCol>
                <a:gridCol w="420161">
                  <a:extLst>
                    <a:ext uri="{9D8B030D-6E8A-4147-A177-3AD203B41FA5}">
                      <a16:colId xmlns:a16="http://schemas.microsoft.com/office/drawing/2014/main" val="2999859029"/>
                    </a:ext>
                  </a:extLst>
                </a:gridCol>
                <a:gridCol w="420161">
                  <a:extLst>
                    <a:ext uri="{9D8B030D-6E8A-4147-A177-3AD203B41FA5}">
                      <a16:colId xmlns:a16="http://schemas.microsoft.com/office/drawing/2014/main" val="4013716794"/>
                    </a:ext>
                  </a:extLst>
                </a:gridCol>
                <a:gridCol w="466844">
                  <a:extLst>
                    <a:ext uri="{9D8B030D-6E8A-4147-A177-3AD203B41FA5}">
                      <a16:colId xmlns:a16="http://schemas.microsoft.com/office/drawing/2014/main" val="4072109037"/>
                    </a:ext>
                  </a:extLst>
                </a:gridCol>
                <a:gridCol w="420161">
                  <a:extLst>
                    <a:ext uri="{9D8B030D-6E8A-4147-A177-3AD203B41FA5}">
                      <a16:colId xmlns:a16="http://schemas.microsoft.com/office/drawing/2014/main" val="3075992438"/>
                    </a:ext>
                  </a:extLst>
                </a:gridCol>
                <a:gridCol w="420161">
                  <a:extLst>
                    <a:ext uri="{9D8B030D-6E8A-4147-A177-3AD203B41FA5}">
                      <a16:colId xmlns:a16="http://schemas.microsoft.com/office/drawing/2014/main" val="618251203"/>
                    </a:ext>
                  </a:extLst>
                </a:gridCol>
                <a:gridCol w="420161">
                  <a:extLst>
                    <a:ext uri="{9D8B030D-6E8A-4147-A177-3AD203B41FA5}">
                      <a16:colId xmlns:a16="http://schemas.microsoft.com/office/drawing/2014/main" val="1079280585"/>
                    </a:ext>
                  </a:extLst>
                </a:gridCol>
                <a:gridCol w="466844">
                  <a:extLst>
                    <a:ext uri="{9D8B030D-6E8A-4147-A177-3AD203B41FA5}">
                      <a16:colId xmlns:a16="http://schemas.microsoft.com/office/drawing/2014/main" val="2774945786"/>
                    </a:ext>
                  </a:extLst>
                </a:gridCol>
                <a:gridCol w="420161">
                  <a:extLst>
                    <a:ext uri="{9D8B030D-6E8A-4147-A177-3AD203B41FA5}">
                      <a16:colId xmlns:a16="http://schemas.microsoft.com/office/drawing/2014/main" val="2274566658"/>
                    </a:ext>
                  </a:extLst>
                </a:gridCol>
                <a:gridCol w="420161">
                  <a:extLst>
                    <a:ext uri="{9D8B030D-6E8A-4147-A177-3AD203B41FA5}">
                      <a16:colId xmlns:a16="http://schemas.microsoft.com/office/drawing/2014/main" val="2930815661"/>
                    </a:ext>
                  </a:extLst>
                </a:gridCol>
                <a:gridCol w="420161">
                  <a:extLst>
                    <a:ext uri="{9D8B030D-6E8A-4147-A177-3AD203B41FA5}">
                      <a16:colId xmlns:a16="http://schemas.microsoft.com/office/drawing/2014/main" val="2431381090"/>
                    </a:ext>
                  </a:extLst>
                </a:gridCol>
              </a:tblGrid>
              <a:tr h="314621">
                <a:tc gridSpan="22">
                  <a:txBody>
                    <a:bodyPr/>
                    <a:lstStyle/>
                    <a:p>
                      <a:pPr algn="ctr" fontAlgn="ctr"/>
                      <a:r>
                        <a:rPr lang="en-US" sz="800" b="1" i="0" u="none" strike="noStrike" dirty="0">
                          <a:solidFill>
                            <a:srgbClr val="FFFFFF"/>
                          </a:solidFill>
                          <a:effectLst/>
                          <a:latin typeface="Arial" panose="020B0604020202020204" pitchFamily="34" charset="0"/>
                        </a:rPr>
                        <a:t>Data of Existing Tunnel</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85879356"/>
                  </a:ext>
                </a:extLst>
              </a:tr>
              <a:tr h="314621">
                <a:tc>
                  <a:txBody>
                    <a:bodyPr/>
                    <a:lstStyle/>
                    <a:p>
                      <a:pPr algn="ctr" fontAlgn="ctr"/>
                      <a:r>
                        <a:rPr lang="en-US" sz="800" b="1" i="0" u="none" strike="noStrike" dirty="0">
                          <a:solidFill>
                            <a:srgbClr val="3F3F3F"/>
                          </a:solidFill>
                          <a:effectLst/>
                          <a:latin typeface="Arial" panose="020B0604020202020204" pitchFamily="34" charset="0"/>
                        </a:rPr>
                        <a:t>EOY</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1994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1995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1996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1997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1998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1999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2001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2002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2003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2004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2005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2006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2007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2008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2009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2010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2011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2012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2013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2014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52696360"/>
                  </a:ext>
                </a:extLst>
              </a:tr>
              <a:tr h="467435">
                <a:tc>
                  <a:txBody>
                    <a:bodyPr/>
                    <a:lstStyle/>
                    <a:p>
                      <a:pPr algn="ctr" fontAlgn="ctr"/>
                      <a:r>
                        <a:rPr lang="en-US" sz="800" b="1" i="0" u="none" strike="noStrike" dirty="0">
                          <a:solidFill>
                            <a:srgbClr val="FFFFFF"/>
                          </a:solidFill>
                          <a:effectLst/>
                          <a:latin typeface="Arial" panose="020B0604020202020204" pitchFamily="34" charset="0"/>
                        </a:rPr>
                        <a:t>Passengers on Eurostar and Le Shuttle (In Millions)</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0.316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7.081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12.809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14.921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19.201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dirty="0">
                          <a:solidFill>
                            <a:srgbClr val="FFFFFF"/>
                          </a:solidFill>
                          <a:effectLst/>
                          <a:latin typeface="Arial" panose="020B0604020202020204" pitchFamily="34" charset="0"/>
                        </a:rPr>
                        <a:t>18.498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18.298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17.667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16.643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16.333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16.503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17.005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16.968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17.672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17.738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17.014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18.303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18.993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19.951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20.461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21.008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875956107"/>
                  </a:ext>
                </a:extLst>
              </a:tr>
              <a:tr h="314621">
                <a:tc>
                  <a:txBody>
                    <a:bodyPr/>
                    <a:lstStyle/>
                    <a:p>
                      <a:pPr algn="ctr" fontAlgn="ctr"/>
                      <a:r>
                        <a:rPr lang="en-US" sz="800" b="1" i="0" u="none" strike="noStrike" dirty="0">
                          <a:solidFill>
                            <a:srgbClr val="FFFFFF"/>
                          </a:solidFill>
                          <a:effectLst/>
                          <a:latin typeface="Arial" panose="020B0604020202020204" pitchFamily="34" charset="0"/>
                        </a:rPr>
                        <a:t>Through-train freight tonnes (In Millions)</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0.452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1.411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2.361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2.925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3.141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dirty="0">
                          <a:solidFill>
                            <a:srgbClr val="FFFFFF"/>
                          </a:solidFill>
                          <a:effectLst/>
                          <a:latin typeface="Arial" panose="020B0604020202020204" pitchFamily="34" charset="0"/>
                        </a:rPr>
                        <a:t>2.865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2.947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2.447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1.487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1.743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1.889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1.588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1.569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1.214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1.239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1.181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1.128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1.325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1.227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1.364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1.648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170162302"/>
                  </a:ext>
                </a:extLst>
              </a:tr>
              <a:tr h="497062">
                <a:tc>
                  <a:txBody>
                    <a:bodyPr/>
                    <a:lstStyle/>
                    <a:p>
                      <a:pPr algn="ctr" fontAlgn="ctr"/>
                      <a:r>
                        <a:rPr lang="en-US" sz="800" b="1" i="0" u="none" strike="noStrike" dirty="0">
                          <a:solidFill>
                            <a:srgbClr val="006100"/>
                          </a:solidFill>
                          <a:effectLst/>
                          <a:latin typeface="Arial" panose="020B0604020202020204" pitchFamily="34" charset="0"/>
                        </a:rPr>
                        <a:t>Total revenue ( Eurostar, Le Shuttle, freight tonnes ) </a:t>
                      </a:r>
                    </a:p>
                    <a:p>
                      <a:pPr algn="ctr" fontAlgn="ctr"/>
                      <a:r>
                        <a:rPr lang="en-US" sz="800" b="1" i="0" u="none" strike="noStrike" dirty="0">
                          <a:solidFill>
                            <a:srgbClr val="006100"/>
                          </a:solidFill>
                          <a:effectLst/>
                          <a:latin typeface="Arial" panose="020B0604020202020204" pitchFamily="34" charset="0"/>
                        </a:rPr>
                        <a:t>in</a:t>
                      </a:r>
                      <a:r>
                        <a:rPr lang="en-US" sz="800" b="1" i="0" u="none" strike="noStrike" baseline="0" dirty="0">
                          <a:solidFill>
                            <a:srgbClr val="006100"/>
                          </a:solidFill>
                          <a:effectLst/>
                          <a:latin typeface="Arial" panose="020B0604020202020204" pitchFamily="34" charset="0"/>
                        </a:rPr>
                        <a:t> Billions</a:t>
                      </a:r>
                      <a:endParaRPr lang="en-US" sz="800" b="1" i="0" u="none" strike="noStrike" dirty="0">
                        <a:solidFill>
                          <a:srgbClr val="006100"/>
                        </a:solidFill>
                        <a:effectLst/>
                        <a:latin typeface="Arial" panose="020B0604020202020204" pitchFamily="34" charset="0"/>
                      </a:endParaRP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0.031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0.340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0.607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0.714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0.894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dirty="0">
                          <a:solidFill>
                            <a:srgbClr val="006100"/>
                          </a:solidFill>
                          <a:effectLst/>
                          <a:latin typeface="Arial" panose="020B0604020202020204" pitchFamily="34" charset="0"/>
                        </a:rPr>
                        <a:t>0.855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0.850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0.805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0.725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0.723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0.736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0.744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0.742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0.755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0.759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0.728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0.777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0.813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0.847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0.873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1" i="0" u="none" strike="noStrike">
                          <a:solidFill>
                            <a:srgbClr val="006100"/>
                          </a:solidFill>
                          <a:effectLst/>
                          <a:latin typeface="Arial" panose="020B0604020202020204" pitchFamily="34" charset="0"/>
                        </a:rPr>
                        <a:t>0.906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2409638468"/>
                  </a:ext>
                </a:extLst>
              </a:tr>
              <a:tr h="314621">
                <a:tc gridSpan="22">
                  <a:txBody>
                    <a:bodyPr/>
                    <a:lstStyle/>
                    <a:p>
                      <a:pPr algn="ctr" fontAlgn="ctr"/>
                      <a:r>
                        <a:rPr lang="en-US" sz="800" b="1" i="0" u="none" strike="noStrike" dirty="0">
                          <a:solidFill>
                            <a:srgbClr val="FFFFFF"/>
                          </a:solidFill>
                          <a:effectLst/>
                          <a:latin typeface="Arial" panose="020B0604020202020204" pitchFamily="34" charset="0"/>
                        </a:rPr>
                        <a:t>Assumptions for pricing</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217101"/>
                  </a:ext>
                </a:extLst>
              </a:tr>
              <a:tr h="314621">
                <a:tc>
                  <a:txBody>
                    <a:bodyPr/>
                    <a:lstStyle/>
                    <a:p>
                      <a:pPr algn="ctr" fontAlgn="ctr"/>
                      <a:r>
                        <a:rPr lang="en-US" sz="800" b="1" i="0" u="none" strike="noStrike" dirty="0">
                          <a:solidFill>
                            <a:srgbClr val="3F3F3F"/>
                          </a:solidFill>
                          <a:effectLst/>
                          <a:latin typeface="Arial" panose="020B0604020202020204" pitchFamily="34" charset="0"/>
                        </a:rPr>
                        <a:t>EOY</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52842356"/>
                  </a:ext>
                </a:extLst>
              </a:tr>
              <a:tr h="314621">
                <a:tc>
                  <a:txBody>
                    <a:bodyPr/>
                    <a:lstStyle/>
                    <a:p>
                      <a:pPr algn="ctr" fontAlgn="ctr"/>
                      <a:r>
                        <a:rPr lang="en-US" sz="800" b="1" i="0" u="none" strike="noStrike" dirty="0">
                          <a:solidFill>
                            <a:srgbClr val="3F3F3F"/>
                          </a:solidFill>
                          <a:effectLst/>
                          <a:latin typeface="Arial" panose="020B0604020202020204" pitchFamily="34" charset="0"/>
                        </a:rPr>
                        <a:t>Ticket price per Passenger</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210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215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220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225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230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235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240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245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250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255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260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265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270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275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280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285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290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295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300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031766729"/>
                  </a:ext>
                </a:extLst>
              </a:tr>
              <a:tr h="314621">
                <a:tc>
                  <a:txBody>
                    <a:bodyPr/>
                    <a:lstStyle/>
                    <a:p>
                      <a:pPr algn="ctr" fontAlgn="ctr"/>
                      <a:r>
                        <a:rPr lang="en-US" sz="800" b="1" i="0" u="none" strike="noStrike" dirty="0" err="1">
                          <a:solidFill>
                            <a:srgbClr val="3F3F3F"/>
                          </a:solidFill>
                          <a:effectLst/>
                          <a:latin typeface="Arial" panose="020B0604020202020204" pitchFamily="34" charset="0"/>
                        </a:rPr>
                        <a:t>Frieght</a:t>
                      </a:r>
                      <a:r>
                        <a:rPr lang="en-US" sz="800" b="1" i="0" u="none" strike="noStrike" dirty="0">
                          <a:solidFill>
                            <a:srgbClr val="3F3F3F"/>
                          </a:solidFill>
                          <a:effectLst/>
                          <a:latin typeface="Arial" panose="020B0604020202020204" pitchFamily="34" charset="0"/>
                        </a:rPr>
                        <a:t> revenue per </a:t>
                      </a:r>
                      <a:r>
                        <a:rPr lang="en-US" sz="800" b="1" i="0" u="none" strike="noStrike" dirty="0" err="1">
                          <a:solidFill>
                            <a:srgbClr val="3F3F3F"/>
                          </a:solidFill>
                          <a:effectLst/>
                          <a:latin typeface="Arial" panose="020B0604020202020204" pitchFamily="34" charset="0"/>
                        </a:rPr>
                        <a:t>Frieght</a:t>
                      </a:r>
                      <a:r>
                        <a:rPr lang="en-US" sz="800" b="1" i="0" u="none" strike="noStrike" dirty="0">
                          <a:solidFill>
                            <a:srgbClr val="3F3F3F"/>
                          </a:solidFill>
                          <a:effectLst/>
                          <a:latin typeface="Arial" panose="020B0604020202020204" pitchFamily="34" charset="0"/>
                        </a:rPr>
                        <a:t> ton</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0.61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0.62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0.63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0.64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0.65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0.66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0.67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0.68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0.69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0.71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0.72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0.73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0.74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0.75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0.76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0.77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0.78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0.79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0.8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022502628"/>
                  </a:ext>
                </a:extLst>
              </a:tr>
              <a:tr h="314621">
                <a:tc gridSpan="22">
                  <a:txBody>
                    <a:bodyPr/>
                    <a:lstStyle/>
                    <a:p>
                      <a:pPr algn="ctr" fontAlgn="ctr"/>
                      <a:r>
                        <a:rPr lang="en-US" sz="800" b="1" i="0" u="none" strike="noStrike" dirty="0">
                          <a:solidFill>
                            <a:srgbClr val="FFFFFF"/>
                          </a:solidFill>
                          <a:effectLst/>
                          <a:latin typeface="Arial" panose="020B0604020202020204" pitchFamily="34" charset="0"/>
                        </a:rPr>
                        <a:t>Estimate for New Tunnel</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5683267"/>
                  </a:ext>
                </a:extLst>
              </a:tr>
              <a:tr h="314621">
                <a:tc>
                  <a:txBody>
                    <a:bodyPr/>
                    <a:lstStyle/>
                    <a:p>
                      <a:pPr algn="ctr" fontAlgn="ctr"/>
                      <a:r>
                        <a:rPr lang="en-US" sz="800" b="1" i="0" u="none" strike="noStrike" dirty="0">
                          <a:solidFill>
                            <a:srgbClr val="3F3F3F"/>
                          </a:solidFill>
                          <a:effectLst/>
                          <a:latin typeface="Arial" panose="020B0604020202020204" pitchFamily="34" charset="0"/>
                        </a:rPr>
                        <a:t>EOY</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3F3F3F"/>
                          </a:solidFill>
                          <a:effectLst/>
                          <a:latin typeface="Arial" panose="020B0604020202020204" pitchFamily="34" charset="0"/>
                        </a:rPr>
                        <a:t>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19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3F3F3F"/>
                          </a:solidFill>
                          <a:effectLst/>
                          <a:latin typeface="Arial" panose="020B0604020202020204" pitchFamily="34" charset="0"/>
                        </a:rPr>
                        <a:t>21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325204076"/>
                  </a:ext>
                </a:extLst>
              </a:tr>
              <a:tr h="314621">
                <a:tc>
                  <a:txBody>
                    <a:bodyPr/>
                    <a:lstStyle/>
                    <a:p>
                      <a:pPr algn="ctr" fontAlgn="ctr"/>
                      <a:r>
                        <a:rPr lang="en-US" sz="800" b="1" i="0" u="none" strike="noStrike" dirty="0">
                          <a:solidFill>
                            <a:srgbClr val="FFFFFF"/>
                          </a:solidFill>
                          <a:effectLst/>
                          <a:latin typeface="Arial" panose="020B0604020202020204" pitchFamily="34" charset="0"/>
                        </a:rPr>
                        <a:t>Passengers on New tunnel (In Millions)</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5.00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10.00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12.00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15.00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16.00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dirty="0">
                          <a:solidFill>
                            <a:srgbClr val="FFFFFF"/>
                          </a:solidFill>
                          <a:effectLst/>
                          <a:latin typeface="Arial" panose="020B0604020202020204" pitchFamily="34" charset="0"/>
                        </a:rPr>
                        <a:t>16.00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17.00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17.00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18.00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18.00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19.00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19.00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20.00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21.00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21.00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22.00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22.00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22.00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23.00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23.00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800" b="1" i="0" u="none" strike="noStrike">
                          <a:solidFill>
                            <a:srgbClr val="FFFFFF"/>
                          </a:solidFill>
                          <a:effectLst/>
                          <a:latin typeface="Arial" panose="020B0604020202020204" pitchFamily="34" charset="0"/>
                        </a:rPr>
                        <a:t>24.00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3049393269"/>
                  </a:ext>
                </a:extLst>
              </a:tr>
              <a:tr h="314621">
                <a:tc>
                  <a:txBody>
                    <a:bodyPr/>
                    <a:lstStyle/>
                    <a:p>
                      <a:pPr algn="ctr" fontAlgn="ctr"/>
                      <a:r>
                        <a:rPr lang="en-US" sz="800" b="1" i="0" u="none" strike="noStrike" dirty="0">
                          <a:solidFill>
                            <a:srgbClr val="FFFFFF"/>
                          </a:solidFill>
                          <a:effectLst/>
                          <a:latin typeface="Arial" panose="020B0604020202020204" pitchFamily="34" charset="0"/>
                        </a:rPr>
                        <a:t>Through-train freight tonnes (In Millions)</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2.00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2.00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2.00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2.00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2.50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dirty="0">
                          <a:solidFill>
                            <a:srgbClr val="FFFFFF"/>
                          </a:solidFill>
                          <a:effectLst/>
                          <a:latin typeface="Arial" panose="020B0604020202020204" pitchFamily="34" charset="0"/>
                        </a:rPr>
                        <a:t>2.50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2.50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2.50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3.00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3.00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3.00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3.00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3.00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3.50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3.50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3.50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3.50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3.20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4.00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4.00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800" b="1" i="0" u="none" strike="noStrike">
                          <a:solidFill>
                            <a:srgbClr val="FFFFFF"/>
                          </a:solidFill>
                          <a:effectLst/>
                          <a:latin typeface="Arial" panose="020B0604020202020204" pitchFamily="34" charset="0"/>
                        </a:rPr>
                        <a:t>4.00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255737769"/>
                  </a:ext>
                </a:extLst>
              </a:tr>
              <a:tr h="314621">
                <a:tc>
                  <a:txBody>
                    <a:bodyPr/>
                    <a:lstStyle/>
                    <a:p>
                      <a:pPr algn="ctr" fontAlgn="ctr"/>
                      <a:r>
                        <a:rPr lang="en-US" sz="800" b="0" i="0" u="none" strike="noStrike" dirty="0">
                          <a:solidFill>
                            <a:srgbClr val="9C0006"/>
                          </a:solidFill>
                          <a:effectLst/>
                          <a:latin typeface="Arial" panose="020B0604020202020204" pitchFamily="34" charset="0"/>
                        </a:rPr>
                        <a:t>Total revenue (New Tunnel, freight tonnes ) in Billions</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0.10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0.16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0.37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0.74</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1.10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1.46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1.82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2.17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2.52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2.87</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3.21</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3.55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3.89</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4.22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4.55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4.88</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5.20</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5.52</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5.83</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6.15</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800" b="1" i="0" u="none" strike="noStrike" dirty="0">
                          <a:solidFill>
                            <a:srgbClr val="9C0006"/>
                          </a:solidFill>
                          <a:effectLst/>
                          <a:latin typeface="Arial" panose="020B0604020202020204" pitchFamily="34" charset="0"/>
                        </a:rPr>
                        <a:t>6.46</a:t>
                      </a:r>
                    </a:p>
                  </a:txBody>
                  <a:tcPr marL="3930" marR="3930" marT="3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2711463143"/>
                  </a:ext>
                </a:extLst>
              </a:tr>
            </a:tbl>
          </a:graphicData>
        </a:graphic>
      </p:graphicFrame>
    </p:spTree>
    <p:extLst>
      <p:ext uri="{BB962C8B-B14F-4D97-AF65-F5344CB8AC3E}">
        <p14:creationId xmlns:p14="http://schemas.microsoft.com/office/powerpoint/2010/main" val="7725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heel(4)">
                                      <p:cBhvr>
                                        <p:cTn id="12"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b="1" u="sng" dirty="0">
              <a:solidFill>
                <a:schemeClr val="accent1">
                  <a:lumMod val="75000"/>
                </a:schemeClr>
              </a:solidFill>
            </a:endParaRPr>
          </a:p>
        </p:txBody>
      </p:sp>
      <p:sp>
        <p:nvSpPr>
          <p:cNvPr id="3" name="Content Placeholder 2"/>
          <p:cNvSpPr>
            <a:spLocks noGrp="1"/>
          </p:cNvSpPr>
          <p:nvPr>
            <p:ph idx="1"/>
          </p:nvPr>
        </p:nvSpPr>
        <p:spPr>
          <a:xfrm>
            <a:off x="838200" y="1119673"/>
            <a:ext cx="10515600" cy="5057290"/>
          </a:xfrm>
        </p:spPr>
        <p:txBody>
          <a:bodyPr/>
          <a:lstStyle/>
          <a:p>
            <a:r>
              <a:rPr lang="en-IN" dirty="0"/>
              <a:t>Assumptions based on analysis of existing tunnel cash flow.</a:t>
            </a:r>
          </a:p>
          <a:p>
            <a:endParaRPr lang="en-IN" dirty="0"/>
          </a:p>
        </p:txBody>
      </p:sp>
      <p:graphicFrame>
        <p:nvGraphicFramePr>
          <p:cNvPr id="4" name="Chart 3"/>
          <p:cNvGraphicFramePr>
            <a:graphicFrameLocks/>
          </p:cNvGraphicFramePr>
          <p:nvPr>
            <p:extLst/>
          </p:nvPr>
        </p:nvGraphicFramePr>
        <p:xfrm>
          <a:off x="436229" y="2450285"/>
          <a:ext cx="5318620" cy="3371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757339315"/>
              </p:ext>
            </p:extLst>
          </p:nvPr>
        </p:nvGraphicFramePr>
        <p:xfrm>
          <a:off x="5859893" y="2450286"/>
          <a:ext cx="5411487" cy="33716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2954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ircle(in)">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620785"/>
            <a:ext cx="10515600" cy="5556178"/>
          </a:xfrm>
        </p:spPr>
        <p:txBody>
          <a:bodyPr/>
          <a:lstStyle/>
          <a:p>
            <a:r>
              <a:rPr lang="en-IN" dirty="0"/>
              <a:t>Due to the lack of technological advancement in the 1990’s the amount of passengers had a low growth rate.</a:t>
            </a:r>
            <a:endParaRPr lang="en-US" dirty="0"/>
          </a:p>
          <a:p>
            <a:r>
              <a:rPr lang="en-IN" dirty="0"/>
              <a:t>Now however, due to the advancement we see a better growth rate and hence a much better expected cash inflow.</a:t>
            </a:r>
          </a:p>
          <a:p>
            <a:endParaRPr lang="en-IN" dirty="0"/>
          </a:p>
          <a:p>
            <a:endParaRPr lang="en-IN" dirty="0"/>
          </a:p>
        </p:txBody>
      </p:sp>
      <p:graphicFrame>
        <p:nvGraphicFramePr>
          <p:cNvPr id="5" name="Chart 4"/>
          <p:cNvGraphicFramePr>
            <a:graphicFrameLocks/>
          </p:cNvGraphicFramePr>
          <p:nvPr>
            <p:extLst/>
          </p:nvPr>
        </p:nvGraphicFramePr>
        <p:xfrm>
          <a:off x="3036184" y="2460277"/>
          <a:ext cx="6119631" cy="41272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617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heel(1)">
                                      <p:cBhvr>
                                        <p:cTn id="4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solidFill>
                  <a:schemeClr val="accent1">
                    <a:lumMod val="75000"/>
                  </a:schemeClr>
                </a:solidFill>
              </a:rPr>
              <a:t>Tax rates</a:t>
            </a:r>
            <a:endParaRPr lang="en-US" b="1" u="sng" dirty="0">
              <a:solidFill>
                <a:schemeClr val="accent1">
                  <a:lumMod val="75000"/>
                </a:schemeClr>
              </a:solidFill>
            </a:endParaRPr>
          </a:p>
        </p:txBody>
      </p:sp>
      <p:sp>
        <p:nvSpPr>
          <p:cNvPr id="3" name="Content Placeholder 2"/>
          <p:cNvSpPr>
            <a:spLocks noGrp="1"/>
          </p:cNvSpPr>
          <p:nvPr>
            <p:ph idx="1"/>
          </p:nvPr>
        </p:nvSpPr>
        <p:spPr/>
        <p:txBody>
          <a:bodyPr/>
          <a:lstStyle/>
          <a:p>
            <a:r>
              <a:rPr lang="en-IN" dirty="0"/>
              <a:t>By researching about the banks in the UK and France we found out that this amount of loan can not funded 100% and requires down payment.</a:t>
            </a:r>
          </a:p>
          <a:p>
            <a:pPr marL="0" indent="0">
              <a:buNone/>
            </a:pPr>
            <a:r>
              <a:rPr lang="en-IN" dirty="0"/>
              <a:t> </a:t>
            </a:r>
          </a:p>
          <a:p>
            <a:r>
              <a:rPr lang="en-IN" dirty="0"/>
              <a:t>Also, we found the loan interest rate and tax rates for this kind of loan amount.</a:t>
            </a:r>
          </a:p>
          <a:p>
            <a:pPr lvl="1"/>
            <a:r>
              <a:rPr lang="en-IN" dirty="0"/>
              <a:t>Loan interest rate : 4%</a:t>
            </a:r>
          </a:p>
          <a:p>
            <a:pPr lvl="1"/>
            <a:r>
              <a:rPr lang="en-IN" dirty="0"/>
              <a:t>MAAR : 8%</a:t>
            </a:r>
          </a:p>
          <a:p>
            <a:pPr lvl="1"/>
            <a:r>
              <a:rPr lang="en-IN" dirty="0"/>
              <a:t>Income tax rate : 20%</a:t>
            </a:r>
            <a:endParaRPr lang="en-US" dirty="0"/>
          </a:p>
        </p:txBody>
      </p:sp>
    </p:spTree>
    <p:extLst>
      <p:ext uri="{BB962C8B-B14F-4D97-AF65-F5344CB8AC3E}">
        <p14:creationId xmlns:p14="http://schemas.microsoft.com/office/powerpoint/2010/main" val="315368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u="sng" dirty="0">
                <a:solidFill>
                  <a:schemeClr val="accent1">
                    <a:lumMod val="75000"/>
                  </a:schemeClr>
                </a:solidFill>
              </a:rPr>
              <a:t>Assumptions for Calculation</a:t>
            </a:r>
            <a:endParaRPr lang="en-US" b="1" u="sng" dirty="0">
              <a:solidFill>
                <a:schemeClr val="accent1">
                  <a:lumMod val="75000"/>
                </a:schemeClr>
              </a:solidFill>
            </a:endParaRP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2042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5953" y="2741001"/>
            <a:ext cx="3929062" cy="2747596"/>
            <a:chOff x="5953" y="2741001"/>
            <a:chExt cx="3929062" cy="2747596"/>
          </a:xfrm>
        </p:grpSpPr>
        <p:sp>
          <p:nvSpPr>
            <p:cNvPr id="6" name="Freeform 5"/>
            <p:cNvSpPr/>
            <p:nvPr/>
          </p:nvSpPr>
          <p:spPr>
            <a:xfrm>
              <a:off x="791765" y="2741001"/>
              <a:ext cx="3143250" cy="2747596"/>
            </a:xfrm>
            <a:custGeom>
              <a:avLst/>
              <a:gdLst>
                <a:gd name="connsiteX0" fmla="*/ 0 w 3143250"/>
                <a:gd name="connsiteY0" fmla="*/ 412139 h 2747596"/>
                <a:gd name="connsiteX1" fmla="*/ 1769452 w 3143250"/>
                <a:gd name="connsiteY1" fmla="*/ 412139 h 2747596"/>
                <a:gd name="connsiteX2" fmla="*/ 1769452 w 3143250"/>
                <a:gd name="connsiteY2" fmla="*/ 0 h 2747596"/>
                <a:gd name="connsiteX3" fmla="*/ 3143250 w 3143250"/>
                <a:gd name="connsiteY3" fmla="*/ 1373798 h 2747596"/>
                <a:gd name="connsiteX4" fmla="*/ 1769452 w 3143250"/>
                <a:gd name="connsiteY4" fmla="*/ 2747596 h 2747596"/>
                <a:gd name="connsiteX5" fmla="*/ 1769452 w 3143250"/>
                <a:gd name="connsiteY5" fmla="*/ 2335457 h 2747596"/>
                <a:gd name="connsiteX6" fmla="*/ 0 w 3143250"/>
                <a:gd name="connsiteY6" fmla="*/ 2335457 h 2747596"/>
                <a:gd name="connsiteX7" fmla="*/ 0 w 3143250"/>
                <a:gd name="connsiteY7" fmla="*/ 412139 h 274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0" h="2747596">
                  <a:moveTo>
                    <a:pt x="0" y="412139"/>
                  </a:moveTo>
                  <a:lnTo>
                    <a:pt x="1769452" y="412139"/>
                  </a:lnTo>
                  <a:lnTo>
                    <a:pt x="1769452" y="0"/>
                  </a:lnTo>
                  <a:lnTo>
                    <a:pt x="3143250" y="1373798"/>
                  </a:lnTo>
                  <a:lnTo>
                    <a:pt x="1769452" y="2747596"/>
                  </a:lnTo>
                  <a:lnTo>
                    <a:pt x="1769452" y="2335457"/>
                  </a:lnTo>
                  <a:lnTo>
                    <a:pt x="0" y="2335457"/>
                  </a:lnTo>
                  <a:lnTo>
                    <a:pt x="0" y="412139"/>
                  </a:lnTo>
                  <a:close/>
                </a:path>
              </a:pathLst>
            </a:cu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26453" tIns="422299" rIns="845423" bIns="422299"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Actual Cost * (1-Unecessary Cost Rate)</a:t>
              </a:r>
            </a:p>
            <a:p>
              <a:pPr marL="171450" lvl="1" indent="-171450" algn="l" defTabSz="711200">
                <a:lnSpc>
                  <a:spcPct val="90000"/>
                </a:lnSpc>
                <a:spcBef>
                  <a:spcPct val="0"/>
                </a:spcBef>
                <a:spcAft>
                  <a:spcPct val="15000"/>
                </a:spcAft>
                <a:buChar char="••"/>
              </a:pPr>
              <a:r>
                <a:rPr lang="en-US" sz="1600" kern="1200" dirty="0"/>
                <a:t>106 * 50% = 53</a:t>
              </a:r>
            </a:p>
          </p:txBody>
        </p:sp>
        <p:sp>
          <p:nvSpPr>
            <p:cNvPr id="7" name="Freeform 6"/>
            <p:cNvSpPr/>
            <p:nvPr/>
          </p:nvSpPr>
          <p:spPr>
            <a:xfrm>
              <a:off x="5953" y="3328987"/>
              <a:ext cx="1571625" cy="1571625"/>
            </a:xfrm>
            <a:custGeom>
              <a:avLst/>
              <a:gdLst>
                <a:gd name="connsiteX0" fmla="*/ 0 w 1571625"/>
                <a:gd name="connsiteY0" fmla="*/ 785813 h 1571625"/>
                <a:gd name="connsiteX1" fmla="*/ 785813 w 1571625"/>
                <a:gd name="connsiteY1" fmla="*/ 0 h 1571625"/>
                <a:gd name="connsiteX2" fmla="*/ 1571626 w 1571625"/>
                <a:gd name="connsiteY2" fmla="*/ 785813 h 1571625"/>
                <a:gd name="connsiteX3" fmla="*/ 785813 w 1571625"/>
                <a:gd name="connsiteY3" fmla="*/ 1571626 h 1571625"/>
                <a:gd name="connsiteX4" fmla="*/ 0 w 1571625"/>
                <a:gd name="connsiteY4" fmla="*/ 785813 h 1571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1571625">
                  <a:moveTo>
                    <a:pt x="0" y="785813"/>
                  </a:moveTo>
                  <a:cubicBezTo>
                    <a:pt x="0" y="351820"/>
                    <a:pt x="351820" y="0"/>
                    <a:pt x="785813" y="0"/>
                  </a:cubicBezTo>
                  <a:cubicBezTo>
                    <a:pt x="1219806" y="0"/>
                    <a:pt x="1571626" y="351820"/>
                    <a:pt x="1571626" y="785813"/>
                  </a:cubicBezTo>
                  <a:cubicBezTo>
                    <a:pt x="1571626" y="1219806"/>
                    <a:pt x="1219806" y="1571626"/>
                    <a:pt x="785813" y="1571626"/>
                  </a:cubicBezTo>
                  <a:cubicBezTo>
                    <a:pt x="351820" y="1571626"/>
                    <a:pt x="0" y="1219806"/>
                    <a:pt x="0" y="785813"/>
                  </a:cubicBez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244129" tIns="244129" rIns="244129" bIns="244129" numCol="1" spcCol="1270" anchor="ctr" anchorCtr="0">
              <a:noAutofit/>
            </a:bodyPr>
            <a:lstStyle/>
            <a:p>
              <a:pPr lvl="0" algn="ctr" defTabSz="977900">
                <a:lnSpc>
                  <a:spcPct val="90000"/>
                </a:lnSpc>
                <a:spcBef>
                  <a:spcPct val="0"/>
                </a:spcBef>
                <a:spcAft>
                  <a:spcPct val="35000"/>
                </a:spcAft>
              </a:pPr>
              <a:r>
                <a:rPr lang="en-US" sz="2200" kern="1200" dirty="0"/>
                <a:t>Baseline</a:t>
              </a:r>
            </a:p>
            <a:p>
              <a:pPr lvl="0" algn="ctr" defTabSz="977900">
                <a:lnSpc>
                  <a:spcPct val="90000"/>
                </a:lnSpc>
                <a:spcBef>
                  <a:spcPct val="0"/>
                </a:spcBef>
                <a:spcAft>
                  <a:spcPct val="35000"/>
                </a:spcAft>
              </a:pPr>
              <a:r>
                <a:rPr lang="en-US" sz="2200" kern="1200" dirty="0"/>
                <a:t>1998</a:t>
              </a:r>
            </a:p>
          </p:txBody>
        </p:sp>
      </p:grpSp>
      <p:grpSp>
        <p:nvGrpSpPr>
          <p:cNvPr id="13" name="Group 12"/>
          <p:cNvGrpSpPr/>
          <p:nvPr/>
        </p:nvGrpSpPr>
        <p:grpSpPr>
          <a:xfrm>
            <a:off x="4131468" y="2741001"/>
            <a:ext cx="3929063" cy="2747596"/>
            <a:chOff x="4131468" y="2741001"/>
            <a:chExt cx="3929063" cy="2747596"/>
          </a:xfrm>
        </p:grpSpPr>
        <p:sp>
          <p:nvSpPr>
            <p:cNvPr id="8" name="Freeform 7"/>
            <p:cNvSpPr/>
            <p:nvPr/>
          </p:nvSpPr>
          <p:spPr>
            <a:xfrm>
              <a:off x="4917281" y="2741001"/>
              <a:ext cx="3143250" cy="2747596"/>
            </a:xfrm>
            <a:custGeom>
              <a:avLst/>
              <a:gdLst>
                <a:gd name="connsiteX0" fmla="*/ 0 w 3143250"/>
                <a:gd name="connsiteY0" fmla="*/ 412139 h 2747596"/>
                <a:gd name="connsiteX1" fmla="*/ 1769452 w 3143250"/>
                <a:gd name="connsiteY1" fmla="*/ 412139 h 2747596"/>
                <a:gd name="connsiteX2" fmla="*/ 1769452 w 3143250"/>
                <a:gd name="connsiteY2" fmla="*/ 0 h 2747596"/>
                <a:gd name="connsiteX3" fmla="*/ 3143250 w 3143250"/>
                <a:gd name="connsiteY3" fmla="*/ 1373798 h 2747596"/>
                <a:gd name="connsiteX4" fmla="*/ 1769452 w 3143250"/>
                <a:gd name="connsiteY4" fmla="*/ 2747596 h 2747596"/>
                <a:gd name="connsiteX5" fmla="*/ 1769452 w 3143250"/>
                <a:gd name="connsiteY5" fmla="*/ 2335457 h 2747596"/>
                <a:gd name="connsiteX6" fmla="*/ 0 w 3143250"/>
                <a:gd name="connsiteY6" fmla="*/ 2335457 h 2747596"/>
                <a:gd name="connsiteX7" fmla="*/ 0 w 3143250"/>
                <a:gd name="connsiteY7" fmla="*/ 412139 h 274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0" h="2747596">
                  <a:moveTo>
                    <a:pt x="0" y="412139"/>
                  </a:moveTo>
                  <a:lnTo>
                    <a:pt x="1769452" y="412139"/>
                  </a:lnTo>
                  <a:lnTo>
                    <a:pt x="1769452" y="0"/>
                  </a:lnTo>
                  <a:lnTo>
                    <a:pt x="3143250" y="1373798"/>
                  </a:lnTo>
                  <a:lnTo>
                    <a:pt x="1769452" y="2747596"/>
                  </a:lnTo>
                  <a:lnTo>
                    <a:pt x="1769452" y="2335457"/>
                  </a:lnTo>
                  <a:lnTo>
                    <a:pt x="0" y="2335457"/>
                  </a:lnTo>
                  <a:lnTo>
                    <a:pt x="0" y="412139"/>
                  </a:lnTo>
                  <a:close/>
                </a:path>
              </a:pathLst>
            </a:custGeom>
          </p:spPr>
          <p:style>
            <a:lnRef idx="1">
              <a:schemeClr val="accent5">
                <a:tint val="40000"/>
                <a:alpha val="90000"/>
                <a:hueOff val="-3695876"/>
                <a:satOff val="-6408"/>
                <a:lumOff val="-644"/>
                <a:alphaOff val="0"/>
              </a:schemeClr>
            </a:lnRef>
            <a:fillRef idx="1">
              <a:schemeClr val="accent5">
                <a:tint val="40000"/>
                <a:alpha val="90000"/>
                <a:hueOff val="-3695876"/>
                <a:satOff val="-6408"/>
                <a:lumOff val="-644"/>
                <a:alphaOff val="0"/>
              </a:schemeClr>
            </a:fillRef>
            <a:effectRef idx="0">
              <a:schemeClr val="accent5">
                <a:tint val="40000"/>
                <a:alpha val="90000"/>
                <a:hueOff val="-3695876"/>
                <a:satOff val="-6408"/>
                <a:lumOff val="-644"/>
                <a:alphaOff val="0"/>
              </a:schemeClr>
            </a:effectRef>
            <a:fontRef idx="minor">
              <a:schemeClr val="dk1">
                <a:hueOff val="0"/>
                <a:satOff val="0"/>
                <a:lumOff val="0"/>
                <a:alphaOff val="0"/>
              </a:schemeClr>
            </a:fontRef>
          </p:style>
          <p:txBody>
            <a:bodyPr spcFirstLastPara="0" vert="horz" wrap="square" lIns="826452" tIns="422299" rIns="845424" bIns="422299"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Materials *60% =31.8</a:t>
              </a:r>
            </a:p>
            <a:p>
              <a:pPr marL="171450" lvl="1" indent="-171450" algn="l" defTabSz="711200">
                <a:lnSpc>
                  <a:spcPct val="90000"/>
                </a:lnSpc>
                <a:spcBef>
                  <a:spcPct val="0"/>
                </a:spcBef>
                <a:spcAft>
                  <a:spcPct val="15000"/>
                </a:spcAft>
                <a:buChar char="••"/>
              </a:pPr>
              <a:r>
                <a:rPr lang="en-US" sz="1600" kern="1200"/>
                <a:t>Personnel*40%    = 21.2</a:t>
              </a:r>
              <a:endParaRPr lang="en-US" sz="1600" kern="1200" dirty="0"/>
            </a:p>
          </p:txBody>
        </p:sp>
        <p:sp>
          <p:nvSpPr>
            <p:cNvPr id="9" name="Freeform 8"/>
            <p:cNvSpPr/>
            <p:nvPr/>
          </p:nvSpPr>
          <p:spPr>
            <a:xfrm>
              <a:off x="4131468" y="3328987"/>
              <a:ext cx="1571625" cy="1571625"/>
            </a:xfrm>
            <a:custGeom>
              <a:avLst/>
              <a:gdLst>
                <a:gd name="connsiteX0" fmla="*/ 0 w 1571625"/>
                <a:gd name="connsiteY0" fmla="*/ 785813 h 1571625"/>
                <a:gd name="connsiteX1" fmla="*/ 785813 w 1571625"/>
                <a:gd name="connsiteY1" fmla="*/ 0 h 1571625"/>
                <a:gd name="connsiteX2" fmla="*/ 1571626 w 1571625"/>
                <a:gd name="connsiteY2" fmla="*/ 785813 h 1571625"/>
                <a:gd name="connsiteX3" fmla="*/ 785813 w 1571625"/>
                <a:gd name="connsiteY3" fmla="*/ 1571626 h 1571625"/>
                <a:gd name="connsiteX4" fmla="*/ 0 w 1571625"/>
                <a:gd name="connsiteY4" fmla="*/ 785813 h 1571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1571625">
                  <a:moveTo>
                    <a:pt x="0" y="785813"/>
                  </a:moveTo>
                  <a:cubicBezTo>
                    <a:pt x="0" y="351820"/>
                    <a:pt x="351820" y="0"/>
                    <a:pt x="785813" y="0"/>
                  </a:cubicBezTo>
                  <a:cubicBezTo>
                    <a:pt x="1219806" y="0"/>
                    <a:pt x="1571626" y="351820"/>
                    <a:pt x="1571626" y="785813"/>
                  </a:cubicBezTo>
                  <a:cubicBezTo>
                    <a:pt x="1571626" y="1219806"/>
                    <a:pt x="1219806" y="1571626"/>
                    <a:pt x="785813" y="1571626"/>
                  </a:cubicBezTo>
                  <a:cubicBezTo>
                    <a:pt x="351820" y="1571626"/>
                    <a:pt x="0" y="1219806"/>
                    <a:pt x="0" y="785813"/>
                  </a:cubicBezTo>
                  <a:close/>
                </a:path>
              </a:pathLst>
            </a:custGeom>
          </p:spPr>
          <p:style>
            <a:lnRef idx="0">
              <a:schemeClr val="lt1">
                <a:hueOff val="0"/>
                <a:satOff val="0"/>
                <a:lumOff val="0"/>
                <a:alphaOff val="0"/>
              </a:schemeClr>
            </a:lnRef>
            <a:fillRef idx="3">
              <a:schemeClr val="accent5">
                <a:hueOff val="-3676672"/>
                <a:satOff val="-5114"/>
                <a:lumOff val="-1961"/>
                <a:alphaOff val="0"/>
              </a:schemeClr>
            </a:fillRef>
            <a:effectRef idx="2">
              <a:schemeClr val="accent5">
                <a:hueOff val="-3676672"/>
                <a:satOff val="-5114"/>
                <a:lumOff val="-1961"/>
                <a:alphaOff val="0"/>
              </a:schemeClr>
            </a:effectRef>
            <a:fontRef idx="minor">
              <a:schemeClr val="lt1"/>
            </a:fontRef>
          </p:style>
          <p:txBody>
            <a:bodyPr spcFirstLastPara="0" vert="horz" wrap="square" lIns="244129" tIns="244129" rIns="244129" bIns="244129" numCol="1" spcCol="1270" anchor="ctr" anchorCtr="0">
              <a:noAutofit/>
            </a:bodyPr>
            <a:lstStyle/>
            <a:p>
              <a:pPr lvl="0" algn="ctr" defTabSz="977900">
                <a:lnSpc>
                  <a:spcPct val="90000"/>
                </a:lnSpc>
                <a:spcBef>
                  <a:spcPct val="0"/>
                </a:spcBef>
                <a:spcAft>
                  <a:spcPct val="35000"/>
                </a:spcAft>
              </a:pPr>
              <a:r>
                <a:rPr lang="en-US" sz="2200" kern="1200" dirty="0"/>
                <a:t>Structure</a:t>
              </a:r>
            </a:p>
          </p:txBody>
        </p:sp>
      </p:grpSp>
      <p:grpSp>
        <p:nvGrpSpPr>
          <p:cNvPr id="14" name="Group 13"/>
          <p:cNvGrpSpPr/>
          <p:nvPr/>
        </p:nvGrpSpPr>
        <p:grpSpPr>
          <a:xfrm>
            <a:off x="8256984" y="2741001"/>
            <a:ext cx="3929062" cy="2747596"/>
            <a:chOff x="8256984" y="2741001"/>
            <a:chExt cx="3929062" cy="2747596"/>
          </a:xfrm>
        </p:grpSpPr>
        <p:sp>
          <p:nvSpPr>
            <p:cNvPr id="10" name="Freeform 9"/>
            <p:cNvSpPr/>
            <p:nvPr/>
          </p:nvSpPr>
          <p:spPr>
            <a:xfrm>
              <a:off x="9042796" y="2741001"/>
              <a:ext cx="3143250" cy="2747596"/>
            </a:xfrm>
            <a:custGeom>
              <a:avLst/>
              <a:gdLst>
                <a:gd name="connsiteX0" fmla="*/ 0 w 3143250"/>
                <a:gd name="connsiteY0" fmla="*/ 412139 h 2747596"/>
                <a:gd name="connsiteX1" fmla="*/ 1769452 w 3143250"/>
                <a:gd name="connsiteY1" fmla="*/ 412139 h 2747596"/>
                <a:gd name="connsiteX2" fmla="*/ 1769452 w 3143250"/>
                <a:gd name="connsiteY2" fmla="*/ 0 h 2747596"/>
                <a:gd name="connsiteX3" fmla="*/ 3143250 w 3143250"/>
                <a:gd name="connsiteY3" fmla="*/ 1373798 h 2747596"/>
                <a:gd name="connsiteX4" fmla="*/ 1769452 w 3143250"/>
                <a:gd name="connsiteY4" fmla="*/ 2747596 h 2747596"/>
                <a:gd name="connsiteX5" fmla="*/ 1769452 w 3143250"/>
                <a:gd name="connsiteY5" fmla="*/ 2335457 h 2747596"/>
                <a:gd name="connsiteX6" fmla="*/ 0 w 3143250"/>
                <a:gd name="connsiteY6" fmla="*/ 2335457 h 2747596"/>
                <a:gd name="connsiteX7" fmla="*/ 0 w 3143250"/>
                <a:gd name="connsiteY7" fmla="*/ 412139 h 274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0" h="2747596">
                  <a:moveTo>
                    <a:pt x="0" y="412139"/>
                  </a:moveTo>
                  <a:lnTo>
                    <a:pt x="1769452" y="412139"/>
                  </a:lnTo>
                  <a:lnTo>
                    <a:pt x="1769452" y="0"/>
                  </a:lnTo>
                  <a:lnTo>
                    <a:pt x="3143250" y="1373798"/>
                  </a:lnTo>
                  <a:lnTo>
                    <a:pt x="1769452" y="2747596"/>
                  </a:lnTo>
                  <a:lnTo>
                    <a:pt x="1769452" y="2335457"/>
                  </a:lnTo>
                  <a:lnTo>
                    <a:pt x="0" y="2335457"/>
                  </a:lnTo>
                  <a:lnTo>
                    <a:pt x="0" y="412139"/>
                  </a:lnTo>
                  <a:close/>
                </a:path>
              </a:pathLst>
            </a:custGeom>
          </p:spPr>
          <p:style>
            <a:lnRef idx="1">
              <a:schemeClr val="accent5">
                <a:tint val="40000"/>
                <a:alpha val="90000"/>
                <a:hueOff val="-7391752"/>
                <a:satOff val="-12816"/>
                <a:lumOff val="-1289"/>
                <a:alphaOff val="0"/>
              </a:schemeClr>
            </a:lnRef>
            <a:fillRef idx="1">
              <a:schemeClr val="accent5">
                <a:tint val="40000"/>
                <a:alpha val="90000"/>
                <a:hueOff val="-7391752"/>
                <a:satOff val="-12816"/>
                <a:lumOff val="-1289"/>
                <a:alphaOff val="0"/>
              </a:schemeClr>
            </a:fillRef>
            <a:effectRef idx="0">
              <a:schemeClr val="accent5">
                <a:tint val="40000"/>
                <a:alpha val="90000"/>
                <a:hueOff val="-7391752"/>
                <a:satOff val="-12816"/>
                <a:lumOff val="-1289"/>
                <a:alphaOff val="0"/>
              </a:schemeClr>
            </a:effectRef>
            <a:fontRef idx="minor">
              <a:schemeClr val="dk1">
                <a:hueOff val="0"/>
                <a:satOff val="0"/>
                <a:lumOff val="0"/>
                <a:alphaOff val="0"/>
              </a:schemeClr>
            </a:fontRef>
          </p:style>
          <p:txBody>
            <a:bodyPr spcFirstLastPara="0" vert="horz" wrap="square" lIns="826453" tIns="422299" rIns="845423" bIns="422299"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*169.62%*85% =42.89</a:t>
              </a:r>
            </a:p>
            <a:p>
              <a:pPr marL="171450" lvl="1" indent="-171450" algn="l" defTabSz="711200">
                <a:lnSpc>
                  <a:spcPct val="90000"/>
                </a:lnSpc>
                <a:spcBef>
                  <a:spcPct val="0"/>
                </a:spcBef>
                <a:spcAft>
                  <a:spcPct val="15000"/>
                </a:spcAft>
                <a:buChar char="••"/>
              </a:pPr>
              <a:r>
                <a:rPr lang="en-US" sz="1600" kern="1200" dirty="0"/>
                <a:t>*158.69%  =35.96</a:t>
              </a:r>
            </a:p>
          </p:txBody>
        </p:sp>
        <p:sp>
          <p:nvSpPr>
            <p:cNvPr id="11" name="Freeform 10"/>
            <p:cNvSpPr/>
            <p:nvPr/>
          </p:nvSpPr>
          <p:spPr>
            <a:xfrm>
              <a:off x="8256984" y="3328987"/>
              <a:ext cx="1571625" cy="1571625"/>
            </a:xfrm>
            <a:custGeom>
              <a:avLst/>
              <a:gdLst>
                <a:gd name="connsiteX0" fmla="*/ 0 w 1571625"/>
                <a:gd name="connsiteY0" fmla="*/ 785813 h 1571625"/>
                <a:gd name="connsiteX1" fmla="*/ 785813 w 1571625"/>
                <a:gd name="connsiteY1" fmla="*/ 0 h 1571625"/>
                <a:gd name="connsiteX2" fmla="*/ 1571626 w 1571625"/>
                <a:gd name="connsiteY2" fmla="*/ 785813 h 1571625"/>
                <a:gd name="connsiteX3" fmla="*/ 785813 w 1571625"/>
                <a:gd name="connsiteY3" fmla="*/ 1571626 h 1571625"/>
                <a:gd name="connsiteX4" fmla="*/ 0 w 1571625"/>
                <a:gd name="connsiteY4" fmla="*/ 785813 h 1571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1571625">
                  <a:moveTo>
                    <a:pt x="0" y="785813"/>
                  </a:moveTo>
                  <a:cubicBezTo>
                    <a:pt x="0" y="351820"/>
                    <a:pt x="351820" y="0"/>
                    <a:pt x="785813" y="0"/>
                  </a:cubicBezTo>
                  <a:cubicBezTo>
                    <a:pt x="1219806" y="0"/>
                    <a:pt x="1571626" y="351820"/>
                    <a:pt x="1571626" y="785813"/>
                  </a:cubicBezTo>
                  <a:cubicBezTo>
                    <a:pt x="1571626" y="1219806"/>
                    <a:pt x="1219806" y="1571626"/>
                    <a:pt x="785813" y="1571626"/>
                  </a:cubicBezTo>
                  <a:cubicBezTo>
                    <a:pt x="351820" y="1571626"/>
                    <a:pt x="0" y="1219806"/>
                    <a:pt x="0" y="785813"/>
                  </a:cubicBezTo>
                  <a:close/>
                </a:path>
              </a:pathLst>
            </a:custGeom>
          </p:spPr>
          <p:style>
            <a:lnRef idx="0">
              <a:schemeClr val="lt1">
                <a:hueOff val="0"/>
                <a:satOff val="0"/>
                <a:lumOff val="0"/>
                <a:alphaOff val="0"/>
              </a:schemeClr>
            </a:lnRef>
            <a:fillRef idx="3">
              <a:schemeClr val="accent5">
                <a:hueOff val="-7353344"/>
                <a:satOff val="-10228"/>
                <a:lumOff val="-3922"/>
                <a:alphaOff val="0"/>
              </a:schemeClr>
            </a:fillRef>
            <a:effectRef idx="2">
              <a:schemeClr val="accent5">
                <a:hueOff val="-7353344"/>
                <a:satOff val="-10228"/>
                <a:lumOff val="-3922"/>
                <a:alphaOff val="0"/>
              </a:schemeClr>
            </a:effectRef>
            <a:fontRef idx="minor">
              <a:schemeClr val="lt1"/>
            </a:fontRef>
          </p:style>
          <p:txBody>
            <a:bodyPr spcFirstLastPara="0" vert="horz" wrap="square" lIns="244129" tIns="244129" rIns="244129" bIns="244129" numCol="1" spcCol="1270" anchor="ctr" anchorCtr="0">
              <a:noAutofit/>
            </a:bodyPr>
            <a:lstStyle/>
            <a:p>
              <a:pPr lvl="0" algn="ctr" defTabSz="977900">
                <a:lnSpc>
                  <a:spcPct val="90000"/>
                </a:lnSpc>
                <a:spcBef>
                  <a:spcPct val="0"/>
                </a:spcBef>
                <a:spcAft>
                  <a:spcPct val="35000"/>
                </a:spcAft>
              </a:pPr>
              <a:r>
                <a:rPr lang="en-US" sz="2200" kern="1200" dirty="0"/>
                <a:t>Growth</a:t>
              </a:r>
            </a:p>
            <a:p>
              <a:pPr lvl="0" algn="ctr" defTabSz="977900">
                <a:lnSpc>
                  <a:spcPct val="90000"/>
                </a:lnSpc>
                <a:spcBef>
                  <a:spcPct val="0"/>
                </a:spcBef>
                <a:spcAft>
                  <a:spcPct val="35000"/>
                </a:spcAft>
              </a:pPr>
              <a:r>
                <a:rPr lang="en-US" sz="2200" kern="1200" dirty="0"/>
                <a:t>2016</a:t>
              </a:r>
            </a:p>
          </p:txBody>
        </p:sp>
      </p:grpSp>
      <p:sp>
        <p:nvSpPr>
          <p:cNvPr id="5" name="TextBox 4"/>
          <p:cNvSpPr txBox="1"/>
          <p:nvPr/>
        </p:nvSpPr>
        <p:spPr>
          <a:xfrm>
            <a:off x="1071563" y="1428750"/>
            <a:ext cx="11120437" cy="523220"/>
          </a:xfrm>
          <a:prstGeom prst="rect">
            <a:avLst/>
          </a:prstGeom>
          <a:noFill/>
        </p:spPr>
        <p:txBody>
          <a:bodyPr wrap="square" rtlCol="0">
            <a:spAutoFit/>
          </a:bodyPr>
          <a:lstStyle/>
          <a:p>
            <a:r>
              <a:rPr lang="en-US" sz="2800" b="1" u="sng" dirty="0">
                <a:solidFill>
                  <a:schemeClr val="accent1">
                    <a:lumMod val="75000"/>
                  </a:schemeClr>
                </a:solidFill>
              </a:rPr>
              <a:t>2. Initial Cost</a:t>
            </a:r>
          </a:p>
        </p:txBody>
      </p:sp>
    </p:spTree>
    <p:extLst>
      <p:ext uri="{BB962C8B-B14F-4D97-AF65-F5344CB8AC3E}">
        <p14:creationId xmlns:p14="http://schemas.microsoft.com/office/powerpoint/2010/main" val="266976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953" y="2741001"/>
            <a:ext cx="3929062" cy="2747596"/>
            <a:chOff x="5953" y="2741001"/>
            <a:chExt cx="3929062" cy="2747596"/>
          </a:xfrm>
        </p:grpSpPr>
        <p:sp>
          <p:nvSpPr>
            <p:cNvPr id="9" name="Freeform 8"/>
            <p:cNvSpPr/>
            <p:nvPr/>
          </p:nvSpPr>
          <p:spPr>
            <a:xfrm>
              <a:off x="791765" y="2741001"/>
              <a:ext cx="3143250" cy="2747596"/>
            </a:xfrm>
            <a:custGeom>
              <a:avLst/>
              <a:gdLst>
                <a:gd name="connsiteX0" fmla="*/ 0 w 3143250"/>
                <a:gd name="connsiteY0" fmla="*/ 412139 h 2747596"/>
                <a:gd name="connsiteX1" fmla="*/ 1769452 w 3143250"/>
                <a:gd name="connsiteY1" fmla="*/ 412139 h 2747596"/>
                <a:gd name="connsiteX2" fmla="*/ 1769452 w 3143250"/>
                <a:gd name="connsiteY2" fmla="*/ 0 h 2747596"/>
                <a:gd name="connsiteX3" fmla="*/ 3143250 w 3143250"/>
                <a:gd name="connsiteY3" fmla="*/ 1373798 h 2747596"/>
                <a:gd name="connsiteX4" fmla="*/ 1769452 w 3143250"/>
                <a:gd name="connsiteY4" fmla="*/ 2747596 h 2747596"/>
                <a:gd name="connsiteX5" fmla="*/ 1769452 w 3143250"/>
                <a:gd name="connsiteY5" fmla="*/ 2335457 h 2747596"/>
                <a:gd name="connsiteX6" fmla="*/ 0 w 3143250"/>
                <a:gd name="connsiteY6" fmla="*/ 2335457 h 2747596"/>
                <a:gd name="connsiteX7" fmla="*/ 0 w 3143250"/>
                <a:gd name="connsiteY7" fmla="*/ 412139 h 274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0" h="2747596">
                  <a:moveTo>
                    <a:pt x="0" y="412139"/>
                  </a:moveTo>
                  <a:lnTo>
                    <a:pt x="1769452" y="412139"/>
                  </a:lnTo>
                  <a:lnTo>
                    <a:pt x="1769452" y="0"/>
                  </a:lnTo>
                  <a:lnTo>
                    <a:pt x="3143250" y="1373798"/>
                  </a:lnTo>
                  <a:lnTo>
                    <a:pt x="1769452" y="2747596"/>
                  </a:lnTo>
                  <a:lnTo>
                    <a:pt x="1769452" y="2335457"/>
                  </a:lnTo>
                  <a:lnTo>
                    <a:pt x="0" y="2335457"/>
                  </a:lnTo>
                  <a:lnTo>
                    <a:pt x="0" y="412139"/>
                  </a:lnTo>
                  <a:close/>
                </a:path>
              </a:pathLst>
            </a:cu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28993" tIns="422934" rIns="846693" bIns="422934"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Materials 50% =*(50%/60%) =35.75</a:t>
              </a:r>
            </a:p>
            <a:p>
              <a:pPr marL="171450" lvl="1" indent="-171450" algn="l" defTabSz="755650">
                <a:lnSpc>
                  <a:spcPct val="90000"/>
                </a:lnSpc>
                <a:spcBef>
                  <a:spcPct val="0"/>
                </a:spcBef>
                <a:spcAft>
                  <a:spcPct val="15000"/>
                </a:spcAft>
                <a:buChar char="••"/>
              </a:pPr>
              <a:r>
                <a:rPr lang="en-US" sz="1700" kern="1200" dirty="0"/>
                <a:t>Personnel 50% =*(50%/40%) =44.95</a:t>
              </a:r>
            </a:p>
          </p:txBody>
        </p:sp>
        <p:sp>
          <p:nvSpPr>
            <p:cNvPr id="10" name="Freeform 9"/>
            <p:cNvSpPr/>
            <p:nvPr/>
          </p:nvSpPr>
          <p:spPr>
            <a:xfrm>
              <a:off x="5953" y="3328987"/>
              <a:ext cx="1571625" cy="1571625"/>
            </a:xfrm>
            <a:custGeom>
              <a:avLst/>
              <a:gdLst>
                <a:gd name="connsiteX0" fmla="*/ 0 w 1571625"/>
                <a:gd name="connsiteY0" fmla="*/ 785813 h 1571625"/>
                <a:gd name="connsiteX1" fmla="*/ 785813 w 1571625"/>
                <a:gd name="connsiteY1" fmla="*/ 0 h 1571625"/>
                <a:gd name="connsiteX2" fmla="*/ 1571626 w 1571625"/>
                <a:gd name="connsiteY2" fmla="*/ 785813 h 1571625"/>
                <a:gd name="connsiteX3" fmla="*/ 785813 w 1571625"/>
                <a:gd name="connsiteY3" fmla="*/ 1571626 h 1571625"/>
                <a:gd name="connsiteX4" fmla="*/ 0 w 1571625"/>
                <a:gd name="connsiteY4" fmla="*/ 785813 h 1571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1571625">
                  <a:moveTo>
                    <a:pt x="0" y="785813"/>
                  </a:moveTo>
                  <a:cubicBezTo>
                    <a:pt x="0" y="351820"/>
                    <a:pt x="351820" y="0"/>
                    <a:pt x="785813" y="0"/>
                  </a:cubicBezTo>
                  <a:cubicBezTo>
                    <a:pt x="1219806" y="0"/>
                    <a:pt x="1571626" y="351820"/>
                    <a:pt x="1571626" y="785813"/>
                  </a:cubicBezTo>
                  <a:cubicBezTo>
                    <a:pt x="1571626" y="1219806"/>
                    <a:pt x="1219806" y="1571626"/>
                    <a:pt x="785813" y="1571626"/>
                  </a:cubicBezTo>
                  <a:cubicBezTo>
                    <a:pt x="351820" y="1571626"/>
                    <a:pt x="0" y="1219806"/>
                    <a:pt x="0" y="785813"/>
                  </a:cubicBez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241589" tIns="241589" rIns="241589" bIns="241589" numCol="1" spcCol="1270" anchor="ctr" anchorCtr="0">
              <a:noAutofit/>
            </a:bodyPr>
            <a:lstStyle/>
            <a:p>
              <a:pPr lvl="0" algn="ctr" defTabSz="800100">
                <a:lnSpc>
                  <a:spcPct val="90000"/>
                </a:lnSpc>
                <a:spcBef>
                  <a:spcPct val="0"/>
                </a:spcBef>
                <a:spcAft>
                  <a:spcPct val="35000"/>
                </a:spcAft>
              </a:pPr>
              <a:r>
                <a:rPr lang="en-US" sz="1800" kern="1200" dirty="0"/>
                <a:t>Structure</a:t>
              </a:r>
            </a:p>
            <a:p>
              <a:pPr lvl="0" algn="ctr" defTabSz="800100">
                <a:lnSpc>
                  <a:spcPct val="90000"/>
                </a:lnSpc>
                <a:spcBef>
                  <a:spcPct val="0"/>
                </a:spcBef>
                <a:spcAft>
                  <a:spcPct val="35000"/>
                </a:spcAft>
              </a:pPr>
              <a:r>
                <a:rPr lang="en-US" sz="1800" kern="1200" dirty="0"/>
                <a:t>Adjustment</a:t>
              </a:r>
            </a:p>
          </p:txBody>
        </p:sp>
      </p:grpSp>
      <p:grpSp>
        <p:nvGrpSpPr>
          <p:cNvPr id="16" name="Group 15"/>
          <p:cNvGrpSpPr/>
          <p:nvPr/>
        </p:nvGrpSpPr>
        <p:grpSpPr>
          <a:xfrm>
            <a:off x="4131468" y="2741001"/>
            <a:ext cx="3929063" cy="2747596"/>
            <a:chOff x="4131468" y="2741001"/>
            <a:chExt cx="3929063" cy="2747596"/>
          </a:xfrm>
        </p:grpSpPr>
        <p:sp>
          <p:nvSpPr>
            <p:cNvPr id="11" name="Freeform 10"/>
            <p:cNvSpPr/>
            <p:nvPr/>
          </p:nvSpPr>
          <p:spPr>
            <a:xfrm>
              <a:off x="4917281" y="2741001"/>
              <a:ext cx="3143250" cy="2747596"/>
            </a:xfrm>
            <a:custGeom>
              <a:avLst/>
              <a:gdLst>
                <a:gd name="connsiteX0" fmla="*/ 0 w 3143250"/>
                <a:gd name="connsiteY0" fmla="*/ 412139 h 2747596"/>
                <a:gd name="connsiteX1" fmla="*/ 1769452 w 3143250"/>
                <a:gd name="connsiteY1" fmla="*/ 412139 h 2747596"/>
                <a:gd name="connsiteX2" fmla="*/ 1769452 w 3143250"/>
                <a:gd name="connsiteY2" fmla="*/ 0 h 2747596"/>
                <a:gd name="connsiteX3" fmla="*/ 3143250 w 3143250"/>
                <a:gd name="connsiteY3" fmla="*/ 1373798 h 2747596"/>
                <a:gd name="connsiteX4" fmla="*/ 1769452 w 3143250"/>
                <a:gd name="connsiteY4" fmla="*/ 2747596 h 2747596"/>
                <a:gd name="connsiteX5" fmla="*/ 1769452 w 3143250"/>
                <a:gd name="connsiteY5" fmla="*/ 2335457 h 2747596"/>
                <a:gd name="connsiteX6" fmla="*/ 0 w 3143250"/>
                <a:gd name="connsiteY6" fmla="*/ 2335457 h 2747596"/>
                <a:gd name="connsiteX7" fmla="*/ 0 w 3143250"/>
                <a:gd name="connsiteY7" fmla="*/ 412139 h 274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0" h="2747596">
                  <a:moveTo>
                    <a:pt x="0" y="412139"/>
                  </a:moveTo>
                  <a:lnTo>
                    <a:pt x="1769452" y="412139"/>
                  </a:lnTo>
                  <a:lnTo>
                    <a:pt x="1769452" y="0"/>
                  </a:lnTo>
                  <a:lnTo>
                    <a:pt x="3143250" y="1373798"/>
                  </a:lnTo>
                  <a:lnTo>
                    <a:pt x="1769452" y="2747596"/>
                  </a:lnTo>
                  <a:lnTo>
                    <a:pt x="1769452" y="2335457"/>
                  </a:lnTo>
                  <a:lnTo>
                    <a:pt x="0" y="2335457"/>
                  </a:lnTo>
                  <a:lnTo>
                    <a:pt x="0" y="412139"/>
                  </a:lnTo>
                  <a:close/>
                </a:path>
              </a:pathLst>
            </a:custGeom>
          </p:spPr>
          <p:style>
            <a:lnRef idx="1">
              <a:schemeClr val="accent5">
                <a:tint val="40000"/>
                <a:alpha val="90000"/>
                <a:hueOff val="-3695876"/>
                <a:satOff val="-6408"/>
                <a:lumOff val="-644"/>
                <a:alphaOff val="0"/>
              </a:schemeClr>
            </a:lnRef>
            <a:fillRef idx="1">
              <a:schemeClr val="accent5">
                <a:tint val="40000"/>
                <a:alpha val="90000"/>
                <a:hueOff val="-3695876"/>
                <a:satOff val="-6408"/>
                <a:lumOff val="-644"/>
                <a:alphaOff val="0"/>
              </a:schemeClr>
            </a:fillRef>
            <a:effectRef idx="0">
              <a:schemeClr val="accent5">
                <a:tint val="40000"/>
                <a:alpha val="90000"/>
                <a:hueOff val="-3695876"/>
                <a:satOff val="-6408"/>
                <a:lumOff val="-644"/>
                <a:alphaOff val="0"/>
              </a:schemeClr>
            </a:effectRef>
            <a:fontRef idx="minor">
              <a:schemeClr val="dk1">
                <a:hueOff val="0"/>
                <a:satOff val="0"/>
                <a:lumOff val="0"/>
                <a:alphaOff val="0"/>
              </a:schemeClr>
            </a:fontRef>
          </p:style>
          <p:txBody>
            <a:bodyPr spcFirstLastPara="0" vert="horz" wrap="square" lIns="826452" tIns="422299" rIns="845424" bIns="422299"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=(35.75+44.95)   * 92% * 95%</a:t>
              </a:r>
            </a:p>
            <a:p>
              <a:pPr marL="171450" lvl="1" indent="-171450" algn="l" defTabSz="711200">
                <a:lnSpc>
                  <a:spcPct val="90000"/>
                </a:lnSpc>
                <a:spcBef>
                  <a:spcPct val="0"/>
                </a:spcBef>
                <a:spcAft>
                  <a:spcPct val="15000"/>
                </a:spcAft>
                <a:buChar char="••"/>
              </a:pPr>
              <a:endParaRPr lang="en-US" sz="1600" kern="1200" dirty="0"/>
            </a:p>
          </p:txBody>
        </p:sp>
        <p:sp>
          <p:nvSpPr>
            <p:cNvPr id="12" name="Freeform 11"/>
            <p:cNvSpPr/>
            <p:nvPr/>
          </p:nvSpPr>
          <p:spPr>
            <a:xfrm>
              <a:off x="4131468" y="3328987"/>
              <a:ext cx="1571625" cy="1571625"/>
            </a:xfrm>
            <a:custGeom>
              <a:avLst/>
              <a:gdLst>
                <a:gd name="connsiteX0" fmla="*/ 0 w 1571625"/>
                <a:gd name="connsiteY0" fmla="*/ 785813 h 1571625"/>
                <a:gd name="connsiteX1" fmla="*/ 785813 w 1571625"/>
                <a:gd name="connsiteY1" fmla="*/ 0 h 1571625"/>
                <a:gd name="connsiteX2" fmla="*/ 1571626 w 1571625"/>
                <a:gd name="connsiteY2" fmla="*/ 785813 h 1571625"/>
                <a:gd name="connsiteX3" fmla="*/ 785813 w 1571625"/>
                <a:gd name="connsiteY3" fmla="*/ 1571626 h 1571625"/>
                <a:gd name="connsiteX4" fmla="*/ 0 w 1571625"/>
                <a:gd name="connsiteY4" fmla="*/ 785813 h 1571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1571625">
                  <a:moveTo>
                    <a:pt x="0" y="785813"/>
                  </a:moveTo>
                  <a:cubicBezTo>
                    <a:pt x="0" y="351820"/>
                    <a:pt x="351820" y="0"/>
                    <a:pt x="785813" y="0"/>
                  </a:cubicBezTo>
                  <a:cubicBezTo>
                    <a:pt x="1219806" y="0"/>
                    <a:pt x="1571626" y="351820"/>
                    <a:pt x="1571626" y="785813"/>
                  </a:cubicBezTo>
                  <a:cubicBezTo>
                    <a:pt x="1571626" y="1219806"/>
                    <a:pt x="1219806" y="1571626"/>
                    <a:pt x="785813" y="1571626"/>
                  </a:cubicBezTo>
                  <a:cubicBezTo>
                    <a:pt x="351820" y="1571626"/>
                    <a:pt x="0" y="1219806"/>
                    <a:pt x="0" y="785813"/>
                  </a:cubicBezTo>
                  <a:close/>
                </a:path>
              </a:pathLst>
            </a:custGeom>
          </p:spPr>
          <p:style>
            <a:lnRef idx="0">
              <a:schemeClr val="lt1">
                <a:hueOff val="0"/>
                <a:satOff val="0"/>
                <a:lumOff val="0"/>
                <a:alphaOff val="0"/>
              </a:schemeClr>
            </a:lnRef>
            <a:fillRef idx="3">
              <a:schemeClr val="accent5">
                <a:hueOff val="-3676672"/>
                <a:satOff val="-5114"/>
                <a:lumOff val="-1961"/>
                <a:alphaOff val="0"/>
              </a:schemeClr>
            </a:fillRef>
            <a:effectRef idx="2">
              <a:schemeClr val="accent5">
                <a:hueOff val="-3676672"/>
                <a:satOff val="-5114"/>
                <a:lumOff val="-1961"/>
                <a:alphaOff val="0"/>
              </a:schemeClr>
            </a:effectRef>
            <a:fontRef idx="minor">
              <a:schemeClr val="lt1"/>
            </a:fontRef>
          </p:style>
          <p:txBody>
            <a:bodyPr spcFirstLastPara="0" vert="horz" wrap="square" lIns="241589" tIns="241589" rIns="241589" bIns="241589" numCol="1" spcCol="1270" anchor="ctr" anchorCtr="0">
              <a:noAutofit/>
            </a:bodyPr>
            <a:lstStyle/>
            <a:p>
              <a:pPr lvl="0" algn="ctr" defTabSz="800100">
                <a:lnSpc>
                  <a:spcPct val="90000"/>
                </a:lnSpc>
                <a:spcBef>
                  <a:spcPct val="0"/>
                </a:spcBef>
                <a:spcAft>
                  <a:spcPct val="35000"/>
                </a:spcAft>
              </a:pPr>
              <a:r>
                <a:rPr lang="en-US" sz="1800" kern="1200" dirty="0"/>
                <a:t>Tech. &amp; Mgmt.</a:t>
              </a:r>
            </a:p>
          </p:txBody>
        </p:sp>
      </p:grpSp>
      <p:grpSp>
        <p:nvGrpSpPr>
          <p:cNvPr id="17" name="Group 16"/>
          <p:cNvGrpSpPr/>
          <p:nvPr/>
        </p:nvGrpSpPr>
        <p:grpSpPr>
          <a:xfrm>
            <a:off x="8256984" y="2741001"/>
            <a:ext cx="3929062" cy="2747596"/>
            <a:chOff x="8256984" y="2741001"/>
            <a:chExt cx="3929062" cy="2747596"/>
          </a:xfrm>
        </p:grpSpPr>
        <p:sp>
          <p:nvSpPr>
            <p:cNvPr id="13" name="Freeform 12"/>
            <p:cNvSpPr/>
            <p:nvPr/>
          </p:nvSpPr>
          <p:spPr>
            <a:xfrm>
              <a:off x="9042796" y="2741001"/>
              <a:ext cx="3143250" cy="2747596"/>
            </a:xfrm>
            <a:custGeom>
              <a:avLst/>
              <a:gdLst>
                <a:gd name="connsiteX0" fmla="*/ 0 w 3143250"/>
                <a:gd name="connsiteY0" fmla="*/ 412139 h 2747596"/>
                <a:gd name="connsiteX1" fmla="*/ 1769452 w 3143250"/>
                <a:gd name="connsiteY1" fmla="*/ 412139 h 2747596"/>
                <a:gd name="connsiteX2" fmla="*/ 1769452 w 3143250"/>
                <a:gd name="connsiteY2" fmla="*/ 0 h 2747596"/>
                <a:gd name="connsiteX3" fmla="*/ 3143250 w 3143250"/>
                <a:gd name="connsiteY3" fmla="*/ 1373798 h 2747596"/>
                <a:gd name="connsiteX4" fmla="*/ 1769452 w 3143250"/>
                <a:gd name="connsiteY4" fmla="*/ 2747596 h 2747596"/>
                <a:gd name="connsiteX5" fmla="*/ 1769452 w 3143250"/>
                <a:gd name="connsiteY5" fmla="*/ 2335457 h 2747596"/>
                <a:gd name="connsiteX6" fmla="*/ 0 w 3143250"/>
                <a:gd name="connsiteY6" fmla="*/ 2335457 h 2747596"/>
                <a:gd name="connsiteX7" fmla="*/ 0 w 3143250"/>
                <a:gd name="connsiteY7" fmla="*/ 412139 h 274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0" h="2747596">
                  <a:moveTo>
                    <a:pt x="0" y="412139"/>
                  </a:moveTo>
                  <a:lnTo>
                    <a:pt x="1769452" y="412139"/>
                  </a:lnTo>
                  <a:lnTo>
                    <a:pt x="1769452" y="0"/>
                  </a:lnTo>
                  <a:lnTo>
                    <a:pt x="3143250" y="1373798"/>
                  </a:lnTo>
                  <a:lnTo>
                    <a:pt x="1769452" y="2747596"/>
                  </a:lnTo>
                  <a:lnTo>
                    <a:pt x="1769452" y="2335457"/>
                  </a:lnTo>
                  <a:lnTo>
                    <a:pt x="0" y="2335457"/>
                  </a:lnTo>
                  <a:lnTo>
                    <a:pt x="0" y="412139"/>
                  </a:lnTo>
                  <a:close/>
                </a:path>
              </a:pathLst>
            </a:custGeom>
          </p:spPr>
          <p:style>
            <a:lnRef idx="1">
              <a:schemeClr val="accent5">
                <a:tint val="40000"/>
                <a:alpha val="90000"/>
                <a:hueOff val="-7391752"/>
                <a:satOff val="-12816"/>
                <a:lumOff val="-1289"/>
                <a:alphaOff val="0"/>
              </a:schemeClr>
            </a:lnRef>
            <a:fillRef idx="1">
              <a:schemeClr val="accent5">
                <a:tint val="40000"/>
                <a:alpha val="90000"/>
                <a:hueOff val="-7391752"/>
                <a:satOff val="-12816"/>
                <a:lumOff val="-1289"/>
                <a:alphaOff val="0"/>
              </a:schemeClr>
            </a:fillRef>
            <a:effectRef idx="0">
              <a:schemeClr val="accent5">
                <a:tint val="40000"/>
                <a:alpha val="90000"/>
                <a:hueOff val="-7391752"/>
                <a:satOff val="-12816"/>
                <a:lumOff val="-1289"/>
                <a:alphaOff val="0"/>
              </a:schemeClr>
            </a:effectRef>
            <a:fontRef idx="minor">
              <a:schemeClr val="dk1">
                <a:hueOff val="0"/>
                <a:satOff val="0"/>
                <a:lumOff val="0"/>
                <a:alphaOff val="0"/>
              </a:schemeClr>
            </a:fontRef>
          </p:style>
          <p:txBody>
            <a:bodyPr spcFirstLastPara="0" vert="horz" wrap="square" lIns="831533" tIns="423569" rIns="847963" bIns="423569" numCol="1" spcCol="1270" anchor="ctr" anchorCtr="0">
              <a:noAutofit/>
            </a:bodyPr>
            <a:lstStyle/>
            <a:p>
              <a:pPr lvl="0" algn="ctr" defTabSz="800100">
                <a:lnSpc>
                  <a:spcPct val="90000"/>
                </a:lnSpc>
                <a:spcBef>
                  <a:spcPct val="0"/>
                </a:spcBef>
                <a:spcAft>
                  <a:spcPct val="35000"/>
                </a:spcAft>
              </a:pPr>
              <a:r>
                <a:rPr lang="en-US" sz="1800" kern="1200" dirty="0"/>
                <a:t>70.53 billion £</a:t>
              </a:r>
            </a:p>
          </p:txBody>
        </p:sp>
        <p:sp>
          <p:nvSpPr>
            <p:cNvPr id="14" name="Freeform 13"/>
            <p:cNvSpPr/>
            <p:nvPr/>
          </p:nvSpPr>
          <p:spPr>
            <a:xfrm>
              <a:off x="8256984" y="3328987"/>
              <a:ext cx="1571625" cy="1571625"/>
            </a:xfrm>
            <a:custGeom>
              <a:avLst/>
              <a:gdLst>
                <a:gd name="connsiteX0" fmla="*/ 0 w 1571625"/>
                <a:gd name="connsiteY0" fmla="*/ 785813 h 1571625"/>
                <a:gd name="connsiteX1" fmla="*/ 785813 w 1571625"/>
                <a:gd name="connsiteY1" fmla="*/ 0 h 1571625"/>
                <a:gd name="connsiteX2" fmla="*/ 1571626 w 1571625"/>
                <a:gd name="connsiteY2" fmla="*/ 785813 h 1571625"/>
                <a:gd name="connsiteX3" fmla="*/ 785813 w 1571625"/>
                <a:gd name="connsiteY3" fmla="*/ 1571626 h 1571625"/>
                <a:gd name="connsiteX4" fmla="*/ 0 w 1571625"/>
                <a:gd name="connsiteY4" fmla="*/ 785813 h 1571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1571625">
                  <a:moveTo>
                    <a:pt x="0" y="785813"/>
                  </a:moveTo>
                  <a:cubicBezTo>
                    <a:pt x="0" y="351820"/>
                    <a:pt x="351820" y="0"/>
                    <a:pt x="785813" y="0"/>
                  </a:cubicBezTo>
                  <a:cubicBezTo>
                    <a:pt x="1219806" y="0"/>
                    <a:pt x="1571626" y="351820"/>
                    <a:pt x="1571626" y="785813"/>
                  </a:cubicBezTo>
                  <a:cubicBezTo>
                    <a:pt x="1571626" y="1219806"/>
                    <a:pt x="1219806" y="1571626"/>
                    <a:pt x="785813" y="1571626"/>
                  </a:cubicBezTo>
                  <a:cubicBezTo>
                    <a:pt x="351820" y="1571626"/>
                    <a:pt x="0" y="1219806"/>
                    <a:pt x="0" y="785813"/>
                  </a:cubicBezTo>
                  <a:close/>
                </a:path>
              </a:pathLst>
            </a:custGeom>
          </p:spPr>
          <p:style>
            <a:lnRef idx="0">
              <a:schemeClr val="lt1">
                <a:hueOff val="0"/>
                <a:satOff val="0"/>
                <a:lumOff val="0"/>
                <a:alphaOff val="0"/>
              </a:schemeClr>
            </a:lnRef>
            <a:fillRef idx="3">
              <a:schemeClr val="accent5">
                <a:hueOff val="-7353344"/>
                <a:satOff val="-10228"/>
                <a:lumOff val="-3922"/>
                <a:alphaOff val="0"/>
              </a:schemeClr>
            </a:fillRef>
            <a:effectRef idx="2">
              <a:schemeClr val="accent5">
                <a:hueOff val="-7353344"/>
                <a:satOff val="-10228"/>
                <a:lumOff val="-3922"/>
                <a:alphaOff val="0"/>
              </a:schemeClr>
            </a:effectRef>
            <a:fontRef idx="minor">
              <a:schemeClr val="lt1"/>
            </a:fontRef>
          </p:style>
          <p:txBody>
            <a:bodyPr spcFirstLastPara="0" vert="horz" wrap="square" lIns="241589" tIns="241589" rIns="241589" bIns="241589" numCol="1" spcCol="1270" anchor="ctr" anchorCtr="0">
              <a:noAutofit/>
            </a:bodyPr>
            <a:lstStyle/>
            <a:p>
              <a:pPr lvl="0" algn="ctr" defTabSz="800100">
                <a:lnSpc>
                  <a:spcPct val="90000"/>
                </a:lnSpc>
                <a:spcBef>
                  <a:spcPct val="0"/>
                </a:spcBef>
                <a:spcAft>
                  <a:spcPct val="35000"/>
                </a:spcAft>
              </a:pPr>
              <a:r>
                <a:rPr lang="en-US" sz="1800" kern="1200" dirty="0"/>
                <a:t>Estimated Initial Cost</a:t>
              </a:r>
            </a:p>
          </p:txBody>
        </p:sp>
      </p:grpSp>
      <p:sp>
        <p:nvSpPr>
          <p:cNvPr id="5" name="TextBox 4"/>
          <p:cNvSpPr txBox="1"/>
          <p:nvPr/>
        </p:nvSpPr>
        <p:spPr>
          <a:xfrm>
            <a:off x="1071563" y="1428750"/>
            <a:ext cx="11120437" cy="523220"/>
          </a:xfrm>
          <a:prstGeom prst="rect">
            <a:avLst/>
          </a:prstGeom>
          <a:noFill/>
        </p:spPr>
        <p:txBody>
          <a:bodyPr wrap="square" rtlCol="0">
            <a:spAutoFit/>
          </a:bodyPr>
          <a:lstStyle/>
          <a:p>
            <a:r>
              <a:rPr lang="en-US" sz="2800" b="1" u="sng" dirty="0">
                <a:solidFill>
                  <a:schemeClr val="accent1">
                    <a:lumMod val="75000"/>
                  </a:schemeClr>
                </a:solidFill>
              </a:rPr>
              <a:t>2. Initial Cost</a:t>
            </a:r>
          </a:p>
        </p:txBody>
      </p:sp>
    </p:spTree>
    <p:extLst>
      <p:ext uri="{BB962C8B-B14F-4D97-AF65-F5344CB8AC3E}">
        <p14:creationId xmlns:p14="http://schemas.microsoft.com/office/powerpoint/2010/main" val="9008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63" y="1428750"/>
            <a:ext cx="11120437" cy="523220"/>
          </a:xfrm>
          <a:prstGeom prst="rect">
            <a:avLst/>
          </a:prstGeom>
          <a:noFill/>
        </p:spPr>
        <p:txBody>
          <a:bodyPr wrap="square" rtlCol="0">
            <a:spAutoFit/>
          </a:bodyPr>
          <a:lstStyle/>
          <a:p>
            <a:r>
              <a:rPr lang="en-US" sz="2800" b="1" u="sng" dirty="0">
                <a:solidFill>
                  <a:schemeClr val="accent1">
                    <a:lumMod val="75000"/>
                  </a:schemeClr>
                </a:solidFill>
              </a:rPr>
              <a:t>1. Annual Income</a:t>
            </a:r>
          </a:p>
        </p:txBody>
      </p:sp>
      <p:graphicFrame>
        <p:nvGraphicFramePr>
          <p:cNvPr id="6" name="Chart 5"/>
          <p:cNvGraphicFramePr>
            <a:graphicFrameLocks/>
          </p:cNvGraphicFramePr>
          <p:nvPr>
            <p:extLst/>
          </p:nvPr>
        </p:nvGraphicFramePr>
        <p:xfrm>
          <a:off x="2393156" y="2085974"/>
          <a:ext cx="7405687" cy="4000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575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u="sng" dirty="0">
                <a:solidFill>
                  <a:schemeClr val="accent1">
                    <a:lumMod val="75000"/>
                  </a:schemeClr>
                </a:solidFill>
              </a:rPr>
              <a:t>Group member</a:t>
            </a:r>
            <a:endParaRPr kumimoji="1" lang="zh-CN" altLang="en-US" b="1" u="sng" dirty="0">
              <a:solidFill>
                <a:schemeClr val="accent1">
                  <a:lumMod val="75000"/>
                </a:schemeClr>
              </a:solidFill>
            </a:endParaRPr>
          </a:p>
        </p:txBody>
      </p:sp>
      <p:sp>
        <p:nvSpPr>
          <p:cNvPr id="3" name="内容占位符 2"/>
          <p:cNvSpPr>
            <a:spLocks noGrp="1"/>
          </p:cNvSpPr>
          <p:nvPr>
            <p:ph idx="1"/>
          </p:nvPr>
        </p:nvSpPr>
        <p:spPr/>
        <p:txBody>
          <a:bodyPr/>
          <a:lstStyle/>
          <a:p>
            <a:r>
              <a:rPr kumimoji="1" lang="en-US" altLang="zh-CN" dirty="0" err="1"/>
              <a:t>Arpita</a:t>
            </a:r>
            <a:r>
              <a:rPr kumimoji="1" lang="en-US" altLang="zh-CN" dirty="0"/>
              <a:t> </a:t>
            </a:r>
            <a:r>
              <a:rPr kumimoji="1" lang="en-US" altLang="zh-CN" dirty="0" err="1"/>
              <a:t>Koundinya</a:t>
            </a:r>
            <a:endParaRPr kumimoji="1" lang="en-US" altLang="zh-CN" dirty="0"/>
          </a:p>
          <a:p>
            <a:r>
              <a:rPr kumimoji="1" lang="en-US" altLang="zh-CN" dirty="0"/>
              <a:t>Gaurav </a:t>
            </a:r>
            <a:r>
              <a:rPr kumimoji="1" lang="en-US" altLang="zh-CN" dirty="0" err="1"/>
              <a:t>Rajan</a:t>
            </a:r>
            <a:r>
              <a:rPr kumimoji="1" lang="en-US" altLang="zh-CN" dirty="0"/>
              <a:t> </a:t>
            </a:r>
            <a:r>
              <a:rPr kumimoji="1" lang="en-US" altLang="zh-CN" dirty="0" err="1"/>
              <a:t>Korgaonkar</a:t>
            </a:r>
            <a:endParaRPr kumimoji="1" lang="en-US" altLang="zh-CN" dirty="0"/>
          </a:p>
          <a:p>
            <a:r>
              <a:rPr kumimoji="1" lang="en-US" altLang="zh-CN" dirty="0"/>
              <a:t>Hugo </a:t>
            </a:r>
            <a:r>
              <a:rPr kumimoji="1" lang="en-US" altLang="zh-CN" dirty="0" err="1"/>
              <a:t>Leenhardt</a:t>
            </a:r>
            <a:endParaRPr kumimoji="1" lang="en-US" altLang="zh-CN" dirty="0"/>
          </a:p>
          <a:p>
            <a:r>
              <a:rPr kumimoji="1" lang="en-US" altLang="zh-CN" dirty="0"/>
              <a:t>Jingwen Liu</a:t>
            </a:r>
          </a:p>
          <a:p>
            <a:r>
              <a:rPr kumimoji="1" lang="en-US" altLang="zh-CN" dirty="0" err="1"/>
              <a:t>Qianli</a:t>
            </a:r>
            <a:r>
              <a:rPr kumimoji="1" lang="en-US" altLang="zh-CN" dirty="0"/>
              <a:t> Ma</a:t>
            </a:r>
          </a:p>
          <a:p>
            <a:endParaRPr kumimoji="1" lang="zh-CN" altLang="en-US" dirty="0"/>
          </a:p>
        </p:txBody>
      </p:sp>
    </p:spTree>
    <p:extLst>
      <p:ext uri="{BB962C8B-B14F-4D97-AF65-F5344CB8AC3E}">
        <p14:creationId xmlns:p14="http://schemas.microsoft.com/office/powerpoint/2010/main" val="831540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63" y="1310219"/>
            <a:ext cx="11120437" cy="461665"/>
          </a:xfrm>
          <a:prstGeom prst="rect">
            <a:avLst/>
          </a:prstGeom>
          <a:noFill/>
        </p:spPr>
        <p:txBody>
          <a:bodyPr wrap="square" rtlCol="0">
            <a:spAutoFit/>
          </a:bodyPr>
          <a:lstStyle/>
          <a:p>
            <a:r>
              <a:rPr lang="en-US" sz="2400" b="1" u="sng" dirty="0">
                <a:solidFill>
                  <a:schemeClr val="accent1">
                    <a:lumMod val="75000"/>
                  </a:schemeClr>
                </a:solidFill>
              </a:rPr>
              <a:t>1. Other Parameters</a:t>
            </a:r>
          </a:p>
        </p:txBody>
      </p:sp>
      <p:graphicFrame>
        <p:nvGraphicFramePr>
          <p:cNvPr id="2" name="Table 1"/>
          <p:cNvGraphicFramePr>
            <a:graphicFrameLocks noGrp="1"/>
          </p:cNvGraphicFramePr>
          <p:nvPr>
            <p:extLst/>
          </p:nvPr>
        </p:nvGraphicFramePr>
        <p:xfrm>
          <a:off x="1572684" y="1893054"/>
          <a:ext cx="8858249" cy="2222425"/>
        </p:xfrm>
        <a:graphic>
          <a:graphicData uri="http://schemas.openxmlformats.org/drawingml/2006/table">
            <a:tbl>
              <a:tblPr bandCol="1">
                <a:tableStyleId>{3B4B98B0-60AC-42C2-AFA5-B58CD77FA1E5}</a:tableStyleId>
              </a:tblPr>
              <a:tblGrid>
                <a:gridCol w="2903123">
                  <a:extLst>
                    <a:ext uri="{9D8B030D-6E8A-4147-A177-3AD203B41FA5}">
                      <a16:colId xmlns:a16="http://schemas.microsoft.com/office/drawing/2014/main" val="20000"/>
                    </a:ext>
                  </a:extLst>
                </a:gridCol>
                <a:gridCol w="1548333">
                  <a:extLst>
                    <a:ext uri="{9D8B030D-6E8A-4147-A177-3AD203B41FA5}">
                      <a16:colId xmlns:a16="http://schemas.microsoft.com/office/drawing/2014/main" val="20001"/>
                    </a:ext>
                  </a:extLst>
                </a:gridCol>
                <a:gridCol w="2858460">
                  <a:extLst>
                    <a:ext uri="{9D8B030D-6E8A-4147-A177-3AD203B41FA5}">
                      <a16:colId xmlns:a16="http://schemas.microsoft.com/office/drawing/2014/main" val="20002"/>
                    </a:ext>
                  </a:extLst>
                </a:gridCol>
                <a:gridCol w="1548333">
                  <a:extLst>
                    <a:ext uri="{9D8B030D-6E8A-4147-A177-3AD203B41FA5}">
                      <a16:colId xmlns:a16="http://schemas.microsoft.com/office/drawing/2014/main" val="20003"/>
                    </a:ext>
                  </a:extLst>
                </a:gridCol>
              </a:tblGrid>
              <a:tr h="345679">
                <a:tc>
                  <a:txBody>
                    <a:bodyPr/>
                    <a:lstStyle/>
                    <a:p>
                      <a:pPr algn="ctr" fontAlgn="ctr"/>
                      <a:r>
                        <a:rPr lang="en-US" sz="1600" u="none" strike="noStrike" dirty="0">
                          <a:effectLst/>
                        </a:rPr>
                        <a:t>Construction Time (years)</a:t>
                      </a:r>
                      <a:endParaRPr lang="en-US" sz="1600" b="0" i="0" u="none" strike="noStrike" dirty="0">
                        <a:solidFill>
                          <a:srgbClr val="000000"/>
                        </a:solidFill>
                        <a:effectLst/>
                        <a:latin typeface="Calibri" charset="0"/>
                      </a:endParaRPr>
                    </a:p>
                  </a:txBody>
                  <a:tcPr marL="6350" marR="6350" marT="6350" marB="0" anchor="ctr"/>
                </a:tc>
                <a:tc>
                  <a:txBody>
                    <a:bodyPr/>
                    <a:lstStyle/>
                    <a:p>
                      <a:pPr algn="ctr" fontAlgn="ctr"/>
                      <a:r>
                        <a:rPr lang="en-US" sz="1600" u="none" strike="noStrike" dirty="0">
                          <a:effectLst/>
                        </a:rPr>
                        <a:t>5</a:t>
                      </a:r>
                      <a:endParaRPr lang="en-US" sz="1600" b="0" i="0" u="none" strike="noStrike" dirty="0">
                        <a:solidFill>
                          <a:srgbClr val="000000"/>
                        </a:solidFill>
                        <a:effectLst/>
                        <a:latin typeface="Calibri" charset="0"/>
                      </a:endParaRPr>
                    </a:p>
                  </a:txBody>
                  <a:tcPr marL="6350" marR="6350" marT="6350" marB="0" anchor="ctr"/>
                </a:tc>
                <a:tc>
                  <a:txBody>
                    <a:bodyPr/>
                    <a:lstStyle/>
                    <a:p>
                      <a:pPr algn="ctr" fontAlgn="ctr"/>
                      <a:r>
                        <a:rPr lang="en-US" sz="1600" u="none" strike="noStrike" dirty="0">
                          <a:effectLst/>
                        </a:rPr>
                        <a:t>Loan</a:t>
                      </a:r>
                      <a:r>
                        <a:rPr lang="en-US" sz="1600" u="none" strike="noStrike" baseline="0" dirty="0">
                          <a:effectLst/>
                        </a:rPr>
                        <a:t> </a:t>
                      </a:r>
                      <a:r>
                        <a:rPr lang="en-US" sz="1600" u="none" strike="noStrike" dirty="0">
                          <a:effectLst/>
                        </a:rPr>
                        <a:t>payment period</a:t>
                      </a:r>
                      <a:endParaRPr lang="en-US" sz="1600" b="0" i="0" u="none" strike="noStrike" dirty="0">
                        <a:solidFill>
                          <a:srgbClr val="000000"/>
                        </a:solidFill>
                        <a:effectLst/>
                        <a:latin typeface="Calibri" charset="0"/>
                      </a:endParaRPr>
                    </a:p>
                  </a:txBody>
                  <a:tcPr marL="6350" marR="6350" marT="6350" marB="0" anchor="ctr"/>
                </a:tc>
                <a:tc>
                  <a:txBody>
                    <a:bodyPr/>
                    <a:lstStyle/>
                    <a:p>
                      <a:pPr algn="ctr" fontAlgn="ctr"/>
                      <a:r>
                        <a:rPr lang="is-IS" sz="1600" u="none" strike="noStrike">
                          <a:effectLst/>
                        </a:rPr>
                        <a:t>20</a:t>
                      </a:r>
                      <a:endParaRPr lang="is-IS" sz="1600" b="0" i="0" u="none" strike="noStrike">
                        <a:solidFill>
                          <a:srgbClr val="000000"/>
                        </a:solidFill>
                        <a:effectLst/>
                        <a:latin typeface="Calibri" charset="0"/>
                      </a:endParaRPr>
                    </a:p>
                  </a:txBody>
                  <a:tcPr marL="6350" marR="6350" marT="6350" marB="0" anchor="ctr"/>
                </a:tc>
                <a:extLst>
                  <a:ext uri="{0D108BD9-81ED-4DB2-BD59-A6C34878D82A}">
                    <a16:rowId xmlns:a16="http://schemas.microsoft.com/office/drawing/2014/main" val="10000"/>
                  </a:ext>
                </a:extLst>
              </a:tr>
              <a:tr h="345679">
                <a:tc rowSpan="2">
                  <a:txBody>
                    <a:bodyPr/>
                    <a:lstStyle/>
                    <a:p>
                      <a:pPr algn="ctr" fontAlgn="ctr"/>
                      <a:r>
                        <a:rPr lang="en-US" sz="1600" u="none" strike="noStrike" dirty="0">
                          <a:effectLst/>
                        </a:rPr>
                        <a:t>Initial cost (billion £)</a:t>
                      </a:r>
                      <a:endParaRPr lang="en-US" sz="1600" b="0" i="0" u="none" strike="noStrike" dirty="0">
                        <a:solidFill>
                          <a:srgbClr val="000000"/>
                        </a:solidFill>
                        <a:effectLst/>
                        <a:latin typeface="Calibri" charset="0"/>
                      </a:endParaRPr>
                    </a:p>
                  </a:txBody>
                  <a:tcPr marL="6350" marR="6350" marT="6350" marB="0" anchor="ctr"/>
                </a:tc>
                <a:tc rowSpan="2">
                  <a:txBody>
                    <a:bodyPr/>
                    <a:lstStyle/>
                    <a:p>
                      <a:pPr algn="ctr" fontAlgn="ctr"/>
                      <a:r>
                        <a:rPr lang="nb-NO" sz="1600" u="none" strike="noStrike" dirty="0">
                          <a:effectLst/>
                        </a:rPr>
                        <a:t>70.53</a:t>
                      </a:r>
                      <a:endParaRPr lang="nb-NO" sz="1600" b="0" i="0" u="none" strike="noStrike" dirty="0">
                        <a:solidFill>
                          <a:srgbClr val="000000"/>
                        </a:solidFill>
                        <a:effectLst/>
                        <a:latin typeface="Calibri" charset="0"/>
                      </a:endParaRPr>
                    </a:p>
                  </a:txBody>
                  <a:tcPr marL="6350" marR="6350" marT="6350" marB="0" anchor="ctr"/>
                </a:tc>
                <a:tc>
                  <a:txBody>
                    <a:bodyPr/>
                    <a:lstStyle/>
                    <a:p>
                      <a:pPr algn="ctr" fontAlgn="ctr"/>
                      <a:r>
                        <a:rPr lang="en-US" sz="1600" u="none" strike="noStrike" dirty="0">
                          <a:effectLst/>
                        </a:rPr>
                        <a:t>loans (billion pounds)</a:t>
                      </a:r>
                      <a:endParaRPr lang="en-US" sz="1600" b="0" i="0" u="none" strike="noStrike" dirty="0">
                        <a:solidFill>
                          <a:srgbClr val="000000"/>
                        </a:solidFill>
                        <a:effectLst/>
                        <a:latin typeface="Calibri" charset="0"/>
                      </a:endParaRPr>
                    </a:p>
                  </a:txBody>
                  <a:tcPr marL="6350" marR="6350" marT="6350" marB="0" anchor="ctr"/>
                </a:tc>
                <a:tc>
                  <a:txBody>
                    <a:bodyPr/>
                    <a:lstStyle/>
                    <a:p>
                      <a:pPr algn="ctr" fontAlgn="ctr"/>
                      <a:r>
                        <a:rPr lang="hr-HR" sz="1600" u="none" strike="noStrike" dirty="0">
                          <a:effectLst/>
                        </a:rPr>
                        <a:t>56.42</a:t>
                      </a:r>
                      <a:endParaRPr lang="hr-HR" sz="1600" b="0" i="0" u="none" strike="noStrike" dirty="0">
                        <a:solidFill>
                          <a:srgbClr val="000000"/>
                        </a:solidFill>
                        <a:effectLst/>
                        <a:latin typeface="Calibri" charset="0"/>
                      </a:endParaRPr>
                    </a:p>
                  </a:txBody>
                  <a:tcPr marL="6350" marR="6350" marT="6350" marB="0" anchor="ctr"/>
                </a:tc>
                <a:extLst>
                  <a:ext uri="{0D108BD9-81ED-4DB2-BD59-A6C34878D82A}">
                    <a16:rowId xmlns:a16="http://schemas.microsoft.com/office/drawing/2014/main" val="10001"/>
                  </a:ext>
                </a:extLst>
              </a:tr>
              <a:tr h="345679">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own fund (billion pounds)</a:t>
                      </a:r>
                      <a:endParaRPr lang="en-US" sz="1600" b="0" i="0" u="none" strike="noStrike" dirty="0">
                        <a:solidFill>
                          <a:srgbClr val="000000"/>
                        </a:solidFill>
                        <a:effectLst/>
                        <a:latin typeface="Calibri" charset="0"/>
                      </a:endParaRPr>
                    </a:p>
                  </a:txBody>
                  <a:tcPr marL="6350" marR="6350" marT="6350" marB="0" anchor="ctr"/>
                </a:tc>
                <a:tc>
                  <a:txBody>
                    <a:bodyPr/>
                    <a:lstStyle/>
                    <a:p>
                      <a:pPr algn="ctr" fontAlgn="ctr"/>
                      <a:r>
                        <a:rPr lang="hr-HR" sz="1600" u="none" strike="noStrike" dirty="0">
                          <a:effectLst/>
                        </a:rPr>
                        <a:t>14.11</a:t>
                      </a:r>
                      <a:endParaRPr lang="hr-HR" sz="1600" b="0" i="0" u="none" strike="noStrike" dirty="0">
                        <a:solidFill>
                          <a:srgbClr val="000000"/>
                        </a:solidFill>
                        <a:effectLst/>
                        <a:latin typeface="Calibri" charset="0"/>
                      </a:endParaRPr>
                    </a:p>
                  </a:txBody>
                  <a:tcPr marL="6350" marR="6350" marT="6350" marB="0" anchor="ctr"/>
                </a:tc>
                <a:extLst>
                  <a:ext uri="{0D108BD9-81ED-4DB2-BD59-A6C34878D82A}">
                    <a16:rowId xmlns:a16="http://schemas.microsoft.com/office/drawing/2014/main" val="10002"/>
                  </a:ext>
                </a:extLst>
              </a:tr>
              <a:tr h="345679">
                <a:tc>
                  <a:txBody>
                    <a:bodyPr/>
                    <a:lstStyle/>
                    <a:p>
                      <a:pPr algn="ctr" fontAlgn="ctr"/>
                      <a:r>
                        <a:rPr lang="en-US" sz="1600" u="none" strike="noStrike" dirty="0">
                          <a:effectLst/>
                        </a:rPr>
                        <a:t>Debt rate</a:t>
                      </a:r>
                      <a:endParaRPr lang="en-US" sz="1600" b="0" i="0" u="none" strike="noStrike" dirty="0">
                        <a:solidFill>
                          <a:srgbClr val="000000"/>
                        </a:solidFill>
                        <a:effectLst/>
                        <a:latin typeface="Calibri" charset="0"/>
                      </a:endParaRPr>
                    </a:p>
                  </a:txBody>
                  <a:tcPr marL="6350" marR="6350" marT="6350" marB="0" anchor="ctr"/>
                </a:tc>
                <a:tc>
                  <a:txBody>
                    <a:bodyPr/>
                    <a:lstStyle/>
                    <a:p>
                      <a:pPr algn="ctr" fontAlgn="ctr"/>
                      <a:r>
                        <a:rPr lang="en-US" sz="1600" u="none" strike="noStrike" dirty="0">
                          <a:effectLst/>
                        </a:rPr>
                        <a:t>80%</a:t>
                      </a:r>
                      <a:endParaRPr lang="en-US" sz="1600" b="0" i="0" u="none" strike="noStrike" dirty="0">
                        <a:solidFill>
                          <a:srgbClr val="000000"/>
                        </a:solidFill>
                        <a:effectLst/>
                        <a:latin typeface="Calibri" charset="0"/>
                      </a:endParaRPr>
                    </a:p>
                  </a:txBody>
                  <a:tcPr marL="6350" marR="6350" marT="6350" marB="0" anchor="ctr"/>
                </a:tc>
                <a:tc>
                  <a:txBody>
                    <a:bodyPr/>
                    <a:lstStyle/>
                    <a:p>
                      <a:pPr algn="ctr" fontAlgn="ctr"/>
                      <a:r>
                        <a:rPr lang="en-US" sz="1600" u="none" strike="noStrike" dirty="0">
                          <a:effectLst/>
                        </a:rPr>
                        <a:t>Loan interest rate</a:t>
                      </a:r>
                      <a:endParaRPr lang="en-US" sz="1600" b="0" i="0" u="none" strike="noStrike" dirty="0">
                        <a:solidFill>
                          <a:srgbClr val="000000"/>
                        </a:solidFill>
                        <a:effectLst/>
                        <a:latin typeface="Calibri" charset="0"/>
                      </a:endParaRPr>
                    </a:p>
                  </a:txBody>
                  <a:tcPr marL="6350" marR="6350" marT="6350" marB="0" anchor="ctr"/>
                </a:tc>
                <a:tc>
                  <a:txBody>
                    <a:bodyPr/>
                    <a:lstStyle/>
                    <a:p>
                      <a:pPr algn="ctr" fontAlgn="ctr"/>
                      <a:r>
                        <a:rPr lang="it-IT" sz="1600" u="none" strike="noStrike" dirty="0">
                          <a:effectLst/>
                        </a:rPr>
                        <a:t>4%</a:t>
                      </a:r>
                      <a:endParaRPr lang="it-IT" sz="1600" b="0" i="0" u="none" strike="noStrike" dirty="0">
                        <a:solidFill>
                          <a:srgbClr val="000000"/>
                        </a:solidFill>
                        <a:effectLst/>
                        <a:latin typeface="Calibri" charset="0"/>
                      </a:endParaRPr>
                    </a:p>
                  </a:txBody>
                  <a:tcPr marL="6350" marR="6350" marT="6350" marB="0" anchor="ctr"/>
                </a:tc>
                <a:extLst>
                  <a:ext uri="{0D108BD9-81ED-4DB2-BD59-A6C34878D82A}">
                    <a16:rowId xmlns:a16="http://schemas.microsoft.com/office/drawing/2014/main" val="10003"/>
                  </a:ext>
                </a:extLst>
              </a:tr>
              <a:tr h="345679">
                <a:tc>
                  <a:txBody>
                    <a:bodyPr/>
                    <a:lstStyle/>
                    <a:p>
                      <a:pPr algn="ctr" fontAlgn="ctr"/>
                      <a:r>
                        <a:rPr lang="en-US" sz="1600" u="none" strike="noStrike" dirty="0">
                          <a:effectLst/>
                        </a:rPr>
                        <a:t>MARR</a:t>
                      </a:r>
                      <a:endParaRPr lang="en-US" sz="1600" b="0" i="0" u="none" strike="noStrike" dirty="0">
                        <a:solidFill>
                          <a:srgbClr val="000000"/>
                        </a:solidFill>
                        <a:effectLst/>
                        <a:latin typeface="Calibri" charset="0"/>
                      </a:endParaRPr>
                    </a:p>
                  </a:txBody>
                  <a:tcPr marL="6350" marR="6350" marT="6350" marB="0" anchor="ctr"/>
                </a:tc>
                <a:tc>
                  <a:txBody>
                    <a:bodyPr/>
                    <a:lstStyle/>
                    <a:p>
                      <a:pPr algn="ctr" fontAlgn="ctr"/>
                      <a:r>
                        <a:rPr lang="pt-BR" sz="1600" u="none" strike="noStrike" dirty="0">
                          <a:effectLst/>
                        </a:rPr>
                        <a:t>8%</a:t>
                      </a:r>
                      <a:endParaRPr lang="pt-BR" sz="1600" b="0" i="0" u="none" strike="noStrike" dirty="0">
                        <a:solidFill>
                          <a:srgbClr val="000000"/>
                        </a:solidFill>
                        <a:effectLst/>
                        <a:latin typeface="Calibri" charset="0"/>
                      </a:endParaRPr>
                    </a:p>
                  </a:txBody>
                  <a:tcPr marL="6350" marR="6350" marT="6350" marB="0" anchor="ctr"/>
                </a:tc>
                <a:tc>
                  <a:txBody>
                    <a:bodyPr/>
                    <a:lstStyle/>
                    <a:p>
                      <a:pPr algn="ctr" fontAlgn="ctr"/>
                      <a:r>
                        <a:rPr lang="en-US" sz="1600" b="0" i="0" u="none" strike="noStrike" dirty="0">
                          <a:solidFill>
                            <a:schemeClr val="tx1"/>
                          </a:solidFill>
                          <a:effectLst/>
                          <a:latin typeface="+mn-lt"/>
                        </a:rPr>
                        <a:t>O&amp;M</a:t>
                      </a:r>
                      <a:endParaRPr lang="en-US" sz="1600" b="0" i="0" u="none" strike="noStrike" dirty="0">
                        <a:solidFill>
                          <a:srgbClr val="000000"/>
                        </a:solidFill>
                        <a:effectLst/>
                        <a:latin typeface="Calibri" charset="0"/>
                      </a:endParaRPr>
                    </a:p>
                  </a:txBody>
                  <a:tcPr marL="6350" marR="6350" marT="6350" marB="0" anchor="ctr"/>
                </a:tc>
                <a:tc>
                  <a:txBody>
                    <a:bodyPr/>
                    <a:lstStyle/>
                    <a:p>
                      <a:pPr algn="ctr" fontAlgn="ctr"/>
                      <a:r>
                        <a:rPr lang="en-US" sz="1600" u="none" strike="noStrike" dirty="0">
                          <a:effectLst/>
                        </a:rPr>
                        <a:t>30% * income</a:t>
                      </a:r>
                      <a:endParaRPr lang="en-US" sz="1600" b="0" i="0" u="none" strike="noStrike" dirty="0">
                        <a:solidFill>
                          <a:srgbClr val="000000"/>
                        </a:solidFill>
                        <a:effectLst/>
                        <a:latin typeface="Calibri" charset="0"/>
                      </a:endParaRPr>
                    </a:p>
                  </a:txBody>
                  <a:tcPr marL="6350" marR="6350" marT="6350" marB="0" anchor="ctr"/>
                </a:tc>
                <a:extLst>
                  <a:ext uri="{0D108BD9-81ED-4DB2-BD59-A6C34878D82A}">
                    <a16:rowId xmlns:a16="http://schemas.microsoft.com/office/drawing/2014/main" val="10004"/>
                  </a:ext>
                </a:extLst>
              </a:tr>
              <a:tr h="414731">
                <a:tc>
                  <a:txBody>
                    <a:bodyPr/>
                    <a:lstStyle/>
                    <a:p>
                      <a:pPr algn="ctr" fontAlgn="ctr"/>
                      <a:r>
                        <a:rPr lang="en-US" sz="1600" b="0" i="0" u="none" strike="noStrike" dirty="0">
                          <a:solidFill>
                            <a:schemeClr val="tx1"/>
                          </a:solidFill>
                          <a:effectLst/>
                          <a:latin typeface="Calibri" charset="0"/>
                        </a:rPr>
                        <a:t>Depreciation</a:t>
                      </a:r>
                    </a:p>
                  </a:txBody>
                  <a:tcPr marL="6350" marR="6350" marT="6350" marB="0" anchor="ctr"/>
                </a:tc>
                <a:tc>
                  <a:txBody>
                    <a:bodyPr/>
                    <a:lstStyle/>
                    <a:p>
                      <a:pPr algn="ctr" fontAlgn="ctr"/>
                      <a:r>
                        <a:rPr lang="pt-BR" sz="1600" b="0" i="0" u="none" strike="noStrike" dirty="0">
                          <a:solidFill>
                            <a:schemeClr val="tx1"/>
                          </a:solidFill>
                          <a:effectLst/>
                          <a:latin typeface="Calibri" charset="0"/>
                        </a:rPr>
                        <a:t>39-year</a:t>
                      </a:r>
                    </a:p>
                    <a:p>
                      <a:pPr algn="ctr" fontAlgn="ctr"/>
                      <a:r>
                        <a:rPr lang="pt-BR" sz="1600" b="0" i="0" u="none" strike="noStrike" dirty="0">
                          <a:solidFill>
                            <a:schemeClr val="tx1"/>
                          </a:solidFill>
                          <a:effectLst/>
                          <a:latin typeface="Calibri" charset="0"/>
                        </a:rPr>
                        <a:t>MACRS</a:t>
                      </a:r>
                      <a:r>
                        <a:rPr lang="pt-BR" sz="1600" b="0" i="0" u="none" strike="noStrike" baseline="0" dirty="0">
                          <a:solidFill>
                            <a:schemeClr val="tx1"/>
                          </a:solidFill>
                          <a:effectLst/>
                          <a:latin typeface="Calibri" charset="0"/>
                        </a:rPr>
                        <a:t>-GDS</a:t>
                      </a:r>
                      <a:endParaRPr lang="pt-BR" sz="1600" b="0" i="0" u="none" strike="noStrike" dirty="0">
                        <a:solidFill>
                          <a:schemeClr val="tx1"/>
                        </a:solidFill>
                        <a:effectLst/>
                        <a:latin typeface="Calibri" charset="0"/>
                      </a:endParaRPr>
                    </a:p>
                  </a:txBody>
                  <a:tcPr marL="6350" marR="6350" marT="6350" marB="0" anchor="ctr"/>
                </a:tc>
                <a:tc>
                  <a:txBody>
                    <a:bodyPr/>
                    <a:lstStyle/>
                    <a:p>
                      <a:pPr algn="ctr" fontAlgn="ctr"/>
                      <a:r>
                        <a:rPr lang="en-US" sz="1600" b="0" i="0" u="none" strike="noStrike" dirty="0">
                          <a:solidFill>
                            <a:schemeClr val="tx1"/>
                          </a:solidFill>
                          <a:effectLst/>
                          <a:latin typeface="Calibri" charset="0"/>
                        </a:rPr>
                        <a:t>Planning</a:t>
                      </a:r>
                      <a:r>
                        <a:rPr lang="en-US" sz="1600" b="0" i="0" u="none" strike="noStrike" baseline="0" dirty="0">
                          <a:solidFill>
                            <a:schemeClr val="tx1"/>
                          </a:solidFill>
                          <a:effectLst/>
                          <a:latin typeface="Calibri" charset="0"/>
                        </a:rPr>
                        <a:t> Horizon</a:t>
                      </a:r>
                      <a:endParaRPr lang="en-US" sz="1600" b="0" i="0" u="none" strike="noStrike" dirty="0">
                        <a:solidFill>
                          <a:schemeClr val="tx1"/>
                        </a:solidFill>
                        <a:effectLst/>
                        <a:latin typeface="Calibri" charset="0"/>
                      </a:endParaRPr>
                    </a:p>
                  </a:txBody>
                  <a:tcPr marL="6350" marR="6350" marT="6350" marB="0" anchor="ctr"/>
                </a:tc>
                <a:tc>
                  <a:txBody>
                    <a:bodyPr/>
                    <a:lstStyle/>
                    <a:p>
                      <a:pPr algn="ctr" fontAlgn="ctr"/>
                      <a:r>
                        <a:rPr lang="en-US" sz="1600" b="0" i="0" u="none" strike="noStrike" dirty="0">
                          <a:solidFill>
                            <a:schemeClr val="tx1"/>
                          </a:solidFill>
                          <a:effectLst/>
                          <a:latin typeface="Calibri" charset="0"/>
                        </a:rPr>
                        <a:t>65 years</a:t>
                      </a:r>
                    </a:p>
                  </a:txBody>
                  <a:tcPr marL="6350" marR="6350" marT="6350" marB="0" anchor="ctr"/>
                </a:tc>
                <a:extLst>
                  <a:ext uri="{0D108BD9-81ED-4DB2-BD59-A6C34878D82A}">
                    <a16:rowId xmlns:a16="http://schemas.microsoft.com/office/drawing/2014/main" val="10005"/>
                  </a:ext>
                </a:extLst>
              </a:tr>
            </a:tbl>
          </a:graphicData>
        </a:graphic>
      </p:graphicFrame>
      <p:sp>
        <p:nvSpPr>
          <p:cNvPr id="7" name="TextBox 6"/>
          <p:cNvSpPr txBox="1"/>
          <p:nvPr/>
        </p:nvSpPr>
        <p:spPr>
          <a:xfrm>
            <a:off x="2886074" y="4347032"/>
            <a:ext cx="6800849" cy="1015663"/>
          </a:xfrm>
          <a:prstGeom prst="rect">
            <a:avLst/>
          </a:prstGeom>
          <a:noFill/>
        </p:spPr>
        <p:txBody>
          <a:bodyPr wrap="square" rtlCol="0">
            <a:spAutoFit/>
          </a:bodyPr>
          <a:lstStyle/>
          <a:p>
            <a:pPr marL="342900" indent="-342900">
              <a:buFont typeface="Arial" charset="0"/>
              <a:buChar char="•"/>
            </a:pPr>
            <a:r>
              <a:rPr lang="en-US" sz="2000" dirty="0"/>
              <a:t>During construction period, loan will be received at the beginning of each year, and will be paid at the end of each year. Thus, there will be no cash flow at year 5.</a:t>
            </a:r>
          </a:p>
        </p:txBody>
      </p:sp>
      <p:cxnSp>
        <p:nvCxnSpPr>
          <p:cNvPr id="8" name="Straight Connector 7"/>
          <p:cNvCxnSpPr/>
          <p:nvPr/>
        </p:nvCxnSpPr>
        <p:spPr>
          <a:xfrm>
            <a:off x="2757488" y="5810770"/>
            <a:ext cx="7115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757488" y="5812978"/>
            <a:ext cx="0" cy="812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706533" y="5688003"/>
            <a:ext cx="0" cy="12117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57414" y="5809173"/>
            <a:ext cx="8077200" cy="369332"/>
          </a:xfrm>
          <a:prstGeom prst="rect">
            <a:avLst/>
          </a:prstGeom>
          <a:noFill/>
        </p:spPr>
        <p:txBody>
          <a:bodyPr wrap="square" rtlCol="0">
            <a:spAutoFit/>
          </a:bodyPr>
          <a:lstStyle/>
          <a:p>
            <a:r>
              <a:rPr lang="en-US" dirty="0"/>
              <a:t>       0         1          2        3         4         5        6        </a:t>
            </a:r>
            <a:r>
              <a:rPr lang="is-IS" dirty="0"/>
              <a:t>…...</a:t>
            </a:r>
            <a:endParaRPr lang="en-US" dirty="0"/>
          </a:p>
        </p:txBody>
      </p:sp>
      <p:sp>
        <p:nvSpPr>
          <p:cNvPr id="22" name="TextBox 21"/>
          <p:cNvSpPr txBox="1"/>
          <p:nvPr/>
        </p:nvSpPr>
        <p:spPr>
          <a:xfrm>
            <a:off x="7687733" y="5335174"/>
            <a:ext cx="2743200" cy="369332"/>
          </a:xfrm>
          <a:prstGeom prst="rect">
            <a:avLst/>
          </a:prstGeom>
          <a:noFill/>
        </p:spPr>
        <p:txBody>
          <a:bodyPr wrap="square" rtlCol="0">
            <a:spAutoFit/>
          </a:bodyPr>
          <a:lstStyle/>
          <a:p>
            <a:r>
              <a:rPr lang="is-IS" dirty="0">
                <a:solidFill>
                  <a:schemeClr val="accent1">
                    <a:lumMod val="75000"/>
                  </a:schemeClr>
                </a:solidFill>
              </a:rPr>
              <a:t>…............</a:t>
            </a:r>
            <a:endParaRPr lang="en-US" dirty="0">
              <a:solidFill>
                <a:schemeClr val="accent1">
                  <a:lumMod val="75000"/>
                </a:schemeClr>
              </a:solidFill>
            </a:endParaRPr>
          </a:p>
        </p:txBody>
      </p:sp>
      <p:cxnSp>
        <p:nvCxnSpPr>
          <p:cNvPr id="20" name="Straight Arrow Connector 19"/>
          <p:cNvCxnSpPr/>
          <p:nvPr/>
        </p:nvCxnSpPr>
        <p:spPr>
          <a:xfrm flipH="1">
            <a:off x="3338513" y="5809282"/>
            <a:ext cx="0" cy="812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81450" y="5809170"/>
            <a:ext cx="0" cy="812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581526" y="5809281"/>
            <a:ext cx="0" cy="812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138738" y="5809170"/>
            <a:ext cx="0" cy="812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238878" y="5519840"/>
            <a:ext cx="0" cy="28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72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42900"/>
            <a:ext cx="12192000" cy="584775"/>
          </a:xfrm>
          <a:prstGeom prst="rect">
            <a:avLst/>
          </a:prstGeom>
          <a:noFill/>
        </p:spPr>
        <p:txBody>
          <a:bodyPr wrap="square" rtlCol="0">
            <a:spAutoFit/>
          </a:bodyPr>
          <a:lstStyle/>
          <a:p>
            <a:pPr algn="ctr"/>
            <a:r>
              <a:rPr lang="en-US" sz="3200" b="1" u="sng" dirty="0">
                <a:solidFill>
                  <a:schemeClr val="accent1">
                    <a:lumMod val="75000"/>
                  </a:schemeClr>
                </a:solidFill>
              </a:rPr>
              <a:t>Loan Payment Alternatives</a:t>
            </a:r>
          </a:p>
        </p:txBody>
      </p:sp>
      <p:sp>
        <p:nvSpPr>
          <p:cNvPr id="9" name="Block Arc 8"/>
          <p:cNvSpPr/>
          <p:nvPr/>
        </p:nvSpPr>
        <p:spPr>
          <a:xfrm>
            <a:off x="-6194715" y="-43602"/>
            <a:ext cx="7293488" cy="7293488"/>
          </a:xfrm>
          <a:prstGeom prst="blockArc">
            <a:avLst>
              <a:gd name="adj1" fmla="val 18900000"/>
              <a:gd name="adj2" fmla="val 2700000"/>
              <a:gd name="adj3" fmla="val 296"/>
            </a:avLst>
          </a:prstGeom>
        </p:spPr>
        <p:style>
          <a:lnRef idx="1">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542770" y="1310395"/>
            <a:ext cx="7440913" cy="833607"/>
          </a:xfrm>
          <a:custGeom>
            <a:avLst/>
            <a:gdLst>
              <a:gd name="connsiteX0" fmla="*/ 0 w 7440913"/>
              <a:gd name="connsiteY0" fmla="*/ 0 h 833607"/>
              <a:gd name="connsiteX1" fmla="*/ 7440913 w 7440913"/>
              <a:gd name="connsiteY1" fmla="*/ 0 h 833607"/>
              <a:gd name="connsiteX2" fmla="*/ 7440913 w 7440913"/>
              <a:gd name="connsiteY2" fmla="*/ 833607 h 833607"/>
              <a:gd name="connsiteX3" fmla="*/ 0 w 7440913"/>
              <a:gd name="connsiteY3" fmla="*/ 833607 h 833607"/>
              <a:gd name="connsiteX4" fmla="*/ 0 w 7440913"/>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0913" h="833607">
                <a:moveTo>
                  <a:pt x="0" y="0"/>
                </a:moveTo>
                <a:lnTo>
                  <a:pt x="7440913" y="0"/>
                </a:lnTo>
                <a:lnTo>
                  <a:pt x="7440913" y="833607"/>
                </a:lnTo>
                <a:lnTo>
                  <a:pt x="0" y="833607"/>
                </a:lnTo>
                <a:lnTo>
                  <a:pt x="0" y="0"/>
                </a:lnTo>
                <a:close/>
              </a:path>
            </a:pathLst>
          </a:custGeom>
          <a:solidFill>
            <a:schemeClr val="accent5">
              <a:lumMod val="60000"/>
              <a:lumOff val="4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61676" tIns="63500" rIns="63500" bIns="63500" numCol="1" spcCol="1270" anchor="ctr" anchorCtr="0">
            <a:noAutofit/>
          </a:bodyPr>
          <a:lstStyle/>
          <a:p>
            <a:pPr lvl="0" algn="l" defTabSz="1111250">
              <a:lnSpc>
                <a:spcPct val="90000"/>
              </a:lnSpc>
              <a:spcBef>
                <a:spcPct val="0"/>
              </a:spcBef>
              <a:spcAft>
                <a:spcPct val="35000"/>
              </a:spcAft>
            </a:pPr>
            <a:r>
              <a:rPr lang="en-US" sz="2500" kern="1200" dirty="0"/>
              <a:t>Equal end-of-period payments </a:t>
            </a:r>
          </a:p>
        </p:txBody>
      </p:sp>
      <p:sp>
        <p:nvSpPr>
          <p:cNvPr id="11" name="Oval 10"/>
          <p:cNvSpPr/>
          <p:nvPr/>
        </p:nvSpPr>
        <p:spPr>
          <a:xfrm>
            <a:off x="21766" y="1206194"/>
            <a:ext cx="1042009" cy="1042009"/>
          </a:xfrm>
          <a:prstGeom prst="ellipse">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ctr"/>
            <a:r>
              <a:rPr lang="en-US" sz="4400" dirty="0">
                <a:solidFill>
                  <a:schemeClr val="accent1">
                    <a:lumMod val="75000"/>
                  </a:schemeClr>
                </a:solidFill>
              </a:rPr>
              <a:t>1</a:t>
            </a:r>
          </a:p>
        </p:txBody>
      </p:sp>
      <p:sp>
        <p:nvSpPr>
          <p:cNvPr id="12" name="Freeform 11"/>
          <p:cNvSpPr/>
          <p:nvPr/>
        </p:nvSpPr>
        <p:spPr>
          <a:xfrm>
            <a:off x="1020697" y="2595324"/>
            <a:ext cx="6962986" cy="833607"/>
          </a:xfrm>
          <a:custGeom>
            <a:avLst/>
            <a:gdLst>
              <a:gd name="connsiteX0" fmla="*/ 0 w 6962986"/>
              <a:gd name="connsiteY0" fmla="*/ 0 h 833607"/>
              <a:gd name="connsiteX1" fmla="*/ 6962986 w 6962986"/>
              <a:gd name="connsiteY1" fmla="*/ 0 h 833607"/>
              <a:gd name="connsiteX2" fmla="*/ 6962986 w 6962986"/>
              <a:gd name="connsiteY2" fmla="*/ 833607 h 833607"/>
              <a:gd name="connsiteX3" fmla="*/ 0 w 6962986"/>
              <a:gd name="connsiteY3" fmla="*/ 833607 h 833607"/>
              <a:gd name="connsiteX4" fmla="*/ 0 w 6962986"/>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86" h="833607">
                <a:moveTo>
                  <a:pt x="0" y="0"/>
                </a:moveTo>
                <a:lnTo>
                  <a:pt x="6962986" y="0"/>
                </a:lnTo>
                <a:lnTo>
                  <a:pt x="6962986" y="833607"/>
                </a:lnTo>
                <a:lnTo>
                  <a:pt x="0" y="833607"/>
                </a:lnTo>
                <a:lnTo>
                  <a:pt x="0" y="0"/>
                </a:lnTo>
                <a:close/>
              </a:path>
            </a:pathLst>
          </a:custGeom>
          <a:solidFill>
            <a:schemeClr val="accent5">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61676" tIns="63500" rIns="63500" bIns="63500" numCol="1" spcCol="1270" anchor="ctr" anchorCtr="0">
            <a:noAutofit/>
          </a:bodyPr>
          <a:lstStyle/>
          <a:p>
            <a:pPr lvl="0" algn="l" defTabSz="1111250">
              <a:lnSpc>
                <a:spcPct val="90000"/>
              </a:lnSpc>
              <a:spcBef>
                <a:spcPct val="0"/>
              </a:spcBef>
              <a:spcAft>
                <a:spcPct val="35000"/>
              </a:spcAft>
            </a:pPr>
            <a:r>
              <a:rPr lang="en-US" sz="2500" kern="1200" dirty="0"/>
              <a:t>Interest </a:t>
            </a:r>
            <a:r>
              <a:rPr lang="en-US" sz="2500" kern="1200"/>
              <a:t>each period &amp; </a:t>
            </a:r>
            <a:r>
              <a:rPr lang="en-US" sz="2500" kern="1200" dirty="0"/>
              <a:t>no principal payment until the end of the loan period</a:t>
            </a:r>
          </a:p>
        </p:txBody>
      </p:sp>
      <p:sp>
        <p:nvSpPr>
          <p:cNvPr id="13" name="Oval 12"/>
          <p:cNvSpPr/>
          <p:nvPr/>
        </p:nvSpPr>
        <p:spPr>
          <a:xfrm>
            <a:off x="499692" y="2456822"/>
            <a:ext cx="1042009" cy="1042009"/>
          </a:xfrm>
          <a:prstGeom prst="ellipse">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ctr"/>
            <a:r>
              <a:rPr lang="en-US" sz="4400" dirty="0">
                <a:solidFill>
                  <a:schemeClr val="accent1">
                    <a:lumMod val="75000"/>
                  </a:schemeClr>
                </a:solidFill>
              </a:rPr>
              <a:t>2</a:t>
            </a:r>
          </a:p>
        </p:txBody>
      </p:sp>
      <p:sp>
        <p:nvSpPr>
          <p:cNvPr id="14" name="Freeform 13"/>
          <p:cNvSpPr/>
          <p:nvPr/>
        </p:nvSpPr>
        <p:spPr>
          <a:xfrm>
            <a:off x="1020697" y="3811651"/>
            <a:ext cx="6962986" cy="833607"/>
          </a:xfrm>
          <a:custGeom>
            <a:avLst/>
            <a:gdLst>
              <a:gd name="connsiteX0" fmla="*/ 0 w 6962986"/>
              <a:gd name="connsiteY0" fmla="*/ 0 h 833607"/>
              <a:gd name="connsiteX1" fmla="*/ 6962986 w 6962986"/>
              <a:gd name="connsiteY1" fmla="*/ 0 h 833607"/>
              <a:gd name="connsiteX2" fmla="*/ 6962986 w 6962986"/>
              <a:gd name="connsiteY2" fmla="*/ 833607 h 833607"/>
              <a:gd name="connsiteX3" fmla="*/ 0 w 6962986"/>
              <a:gd name="connsiteY3" fmla="*/ 833607 h 833607"/>
              <a:gd name="connsiteX4" fmla="*/ 0 w 6962986"/>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86" h="833607">
                <a:moveTo>
                  <a:pt x="0" y="0"/>
                </a:moveTo>
                <a:lnTo>
                  <a:pt x="6962986" y="0"/>
                </a:lnTo>
                <a:lnTo>
                  <a:pt x="6962986" y="833607"/>
                </a:lnTo>
                <a:lnTo>
                  <a:pt x="0" y="833607"/>
                </a:lnTo>
                <a:lnTo>
                  <a:pt x="0" y="0"/>
                </a:lnTo>
                <a:close/>
              </a:path>
            </a:pathLst>
          </a:custGeom>
          <a:solidFill>
            <a:srgbClr val="92D05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61676" tIns="63500" rIns="63500" bIns="63500" numCol="1" spcCol="1270" anchor="ctr" anchorCtr="0">
            <a:noAutofit/>
          </a:bodyPr>
          <a:lstStyle/>
          <a:p>
            <a:pPr lvl="0" algn="l" defTabSz="1111250">
              <a:lnSpc>
                <a:spcPct val="90000"/>
              </a:lnSpc>
              <a:spcBef>
                <a:spcPct val="0"/>
              </a:spcBef>
              <a:spcAft>
                <a:spcPct val="35000"/>
              </a:spcAft>
            </a:pPr>
            <a:r>
              <a:rPr lang="en-US" sz="2500" kern="1200" dirty="0"/>
              <a:t>Equal end-of-period principal  + Interest each period on the unpaid balance</a:t>
            </a:r>
          </a:p>
        </p:txBody>
      </p:sp>
      <p:sp>
        <p:nvSpPr>
          <p:cNvPr id="15" name="Oval 14"/>
          <p:cNvSpPr/>
          <p:nvPr/>
        </p:nvSpPr>
        <p:spPr>
          <a:xfrm>
            <a:off x="499692" y="3707450"/>
            <a:ext cx="1042009" cy="1042009"/>
          </a:xfrm>
          <a:prstGeom prst="ellipse">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ctr"/>
            <a:r>
              <a:rPr lang="en-US" sz="4400" dirty="0">
                <a:solidFill>
                  <a:schemeClr val="accent1">
                    <a:lumMod val="75000"/>
                  </a:schemeClr>
                </a:solidFill>
              </a:rPr>
              <a:t>3</a:t>
            </a:r>
          </a:p>
        </p:txBody>
      </p:sp>
      <p:sp>
        <p:nvSpPr>
          <p:cNvPr id="16" name="Freeform 15"/>
          <p:cNvSpPr/>
          <p:nvPr/>
        </p:nvSpPr>
        <p:spPr>
          <a:xfrm>
            <a:off x="542770" y="5062280"/>
            <a:ext cx="7440913" cy="833607"/>
          </a:xfrm>
          <a:custGeom>
            <a:avLst/>
            <a:gdLst>
              <a:gd name="connsiteX0" fmla="*/ 0 w 7440913"/>
              <a:gd name="connsiteY0" fmla="*/ 0 h 833607"/>
              <a:gd name="connsiteX1" fmla="*/ 7440913 w 7440913"/>
              <a:gd name="connsiteY1" fmla="*/ 0 h 833607"/>
              <a:gd name="connsiteX2" fmla="*/ 7440913 w 7440913"/>
              <a:gd name="connsiteY2" fmla="*/ 833607 h 833607"/>
              <a:gd name="connsiteX3" fmla="*/ 0 w 7440913"/>
              <a:gd name="connsiteY3" fmla="*/ 833607 h 833607"/>
              <a:gd name="connsiteX4" fmla="*/ 0 w 7440913"/>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0913" h="833607">
                <a:moveTo>
                  <a:pt x="0" y="0"/>
                </a:moveTo>
                <a:lnTo>
                  <a:pt x="7440913" y="0"/>
                </a:lnTo>
                <a:lnTo>
                  <a:pt x="7440913" y="833607"/>
                </a:lnTo>
                <a:lnTo>
                  <a:pt x="0" y="833607"/>
                </a:lnTo>
                <a:lnTo>
                  <a:pt x="0" y="0"/>
                </a:lnTo>
                <a:close/>
              </a:path>
            </a:pathLst>
          </a:custGeom>
          <a:solidFill>
            <a:schemeClr val="accent6">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61676" tIns="63500" rIns="63500" bIns="63500" numCol="1" spcCol="1270" anchor="ctr" anchorCtr="0">
            <a:noAutofit/>
          </a:bodyPr>
          <a:lstStyle/>
          <a:p>
            <a:pPr lvl="0" algn="l" defTabSz="1111250">
              <a:lnSpc>
                <a:spcPct val="90000"/>
              </a:lnSpc>
              <a:spcBef>
                <a:spcPct val="0"/>
              </a:spcBef>
              <a:spcAft>
                <a:spcPct val="35000"/>
              </a:spcAft>
            </a:pPr>
            <a:r>
              <a:rPr lang="en-US" sz="2500" kern="1200" dirty="0"/>
              <a:t>Make no payment until the end of the loan period</a:t>
            </a:r>
          </a:p>
        </p:txBody>
      </p:sp>
      <p:sp>
        <p:nvSpPr>
          <p:cNvPr id="17" name="Oval 16"/>
          <p:cNvSpPr/>
          <p:nvPr/>
        </p:nvSpPr>
        <p:spPr>
          <a:xfrm>
            <a:off x="21766" y="4958079"/>
            <a:ext cx="1042009" cy="1042009"/>
          </a:xfrm>
          <a:prstGeom prst="ellipse">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ctr"/>
            <a:r>
              <a:rPr lang="en-US" sz="4400" dirty="0">
                <a:solidFill>
                  <a:schemeClr val="accent1">
                    <a:lumMod val="75000"/>
                  </a:schemeClr>
                </a:solidFill>
              </a:rPr>
              <a:t>4</a:t>
            </a:r>
          </a:p>
        </p:txBody>
      </p:sp>
      <p:grpSp>
        <p:nvGrpSpPr>
          <p:cNvPr id="26" name="Group 25"/>
          <p:cNvGrpSpPr/>
          <p:nvPr/>
        </p:nvGrpSpPr>
        <p:grpSpPr>
          <a:xfrm flipH="1">
            <a:off x="8957733" y="-84665"/>
            <a:ext cx="9450748" cy="7293488"/>
            <a:chOff x="4251296" y="0"/>
            <a:chExt cx="9325723" cy="7293488"/>
          </a:xfrm>
        </p:grpSpPr>
        <p:sp>
          <p:nvSpPr>
            <p:cNvPr id="21" name="Block Arc 20"/>
            <p:cNvSpPr/>
            <p:nvPr/>
          </p:nvSpPr>
          <p:spPr>
            <a:xfrm>
              <a:off x="4251296" y="0"/>
              <a:ext cx="7293489" cy="7293488"/>
            </a:xfrm>
            <a:prstGeom prst="blockArc">
              <a:avLst>
                <a:gd name="adj1" fmla="val 18900000"/>
                <a:gd name="adj2" fmla="val 2700000"/>
                <a:gd name="adj3" fmla="val 296"/>
              </a:avLst>
            </a:prstGeom>
          </p:spPr>
          <p:style>
            <a:lnRef idx="1">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2" name="Terminator 21"/>
            <p:cNvSpPr/>
            <p:nvPr/>
          </p:nvSpPr>
          <p:spPr>
            <a:xfrm>
              <a:off x="10467778" y="1249796"/>
              <a:ext cx="2607962" cy="1042009"/>
            </a:xfrm>
            <a:prstGeom prst="flowChartTerminator">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ctr"/>
              <a:r>
                <a:rPr lang="en-US" sz="2000" dirty="0">
                  <a:solidFill>
                    <a:schemeClr val="accent1">
                      <a:lumMod val="75000"/>
                    </a:schemeClr>
                  </a:solidFill>
                </a:rPr>
                <a:t>ATIRR = 5.16%</a:t>
              </a:r>
            </a:p>
            <a:p>
              <a:pPr algn="ctr"/>
              <a:r>
                <a:rPr lang="en-US" sz="2000" dirty="0">
                  <a:solidFill>
                    <a:schemeClr val="accent1">
                      <a:lumMod val="75000"/>
                    </a:schemeClr>
                  </a:solidFill>
                </a:rPr>
                <a:t>ATNPV = </a:t>
              </a:r>
              <a:r>
                <a:rPr lang="en-US" sz="2000" dirty="0">
                  <a:solidFill>
                    <a:srgbClr val="FF0000"/>
                  </a:solidFill>
                </a:rPr>
                <a:t>-12.15B£</a:t>
              </a:r>
            </a:p>
          </p:txBody>
        </p:sp>
        <p:sp>
          <p:nvSpPr>
            <p:cNvPr id="23" name="Terminator 22"/>
            <p:cNvSpPr/>
            <p:nvPr/>
          </p:nvSpPr>
          <p:spPr>
            <a:xfrm>
              <a:off x="10945704" y="2500424"/>
              <a:ext cx="2631315" cy="1042009"/>
            </a:xfrm>
            <a:prstGeom prst="flowChartTerminator">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ctr"/>
              <a:r>
                <a:rPr lang="de-DE" sz="2000" dirty="0">
                  <a:solidFill>
                    <a:schemeClr val="accent1">
                      <a:lumMod val="75000"/>
                    </a:schemeClr>
                  </a:solidFill>
                </a:rPr>
                <a:t>ATIRR = 5.14%</a:t>
              </a:r>
            </a:p>
            <a:p>
              <a:pPr algn="ctr"/>
              <a:r>
                <a:rPr lang="de-DE" sz="2000" dirty="0">
                  <a:solidFill>
                    <a:schemeClr val="accent1">
                      <a:lumMod val="75000"/>
                    </a:schemeClr>
                  </a:solidFill>
                </a:rPr>
                <a:t>ATNPV = </a:t>
              </a:r>
              <a:r>
                <a:rPr lang="de-DE" sz="2000" dirty="0">
                  <a:solidFill>
                    <a:srgbClr val="FF0000"/>
                  </a:solidFill>
                </a:rPr>
                <a:t>-8.14B£</a:t>
              </a:r>
            </a:p>
          </p:txBody>
        </p:sp>
        <p:sp>
          <p:nvSpPr>
            <p:cNvPr id="24" name="Terminator 23"/>
            <p:cNvSpPr/>
            <p:nvPr/>
          </p:nvSpPr>
          <p:spPr>
            <a:xfrm>
              <a:off x="10945702" y="3751052"/>
              <a:ext cx="2631315" cy="1042009"/>
            </a:xfrm>
            <a:prstGeom prst="flowChartTerminator">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ctr"/>
              <a:r>
                <a:rPr lang="de-DE" sz="2000" dirty="0">
                  <a:solidFill>
                    <a:schemeClr val="accent1">
                      <a:lumMod val="75000"/>
                    </a:schemeClr>
                  </a:solidFill>
                </a:rPr>
                <a:t>ATIRR = 5.12%</a:t>
              </a:r>
            </a:p>
            <a:p>
              <a:pPr algn="ctr"/>
              <a:r>
                <a:rPr lang="de-DE" sz="2000" dirty="0">
                  <a:solidFill>
                    <a:schemeClr val="accent1">
                      <a:lumMod val="75000"/>
                    </a:schemeClr>
                  </a:solidFill>
                </a:rPr>
                <a:t>ATNPV = </a:t>
              </a:r>
              <a:r>
                <a:rPr lang="de-DE" sz="2000" dirty="0">
                  <a:solidFill>
                    <a:srgbClr val="FF0000"/>
                  </a:solidFill>
                </a:rPr>
                <a:t>-12.88B£</a:t>
              </a:r>
            </a:p>
          </p:txBody>
        </p:sp>
        <p:sp>
          <p:nvSpPr>
            <p:cNvPr id="25" name="Terminator 24"/>
            <p:cNvSpPr/>
            <p:nvPr/>
          </p:nvSpPr>
          <p:spPr>
            <a:xfrm>
              <a:off x="10467776" y="5001681"/>
              <a:ext cx="2607963" cy="1042009"/>
            </a:xfrm>
            <a:prstGeom prst="flowChartTerminator">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ctr"/>
              <a:r>
                <a:rPr lang="de-DE" sz="2000" dirty="0">
                  <a:solidFill>
                    <a:schemeClr val="accent1">
                      <a:lumMod val="75000"/>
                    </a:schemeClr>
                  </a:solidFill>
                </a:rPr>
                <a:t>ATIRR = 6.02%</a:t>
              </a:r>
            </a:p>
            <a:p>
              <a:pPr algn="ctr"/>
              <a:r>
                <a:rPr lang="de-DE" sz="2000" dirty="0">
                  <a:solidFill>
                    <a:schemeClr val="accent1">
                      <a:lumMod val="75000"/>
                    </a:schemeClr>
                  </a:solidFill>
                </a:rPr>
                <a:t>ATNPV = </a:t>
              </a:r>
              <a:r>
                <a:rPr lang="de-DE" sz="2000" dirty="0">
                  <a:solidFill>
                    <a:srgbClr val="FF0000"/>
                  </a:solidFill>
                </a:rPr>
                <a:t>-4.06B£</a:t>
              </a:r>
            </a:p>
            <a:p>
              <a:pPr algn="ctr"/>
              <a:endParaRPr lang="en-US" sz="4400" dirty="0">
                <a:solidFill>
                  <a:schemeClr val="accent1">
                    <a:lumMod val="75000"/>
                  </a:schemeClr>
                </a:solidFill>
              </a:endParaRPr>
            </a:p>
          </p:txBody>
        </p:sp>
      </p:grpSp>
      <p:graphicFrame>
        <p:nvGraphicFramePr>
          <p:cNvPr id="29" name="Object 28"/>
          <p:cNvGraphicFramePr>
            <a:graphicFrameLocks noChangeAspect="1"/>
          </p:cNvGraphicFramePr>
          <p:nvPr>
            <p:extLst/>
          </p:nvPr>
        </p:nvGraphicFramePr>
        <p:xfrm>
          <a:off x="660398" y="2172771"/>
          <a:ext cx="40086590" cy="2568045"/>
        </p:xfrm>
        <a:graphic>
          <a:graphicData uri="http://schemas.openxmlformats.org/presentationml/2006/ole">
            <mc:AlternateContent xmlns:mc="http://schemas.openxmlformats.org/markup-compatibility/2006">
              <mc:Choice xmlns:v="urn:schemas-microsoft-com:vml" Requires="v">
                <p:oleObj spid="_x0000_s1030" name="Worksheet" r:id="rId4" imgW="44577000" imgH="2857500" progId="Excel.Sheet.12">
                  <p:embed/>
                </p:oleObj>
              </mc:Choice>
              <mc:Fallback>
                <p:oleObj name="Worksheet" r:id="rId4" imgW="44577000" imgH="2857500" progId="Excel.Sheet.12">
                  <p:embed/>
                  <p:pic>
                    <p:nvPicPr>
                      <p:cNvPr id="29" name="Object 28"/>
                      <p:cNvPicPr/>
                      <p:nvPr/>
                    </p:nvPicPr>
                    <p:blipFill>
                      <a:blip r:embed="rId5"/>
                      <a:stretch>
                        <a:fillRect/>
                      </a:stretch>
                    </p:blipFill>
                    <p:spPr>
                      <a:xfrm>
                        <a:off x="660398" y="2172771"/>
                        <a:ext cx="40086590" cy="256804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72520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trips(downRigh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trips(down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18" presetClass="entr" presetSubtype="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trips(downRigh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18" presetClass="entr" presetSubtype="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strips(downRigh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par>
                                <p:cTn id="43" presetID="42" presetClass="path" presetSubtype="0" accel="50000" decel="50000" fill="hold" nodeType="withEffect">
                                  <p:stCondLst>
                                    <p:cond delay="0"/>
                                  </p:stCondLst>
                                  <p:childTnLst>
                                    <p:animMotion origin="layout" path="M 3.125E-6 4.81481E-6 L -2.65782 0.00023 " pathEditMode="relative" rAng="0" ptsTypes="AA">
                                      <p:cBhvr>
                                        <p:cTn id="44" dur="4000" fill="hold"/>
                                        <p:tgtEl>
                                          <p:spTgt spid="29"/>
                                        </p:tgtEl>
                                        <p:attrNameLst>
                                          <p:attrName>ppt_x</p:attrName>
                                          <p:attrName>ppt_y</p:attrName>
                                        </p:attrNameLst>
                                      </p:cBhvr>
                                      <p:rCtr x="-132891" y="0"/>
                                    </p:animMotion>
                                  </p:childTnLst>
                                </p:cTn>
                              </p:par>
                            </p:childTnLst>
                          </p:cTn>
                        </p:par>
                        <p:par>
                          <p:cTn id="45" fill="hold">
                            <p:stCondLst>
                              <p:cond delay="4000"/>
                            </p:stCondLst>
                            <p:childTnLst>
                              <p:par>
                                <p:cTn id="46" presetID="10" presetClass="exit" presetSubtype="0" fill="hold" nodeType="after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up)">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42900"/>
            <a:ext cx="12192000" cy="584775"/>
          </a:xfrm>
          <a:prstGeom prst="rect">
            <a:avLst/>
          </a:prstGeom>
          <a:noFill/>
        </p:spPr>
        <p:txBody>
          <a:bodyPr wrap="square" rtlCol="0">
            <a:spAutoFit/>
          </a:bodyPr>
          <a:lstStyle/>
          <a:p>
            <a:pPr algn="ctr"/>
            <a:r>
              <a:rPr lang="en-US" sz="3200" b="1" u="sng" dirty="0">
                <a:solidFill>
                  <a:schemeClr val="accent1">
                    <a:lumMod val="75000"/>
                  </a:schemeClr>
                </a:solidFill>
              </a:rPr>
              <a:t>Accumulative ATNPV Curve</a:t>
            </a:r>
          </a:p>
        </p:txBody>
      </p:sp>
      <p:graphicFrame>
        <p:nvGraphicFramePr>
          <p:cNvPr id="6" name="Chart 5"/>
          <p:cNvGraphicFramePr>
            <a:graphicFrameLocks/>
          </p:cNvGraphicFramePr>
          <p:nvPr>
            <p:extLst/>
          </p:nvPr>
        </p:nvGraphicFramePr>
        <p:xfrm>
          <a:off x="0" y="927676"/>
          <a:ext cx="12192000" cy="5930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0331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42900"/>
            <a:ext cx="12192000" cy="892552"/>
          </a:xfrm>
          <a:prstGeom prst="rect">
            <a:avLst/>
          </a:prstGeom>
          <a:noFill/>
        </p:spPr>
        <p:txBody>
          <a:bodyPr wrap="square" rtlCol="0">
            <a:spAutoFit/>
          </a:bodyPr>
          <a:lstStyle/>
          <a:p>
            <a:pPr algn="ctr"/>
            <a:r>
              <a:rPr lang="en-US" sz="3200" b="1" u="sng" dirty="0">
                <a:solidFill>
                  <a:schemeClr val="accent1">
                    <a:lumMod val="75000"/>
                  </a:schemeClr>
                </a:solidFill>
              </a:rPr>
              <a:t>Estimated Recovery Period (Rough)</a:t>
            </a:r>
          </a:p>
          <a:p>
            <a:pPr algn="ctr"/>
            <a:r>
              <a:rPr lang="zh-CN" altLang="en-US" sz="2000" b="1" dirty="0">
                <a:solidFill>
                  <a:schemeClr val="accent1">
                    <a:lumMod val="75000"/>
                  </a:schemeClr>
                </a:solidFill>
              </a:rPr>
              <a:t>（</a:t>
            </a:r>
            <a:r>
              <a:rPr lang="en-US" altLang="zh-CN" sz="2000" b="1" dirty="0">
                <a:solidFill>
                  <a:schemeClr val="accent1">
                    <a:lumMod val="75000"/>
                  </a:schemeClr>
                </a:solidFill>
              </a:rPr>
              <a:t>Assume that income will monotonically increase</a:t>
            </a:r>
            <a:r>
              <a:rPr lang="zh-CN" altLang="en-US" sz="2000" b="1" dirty="0">
                <a:solidFill>
                  <a:schemeClr val="accent1">
                    <a:lumMod val="75000"/>
                  </a:schemeClr>
                </a:solidFill>
              </a:rPr>
              <a:t>）</a:t>
            </a:r>
            <a:endParaRPr lang="en-US" sz="2000" b="1" dirty="0">
              <a:solidFill>
                <a:schemeClr val="accent1">
                  <a:lumMod val="75000"/>
                </a:schemeClr>
              </a:solidFill>
            </a:endParaRPr>
          </a:p>
        </p:txBody>
      </p:sp>
      <p:graphicFrame>
        <p:nvGraphicFramePr>
          <p:cNvPr id="2" name="Table 1"/>
          <p:cNvGraphicFramePr>
            <a:graphicFrameLocks noGrp="1"/>
          </p:cNvGraphicFramePr>
          <p:nvPr>
            <p:extLst/>
          </p:nvPr>
        </p:nvGraphicFramePr>
        <p:xfrm>
          <a:off x="10041466" y="2400299"/>
          <a:ext cx="1802872" cy="3090335"/>
        </p:xfrm>
        <a:graphic>
          <a:graphicData uri="http://schemas.openxmlformats.org/drawingml/2006/table">
            <a:tbl>
              <a:tblPr firstRow="1" bandRow="1">
                <a:tableStyleId>{3B4B98B0-60AC-42C2-AFA5-B58CD77FA1E5}</a:tableStyleId>
              </a:tblPr>
              <a:tblGrid>
                <a:gridCol w="901436">
                  <a:extLst>
                    <a:ext uri="{9D8B030D-6E8A-4147-A177-3AD203B41FA5}">
                      <a16:colId xmlns:a16="http://schemas.microsoft.com/office/drawing/2014/main" val="20000"/>
                    </a:ext>
                  </a:extLst>
                </a:gridCol>
                <a:gridCol w="901436">
                  <a:extLst>
                    <a:ext uri="{9D8B030D-6E8A-4147-A177-3AD203B41FA5}">
                      <a16:colId xmlns:a16="http://schemas.microsoft.com/office/drawing/2014/main" val="20001"/>
                    </a:ext>
                  </a:extLst>
                </a:gridCol>
              </a:tblGrid>
              <a:tr h="618067">
                <a:tc>
                  <a:txBody>
                    <a:bodyPr/>
                    <a:lstStyle/>
                    <a:p>
                      <a:pPr algn="ctr"/>
                      <a:r>
                        <a:rPr lang="en-US" dirty="0"/>
                        <a:t>Alt</a:t>
                      </a:r>
                    </a:p>
                  </a:txBody>
                  <a:tcPr anchor="ctr"/>
                </a:tc>
                <a:tc>
                  <a:txBody>
                    <a:bodyPr/>
                    <a:lstStyle/>
                    <a:p>
                      <a:pPr algn="ctr"/>
                      <a:r>
                        <a:rPr lang="en-US" dirty="0"/>
                        <a:t>Years</a:t>
                      </a:r>
                    </a:p>
                  </a:txBody>
                  <a:tcPr anchor="ctr"/>
                </a:tc>
                <a:extLst>
                  <a:ext uri="{0D108BD9-81ED-4DB2-BD59-A6C34878D82A}">
                    <a16:rowId xmlns:a16="http://schemas.microsoft.com/office/drawing/2014/main" val="10000"/>
                  </a:ext>
                </a:extLst>
              </a:tr>
              <a:tr h="618067">
                <a:tc>
                  <a:txBody>
                    <a:bodyPr/>
                    <a:lstStyle/>
                    <a:p>
                      <a:pPr algn="ctr"/>
                      <a:r>
                        <a:rPr lang="en-US" dirty="0"/>
                        <a:t>1</a:t>
                      </a:r>
                    </a:p>
                  </a:txBody>
                  <a:tcPr anchor="ctr"/>
                </a:tc>
                <a:tc>
                  <a:txBody>
                    <a:bodyPr/>
                    <a:lstStyle/>
                    <a:p>
                      <a:pPr algn="ctr"/>
                      <a:r>
                        <a:rPr lang="en-US" dirty="0"/>
                        <a:t>422</a:t>
                      </a:r>
                    </a:p>
                  </a:txBody>
                  <a:tcPr anchor="ctr"/>
                </a:tc>
                <a:extLst>
                  <a:ext uri="{0D108BD9-81ED-4DB2-BD59-A6C34878D82A}">
                    <a16:rowId xmlns:a16="http://schemas.microsoft.com/office/drawing/2014/main" val="10001"/>
                  </a:ext>
                </a:extLst>
              </a:tr>
              <a:tr h="618067">
                <a:tc>
                  <a:txBody>
                    <a:bodyPr/>
                    <a:lstStyle/>
                    <a:p>
                      <a:pPr algn="ctr"/>
                      <a:r>
                        <a:rPr lang="en-US" dirty="0"/>
                        <a:t>2</a:t>
                      </a:r>
                    </a:p>
                  </a:txBody>
                  <a:tcPr anchor="ctr"/>
                </a:tc>
                <a:tc>
                  <a:txBody>
                    <a:bodyPr/>
                    <a:lstStyle/>
                    <a:p>
                      <a:pPr algn="ctr"/>
                      <a:r>
                        <a:rPr lang="en-US" dirty="0"/>
                        <a:t>421</a:t>
                      </a:r>
                    </a:p>
                  </a:txBody>
                  <a:tcPr anchor="ctr"/>
                </a:tc>
                <a:extLst>
                  <a:ext uri="{0D108BD9-81ED-4DB2-BD59-A6C34878D82A}">
                    <a16:rowId xmlns:a16="http://schemas.microsoft.com/office/drawing/2014/main" val="10002"/>
                  </a:ext>
                </a:extLst>
              </a:tr>
              <a:tr h="618067">
                <a:tc>
                  <a:txBody>
                    <a:bodyPr/>
                    <a:lstStyle/>
                    <a:p>
                      <a:pPr algn="ctr"/>
                      <a:r>
                        <a:rPr lang="en-US" dirty="0"/>
                        <a:t>3</a:t>
                      </a:r>
                    </a:p>
                  </a:txBody>
                  <a:tcPr anchor="ctr"/>
                </a:tc>
                <a:tc>
                  <a:txBody>
                    <a:bodyPr/>
                    <a:lstStyle/>
                    <a:p>
                      <a:pPr algn="ctr"/>
                      <a:r>
                        <a:rPr lang="en-US" dirty="0"/>
                        <a:t>236</a:t>
                      </a:r>
                    </a:p>
                  </a:txBody>
                  <a:tcPr anchor="ctr"/>
                </a:tc>
                <a:extLst>
                  <a:ext uri="{0D108BD9-81ED-4DB2-BD59-A6C34878D82A}">
                    <a16:rowId xmlns:a16="http://schemas.microsoft.com/office/drawing/2014/main" val="10003"/>
                  </a:ext>
                </a:extLst>
              </a:tr>
              <a:tr h="618067">
                <a:tc>
                  <a:txBody>
                    <a:bodyPr/>
                    <a:lstStyle/>
                    <a:p>
                      <a:pPr algn="ctr"/>
                      <a:r>
                        <a:rPr lang="en-US" dirty="0"/>
                        <a:t>4</a:t>
                      </a:r>
                    </a:p>
                  </a:txBody>
                  <a:tcPr anchor="ctr"/>
                </a:tc>
                <a:tc>
                  <a:txBody>
                    <a:bodyPr/>
                    <a:lstStyle/>
                    <a:p>
                      <a:pPr algn="ctr"/>
                      <a:r>
                        <a:rPr lang="en-US" dirty="0"/>
                        <a:t>119</a:t>
                      </a:r>
                    </a:p>
                  </a:txBody>
                  <a:tcPr anchor="ctr"/>
                </a:tc>
                <a:extLst>
                  <a:ext uri="{0D108BD9-81ED-4DB2-BD59-A6C34878D82A}">
                    <a16:rowId xmlns:a16="http://schemas.microsoft.com/office/drawing/2014/main" val="10004"/>
                  </a:ext>
                </a:extLst>
              </a:tr>
            </a:tbl>
          </a:graphicData>
        </a:graphic>
      </p:graphicFrame>
      <p:graphicFrame>
        <p:nvGraphicFramePr>
          <p:cNvPr id="9" name="Chart 8"/>
          <p:cNvGraphicFramePr>
            <a:graphicFrameLocks/>
          </p:cNvGraphicFramePr>
          <p:nvPr>
            <p:extLst/>
          </p:nvPr>
        </p:nvGraphicFramePr>
        <p:xfrm>
          <a:off x="0" y="1451122"/>
          <a:ext cx="9829800" cy="49886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6669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lumMod val="75000"/>
                  </a:schemeClr>
                </a:solidFill>
              </a:rPr>
              <a:t>Sensitivity Analysis</a:t>
            </a:r>
          </a:p>
        </p:txBody>
      </p:sp>
      <p:sp>
        <p:nvSpPr>
          <p:cNvPr id="3" name="Content Placeholder 2"/>
          <p:cNvSpPr>
            <a:spLocks noGrp="1"/>
          </p:cNvSpPr>
          <p:nvPr>
            <p:ph idx="1"/>
          </p:nvPr>
        </p:nvSpPr>
        <p:spPr/>
        <p:txBody>
          <a:bodyPr/>
          <a:lstStyle/>
          <a:p>
            <a:r>
              <a:rPr lang="en-US" dirty="0"/>
              <a:t>Performed on the 4 payment alternatives</a:t>
            </a:r>
          </a:p>
          <a:p>
            <a:r>
              <a:rPr lang="en-US" b="1" dirty="0"/>
              <a:t>1</a:t>
            </a:r>
            <a:r>
              <a:rPr lang="en-US" b="1" baseline="30000" dirty="0"/>
              <a:t>st</a:t>
            </a:r>
            <a:r>
              <a:rPr lang="en-US" b="1" dirty="0"/>
              <a:t> Alternative </a:t>
            </a:r>
            <a:r>
              <a:rPr lang="en-US" dirty="0"/>
              <a:t>: Uniform annual payment </a:t>
            </a:r>
          </a:p>
          <a:p>
            <a:pPr marL="0" indent="0">
              <a:buNone/>
            </a:pPr>
            <a:r>
              <a:rPr lang="en-US" dirty="0"/>
              <a:t>with both principal and interest</a:t>
            </a:r>
          </a:p>
          <a:p>
            <a:r>
              <a:rPr lang="en-US" dirty="0"/>
              <a:t>The NPV is the most sensitive towards </a:t>
            </a:r>
          </a:p>
          <a:p>
            <a:pPr marL="0" indent="0">
              <a:buNone/>
            </a:pPr>
            <a:r>
              <a:rPr lang="en-US" dirty="0"/>
              <a:t>Initial cost (slope = -28.18)</a:t>
            </a:r>
          </a:p>
          <a:p>
            <a:r>
              <a:rPr lang="en-US" dirty="0"/>
              <a:t>Construction time and payment period is </a:t>
            </a:r>
          </a:p>
          <a:p>
            <a:pPr marL="0" indent="0">
              <a:buNone/>
            </a:pPr>
            <a:r>
              <a:rPr lang="en-US" dirty="0"/>
              <a:t>The least sensitive</a:t>
            </a:r>
          </a:p>
          <a:p>
            <a:pPr marL="0" indent="0">
              <a:buNone/>
            </a:pPr>
            <a:endParaRPr lang="en-US" dirty="0"/>
          </a:p>
        </p:txBody>
      </p:sp>
      <p:pic>
        <p:nvPicPr>
          <p:cNvPr id="4" name="Picture 3"/>
          <p:cNvPicPr>
            <a:picLocks noChangeAspect="1"/>
          </p:cNvPicPr>
          <p:nvPr/>
        </p:nvPicPr>
        <p:blipFill>
          <a:blip r:embed="rId2"/>
          <a:stretch>
            <a:fillRect/>
          </a:stretch>
        </p:blipFill>
        <p:spPr>
          <a:xfrm>
            <a:off x="4157751" y="512058"/>
            <a:ext cx="4933513" cy="4651542"/>
          </a:xfrm>
          <a:prstGeom prst="rect">
            <a:avLst/>
          </a:prstGeom>
        </p:spPr>
      </p:pic>
    </p:spTree>
    <p:extLst>
      <p:ext uri="{BB962C8B-B14F-4D97-AF65-F5344CB8AC3E}">
        <p14:creationId xmlns:p14="http://schemas.microsoft.com/office/powerpoint/2010/main" val="306023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0 0 L 0.125 0 C 0.181 0 0.25 0.069 0.25 0.125 L 0.25 0.25 E" pathEditMode="relative" ptsTypes="">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lumMod val="75000"/>
                  </a:schemeClr>
                </a:solidFill>
              </a:rPr>
              <a:t>Sensitivity Analysis</a:t>
            </a:r>
          </a:p>
        </p:txBody>
      </p:sp>
      <p:sp>
        <p:nvSpPr>
          <p:cNvPr id="3" name="Content Placeholder 2"/>
          <p:cNvSpPr>
            <a:spLocks noGrp="1"/>
          </p:cNvSpPr>
          <p:nvPr>
            <p:ph idx="1"/>
          </p:nvPr>
        </p:nvSpPr>
        <p:spPr/>
        <p:txBody>
          <a:bodyPr/>
          <a:lstStyle/>
          <a:p>
            <a:r>
              <a:rPr lang="en-US" b="1" dirty="0"/>
              <a:t>2</a:t>
            </a:r>
            <a:r>
              <a:rPr lang="en-US" b="1" baseline="30000" dirty="0"/>
              <a:t>nd</a:t>
            </a:r>
            <a:r>
              <a:rPr lang="en-US" b="1" dirty="0"/>
              <a:t> Alternative </a:t>
            </a:r>
            <a:r>
              <a:rPr lang="en-US" dirty="0"/>
              <a:t>: Interest paid every</a:t>
            </a:r>
          </a:p>
          <a:p>
            <a:pPr marL="0" indent="0">
              <a:buNone/>
            </a:pPr>
            <a:r>
              <a:rPr lang="en-US" dirty="0"/>
              <a:t> year and full principal at the end </a:t>
            </a:r>
          </a:p>
          <a:p>
            <a:r>
              <a:rPr lang="en-US" dirty="0"/>
              <a:t>NPV is the most sensitive when</a:t>
            </a:r>
          </a:p>
          <a:p>
            <a:pPr marL="0" indent="0">
              <a:buNone/>
            </a:pPr>
            <a:r>
              <a:rPr lang="en-US" dirty="0"/>
              <a:t>Initial cost is changed ( slope = -24.5)</a:t>
            </a:r>
          </a:p>
          <a:p>
            <a:r>
              <a:rPr lang="en-US" dirty="0"/>
              <a:t>Construction time and payment</a:t>
            </a:r>
          </a:p>
          <a:p>
            <a:pPr marL="0" indent="0">
              <a:buNone/>
            </a:pPr>
            <a:r>
              <a:rPr lang="en-US" dirty="0"/>
              <a:t>period is the least sensitive</a:t>
            </a:r>
          </a:p>
          <a:p>
            <a:endParaRPr lang="en-US" dirty="0"/>
          </a:p>
        </p:txBody>
      </p:sp>
      <p:pic>
        <p:nvPicPr>
          <p:cNvPr id="4" name="Picture 3"/>
          <p:cNvPicPr>
            <a:picLocks noChangeAspect="1"/>
          </p:cNvPicPr>
          <p:nvPr/>
        </p:nvPicPr>
        <p:blipFill>
          <a:blip r:embed="rId2"/>
          <a:stretch>
            <a:fillRect/>
          </a:stretch>
        </p:blipFill>
        <p:spPr>
          <a:xfrm>
            <a:off x="3463305" y="0"/>
            <a:ext cx="5562535" cy="5084354"/>
          </a:xfrm>
          <a:prstGeom prst="rect">
            <a:avLst/>
          </a:prstGeom>
        </p:spPr>
      </p:pic>
    </p:spTree>
    <p:extLst>
      <p:ext uri="{BB962C8B-B14F-4D97-AF65-F5344CB8AC3E}">
        <p14:creationId xmlns:p14="http://schemas.microsoft.com/office/powerpoint/2010/main" val="161194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0 0 L 0.125 0 C 0.181 0 0.25 0.069 0.25 0.125 L 0.25 0.25 E" pathEditMode="relative" ptsTypes="">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lumMod val="75000"/>
                  </a:schemeClr>
                </a:solidFill>
              </a:rPr>
              <a:t>Sensitivity Analysis</a:t>
            </a:r>
          </a:p>
        </p:txBody>
      </p:sp>
      <p:sp>
        <p:nvSpPr>
          <p:cNvPr id="3" name="Content Placeholder 2"/>
          <p:cNvSpPr>
            <a:spLocks noGrp="1"/>
          </p:cNvSpPr>
          <p:nvPr>
            <p:ph idx="1"/>
          </p:nvPr>
        </p:nvSpPr>
        <p:spPr/>
        <p:txBody>
          <a:bodyPr/>
          <a:lstStyle/>
          <a:p>
            <a:r>
              <a:rPr lang="en-US" b="1" dirty="0"/>
              <a:t>3</a:t>
            </a:r>
            <a:r>
              <a:rPr lang="en-US" b="1" baseline="30000" dirty="0"/>
              <a:t>rd</a:t>
            </a:r>
            <a:r>
              <a:rPr lang="en-US" b="1" dirty="0"/>
              <a:t> Alternative </a:t>
            </a:r>
            <a:r>
              <a:rPr lang="en-US" dirty="0"/>
              <a:t>: Equal annual principal</a:t>
            </a:r>
          </a:p>
          <a:p>
            <a:pPr marL="0" indent="0">
              <a:buNone/>
            </a:pPr>
            <a:r>
              <a:rPr lang="en-US" dirty="0"/>
              <a:t> and interest on unpaid principal</a:t>
            </a:r>
          </a:p>
          <a:p>
            <a:r>
              <a:rPr lang="en-US" dirty="0"/>
              <a:t>Initial cost is the most </a:t>
            </a:r>
          </a:p>
          <a:p>
            <a:pPr marL="0" indent="0">
              <a:buNone/>
            </a:pPr>
            <a:r>
              <a:rPr lang="en-US" dirty="0"/>
              <a:t>sensitive (slope = -28.9)</a:t>
            </a:r>
          </a:p>
          <a:p>
            <a:r>
              <a:rPr lang="en-US" dirty="0"/>
              <a:t>Payment period and</a:t>
            </a:r>
          </a:p>
          <a:p>
            <a:pPr marL="0" indent="0">
              <a:buNone/>
            </a:pPr>
            <a:r>
              <a:rPr lang="en-US" dirty="0"/>
              <a:t>Construction time is the least </a:t>
            </a:r>
          </a:p>
          <a:p>
            <a:pPr marL="0" indent="0">
              <a:buNone/>
            </a:pPr>
            <a:r>
              <a:rPr lang="en-US" dirty="0"/>
              <a:t>sensitive.</a:t>
            </a:r>
          </a:p>
        </p:txBody>
      </p:sp>
      <p:pic>
        <p:nvPicPr>
          <p:cNvPr id="4" name="Picture 3"/>
          <p:cNvPicPr>
            <a:picLocks noChangeAspect="1"/>
          </p:cNvPicPr>
          <p:nvPr/>
        </p:nvPicPr>
        <p:blipFill>
          <a:blip r:embed="rId2"/>
          <a:stretch>
            <a:fillRect/>
          </a:stretch>
        </p:blipFill>
        <p:spPr>
          <a:xfrm>
            <a:off x="2718233" y="652160"/>
            <a:ext cx="6352862" cy="4078224"/>
          </a:xfrm>
          <a:prstGeom prst="rect">
            <a:avLst/>
          </a:prstGeom>
        </p:spPr>
      </p:pic>
    </p:spTree>
    <p:extLst>
      <p:ext uri="{BB962C8B-B14F-4D97-AF65-F5344CB8AC3E}">
        <p14:creationId xmlns:p14="http://schemas.microsoft.com/office/powerpoint/2010/main" val="346671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3.54167E-6 -1.11111E-6 L 0.125 -1.11111E-6 C 0.18099 -1.11111E-6 0.25 0.06898 0.25 0.125 L 0.25 0.25 " pathEditMode="relative" rAng="0" ptsTypes="AAAA">
                                      <p:cBhvr>
                                        <p:cTn id="6" dur="2000" fill="hold"/>
                                        <p:tgtEl>
                                          <p:spTgt spid="4"/>
                                        </p:tgtEl>
                                        <p:attrNameLst>
                                          <p:attrName>ppt_x</p:attrName>
                                          <p:attrName>ppt_y</p:attrName>
                                        </p:attrNameLst>
                                      </p:cBhvr>
                                      <p:rCtr x="12500" y="12500"/>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lumMod val="75000"/>
                  </a:schemeClr>
                </a:solidFill>
              </a:rPr>
              <a:t>Sensitivity</a:t>
            </a:r>
            <a:r>
              <a:rPr lang="en-US" b="1" dirty="0">
                <a:solidFill>
                  <a:schemeClr val="accent1">
                    <a:lumMod val="75000"/>
                  </a:schemeClr>
                </a:solidFill>
              </a:rPr>
              <a:t> Analysis</a:t>
            </a:r>
          </a:p>
        </p:txBody>
      </p:sp>
      <p:sp>
        <p:nvSpPr>
          <p:cNvPr id="3" name="Content Placeholder 2"/>
          <p:cNvSpPr>
            <a:spLocks noGrp="1"/>
          </p:cNvSpPr>
          <p:nvPr>
            <p:ph idx="1"/>
          </p:nvPr>
        </p:nvSpPr>
        <p:spPr/>
        <p:txBody>
          <a:bodyPr/>
          <a:lstStyle/>
          <a:p>
            <a:r>
              <a:rPr lang="en-US" b="1" dirty="0"/>
              <a:t>4</a:t>
            </a:r>
            <a:r>
              <a:rPr lang="en-US" b="1" baseline="30000" dirty="0"/>
              <a:t>th</a:t>
            </a:r>
            <a:r>
              <a:rPr lang="en-US" b="1" dirty="0"/>
              <a:t> Alternative </a:t>
            </a:r>
            <a:r>
              <a:rPr lang="en-US" dirty="0"/>
              <a:t>: Lump sum at the end </a:t>
            </a:r>
          </a:p>
          <a:p>
            <a:pPr marL="0" indent="0">
              <a:buNone/>
            </a:pPr>
            <a:r>
              <a:rPr lang="en-US" dirty="0"/>
              <a:t>of payment period</a:t>
            </a:r>
          </a:p>
          <a:p>
            <a:r>
              <a:rPr lang="en-US" dirty="0"/>
              <a:t>Debt rate is the most sensitive </a:t>
            </a:r>
          </a:p>
          <a:p>
            <a:pPr marL="0" indent="0">
              <a:buNone/>
            </a:pPr>
            <a:r>
              <a:rPr lang="en-US" dirty="0"/>
              <a:t>(slope = 20.9)</a:t>
            </a:r>
          </a:p>
          <a:p>
            <a:r>
              <a:rPr lang="en-US" dirty="0"/>
              <a:t>Construction time is the least</a:t>
            </a:r>
          </a:p>
          <a:p>
            <a:pPr marL="0" indent="0">
              <a:buNone/>
            </a:pPr>
            <a:r>
              <a:rPr lang="en-US" dirty="0"/>
              <a:t>sensitive</a:t>
            </a:r>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3255799" y="668204"/>
            <a:ext cx="5820921" cy="4450339"/>
          </a:xfrm>
          <a:prstGeom prst="rect">
            <a:avLst/>
          </a:prstGeom>
        </p:spPr>
      </p:pic>
    </p:spTree>
    <p:extLst>
      <p:ext uri="{BB962C8B-B14F-4D97-AF65-F5344CB8AC3E}">
        <p14:creationId xmlns:p14="http://schemas.microsoft.com/office/powerpoint/2010/main" val="137744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0 0 L 0.125 0 C 0.181 0 0.25 0.069 0.25 0.125 L 0.25 0.25 E" pathEditMode="relative" ptsTypes="">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b="1" u="sng" dirty="0">
                <a:solidFill>
                  <a:schemeClr val="accent1">
                    <a:lumMod val="75000"/>
                  </a:schemeClr>
                </a:solidFill>
              </a:rPr>
              <a:t>Conclusions</a:t>
            </a:r>
          </a:p>
        </p:txBody>
      </p:sp>
    </p:spTree>
    <p:extLst>
      <p:ext uri="{BB962C8B-B14F-4D97-AF65-F5344CB8AC3E}">
        <p14:creationId xmlns:p14="http://schemas.microsoft.com/office/powerpoint/2010/main" val="4220150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u="sng" dirty="0">
                <a:solidFill>
                  <a:schemeClr val="accent1">
                    <a:lumMod val="75000"/>
                  </a:schemeClr>
                </a:solidFill>
              </a:rPr>
              <a:t>Results &amp; Conclusion</a:t>
            </a:r>
          </a:p>
        </p:txBody>
      </p:sp>
      <p:sp>
        <p:nvSpPr>
          <p:cNvPr id="3" name="Espace réservé du contenu 2"/>
          <p:cNvSpPr>
            <a:spLocks noGrp="1"/>
          </p:cNvSpPr>
          <p:nvPr>
            <p:ph idx="1"/>
          </p:nvPr>
        </p:nvSpPr>
        <p:spPr/>
        <p:txBody>
          <a:bodyPr>
            <a:normAutofit fontScale="92500" lnSpcReduction="10000"/>
          </a:bodyPr>
          <a:lstStyle/>
          <a:p>
            <a:r>
              <a:rPr lang="en-US" dirty="0"/>
              <a:t>All alternatives have PW &lt; 0   =&gt;  None should be chosen</a:t>
            </a:r>
          </a:p>
          <a:p>
            <a:endParaRPr lang="en-US" dirty="0"/>
          </a:p>
          <a:p>
            <a:r>
              <a:rPr lang="en-US" dirty="0"/>
              <a:t>Should we do nothing and keep the old tunnel?</a:t>
            </a:r>
          </a:p>
          <a:p>
            <a:pPr lvl="1"/>
            <a:r>
              <a:rPr lang="en-US" dirty="0"/>
              <a:t>”Do nothing” alternative was not considered</a:t>
            </a:r>
          </a:p>
          <a:p>
            <a:pPr lvl="1"/>
            <a:r>
              <a:rPr lang="en-US" dirty="0"/>
              <a:t>We only know the IRR of the previous tunnel =&gt; can’t be used.</a:t>
            </a:r>
          </a:p>
          <a:p>
            <a:pPr marL="0" indent="0">
              <a:buNone/>
            </a:pPr>
            <a:endParaRPr lang="en-US" dirty="0"/>
          </a:p>
          <a:p>
            <a:r>
              <a:rPr lang="en-US" dirty="0"/>
              <a:t>So what should we recommend?</a:t>
            </a:r>
          </a:p>
          <a:p>
            <a:pPr lvl="1"/>
            <a:r>
              <a:rPr lang="en-US" dirty="0"/>
              <a:t>Alternative 4 is the most promising</a:t>
            </a:r>
          </a:p>
          <a:p>
            <a:pPr lvl="1"/>
            <a:r>
              <a:rPr lang="en-US" dirty="0"/>
              <a:t>Old tunnel cannot reach PW &gt; 0 but alternative 4 can!</a:t>
            </a:r>
          </a:p>
          <a:p>
            <a:pPr lvl="1"/>
            <a:r>
              <a:rPr lang="en-US" dirty="0"/>
              <a:t>Initial cost and incomes are the most sensitive parameters</a:t>
            </a:r>
          </a:p>
          <a:p>
            <a:pPr lvl="2"/>
            <a:r>
              <a:rPr lang="en-US" dirty="0"/>
              <a:t>=&gt;R&amp;D should be considered to reduce initial cost or increase revenue</a:t>
            </a:r>
          </a:p>
        </p:txBody>
      </p:sp>
    </p:spTree>
    <p:extLst>
      <p:ext uri="{BB962C8B-B14F-4D97-AF65-F5344CB8AC3E}">
        <p14:creationId xmlns:p14="http://schemas.microsoft.com/office/powerpoint/2010/main" val="327907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u="sng" dirty="0">
                <a:solidFill>
                  <a:schemeClr val="accent1">
                    <a:lumMod val="75000"/>
                  </a:schemeClr>
                </a:solidFill>
              </a:rPr>
              <a:t>Background</a:t>
            </a:r>
            <a:endParaRPr kumimoji="1" lang="zh-CN" altLang="en-US" b="1" u="sng" dirty="0">
              <a:solidFill>
                <a:schemeClr val="accent1">
                  <a:lumMod val="75000"/>
                </a:schemeClr>
              </a:solidFill>
            </a:endParaRPr>
          </a:p>
        </p:txBody>
      </p:sp>
      <p:sp>
        <p:nvSpPr>
          <p:cNvPr id="3" name="内容占位符 2"/>
          <p:cNvSpPr>
            <a:spLocks noGrp="1"/>
          </p:cNvSpPr>
          <p:nvPr>
            <p:ph idx="1"/>
          </p:nvPr>
        </p:nvSpPr>
        <p:spPr>
          <a:xfrm>
            <a:off x="838200" y="1550458"/>
            <a:ext cx="10515600" cy="4351338"/>
          </a:xfrm>
        </p:spPr>
        <p:txBody>
          <a:bodyPr/>
          <a:lstStyle/>
          <a:p>
            <a:r>
              <a:rPr kumimoji="1" lang="en-US" altLang="zh-CN" dirty="0"/>
              <a:t>The Channel tunnel (Eurotunnel) project ,undertaken to create a connection between England and France via an underground tunnel, represents one of the largest privately funded construction project undertaken.</a:t>
            </a:r>
            <a:endParaRPr kumimoji="1" lang="zh-CN" altLang="en-US" dirty="0"/>
          </a:p>
        </p:txBody>
      </p:sp>
      <p:pic>
        <p:nvPicPr>
          <p:cNvPr id="7"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3480858"/>
            <a:ext cx="2506133" cy="2559599"/>
          </a:xfrm>
          <a:prstGeom prst="rect">
            <a:avLst/>
          </a:prstGeom>
        </p:spPr>
      </p:pic>
      <p:pic>
        <p:nvPicPr>
          <p:cNvPr id="8"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088" y="3480858"/>
            <a:ext cx="3838223" cy="2559599"/>
          </a:xfrm>
          <a:prstGeom prst="rect">
            <a:avLst/>
          </a:prstGeom>
        </p:spPr>
      </p:pic>
      <p:pic>
        <p:nvPicPr>
          <p:cNvPr id="9" name="图片 11"/>
          <p:cNvPicPr>
            <a:picLocks noChangeAspect="1"/>
          </p:cNvPicPr>
          <p:nvPr/>
        </p:nvPicPr>
        <p:blipFill rotWithShape="1">
          <a:blip r:embed="rId4">
            <a:extLst>
              <a:ext uri="{28A0092B-C50C-407E-A947-70E740481C1C}">
                <a14:useLocalDpi xmlns:a14="http://schemas.microsoft.com/office/drawing/2010/main" val="0"/>
              </a:ext>
            </a:extLst>
          </a:blip>
          <a:srcRect l="-508" r="2337" b="5418"/>
          <a:stretch/>
        </p:blipFill>
        <p:spPr>
          <a:xfrm>
            <a:off x="8517467" y="3480859"/>
            <a:ext cx="2556933" cy="2559598"/>
          </a:xfrm>
          <a:prstGeom prst="rect">
            <a:avLst/>
          </a:prstGeom>
        </p:spPr>
      </p:pic>
    </p:spTree>
    <p:extLst>
      <p:ext uri="{BB962C8B-B14F-4D97-AF65-F5344CB8AC3E}">
        <p14:creationId xmlns:p14="http://schemas.microsoft.com/office/powerpoint/2010/main" val="2152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1000"/>
                                        <p:tgtEl>
                                          <p:spTgt spid="3">
                                            <p:txEl>
                                              <p:pRg st="0" end="0"/>
                                            </p:txEl>
                                          </p:spTgt>
                                        </p:tgtEl>
                                      </p:cBhvr>
                                    </p:animEffect>
                                    <p:anim calcmode="lin" valueType="num">
                                      <p:cBhvr>
                                        <p:cTn id="3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u="sng" dirty="0">
                <a:solidFill>
                  <a:schemeClr val="accent1">
                    <a:lumMod val="75000"/>
                  </a:schemeClr>
                </a:solidFill>
              </a:rPr>
              <a:t>Thank you! </a:t>
            </a:r>
            <a:endParaRPr lang="en-US" b="1" u="sng" dirty="0">
              <a:solidFill>
                <a:schemeClr val="accent1">
                  <a:lumMod val="75000"/>
                </a:schemeClr>
              </a:solidFill>
            </a:endParaRPr>
          </a:p>
        </p:txBody>
      </p:sp>
      <p:sp>
        <p:nvSpPr>
          <p:cNvPr id="5" name="Subtitle 4"/>
          <p:cNvSpPr>
            <a:spLocks noGrp="1"/>
          </p:cNvSpPr>
          <p:nvPr>
            <p:ph type="subTitle" idx="1"/>
          </p:nvPr>
        </p:nvSpPr>
        <p:spPr/>
        <p:txBody>
          <a:bodyPr/>
          <a:lstStyle/>
          <a:p>
            <a:r>
              <a:rPr lang="en-IN" dirty="0">
                <a:solidFill>
                  <a:schemeClr val="accent1">
                    <a:lumMod val="75000"/>
                  </a:schemeClr>
                </a:solidFill>
              </a:rPr>
              <a:t>Any questions?</a:t>
            </a:r>
            <a:endParaRPr lang="en-US" dirty="0">
              <a:solidFill>
                <a:schemeClr val="accent1">
                  <a:lumMod val="75000"/>
                </a:schemeClr>
              </a:solidFill>
            </a:endParaRPr>
          </a:p>
        </p:txBody>
      </p:sp>
    </p:spTree>
    <p:extLst>
      <p:ext uri="{BB962C8B-B14F-4D97-AF65-F5344CB8AC3E}">
        <p14:creationId xmlns:p14="http://schemas.microsoft.com/office/powerpoint/2010/main" val="2928329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u="sng" dirty="0">
                <a:solidFill>
                  <a:schemeClr val="accent1">
                    <a:lumMod val="75000"/>
                  </a:schemeClr>
                </a:solidFill>
              </a:rPr>
              <a:t>Background</a:t>
            </a:r>
            <a:endParaRPr kumimoji="1" lang="zh-CN" altLang="en-US" b="1" u="sng" dirty="0">
              <a:solidFill>
                <a:schemeClr val="accent1">
                  <a:lumMod val="75000"/>
                </a:schemeClr>
              </a:solidFill>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42821670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43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u="sng" dirty="0">
                <a:solidFill>
                  <a:schemeClr val="accent1">
                    <a:lumMod val="75000"/>
                  </a:schemeClr>
                </a:solidFill>
              </a:rPr>
              <a:t>Former Data Analysis</a:t>
            </a:r>
            <a:endParaRPr kumimoji="1" lang="zh-CN" altLang="en-US" b="1" u="sng" dirty="0">
              <a:solidFill>
                <a:schemeClr val="accent1">
                  <a:lumMod val="75000"/>
                </a:schemeClr>
              </a:solidFill>
            </a:endParaRPr>
          </a:p>
        </p:txBody>
      </p:sp>
      <p:sp>
        <p:nvSpPr>
          <p:cNvPr id="3" name="内容占位符 2"/>
          <p:cNvSpPr>
            <a:spLocks noGrp="1"/>
          </p:cNvSpPr>
          <p:nvPr>
            <p:ph idx="1"/>
          </p:nvPr>
        </p:nvSpPr>
        <p:spPr/>
        <p:txBody>
          <a:bodyPr/>
          <a:lstStyle/>
          <a:p>
            <a:r>
              <a:rPr lang="en-US" altLang="zh-CN" dirty="0"/>
              <a:t>Expectation &amp; Reality</a:t>
            </a:r>
            <a:r>
              <a:rPr lang="zh-CN" altLang="zh-CN" dirty="0"/>
              <a:t> </a:t>
            </a:r>
            <a:r>
              <a:rPr kumimoji="1" lang="zh-CN" altLang="en-US" dirty="0"/>
              <a:t>：</a:t>
            </a:r>
            <a:endParaRPr kumimoji="1" lang="en-US" altLang="zh-CN" dirty="0"/>
          </a:p>
          <a:p>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28780478"/>
              </p:ext>
            </p:extLst>
          </p:nvPr>
        </p:nvGraphicFramePr>
        <p:xfrm>
          <a:off x="1676400" y="2573865"/>
          <a:ext cx="8602133" cy="3369736"/>
        </p:xfrm>
        <a:graphic>
          <a:graphicData uri="http://schemas.openxmlformats.org/drawingml/2006/table">
            <a:tbl>
              <a:tblPr firstRow="1" firstCol="1" bandRow="1">
                <a:tableStyleId>{00A15C55-8517-42AA-B614-E9B94910E393}</a:tableStyleId>
              </a:tblPr>
              <a:tblGrid>
                <a:gridCol w="3834686">
                  <a:extLst>
                    <a:ext uri="{9D8B030D-6E8A-4147-A177-3AD203B41FA5}">
                      <a16:colId xmlns:a16="http://schemas.microsoft.com/office/drawing/2014/main" val="20000"/>
                    </a:ext>
                  </a:extLst>
                </a:gridCol>
                <a:gridCol w="2336614">
                  <a:extLst>
                    <a:ext uri="{9D8B030D-6E8A-4147-A177-3AD203B41FA5}">
                      <a16:colId xmlns:a16="http://schemas.microsoft.com/office/drawing/2014/main" val="20001"/>
                    </a:ext>
                  </a:extLst>
                </a:gridCol>
                <a:gridCol w="2430833">
                  <a:extLst>
                    <a:ext uri="{9D8B030D-6E8A-4147-A177-3AD203B41FA5}">
                      <a16:colId xmlns:a16="http://schemas.microsoft.com/office/drawing/2014/main" val="20002"/>
                    </a:ext>
                  </a:extLst>
                </a:gridCol>
              </a:tblGrid>
              <a:tr h="561623">
                <a:tc>
                  <a:txBody>
                    <a:bodyPr/>
                    <a:lstStyle/>
                    <a:p>
                      <a:pPr indent="266700" algn="just">
                        <a:spcAft>
                          <a:spcPts val="0"/>
                        </a:spcAft>
                      </a:pPr>
                      <a:r>
                        <a:rPr lang="en-US" sz="1600" kern="100" dirty="0">
                          <a:effectLst/>
                        </a:rPr>
                        <a:t> </a:t>
                      </a:r>
                      <a:endParaRPr lang="zh-CN" sz="1600" kern="100" dirty="0">
                        <a:effectLst/>
                        <a:latin typeface="Calibri" charset="0"/>
                        <a:ea typeface="宋体" charset="-122"/>
                        <a:cs typeface="Times New Roman" charset="0"/>
                      </a:endParaRPr>
                    </a:p>
                  </a:txBody>
                  <a:tcPr marL="68580" marR="68580" marT="0" marB="0"/>
                </a:tc>
                <a:tc>
                  <a:txBody>
                    <a:bodyPr/>
                    <a:lstStyle/>
                    <a:p>
                      <a:pPr indent="266700" algn="just">
                        <a:spcAft>
                          <a:spcPts val="0"/>
                        </a:spcAft>
                      </a:pPr>
                      <a:r>
                        <a:rPr lang="en-US" altLang="zh-CN" sz="1800" kern="1200" dirty="0">
                          <a:effectLst/>
                        </a:rPr>
                        <a:t>expectation</a:t>
                      </a:r>
                      <a:r>
                        <a:rPr lang="zh-CN" altLang="zh-CN" sz="1600" dirty="0">
                          <a:effectLst/>
                        </a:rPr>
                        <a:t> </a:t>
                      </a:r>
                      <a:endParaRPr lang="zh-CN" sz="1600" kern="100" dirty="0">
                        <a:effectLst/>
                        <a:latin typeface="Calibri" charset="0"/>
                        <a:ea typeface="宋体" charset="-122"/>
                        <a:cs typeface="Times New Roman" charset="0"/>
                      </a:endParaRPr>
                    </a:p>
                  </a:txBody>
                  <a:tcPr marL="68580" marR="68580" marT="0" marB="0"/>
                </a:tc>
                <a:tc>
                  <a:txBody>
                    <a:bodyPr/>
                    <a:lstStyle/>
                    <a:p>
                      <a:pPr indent="266700" algn="just">
                        <a:spcAft>
                          <a:spcPts val="0"/>
                        </a:spcAft>
                      </a:pPr>
                      <a:r>
                        <a:rPr lang="en-US" altLang="zh-CN" sz="1800" kern="1200" dirty="0">
                          <a:effectLst/>
                        </a:rPr>
                        <a:t>reality</a:t>
                      </a:r>
                      <a:r>
                        <a:rPr lang="zh-CN" altLang="zh-CN" sz="1600" dirty="0">
                          <a:effectLst/>
                        </a:rPr>
                        <a:t> </a:t>
                      </a:r>
                      <a:endParaRPr lang="zh-CN" sz="16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0"/>
                  </a:ext>
                </a:extLst>
              </a:tr>
              <a:tr h="561623">
                <a:tc>
                  <a:txBody>
                    <a:bodyPr/>
                    <a:lstStyle/>
                    <a:p>
                      <a:pPr indent="266700" algn="just">
                        <a:spcAft>
                          <a:spcPts val="0"/>
                        </a:spcAft>
                      </a:pPr>
                      <a:r>
                        <a:rPr lang="en-US" altLang="zh-CN" sz="1800" kern="1200" dirty="0">
                          <a:effectLst/>
                        </a:rPr>
                        <a:t>total investment</a:t>
                      </a:r>
                      <a:r>
                        <a:rPr lang="zh-CN" altLang="zh-CN" sz="1600" dirty="0">
                          <a:effectLst/>
                        </a:rPr>
                        <a:t> </a:t>
                      </a:r>
                      <a:r>
                        <a:rPr lang="zh-CN" sz="1600" kern="100" dirty="0">
                          <a:effectLst/>
                        </a:rPr>
                        <a:t>（</a:t>
                      </a:r>
                      <a:r>
                        <a:rPr lang="en-US" altLang="zh-CN" sz="1600" kern="100" dirty="0">
                          <a:effectLst/>
                        </a:rPr>
                        <a:t>billion</a:t>
                      </a:r>
                      <a:r>
                        <a:rPr lang="zh-CN" altLang="en-US" sz="1600" kern="100" dirty="0">
                          <a:effectLst/>
                        </a:rPr>
                        <a:t> </a:t>
                      </a:r>
                      <a:r>
                        <a:rPr lang="en-US" altLang="zh-CN" sz="1800" kern="1200" dirty="0">
                          <a:effectLst/>
                        </a:rPr>
                        <a:t>£</a:t>
                      </a:r>
                      <a:r>
                        <a:rPr lang="zh-CN" sz="1600" kern="100" dirty="0">
                          <a:effectLst/>
                        </a:rPr>
                        <a:t>）</a:t>
                      </a:r>
                      <a:endParaRPr lang="zh-CN" sz="1600" kern="100" dirty="0">
                        <a:effectLst/>
                        <a:latin typeface="Calibri" charset="0"/>
                        <a:ea typeface="宋体" charset="-122"/>
                        <a:cs typeface="Times New Roman" charset="0"/>
                      </a:endParaRPr>
                    </a:p>
                  </a:txBody>
                  <a:tcPr marL="68580" marR="68580" marT="0" marB="0"/>
                </a:tc>
                <a:tc>
                  <a:txBody>
                    <a:bodyPr/>
                    <a:lstStyle/>
                    <a:p>
                      <a:pPr indent="266700" algn="just">
                        <a:spcAft>
                          <a:spcPts val="0"/>
                        </a:spcAft>
                      </a:pPr>
                      <a:r>
                        <a:rPr lang="en-US" sz="1600" kern="100" dirty="0">
                          <a:effectLst/>
                        </a:rPr>
                        <a:t>48</a:t>
                      </a:r>
                      <a:endParaRPr lang="zh-CN" sz="1600" kern="100" dirty="0">
                        <a:effectLst/>
                        <a:latin typeface="Calibri" charset="0"/>
                        <a:ea typeface="宋体" charset="-122"/>
                        <a:cs typeface="Times New Roman" charset="0"/>
                      </a:endParaRPr>
                    </a:p>
                  </a:txBody>
                  <a:tcPr marL="68580" marR="68580" marT="0" marB="0"/>
                </a:tc>
                <a:tc>
                  <a:txBody>
                    <a:bodyPr/>
                    <a:lstStyle/>
                    <a:p>
                      <a:pPr indent="266700" algn="just">
                        <a:spcAft>
                          <a:spcPts val="0"/>
                        </a:spcAft>
                      </a:pPr>
                      <a:r>
                        <a:rPr lang="en-US" sz="1600" kern="100">
                          <a:effectLst/>
                        </a:rPr>
                        <a:t>106</a:t>
                      </a:r>
                      <a:endParaRPr lang="zh-CN" sz="160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1"/>
                  </a:ext>
                </a:extLst>
              </a:tr>
              <a:tr h="1123244">
                <a:tc>
                  <a:txBody>
                    <a:bodyPr/>
                    <a:lstStyle/>
                    <a:p>
                      <a:pPr indent="266700" algn="just">
                        <a:spcAft>
                          <a:spcPts val="0"/>
                        </a:spcAft>
                      </a:pPr>
                      <a:r>
                        <a:rPr lang="en-US" altLang="zh-CN" sz="1800" kern="1200" dirty="0">
                          <a:effectLst/>
                        </a:rPr>
                        <a:t>Initial rate of (travelers who cross the tunnel/traveler traveled in English channel)</a:t>
                      </a:r>
                      <a:r>
                        <a:rPr lang="zh-CN" altLang="zh-CN" sz="1600" dirty="0">
                          <a:effectLst/>
                        </a:rPr>
                        <a:t> </a:t>
                      </a:r>
                      <a:endParaRPr lang="zh-CN" sz="1600" kern="100" dirty="0">
                        <a:effectLst/>
                        <a:latin typeface="Calibri" charset="0"/>
                        <a:ea typeface="宋体" charset="-122"/>
                        <a:cs typeface="Times New Roman" charset="0"/>
                      </a:endParaRPr>
                    </a:p>
                  </a:txBody>
                  <a:tcPr marL="68580" marR="68580" marT="0" marB="0"/>
                </a:tc>
                <a:tc>
                  <a:txBody>
                    <a:bodyPr/>
                    <a:lstStyle/>
                    <a:p>
                      <a:pPr indent="266700" algn="just">
                        <a:spcAft>
                          <a:spcPts val="0"/>
                        </a:spcAft>
                      </a:pPr>
                      <a:r>
                        <a:rPr lang="en-US" sz="1600" kern="100" dirty="0">
                          <a:effectLst/>
                        </a:rPr>
                        <a:t>67%</a:t>
                      </a:r>
                      <a:endParaRPr lang="zh-CN" sz="1600" kern="100" dirty="0">
                        <a:effectLst/>
                        <a:latin typeface="Calibri" charset="0"/>
                        <a:ea typeface="宋体" charset="-122"/>
                        <a:cs typeface="Times New Roman" charset="0"/>
                      </a:endParaRPr>
                    </a:p>
                  </a:txBody>
                  <a:tcPr marL="68580" marR="68580" marT="0" marB="0"/>
                </a:tc>
                <a:tc>
                  <a:txBody>
                    <a:bodyPr/>
                    <a:lstStyle/>
                    <a:p>
                      <a:pPr indent="266700" algn="just">
                        <a:spcAft>
                          <a:spcPts val="0"/>
                        </a:spcAft>
                      </a:pPr>
                      <a:r>
                        <a:rPr lang="en-US" sz="1600" kern="100">
                          <a:effectLst/>
                        </a:rPr>
                        <a:t>12%</a:t>
                      </a:r>
                      <a:endParaRPr lang="zh-CN" sz="160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2"/>
                  </a:ext>
                </a:extLst>
              </a:tr>
              <a:tr h="561623">
                <a:tc>
                  <a:txBody>
                    <a:bodyPr/>
                    <a:lstStyle/>
                    <a:p>
                      <a:pPr indent="266700" algn="just">
                        <a:spcAft>
                          <a:spcPts val="0"/>
                        </a:spcAft>
                      </a:pPr>
                      <a:r>
                        <a:rPr lang="en-US" altLang="zh-CN" sz="1800" kern="1200" dirty="0">
                          <a:effectLst/>
                        </a:rPr>
                        <a:t>Time limit of the project(year)</a:t>
                      </a:r>
                      <a:r>
                        <a:rPr lang="zh-CN" altLang="zh-CN" sz="1600" dirty="0">
                          <a:effectLst/>
                        </a:rPr>
                        <a:t> </a:t>
                      </a:r>
                      <a:endParaRPr lang="zh-CN" sz="1600" kern="100" dirty="0">
                        <a:effectLst/>
                        <a:latin typeface="Calibri" charset="0"/>
                        <a:ea typeface="宋体" charset="-122"/>
                        <a:cs typeface="Times New Roman" charset="0"/>
                      </a:endParaRPr>
                    </a:p>
                  </a:txBody>
                  <a:tcPr marL="68580" marR="68580" marT="0" marB="0"/>
                </a:tc>
                <a:tc>
                  <a:txBody>
                    <a:bodyPr/>
                    <a:lstStyle/>
                    <a:p>
                      <a:pPr indent="266700" algn="just">
                        <a:spcAft>
                          <a:spcPts val="0"/>
                        </a:spcAft>
                      </a:pPr>
                      <a:r>
                        <a:rPr lang="en-US" sz="1600" kern="100" dirty="0">
                          <a:effectLst/>
                        </a:rPr>
                        <a:t>5</a:t>
                      </a:r>
                      <a:endParaRPr lang="zh-CN" sz="1600" kern="100" dirty="0">
                        <a:effectLst/>
                        <a:latin typeface="Calibri" charset="0"/>
                        <a:ea typeface="宋体" charset="-122"/>
                        <a:cs typeface="Times New Roman" charset="0"/>
                      </a:endParaRPr>
                    </a:p>
                  </a:txBody>
                  <a:tcPr marL="68580" marR="68580" marT="0" marB="0"/>
                </a:tc>
                <a:tc>
                  <a:txBody>
                    <a:bodyPr/>
                    <a:lstStyle/>
                    <a:p>
                      <a:pPr indent="266700" algn="just">
                        <a:spcAft>
                          <a:spcPts val="0"/>
                        </a:spcAft>
                      </a:pPr>
                      <a:r>
                        <a:rPr lang="en-US" sz="1600" kern="100" dirty="0">
                          <a:effectLst/>
                        </a:rPr>
                        <a:t>7</a:t>
                      </a:r>
                      <a:endParaRPr lang="zh-CN" sz="16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3"/>
                  </a:ext>
                </a:extLst>
              </a:tr>
              <a:tr h="561623">
                <a:tc>
                  <a:txBody>
                    <a:bodyPr/>
                    <a:lstStyle/>
                    <a:p>
                      <a:pPr indent="266700" algn="just">
                        <a:spcAft>
                          <a:spcPts val="0"/>
                        </a:spcAft>
                      </a:pPr>
                      <a:r>
                        <a:rPr lang="en-US" altLang="zh-CN" sz="1800" kern="1200" dirty="0">
                          <a:effectLst/>
                        </a:rPr>
                        <a:t>The growth rate of the amount of travelers who crossed the tunnel</a:t>
                      </a:r>
                      <a:r>
                        <a:rPr lang="zh-CN" altLang="zh-CN" sz="1600" dirty="0">
                          <a:effectLst/>
                        </a:rPr>
                        <a:t> </a:t>
                      </a:r>
                      <a:endParaRPr lang="zh-CN" sz="1600" kern="100" dirty="0">
                        <a:effectLst/>
                        <a:latin typeface="Calibri" charset="0"/>
                        <a:ea typeface="宋体" charset="-122"/>
                        <a:cs typeface="Times New Roman" charset="0"/>
                      </a:endParaRPr>
                    </a:p>
                  </a:txBody>
                  <a:tcPr marL="68580" marR="68580" marT="0" marB="0"/>
                </a:tc>
                <a:tc>
                  <a:txBody>
                    <a:bodyPr/>
                    <a:lstStyle/>
                    <a:p>
                      <a:pPr indent="266700" algn="just">
                        <a:spcAft>
                          <a:spcPts val="0"/>
                        </a:spcAft>
                      </a:pPr>
                      <a:r>
                        <a:rPr lang="en-US" sz="1600" kern="100" dirty="0">
                          <a:effectLst/>
                        </a:rPr>
                        <a:t>3.53%</a:t>
                      </a:r>
                      <a:endParaRPr lang="zh-CN" sz="1600" kern="100" dirty="0">
                        <a:effectLst/>
                        <a:latin typeface="Calibri" charset="0"/>
                        <a:ea typeface="宋体" charset="-122"/>
                        <a:cs typeface="Times New Roman" charset="0"/>
                      </a:endParaRPr>
                    </a:p>
                  </a:txBody>
                  <a:tcPr marL="68580" marR="68580" marT="0" marB="0"/>
                </a:tc>
                <a:tc>
                  <a:txBody>
                    <a:bodyPr/>
                    <a:lstStyle/>
                    <a:p>
                      <a:pPr indent="266700" algn="just">
                        <a:spcAft>
                          <a:spcPts val="0"/>
                        </a:spcAft>
                      </a:pPr>
                      <a:r>
                        <a:rPr lang="en-US" sz="1600" kern="100" dirty="0">
                          <a:effectLst/>
                        </a:rPr>
                        <a:t>4%</a:t>
                      </a:r>
                      <a:endParaRPr lang="zh-CN" sz="16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9750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u="sng" dirty="0">
                <a:solidFill>
                  <a:schemeClr val="accent1">
                    <a:lumMod val="75000"/>
                  </a:schemeClr>
                </a:solidFill>
              </a:rPr>
              <a:t>Former Data Analysis</a:t>
            </a:r>
            <a:endParaRPr kumimoji="1" lang="zh-CN" altLang="en-US" b="1" u="sng" dirty="0">
              <a:solidFill>
                <a:schemeClr val="accent1">
                  <a:lumMod val="75000"/>
                </a:schemeClr>
              </a:solidFill>
            </a:endParaRPr>
          </a:p>
        </p:txBody>
      </p:sp>
      <p:sp>
        <p:nvSpPr>
          <p:cNvPr id="3" name="内容占位符 2"/>
          <p:cNvSpPr>
            <a:spLocks noGrp="1"/>
          </p:cNvSpPr>
          <p:nvPr>
            <p:ph idx="1"/>
          </p:nvPr>
        </p:nvSpPr>
        <p:spPr/>
        <p:txBody>
          <a:bodyPr/>
          <a:lstStyle/>
          <a:p>
            <a:r>
              <a:rPr kumimoji="1" lang="en-US" altLang="zh-CN" dirty="0"/>
              <a:t>Result</a:t>
            </a:r>
            <a:endParaRPr kumimoji="1" lang="en-US" altLang="zh-CN" sz="2400" dirty="0"/>
          </a:p>
          <a:p>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824766789"/>
              </p:ext>
            </p:extLst>
          </p:nvPr>
        </p:nvGraphicFramePr>
        <p:xfrm>
          <a:off x="2414588" y="2700337"/>
          <a:ext cx="6800850" cy="2085975"/>
        </p:xfrm>
        <a:graphic>
          <a:graphicData uri="http://schemas.openxmlformats.org/drawingml/2006/table">
            <a:tbl>
              <a:tblPr firstRow="1" firstCol="1" bandRow="1">
                <a:tableStyleId>{93296810-A885-4BE3-A3E7-6D5BEEA58F35}</a:tableStyleId>
              </a:tblPr>
              <a:tblGrid>
                <a:gridCol w="1923451">
                  <a:extLst>
                    <a:ext uri="{9D8B030D-6E8A-4147-A177-3AD203B41FA5}">
                      <a16:colId xmlns:a16="http://schemas.microsoft.com/office/drawing/2014/main" val="20000"/>
                    </a:ext>
                  </a:extLst>
                </a:gridCol>
                <a:gridCol w="2548063">
                  <a:extLst>
                    <a:ext uri="{9D8B030D-6E8A-4147-A177-3AD203B41FA5}">
                      <a16:colId xmlns:a16="http://schemas.microsoft.com/office/drawing/2014/main" val="20001"/>
                    </a:ext>
                  </a:extLst>
                </a:gridCol>
                <a:gridCol w="2329336">
                  <a:extLst>
                    <a:ext uri="{9D8B030D-6E8A-4147-A177-3AD203B41FA5}">
                      <a16:colId xmlns:a16="http://schemas.microsoft.com/office/drawing/2014/main" val="20002"/>
                    </a:ext>
                  </a:extLst>
                </a:gridCol>
              </a:tblGrid>
              <a:tr h="695325">
                <a:tc>
                  <a:txBody>
                    <a:bodyPr/>
                    <a:lstStyle/>
                    <a:p>
                      <a:pPr algn="ctr">
                        <a:spcAft>
                          <a:spcPts val="0"/>
                        </a:spcAft>
                      </a:pPr>
                      <a:r>
                        <a:rPr lang="zh-CN" sz="1050" kern="0" dirty="0">
                          <a:effectLst/>
                        </a:rPr>
                        <a:t>　</a:t>
                      </a:r>
                      <a:endParaRPr lang="zh-CN" sz="1050" kern="100" dirty="0">
                        <a:effectLst/>
                        <a:latin typeface="Calibri" charset="0"/>
                        <a:ea typeface="宋体" charset="-122"/>
                        <a:cs typeface="Times New Roman" charset="0"/>
                      </a:endParaRPr>
                    </a:p>
                  </a:txBody>
                  <a:tcPr marL="68580" marR="68580" marT="0" marB="0" anchor="ctr"/>
                </a:tc>
                <a:tc>
                  <a:txBody>
                    <a:bodyPr/>
                    <a:lstStyle/>
                    <a:p>
                      <a:pPr algn="ctr">
                        <a:spcAft>
                          <a:spcPts val="0"/>
                        </a:spcAft>
                      </a:pPr>
                      <a:r>
                        <a:rPr lang="en-US" sz="1800" kern="1200" dirty="0">
                          <a:effectLst/>
                        </a:rPr>
                        <a:t>NPV</a:t>
                      </a:r>
                      <a:endParaRPr lang="zh-CN" sz="1800" b="1" kern="1200" dirty="0">
                        <a:solidFill>
                          <a:schemeClr val="lt1"/>
                        </a:solidFill>
                        <a:effectLst/>
                        <a:latin typeface="+mn-lt"/>
                        <a:ea typeface="+mn-ea"/>
                        <a:cs typeface="+mn-cs"/>
                      </a:endParaRPr>
                    </a:p>
                  </a:txBody>
                  <a:tcPr marL="68580" marR="68580" marT="0" marB="0" anchor="ctr"/>
                </a:tc>
                <a:tc>
                  <a:txBody>
                    <a:bodyPr/>
                    <a:lstStyle/>
                    <a:p>
                      <a:pPr algn="ctr">
                        <a:spcAft>
                          <a:spcPts val="0"/>
                        </a:spcAft>
                      </a:pPr>
                      <a:r>
                        <a:rPr lang="en-US" sz="1800" kern="1200">
                          <a:effectLst/>
                        </a:rPr>
                        <a:t>IRR</a:t>
                      </a:r>
                      <a:endParaRPr lang="zh-CN" sz="1800" b="1" kern="1200">
                        <a:solidFill>
                          <a:schemeClr val="lt1"/>
                        </a:solidFill>
                        <a:effectLst/>
                        <a:latin typeface="+mn-lt"/>
                        <a:ea typeface="+mn-ea"/>
                        <a:cs typeface="+mn-cs"/>
                      </a:endParaRPr>
                    </a:p>
                  </a:txBody>
                  <a:tcPr marL="68580" marR="68580" marT="0" marB="0" anchor="ctr"/>
                </a:tc>
                <a:extLst>
                  <a:ext uri="{0D108BD9-81ED-4DB2-BD59-A6C34878D82A}">
                    <a16:rowId xmlns:a16="http://schemas.microsoft.com/office/drawing/2014/main" val="10000"/>
                  </a:ext>
                </a:extLst>
              </a:tr>
              <a:tr h="695325">
                <a:tc>
                  <a:txBody>
                    <a:bodyPr/>
                    <a:lstStyle/>
                    <a:p>
                      <a:pPr marL="0" algn="ctr" defTabSz="914400" rtl="0" eaLnBrk="1" latinLnBrk="0" hangingPunct="1">
                        <a:spcAft>
                          <a:spcPts val="0"/>
                        </a:spcAft>
                      </a:pPr>
                      <a:r>
                        <a:rPr lang="en-US" sz="1800" kern="1200" dirty="0">
                          <a:effectLst/>
                        </a:rPr>
                        <a:t>expectation</a:t>
                      </a:r>
                      <a:endParaRPr lang="zh-CN" sz="1800" b="1" kern="1200" dirty="0">
                        <a:solidFill>
                          <a:schemeClr val="lt1"/>
                        </a:solidFill>
                        <a:effectLst/>
                        <a:latin typeface="+mn-lt"/>
                        <a:ea typeface="+mn-ea"/>
                        <a:cs typeface="+mn-cs"/>
                      </a:endParaRPr>
                    </a:p>
                  </a:txBody>
                  <a:tcPr marL="68580" marR="68580" marT="0" marB="0" anchor="ctr"/>
                </a:tc>
                <a:tc>
                  <a:txBody>
                    <a:bodyPr/>
                    <a:lstStyle/>
                    <a:p>
                      <a:pPr algn="ctr">
                        <a:spcAft>
                          <a:spcPts val="0"/>
                        </a:spcAft>
                      </a:pPr>
                      <a:r>
                        <a:rPr lang="en-US" sz="1800" kern="1200" dirty="0">
                          <a:effectLst/>
                        </a:rPr>
                        <a:t>-2.691104849</a:t>
                      </a:r>
                      <a:endParaRPr lang="zh-CN" sz="1800" b="1" kern="1200" dirty="0">
                        <a:solidFill>
                          <a:schemeClr val="lt1"/>
                        </a:solidFill>
                        <a:effectLst/>
                        <a:latin typeface="+mn-lt"/>
                        <a:ea typeface="+mn-ea"/>
                        <a:cs typeface="+mn-cs"/>
                      </a:endParaRPr>
                    </a:p>
                  </a:txBody>
                  <a:tcPr marL="68580" marR="68580" marT="0" marB="0" anchor="ctr"/>
                </a:tc>
                <a:tc>
                  <a:txBody>
                    <a:bodyPr/>
                    <a:lstStyle/>
                    <a:p>
                      <a:pPr algn="ctr">
                        <a:spcAft>
                          <a:spcPts val="0"/>
                        </a:spcAft>
                      </a:pPr>
                      <a:r>
                        <a:rPr lang="en-US" sz="1800" kern="1200" dirty="0">
                          <a:effectLst/>
                        </a:rPr>
                        <a:t>25.37%</a:t>
                      </a:r>
                      <a:endParaRPr lang="zh-CN" sz="1800" b="1" kern="1200" dirty="0">
                        <a:solidFill>
                          <a:schemeClr val="lt1"/>
                        </a:solidFill>
                        <a:effectLst/>
                        <a:latin typeface="+mn-lt"/>
                        <a:ea typeface="+mn-ea"/>
                        <a:cs typeface="+mn-cs"/>
                      </a:endParaRPr>
                    </a:p>
                  </a:txBody>
                  <a:tcPr marL="68580" marR="68580" marT="0" marB="0" anchor="ctr"/>
                </a:tc>
                <a:extLst>
                  <a:ext uri="{0D108BD9-81ED-4DB2-BD59-A6C34878D82A}">
                    <a16:rowId xmlns:a16="http://schemas.microsoft.com/office/drawing/2014/main" val="10001"/>
                  </a:ext>
                </a:extLst>
              </a:tr>
              <a:tr h="695325">
                <a:tc>
                  <a:txBody>
                    <a:bodyPr/>
                    <a:lstStyle/>
                    <a:p>
                      <a:pPr marL="0" algn="ctr" defTabSz="914400" rtl="0" eaLnBrk="1" latinLnBrk="0" hangingPunct="1">
                        <a:spcAft>
                          <a:spcPts val="0"/>
                        </a:spcAft>
                      </a:pPr>
                      <a:r>
                        <a:rPr lang="en-US" sz="1800" kern="1200" dirty="0">
                          <a:effectLst/>
                        </a:rPr>
                        <a:t>reality</a:t>
                      </a:r>
                      <a:endParaRPr lang="zh-CN" sz="1800" b="1" kern="1200" dirty="0">
                        <a:solidFill>
                          <a:schemeClr val="lt1"/>
                        </a:solidFill>
                        <a:effectLst/>
                        <a:latin typeface="+mn-lt"/>
                        <a:ea typeface="+mn-ea"/>
                        <a:cs typeface="+mn-cs"/>
                      </a:endParaRPr>
                    </a:p>
                  </a:txBody>
                  <a:tcPr marL="68580" marR="68580" marT="0" marB="0" anchor="ctr"/>
                </a:tc>
                <a:tc>
                  <a:txBody>
                    <a:bodyPr/>
                    <a:lstStyle/>
                    <a:p>
                      <a:pPr algn="ctr">
                        <a:spcAft>
                          <a:spcPts val="0"/>
                        </a:spcAft>
                      </a:pPr>
                      <a:r>
                        <a:rPr lang="en-US" sz="1800" kern="1200" dirty="0">
                          <a:effectLst/>
                        </a:rPr>
                        <a:t>-6.91992692</a:t>
                      </a:r>
                      <a:endParaRPr lang="zh-CN" sz="1800" b="1" kern="1200" dirty="0">
                        <a:solidFill>
                          <a:schemeClr val="lt1"/>
                        </a:solidFill>
                        <a:effectLst/>
                        <a:latin typeface="+mn-lt"/>
                        <a:ea typeface="+mn-ea"/>
                        <a:cs typeface="+mn-cs"/>
                      </a:endParaRPr>
                    </a:p>
                  </a:txBody>
                  <a:tcPr marL="68580" marR="68580" marT="0" marB="0" anchor="ctr"/>
                </a:tc>
                <a:tc>
                  <a:txBody>
                    <a:bodyPr/>
                    <a:lstStyle/>
                    <a:p>
                      <a:pPr algn="ctr">
                        <a:spcAft>
                          <a:spcPts val="0"/>
                        </a:spcAft>
                      </a:pPr>
                      <a:r>
                        <a:rPr lang="en-US" sz="1800" kern="1200" dirty="0">
                          <a:effectLst/>
                        </a:rPr>
                        <a:t>0.82%</a:t>
                      </a:r>
                      <a:endParaRPr lang="zh-CN" sz="1800" b="1" kern="1200" dirty="0">
                        <a:solidFill>
                          <a:schemeClr val="lt1"/>
                        </a:solidFill>
                        <a:effectLst/>
                        <a:latin typeface="+mn-lt"/>
                        <a:ea typeface="+mn-ea"/>
                        <a:cs typeface="+mn-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08523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u="sng" dirty="0">
                <a:solidFill>
                  <a:schemeClr val="accent1">
                    <a:lumMod val="75000"/>
                  </a:schemeClr>
                </a:solidFill>
              </a:rPr>
              <a:t>Former Data Analysis</a:t>
            </a:r>
            <a:endParaRPr kumimoji="1" lang="zh-CN" altLang="en-US" u="sng" dirty="0">
              <a:solidFill>
                <a:schemeClr val="accent1">
                  <a:lumMod val="75000"/>
                </a:schemeClr>
              </a:solidFill>
            </a:endParaRPr>
          </a:p>
        </p:txBody>
      </p:sp>
      <p:sp>
        <p:nvSpPr>
          <p:cNvPr id="3" name="内容占位符 2"/>
          <p:cNvSpPr>
            <a:spLocks noGrp="1"/>
          </p:cNvSpPr>
          <p:nvPr>
            <p:ph idx="1"/>
          </p:nvPr>
        </p:nvSpPr>
        <p:spPr/>
        <p:txBody>
          <a:bodyPr/>
          <a:lstStyle/>
          <a:p>
            <a:r>
              <a:rPr kumimoji="1" lang="en-US" altLang="zh-CN" dirty="0"/>
              <a:t>Sensitivity analysis—own investment level</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037158061"/>
              </p:ext>
            </p:extLst>
          </p:nvPr>
        </p:nvGraphicFramePr>
        <p:xfrm>
          <a:off x="1118870" y="2435384"/>
          <a:ext cx="5267960" cy="4160520"/>
        </p:xfrm>
        <a:graphic>
          <a:graphicData uri="http://schemas.openxmlformats.org/drawingml/2006/table">
            <a:tbl>
              <a:tblPr firstRow="1" firstCol="1" bandRow="1">
                <a:tableStyleId>{5C22544A-7EE6-4342-B048-85BDC9FD1C3A}</a:tableStyleId>
              </a:tblPr>
              <a:tblGrid>
                <a:gridCol w="1289050">
                  <a:extLst>
                    <a:ext uri="{9D8B030D-6E8A-4147-A177-3AD203B41FA5}">
                      <a16:colId xmlns:a16="http://schemas.microsoft.com/office/drawing/2014/main" val="20000"/>
                    </a:ext>
                  </a:extLst>
                </a:gridCol>
                <a:gridCol w="593090">
                  <a:extLst>
                    <a:ext uri="{9D8B030D-6E8A-4147-A177-3AD203B41FA5}">
                      <a16:colId xmlns:a16="http://schemas.microsoft.com/office/drawing/2014/main" val="20001"/>
                    </a:ext>
                  </a:extLst>
                </a:gridCol>
                <a:gridCol w="490220">
                  <a:extLst>
                    <a:ext uri="{9D8B030D-6E8A-4147-A177-3AD203B41FA5}">
                      <a16:colId xmlns:a16="http://schemas.microsoft.com/office/drawing/2014/main" val="20002"/>
                    </a:ext>
                  </a:extLst>
                </a:gridCol>
                <a:gridCol w="579755">
                  <a:extLst>
                    <a:ext uri="{9D8B030D-6E8A-4147-A177-3AD203B41FA5}">
                      <a16:colId xmlns:a16="http://schemas.microsoft.com/office/drawing/2014/main" val="20003"/>
                    </a:ext>
                  </a:extLst>
                </a:gridCol>
                <a:gridCol w="576580">
                  <a:extLst>
                    <a:ext uri="{9D8B030D-6E8A-4147-A177-3AD203B41FA5}">
                      <a16:colId xmlns:a16="http://schemas.microsoft.com/office/drawing/2014/main" val="20004"/>
                    </a:ext>
                  </a:extLst>
                </a:gridCol>
                <a:gridCol w="579755">
                  <a:extLst>
                    <a:ext uri="{9D8B030D-6E8A-4147-A177-3AD203B41FA5}">
                      <a16:colId xmlns:a16="http://schemas.microsoft.com/office/drawing/2014/main" val="20005"/>
                    </a:ext>
                  </a:extLst>
                </a:gridCol>
                <a:gridCol w="579755">
                  <a:extLst>
                    <a:ext uri="{9D8B030D-6E8A-4147-A177-3AD203B41FA5}">
                      <a16:colId xmlns:a16="http://schemas.microsoft.com/office/drawing/2014/main" val="20006"/>
                    </a:ext>
                  </a:extLst>
                </a:gridCol>
                <a:gridCol w="579755">
                  <a:extLst>
                    <a:ext uri="{9D8B030D-6E8A-4147-A177-3AD203B41FA5}">
                      <a16:colId xmlns:a16="http://schemas.microsoft.com/office/drawing/2014/main" val="20007"/>
                    </a:ext>
                  </a:extLst>
                </a:gridCol>
              </a:tblGrid>
              <a:tr h="0">
                <a:tc>
                  <a:txBody>
                    <a:bodyPr/>
                    <a:lstStyle/>
                    <a:p>
                      <a:pPr algn="just">
                        <a:spcAft>
                          <a:spcPts val="0"/>
                        </a:spcAft>
                      </a:pPr>
                      <a:r>
                        <a:rPr lang="en-US" sz="1050" kern="100">
                          <a:effectLst/>
                        </a:rPr>
                        <a:t>parameter</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-30%</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-20%</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-10%</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0</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10%</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20%</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30%</a:t>
                      </a:r>
                      <a:endParaRPr lang="zh-CN" sz="105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1050" kern="100">
                          <a:effectLst/>
                        </a:rPr>
                        <a:t>Total investment</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-1.3105</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-1.7707</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-2.2309</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-2.6911</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-3.1513</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-3.6115</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 </a:t>
                      </a:r>
                      <a:endParaRPr lang="zh-CN" sz="105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1050" kern="100">
                          <a:effectLst/>
                        </a:rPr>
                        <a:t>Initial rate of (travelers who crossed the tunnel/travelers traveled in English Channel)</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-3.2644</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-3.0733</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-2.8822</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-2.6911</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-2.5</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-2.3089</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 </a:t>
                      </a:r>
                      <a:endParaRPr lang="zh-CN" sz="105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1050" kern="100">
                          <a:effectLst/>
                        </a:rPr>
                        <a:t>Growth rate of the amount of travelers who crossed the tunnel</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-2.7107</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-2.7402</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-2.6976</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-2.6911</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-2.6846</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-2.6780</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 </a:t>
                      </a:r>
                      <a:endParaRPr lang="zh-CN" sz="105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1050" kern="100">
                          <a:effectLst/>
                        </a:rPr>
                        <a:t>Call rate</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-2.3609</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-2.4656</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-2.5756</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-2.6911</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-2.8122</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-2.9392</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 </a:t>
                      </a:r>
                      <a:endParaRPr lang="zh-CN" sz="105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en-US" sz="1050" kern="100">
                          <a:effectLst/>
                        </a:rPr>
                        <a:t>Debt asset ratio</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-5.2200</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-4.6938</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-3.8563</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-2.6911</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-1.3096</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-0.1816</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a:t>
                      </a:r>
                      <a:endParaRPr lang="zh-CN" sz="105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5"/>
                  </a:ext>
                </a:extLst>
              </a:tr>
              <a:tr h="0">
                <a:tc>
                  <a:txBody>
                    <a:bodyPr/>
                    <a:lstStyle/>
                    <a:p>
                      <a:pPr algn="just">
                        <a:spcAft>
                          <a:spcPts val="0"/>
                        </a:spcAft>
                      </a:pPr>
                      <a:r>
                        <a:rPr lang="en-US" sz="1050" kern="100">
                          <a:effectLst/>
                        </a:rPr>
                        <a:t>M&amp;O cost</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-1.8312</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-2.1178</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-2.4045</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-2.6911</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-2.9777</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-3.2644</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-3.5510</a:t>
                      </a:r>
                      <a:endParaRPr lang="zh-CN" sz="105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6"/>
                  </a:ext>
                </a:extLst>
              </a:tr>
              <a:tr h="162560">
                <a:tc>
                  <a:txBody>
                    <a:bodyPr/>
                    <a:lstStyle/>
                    <a:p>
                      <a:pPr algn="just">
                        <a:spcAft>
                          <a:spcPts val="0"/>
                        </a:spcAft>
                      </a:pPr>
                      <a:r>
                        <a:rPr lang="en-US" sz="1050" kern="100">
                          <a:effectLst/>
                        </a:rPr>
                        <a:t>Ticket Price</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-3.2644</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-3.0733</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-2.8822</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-2.6911</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-2.5000</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a:effectLst/>
                        </a:rPr>
                        <a:t>-2.3089</a:t>
                      </a:r>
                      <a:endParaRPr lang="zh-CN" sz="1050" kern="100">
                        <a:effectLst/>
                        <a:latin typeface="Calibri" charset="0"/>
                        <a:ea typeface="宋体" charset="-122"/>
                        <a:cs typeface="Times New Roman" charset="0"/>
                      </a:endParaRPr>
                    </a:p>
                  </a:txBody>
                  <a:tcPr marL="68580" marR="68580" marT="0" marB="0"/>
                </a:tc>
                <a:tc>
                  <a:txBody>
                    <a:bodyPr/>
                    <a:lstStyle/>
                    <a:p>
                      <a:pPr algn="ctr">
                        <a:spcAft>
                          <a:spcPts val="0"/>
                        </a:spcAft>
                      </a:pPr>
                      <a:r>
                        <a:rPr lang="en-US" sz="1050" kern="100" dirty="0">
                          <a:effectLst/>
                        </a:rPr>
                        <a:t>-2.1178</a:t>
                      </a:r>
                      <a:endParaRPr lang="zh-CN" sz="105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7"/>
                  </a:ext>
                </a:extLst>
              </a:tr>
            </a:tbl>
          </a:graphicData>
        </a:graphic>
      </p:graphicFrame>
      <p:graphicFrame>
        <p:nvGraphicFramePr>
          <p:cNvPr id="6" name="Chart 10"/>
          <p:cNvGraphicFramePr/>
          <p:nvPr>
            <p:extLst>
              <p:ext uri="{D42A27DB-BD31-4B8C-83A1-F6EECF244321}">
                <p14:modId xmlns:p14="http://schemas.microsoft.com/office/powerpoint/2010/main" val="1590575452"/>
              </p:ext>
            </p:extLst>
          </p:nvPr>
        </p:nvGraphicFramePr>
        <p:xfrm>
          <a:off x="6667500" y="2435384"/>
          <a:ext cx="5204460" cy="3954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95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u="sng" dirty="0">
                <a:solidFill>
                  <a:schemeClr val="accent1">
                    <a:lumMod val="75000"/>
                  </a:schemeClr>
                </a:solidFill>
              </a:rPr>
              <a:t>Former Data Analysis</a:t>
            </a:r>
            <a:endParaRPr kumimoji="1" lang="zh-CN" altLang="en-US" b="1" u="sng" dirty="0">
              <a:solidFill>
                <a:schemeClr val="accent1">
                  <a:lumMod val="75000"/>
                </a:schemeClr>
              </a:solidFill>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511554149"/>
              </p:ext>
            </p:extLst>
          </p:nvPr>
        </p:nvGraphicFramePr>
        <p:xfrm>
          <a:off x="1357312" y="2074586"/>
          <a:ext cx="8743950" cy="1209569"/>
        </p:xfrm>
        <a:graphic>
          <a:graphicData uri="http://schemas.openxmlformats.org/drawingml/2006/table">
            <a:tbl>
              <a:tblPr firstRow="1" firstCol="1" bandRow="1">
                <a:tableStyleId>{00A15C55-8517-42AA-B614-E9B94910E393}</a:tableStyleId>
              </a:tblPr>
              <a:tblGrid>
                <a:gridCol w="1510749">
                  <a:extLst>
                    <a:ext uri="{9D8B030D-6E8A-4147-A177-3AD203B41FA5}">
                      <a16:colId xmlns:a16="http://schemas.microsoft.com/office/drawing/2014/main" val="20000"/>
                    </a:ext>
                  </a:extLst>
                </a:gridCol>
                <a:gridCol w="1510749">
                  <a:extLst>
                    <a:ext uri="{9D8B030D-6E8A-4147-A177-3AD203B41FA5}">
                      <a16:colId xmlns:a16="http://schemas.microsoft.com/office/drawing/2014/main" val="20001"/>
                    </a:ext>
                  </a:extLst>
                </a:gridCol>
                <a:gridCol w="1510749">
                  <a:extLst>
                    <a:ext uri="{9D8B030D-6E8A-4147-A177-3AD203B41FA5}">
                      <a16:colId xmlns:a16="http://schemas.microsoft.com/office/drawing/2014/main" val="20002"/>
                    </a:ext>
                  </a:extLst>
                </a:gridCol>
                <a:gridCol w="1510749">
                  <a:extLst>
                    <a:ext uri="{9D8B030D-6E8A-4147-A177-3AD203B41FA5}">
                      <a16:colId xmlns:a16="http://schemas.microsoft.com/office/drawing/2014/main" val="20003"/>
                    </a:ext>
                  </a:extLst>
                </a:gridCol>
                <a:gridCol w="1511660">
                  <a:extLst>
                    <a:ext uri="{9D8B030D-6E8A-4147-A177-3AD203B41FA5}">
                      <a16:colId xmlns:a16="http://schemas.microsoft.com/office/drawing/2014/main" val="20004"/>
                    </a:ext>
                  </a:extLst>
                </a:gridCol>
                <a:gridCol w="1189294">
                  <a:extLst>
                    <a:ext uri="{9D8B030D-6E8A-4147-A177-3AD203B41FA5}">
                      <a16:colId xmlns:a16="http://schemas.microsoft.com/office/drawing/2014/main" val="20005"/>
                    </a:ext>
                  </a:extLst>
                </a:gridCol>
              </a:tblGrid>
              <a:tr h="725011">
                <a:tc>
                  <a:txBody>
                    <a:bodyPr/>
                    <a:lstStyle/>
                    <a:p>
                      <a:pPr marL="0" algn="ctr" defTabSz="914400" rtl="0" eaLnBrk="1" latinLnBrk="0" hangingPunct="1">
                        <a:spcAft>
                          <a:spcPts val="0"/>
                        </a:spcAft>
                      </a:pPr>
                      <a:r>
                        <a:rPr lang="en-US" sz="1800" kern="1200" dirty="0">
                          <a:effectLst/>
                        </a:rPr>
                        <a:t>Construction period</a:t>
                      </a:r>
                      <a:endParaRPr lang="zh-CN" sz="1800" b="1" kern="1200" dirty="0">
                        <a:solidFill>
                          <a:schemeClr val="lt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dirty="0">
                          <a:effectLst/>
                        </a:rPr>
                        <a:t>4</a:t>
                      </a:r>
                      <a:endParaRPr lang="zh-CN" sz="1800" b="1" kern="1200" dirty="0">
                        <a:solidFill>
                          <a:schemeClr val="lt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dirty="0">
                          <a:effectLst/>
                        </a:rPr>
                        <a:t>5</a:t>
                      </a:r>
                      <a:endParaRPr lang="zh-CN" sz="1800" b="1" kern="1200" dirty="0">
                        <a:solidFill>
                          <a:schemeClr val="lt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a:effectLst/>
                        </a:rPr>
                        <a:t>6</a:t>
                      </a:r>
                      <a:endParaRPr lang="zh-CN" sz="1800" b="1" kern="1200">
                        <a:solidFill>
                          <a:schemeClr val="lt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dirty="0">
                          <a:effectLst/>
                        </a:rPr>
                        <a:t>7</a:t>
                      </a:r>
                      <a:endParaRPr lang="zh-CN" sz="1800" b="1" kern="1200" dirty="0">
                        <a:solidFill>
                          <a:schemeClr val="lt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a:effectLst/>
                        </a:rPr>
                        <a:t>8</a:t>
                      </a:r>
                      <a:endParaRPr lang="zh-CN" sz="1800" b="1" kern="120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10000"/>
                  </a:ext>
                </a:extLst>
              </a:tr>
              <a:tr h="484558">
                <a:tc>
                  <a:txBody>
                    <a:bodyPr/>
                    <a:lstStyle/>
                    <a:p>
                      <a:pPr marL="0" algn="ctr" defTabSz="914400" rtl="0" eaLnBrk="1" latinLnBrk="0" hangingPunct="1">
                        <a:spcAft>
                          <a:spcPts val="0"/>
                        </a:spcAft>
                      </a:pPr>
                      <a:r>
                        <a:rPr lang="en-US" sz="1800" kern="1200" dirty="0">
                          <a:effectLst/>
                        </a:rPr>
                        <a:t>NPV</a:t>
                      </a:r>
                      <a:endParaRPr lang="zh-CN" sz="1800" b="1" kern="1200" dirty="0">
                        <a:solidFill>
                          <a:schemeClr val="lt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dirty="0">
                          <a:effectLst/>
                        </a:rPr>
                        <a:t>-2.8901</a:t>
                      </a:r>
                      <a:endParaRPr lang="zh-CN" sz="1800" b="1" kern="1200" dirty="0">
                        <a:solidFill>
                          <a:schemeClr val="lt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dirty="0">
                          <a:effectLst/>
                        </a:rPr>
                        <a:t>-2.6911</a:t>
                      </a:r>
                      <a:endParaRPr lang="zh-CN" sz="1800" b="1" kern="1200" dirty="0">
                        <a:solidFill>
                          <a:schemeClr val="lt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dirty="0">
                          <a:effectLst/>
                        </a:rPr>
                        <a:t>-2.4902</a:t>
                      </a:r>
                      <a:endParaRPr lang="zh-CN" sz="1800" b="1" kern="1200" dirty="0">
                        <a:solidFill>
                          <a:schemeClr val="lt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dirty="0">
                          <a:effectLst/>
                        </a:rPr>
                        <a:t>-2.1178</a:t>
                      </a:r>
                      <a:endParaRPr lang="zh-CN" sz="1800" b="1" kern="1200" dirty="0">
                        <a:solidFill>
                          <a:schemeClr val="lt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800" kern="1200" dirty="0">
                          <a:effectLst/>
                        </a:rPr>
                        <a:t>-2.1178</a:t>
                      </a:r>
                      <a:endParaRPr lang="zh-CN" sz="18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8" name="Chart 9"/>
          <p:cNvGraphicFramePr/>
          <p:nvPr>
            <p:extLst>
              <p:ext uri="{D42A27DB-BD31-4B8C-83A1-F6EECF244321}">
                <p14:modId xmlns:p14="http://schemas.microsoft.com/office/powerpoint/2010/main" val="2050094948"/>
              </p:ext>
            </p:extLst>
          </p:nvPr>
        </p:nvGraphicFramePr>
        <p:xfrm>
          <a:off x="3300412" y="3457574"/>
          <a:ext cx="4857750" cy="2886075"/>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1139830" y="1588201"/>
            <a:ext cx="9495513" cy="369332"/>
          </a:xfrm>
          <a:prstGeom prst="rect">
            <a:avLst/>
          </a:prstGeom>
        </p:spPr>
        <p:txBody>
          <a:bodyPr wrap="square">
            <a:spAutoFit/>
          </a:bodyPr>
          <a:lstStyle/>
          <a:p>
            <a:r>
              <a:rPr lang="en-IN" b="1" u="sng" dirty="0"/>
              <a:t>Construction Period</a:t>
            </a:r>
            <a:endParaRPr lang="en-US" b="1" u="sng" dirty="0"/>
          </a:p>
        </p:txBody>
      </p:sp>
    </p:spTree>
    <p:extLst>
      <p:ext uri="{BB962C8B-B14F-4D97-AF65-F5344CB8AC3E}">
        <p14:creationId xmlns:p14="http://schemas.microsoft.com/office/powerpoint/2010/main" val="163929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kumimoji="1" lang="en-IN" altLang="zh-CN" b="1" u="sng" dirty="0">
                <a:solidFill>
                  <a:schemeClr val="accent1">
                    <a:lumMod val="75000"/>
                  </a:schemeClr>
                </a:solidFill>
              </a:rPr>
              <a:t>Process of presentation</a:t>
            </a:r>
            <a:endParaRPr lang="en-US" b="1" u="sng" dirty="0">
              <a:solidFill>
                <a:schemeClr val="accent1">
                  <a:lumMod val="75000"/>
                </a:schemeClr>
              </a:solidFill>
            </a:endParaRP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603205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1410</Words>
  <Application>Microsoft Office PowerPoint</Application>
  <PresentationFormat>Widescreen</PresentationFormat>
  <Paragraphs>531</Paragraphs>
  <Slides>30</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宋体</vt:lpstr>
      <vt:lpstr>Arial</vt:lpstr>
      <vt:lpstr>Calibri</vt:lpstr>
      <vt:lpstr>DengXian</vt:lpstr>
      <vt:lpstr>DengXian Light</vt:lpstr>
      <vt:lpstr>黑体</vt:lpstr>
      <vt:lpstr>Times New Roman</vt:lpstr>
      <vt:lpstr>Office 主题</vt:lpstr>
      <vt:lpstr>Worksheet</vt:lpstr>
      <vt:lpstr>Financial analysis of a new channel tunnel</vt:lpstr>
      <vt:lpstr>Group member</vt:lpstr>
      <vt:lpstr>Background</vt:lpstr>
      <vt:lpstr>Background</vt:lpstr>
      <vt:lpstr>Former Data Analysis</vt:lpstr>
      <vt:lpstr>Former Data Analysis</vt:lpstr>
      <vt:lpstr>Former Data Analysis</vt:lpstr>
      <vt:lpstr>Former Data Analysis</vt:lpstr>
      <vt:lpstr>Process of presentation</vt:lpstr>
      <vt:lpstr>Process of presentation</vt:lpstr>
      <vt:lpstr>Cash Inflow</vt:lpstr>
      <vt:lpstr>Estimation</vt:lpstr>
      <vt:lpstr>PowerPoint Presentation</vt:lpstr>
      <vt:lpstr>PowerPoint Presentation</vt:lpstr>
      <vt:lpstr>Tax rates</vt:lpstr>
      <vt:lpstr>Assumptions for Calculation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Sensitivity Analysis</vt:lpstr>
      <vt:lpstr>Sensitivity Analysis</vt:lpstr>
      <vt:lpstr>Sensitivity Analysis</vt:lpstr>
      <vt:lpstr>Sensitivity Analysis</vt:lpstr>
      <vt:lpstr>Conclusions</vt:lpstr>
      <vt:lpstr>Results &amp; 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欧洲隧道工程</dc:title>
  <dc:creator>Jingwen Liu</dc:creator>
  <cp:lastModifiedBy>Gaurav Korgaonkar</cp:lastModifiedBy>
  <cp:revision>23</cp:revision>
  <dcterms:created xsi:type="dcterms:W3CDTF">2016-12-05T17:41:50Z</dcterms:created>
  <dcterms:modified xsi:type="dcterms:W3CDTF">2016-12-06T17:35:09Z</dcterms:modified>
</cp:coreProperties>
</file>