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92" r:id="rId3"/>
    <p:sldId id="293" r:id="rId4"/>
    <p:sldId id="295" r:id="rId5"/>
    <p:sldId id="294" r:id="rId6"/>
    <p:sldId id="297" r:id="rId7"/>
    <p:sldId id="298" r:id="rId8"/>
    <p:sldId id="301" r:id="rId9"/>
    <p:sldId id="299" r:id="rId10"/>
    <p:sldId id="300" r:id="rId11"/>
    <p:sldId id="266" r:id="rId12"/>
    <p:sldId id="272" r:id="rId13"/>
    <p:sldId id="280" r:id="rId14"/>
    <p:sldId id="275" r:id="rId15"/>
    <p:sldId id="302" r:id="rId16"/>
    <p:sldId id="306" r:id="rId17"/>
    <p:sldId id="307" r:id="rId18"/>
    <p:sldId id="304" r:id="rId19"/>
    <p:sldId id="296" r:id="rId20"/>
    <p:sldId id="291" r:id="rId21"/>
    <p:sldId id="310" r:id="rId22"/>
    <p:sldId id="311" r:id="rId23"/>
    <p:sldId id="312" r:id="rId24"/>
    <p:sldId id="309" r:id="rId25"/>
    <p:sldId id="314" r:id="rId26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3" autoAdjust="0"/>
    <p:restoredTop sz="94737" autoAdjust="0"/>
  </p:normalViewPr>
  <p:slideViewPr>
    <p:cSldViewPr>
      <p:cViewPr>
        <p:scale>
          <a:sx n="100" d="100"/>
          <a:sy n="100" d="100"/>
        </p:scale>
        <p:origin x="-324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 anchor="t"/>
          <a:lstStyle>
            <a:extLst/>
          </a:lstStyle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43050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003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3438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71472" y="235743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3438" y="235743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0034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22/08/2013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BR" dirty="0" smtClean="0"/>
              <a:t>Prof. Eng. Fábio Garcez </a:t>
            </a:r>
            <a:r>
              <a:rPr lang="pt-BR" dirty="0" err="1" smtClean="0"/>
              <a:t>Bettio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googlecode.com/files/arduino-1.0.5-windows.exe" TargetMode="External"/><Relationship Id="rId2" Type="http://schemas.openxmlformats.org/officeDocument/2006/relationships/hyperlink" Target="http://arduino.cc/en/Mai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itzing.org/download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Módulo II</a:t>
            </a:r>
          </a:p>
          <a:p>
            <a:r>
              <a:rPr lang="pt-BR" dirty="0" smtClean="0"/>
              <a:t>Eletrônica Básica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0" y="6215082"/>
            <a:ext cx="44272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Prof. Eng. Fábio Garcez </a:t>
            </a:r>
            <a:r>
              <a:rPr lang="pt-BR" sz="1200" dirty="0" err="1" smtClean="0"/>
              <a:t>Bettio</a:t>
            </a:r>
            <a:r>
              <a:rPr lang="pt-BR" sz="1200" dirty="0" smtClean="0"/>
              <a:t> - www.bettech.com.br</a:t>
            </a:r>
            <a:endParaRPr lang="pt-BR" sz="1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cap="small" dirty="0" smtClean="0"/>
              <a:t>Acionamento de cargas com PWM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9190" y="1357298"/>
            <a:ext cx="3754724" cy="4473704"/>
          </a:xfrm>
        </p:spPr>
        <p:txBody>
          <a:bodyPr/>
          <a:lstStyle/>
          <a:p>
            <a:r>
              <a:rPr lang="pt-BR" dirty="0" err="1" smtClean="0"/>
              <a:t>LEDs</a:t>
            </a:r>
            <a:endParaRPr lang="pt-BR" dirty="0" smtClean="0"/>
          </a:p>
          <a:p>
            <a:r>
              <a:rPr lang="pt-BR" dirty="0" smtClean="0"/>
              <a:t>Motores *</a:t>
            </a:r>
          </a:p>
          <a:p>
            <a:r>
              <a:rPr lang="pt-BR" dirty="0" err="1" smtClean="0"/>
              <a:t>Alto-falante</a:t>
            </a:r>
            <a:r>
              <a:rPr lang="pt-BR" dirty="0" smtClean="0"/>
              <a:t> *</a:t>
            </a:r>
            <a:endParaRPr lang="pt-BR" dirty="0"/>
          </a:p>
        </p:txBody>
      </p:sp>
      <p:pic>
        <p:nvPicPr>
          <p:cNvPr id="9218" name="Picture 2" descr="http://www.imagesco.com/catalog/nitinol/PWM-Duty%20Cyc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3214686"/>
            <a:ext cx="2571768" cy="2493836"/>
          </a:xfrm>
          <a:prstGeom prst="rect">
            <a:avLst/>
          </a:prstGeom>
          <a:noFill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214422"/>
            <a:ext cx="38957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ector de seta reta 6"/>
          <p:cNvCxnSpPr/>
          <p:nvPr/>
        </p:nvCxnSpPr>
        <p:spPr>
          <a:xfrm rot="10800000">
            <a:off x="4500562" y="3500438"/>
            <a:ext cx="714380" cy="500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71472" y="6000768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Necessita de drives de potência ou amplificadores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455626"/>
            <a:ext cx="4786346" cy="418795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Surgiu na Itália em 2005</a:t>
            </a:r>
          </a:p>
          <a:p>
            <a:r>
              <a:rPr lang="pt-BR" dirty="0" smtClean="0"/>
              <a:t>Placa + </a:t>
            </a:r>
            <a:r>
              <a:rPr lang="pt-BR" dirty="0" err="1" smtClean="0"/>
              <a:t>Microcontrolador</a:t>
            </a:r>
            <a:r>
              <a:rPr lang="pt-BR" dirty="0" smtClean="0"/>
              <a:t> </a:t>
            </a:r>
          </a:p>
          <a:p>
            <a:r>
              <a:rPr lang="pt-BR" dirty="0" smtClean="0"/>
              <a:t>Plataforma de código aberto </a:t>
            </a:r>
          </a:p>
          <a:p>
            <a:r>
              <a:rPr lang="pt-BR" dirty="0" smtClean="0"/>
              <a:t>Fácil uso (USB), não necessita de conhecimentos profundos de eletrônica</a:t>
            </a:r>
          </a:p>
          <a:p>
            <a:r>
              <a:rPr lang="pt-BR" dirty="0" smtClean="0"/>
              <a:t>Usado por artistas, designers, </a:t>
            </a:r>
            <a:r>
              <a:rPr lang="pt-BR" dirty="0" err="1" smtClean="0"/>
              <a:t>hobbistas</a:t>
            </a:r>
            <a:r>
              <a:rPr lang="pt-BR" dirty="0" smtClean="0"/>
              <a:t>, entusiastas, entre outros</a:t>
            </a:r>
          </a:p>
          <a:p>
            <a:r>
              <a:rPr lang="pt-BR" dirty="0" smtClean="0"/>
              <a:t>Sistema Modular</a:t>
            </a:r>
          </a:p>
          <a:p>
            <a:r>
              <a:rPr lang="pt-BR" dirty="0" smtClean="0"/>
              <a:t>Diversos modelo e </a:t>
            </a:r>
            <a:r>
              <a:rPr lang="pt-BR" dirty="0" err="1" smtClean="0"/>
              <a:t>shields</a:t>
            </a:r>
            <a:endParaRPr lang="pt-BR" dirty="0"/>
          </a:p>
        </p:txBody>
      </p:sp>
      <p:pic>
        <p:nvPicPr>
          <p:cNvPr id="13316" name="Picture 4" descr="http://www.liquidware.com/system/0000/3648/Arduino_Uno_Ang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428868"/>
            <a:ext cx="3143212" cy="3143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072066" y="857232"/>
            <a:ext cx="3571900" cy="164307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Microcontrolador</a:t>
            </a:r>
            <a:endParaRPr lang="pt-BR" sz="2400" dirty="0" smtClean="0">
              <a:solidFill>
                <a:srgbClr val="FF0000"/>
              </a:solidFill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400" dirty="0" smtClean="0">
                <a:solidFill>
                  <a:srgbClr val="FF0000"/>
                </a:solidFill>
              </a:rPr>
              <a:t>M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icroprocessador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1" cap="small" dirty="0" smtClean="0"/>
              <a:t>Shields</a:t>
            </a:r>
            <a:br>
              <a:rPr lang="pt-BR" i="1" cap="small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14422"/>
            <a:ext cx="8183880" cy="4187952"/>
          </a:xfrm>
        </p:spPr>
        <p:txBody>
          <a:bodyPr/>
          <a:lstStyle/>
          <a:p>
            <a:r>
              <a:rPr lang="pt-BR" dirty="0" smtClean="0"/>
              <a:t>Expansão de </a:t>
            </a:r>
            <a:r>
              <a:rPr lang="pt-BR" dirty="0" err="1" smtClean="0"/>
              <a:t>Ios</a:t>
            </a:r>
            <a:r>
              <a:rPr lang="pt-BR" dirty="0" smtClean="0"/>
              <a:t> </a:t>
            </a:r>
          </a:p>
          <a:p>
            <a:r>
              <a:rPr lang="pt-BR" dirty="0" smtClean="0"/>
              <a:t>Ethernet (rede)</a:t>
            </a:r>
          </a:p>
          <a:p>
            <a:r>
              <a:rPr lang="pt-BR" dirty="0" smtClean="0"/>
              <a:t>LCD</a:t>
            </a:r>
          </a:p>
          <a:p>
            <a:r>
              <a:rPr lang="pt-BR" dirty="0" err="1" smtClean="0"/>
              <a:t>Touch</a:t>
            </a:r>
            <a:endParaRPr lang="pt-BR" dirty="0" smtClean="0"/>
          </a:p>
          <a:p>
            <a:r>
              <a:rPr lang="pt-BR" dirty="0" smtClean="0"/>
              <a:t>SD </a:t>
            </a:r>
            <a:r>
              <a:rPr lang="pt-BR" dirty="0" err="1" smtClean="0"/>
              <a:t>Card</a:t>
            </a:r>
            <a:r>
              <a:rPr lang="pt-BR" dirty="0" smtClean="0"/>
              <a:t> (cartão de mem.)</a:t>
            </a:r>
          </a:p>
          <a:p>
            <a:r>
              <a:rPr lang="pt-BR" dirty="0" err="1" smtClean="0"/>
              <a:t>Wifi</a:t>
            </a:r>
            <a:endParaRPr lang="pt-BR" dirty="0" smtClean="0"/>
          </a:p>
          <a:p>
            <a:r>
              <a:rPr lang="pt-BR" dirty="0" smtClean="0"/>
              <a:t>Bluetooth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8194" name="Picture 2" descr="http://4.bp.blogspot.com/-FSbNnhOlO3E/TbBQFkZ7ocI/AAAAAAAAAJc/fWaXAZZWJS0/s400/shields+compost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643314"/>
            <a:ext cx="3685886" cy="24527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http://www.labdegaragem.com.br/wiki/images/0/0b/LCDCOLORLDG2.JPG?width=5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500041"/>
            <a:ext cx="3548087" cy="26610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14" descr="https://encrypted-tbn2.gstatic.com/images?q=tbn:ANd9GcSyTcQqd5wiJXOVBI_NtZUa3IOyNg031XNlAvpDAp7jMbyyyrh6"/>
          <p:cNvPicPr>
            <a:picLocks noChangeAspect="1" noChangeArrowheads="1"/>
          </p:cNvPicPr>
          <p:nvPr/>
        </p:nvPicPr>
        <p:blipFill>
          <a:blip r:embed="rId4"/>
          <a:srcRect l="11086" t="4167" r="9098" b="6250"/>
          <a:stretch>
            <a:fillRect/>
          </a:stretch>
        </p:blipFill>
        <p:spPr bwMode="auto">
          <a:xfrm>
            <a:off x="3000364" y="3786190"/>
            <a:ext cx="1643074" cy="19625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cap="small" dirty="0" smtClean="0"/>
              <a:t>Outros Shields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357298"/>
            <a:ext cx="8183880" cy="4187952"/>
          </a:xfrm>
        </p:spPr>
        <p:txBody>
          <a:bodyPr/>
          <a:lstStyle/>
          <a:p>
            <a:r>
              <a:rPr lang="pt-BR" dirty="0" smtClean="0"/>
              <a:t>GPS </a:t>
            </a:r>
          </a:p>
          <a:p>
            <a:r>
              <a:rPr lang="pt-BR" dirty="0" smtClean="0"/>
              <a:t>Acelerômetro</a:t>
            </a:r>
          </a:p>
          <a:p>
            <a:r>
              <a:rPr lang="pt-BR" dirty="0" err="1" smtClean="0"/>
              <a:t>Luxímetro</a:t>
            </a:r>
            <a:endParaRPr lang="pt-BR" dirty="0" smtClean="0"/>
          </a:p>
          <a:p>
            <a:r>
              <a:rPr lang="pt-BR" dirty="0" smtClean="0"/>
              <a:t>Controle motor DC</a:t>
            </a:r>
          </a:p>
          <a:p>
            <a:r>
              <a:rPr lang="pt-BR" dirty="0" smtClean="0"/>
              <a:t>Sensor ultra som</a:t>
            </a:r>
          </a:p>
          <a:p>
            <a:r>
              <a:rPr lang="pt-BR" dirty="0" smtClean="0"/>
              <a:t>Joystick</a:t>
            </a:r>
          </a:p>
          <a:p>
            <a:endParaRPr lang="pt-BR" dirty="0"/>
          </a:p>
        </p:txBody>
      </p:sp>
      <p:pic>
        <p:nvPicPr>
          <p:cNvPr id="10242" name="Picture 2" descr="https://encrypted-tbn1.gstatic.com/images?q=tbn:ANd9GcTnC58-anzZhoPIGWEk2WWTtxF1Br5DfO_N96SnLgoBwdBYaQM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785794"/>
            <a:ext cx="1285869" cy="1285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4" name="Picture 4" descr="http://www.robotshop.com/content/images/linksprite-gps-shield-w-sd-slot-arduino-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785794"/>
            <a:ext cx="2286016" cy="197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6" name="Picture 6" descr="http://i01.i.aliimg.com/img/pb/702/143/299/299143702_34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214554"/>
            <a:ext cx="1500198" cy="1116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8" name="Picture 8" descr="http://img1.mlstatic.com/motor-shield-ponte-h-l293d-para-arduino-robo-motor-dc-servo_MLB-O-3812514247_02201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3000372"/>
            <a:ext cx="2047888" cy="1916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50" name="Picture 10" descr="http://img1.mlstatic.com/modulo-sensor-de-distncia-ultrassnico-ultrassom-arduino_MLB-O-233090465_550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7686" y="3571876"/>
            <a:ext cx="1928826" cy="19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52" name="Picture 12" descr="http://www.gsm-gprs-modem.com/photo/pc324685-arduino_game_joystick_shield_expansion_board_with_nokia_5110_lcd_nrf24l01_rf_interfac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57422" y="4500570"/>
            <a:ext cx="1843058" cy="137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cap="small" dirty="0" smtClean="0"/>
              <a:t>Ambientes de Desenvolvimento</a:t>
            </a:r>
            <a:br>
              <a:rPr lang="pt-BR" cap="small" dirty="0" smtClean="0"/>
            </a:br>
            <a:endParaRPr lang="pt-BR" dirty="0"/>
          </a:p>
        </p:txBody>
      </p:sp>
      <p:pic>
        <p:nvPicPr>
          <p:cNvPr id="9218" name="Picture 2" descr="http://www.codingcolor.com/wp-content/uploads/2008/08/arduino_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357298"/>
            <a:ext cx="3599914" cy="4840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220" name="Picture 4" descr="http://2012.igem.org/wiki/images/c/c8/Computer_Receiving_Data_from_Ardu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429000"/>
            <a:ext cx="3626015" cy="2708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Conector reto 6"/>
          <p:cNvCxnSpPr/>
          <p:nvPr/>
        </p:nvCxnSpPr>
        <p:spPr>
          <a:xfrm flipV="1">
            <a:off x="2571736" y="1357298"/>
            <a:ext cx="2214578" cy="207170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43174" y="4786322"/>
            <a:ext cx="2143140" cy="142876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- IDE </a:t>
            </a:r>
            <a:r>
              <a:rPr lang="pt-BR" sz="1600" dirty="0" smtClean="0"/>
              <a:t>(</a:t>
            </a:r>
            <a:r>
              <a:rPr lang="pt-BR" sz="1600" dirty="0" smtClean="0">
                <a:hlinkClick r:id="rId2"/>
              </a:rPr>
              <a:t>http://arduino.cc/en/Main/Software</a:t>
            </a:r>
            <a:r>
              <a:rPr lang="pt-BR" sz="1600" dirty="0" smtClean="0"/>
              <a:t>)</a:t>
            </a:r>
            <a:endParaRPr lang="pt-BR" dirty="0" smtClean="0"/>
          </a:p>
          <a:p>
            <a:pPr lvl="1"/>
            <a:r>
              <a:rPr lang="pt-BR" dirty="0" smtClean="0"/>
              <a:t>Recomendado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1.0.5 </a:t>
            </a:r>
            <a:r>
              <a:rPr lang="en-US" dirty="0" smtClean="0">
                <a:hlinkClick r:id="rId3"/>
              </a:rPr>
              <a:t>Windows </a:t>
            </a:r>
            <a:r>
              <a:rPr lang="en-US" dirty="0" smtClean="0">
                <a:hlinkClick r:id="rId3"/>
              </a:rPr>
              <a:t>Installer</a:t>
            </a:r>
            <a:endParaRPr lang="en-US" dirty="0" smtClean="0"/>
          </a:p>
          <a:p>
            <a:pPr lvl="1"/>
            <a:endParaRPr lang="pt-BR" dirty="0" smtClean="0"/>
          </a:p>
          <a:p>
            <a:r>
              <a:rPr lang="pt-BR" dirty="0" err="1" smtClean="0"/>
              <a:t>Fritzing</a:t>
            </a:r>
            <a:r>
              <a:rPr lang="pt-BR" dirty="0" smtClean="0"/>
              <a:t> </a:t>
            </a:r>
            <a:r>
              <a:rPr lang="pt-BR" dirty="0" smtClean="0"/>
              <a:t>– prototipagem </a:t>
            </a:r>
            <a:r>
              <a:rPr lang="pt-BR" sz="1800" dirty="0" smtClean="0"/>
              <a:t>(</a:t>
            </a:r>
            <a:r>
              <a:rPr lang="pt-BR" sz="1800" dirty="0" smtClean="0">
                <a:hlinkClick r:id="rId4"/>
              </a:rPr>
              <a:t>http://fritzing.org/download</a:t>
            </a:r>
            <a:r>
              <a:rPr lang="pt-BR" sz="1800" dirty="0" smtClean="0">
                <a:hlinkClick r:id="rId4"/>
              </a:rPr>
              <a:t>/</a:t>
            </a:r>
            <a:r>
              <a:rPr lang="pt-BR" sz="1800" dirty="0" smtClean="0"/>
              <a:t>) opcional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714356"/>
            <a:ext cx="47625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o Explicativo 2 (Ênfase) 4"/>
          <p:cNvSpPr/>
          <p:nvPr/>
        </p:nvSpPr>
        <p:spPr>
          <a:xfrm flipH="1">
            <a:off x="500034" y="1643050"/>
            <a:ext cx="2071702" cy="3571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856"/>
              <a:gd name="adj6" fmla="val -5745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VERIFICA</a:t>
            </a:r>
            <a:endParaRPr lang="pt-BR" dirty="0"/>
          </a:p>
        </p:txBody>
      </p:sp>
      <p:sp>
        <p:nvSpPr>
          <p:cNvPr id="6" name="Texto Explicativo 2 (Ênfase) 5"/>
          <p:cNvSpPr/>
          <p:nvPr/>
        </p:nvSpPr>
        <p:spPr>
          <a:xfrm flipH="1">
            <a:off x="500034" y="2143116"/>
            <a:ext cx="2071702" cy="3571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9609"/>
              <a:gd name="adj6" fmla="val -72394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ENVIA P/ PLACA</a:t>
            </a:r>
            <a:endParaRPr lang="pt-BR" dirty="0"/>
          </a:p>
        </p:txBody>
      </p:sp>
      <p:sp>
        <p:nvSpPr>
          <p:cNvPr id="7" name="Texto Explicativo 2 (Ênfase) 6"/>
          <p:cNvSpPr/>
          <p:nvPr/>
        </p:nvSpPr>
        <p:spPr>
          <a:xfrm flipH="1">
            <a:off x="500034" y="2643182"/>
            <a:ext cx="2071702" cy="3571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9882"/>
              <a:gd name="adj6" fmla="val -8206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8" name="Texto Explicativo 2 (Ênfase) 7"/>
          <p:cNvSpPr/>
          <p:nvPr/>
        </p:nvSpPr>
        <p:spPr>
          <a:xfrm flipH="1">
            <a:off x="500034" y="3143248"/>
            <a:ext cx="2071702" cy="3571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0675"/>
              <a:gd name="adj6" fmla="val -9657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ABRIR</a:t>
            </a:r>
            <a:endParaRPr lang="pt-BR" dirty="0"/>
          </a:p>
        </p:txBody>
      </p:sp>
      <p:sp>
        <p:nvSpPr>
          <p:cNvPr id="9" name="Texto Explicativo 2 (Ênfase) 8"/>
          <p:cNvSpPr/>
          <p:nvPr/>
        </p:nvSpPr>
        <p:spPr>
          <a:xfrm flipH="1">
            <a:off x="500034" y="3643314"/>
            <a:ext cx="2071702" cy="3571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0428"/>
              <a:gd name="adj6" fmla="val -10867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0" name="Texto Explicativo 2 (Ênfase) 9"/>
          <p:cNvSpPr/>
          <p:nvPr/>
        </p:nvSpPr>
        <p:spPr>
          <a:xfrm flipH="1">
            <a:off x="500034" y="4143380"/>
            <a:ext cx="2071702" cy="3571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4728"/>
              <a:gd name="adj6" fmla="val -25680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MONITOR</a:t>
            </a:r>
            <a:endParaRPr lang="pt-BR" dirty="0"/>
          </a:p>
        </p:txBody>
      </p:sp>
      <p:sp>
        <p:nvSpPr>
          <p:cNvPr id="11" name="Texto Explicativo 2 (Ênfase) 10"/>
          <p:cNvSpPr/>
          <p:nvPr/>
        </p:nvSpPr>
        <p:spPr>
          <a:xfrm flipH="1">
            <a:off x="500034" y="4643446"/>
            <a:ext cx="2071702" cy="3571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309"/>
              <a:gd name="adj6" fmla="val -5606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AREA CODIGO</a:t>
            </a:r>
            <a:endParaRPr lang="pt-BR" dirty="0"/>
          </a:p>
        </p:txBody>
      </p:sp>
      <p:sp>
        <p:nvSpPr>
          <p:cNvPr id="12" name="Texto Explicativo 2 (Ênfase) 11"/>
          <p:cNvSpPr/>
          <p:nvPr/>
        </p:nvSpPr>
        <p:spPr>
          <a:xfrm flipH="1">
            <a:off x="500034" y="5072074"/>
            <a:ext cx="2071702" cy="3571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3156"/>
              <a:gd name="adj6" fmla="val -48814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AREA STATUS</a:t>
            </a:r>
            <a:endParaRPr lang="pt-BR" dirty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da Placa e porta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65057" t="14062" r="11931" b="5312"/>
          <a:stretch>
            <a:fillRect/>
          </a:stretch>
        </p:blipFill>
        <p:spPr bwMode="auto">
          <a:xfrm>
            <a:off x="642910" y="1214422"/>
            <a:ext cx="4786346" cy="508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071678"/>
            <a:ext cx="2960769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 descr="ArduinoUnoFro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857250"/>
            <a:ext cx="6197600" cy="51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lipse 2"/>
          <p:cNvSpPr/>
          <p:nvPr/>
        </p:nvSpPr>
        <p:spPr>
          <a:xfrm>
            <a:off x="3357563" y="1143000"/>
            <a:ext cx="3786187" cy="8572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4071938" y="4929188"/>
            <a:ext cx="3071812" cy="7143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Chave direita 4"/>
          <p:cNvSpPr/>
          <p:nvPr/>
        </p:nvSpPr>
        <p:spPr>
          <a:xfrm>
            <a:off x="7143750" y="1500188"/>
            <a:ext cx="500063" cy="3786187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285875" y="1857375"/>
            <a:ext cx="1643063" cy="14287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571625" y="4286250"/>
            <a:ext cx="1428750" cy="1143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857625" y="3500438"/>
            <a:ext cx="3214688" cy="12858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2" name="Forma 11"/>
          <p:cNvCxnSpPr>
            <a:stCxn id="6" idx="2"/>
          </p:cNvCxnSpPr>
          <p:nvPr/>
        </p:nvCxnSpPr>
        <p:spPr>
          <a:xfrm rot="10800000">
            <a:off x="500063" y="1500188"/>
            <a:ext cx="785812" cy="107156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Forma 13"/>
          <p:cNvCxnSpPr>
            <a:stCxn id="7" idx="2"/>
          </p:cNvCxnSpPr>
          <p:nvPr/>
        </p:nvCxnSpPr>
        <p:spPr>
          <a:xfrm rot="10800000" flipV="1">
            <a:off x="1000125" y="4857750"/>
            <a:ext cx="571500" cy="128587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Forma 15"/>
          <p:cNvCxnSpPr>
            <a:stCxn id="8" idx="2"/>
          </p:cNvCxnSpPr>
          <p:nvPr/>
        </p:nvCxnSpPr>
        <p:spPr>
          <a:xfrm rot="10800000">
            <a:off x="3071813" y="785813"/>
            <a:ext cx="785812" cy="3357562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2" name="CaixaDeTexto 16"/>
          <p:cNvSpPr txBox="1">
            <a:spLocks noChangeArrowheads="1"/>
          </p:cNvSpPr>
          <p:nvPr/>
        </p:nvSpPr>
        <p:spPr bwMode="auto">
          <a:xfrm>
            <a:off x="198438" y="1143000"/>
            <a:ext cx="658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USB</a:t>
            </a:r>
            <a:endParaRPr lang="pt-BR"/>
          </a:p>
        </p:txBody>
      </p:sp>
      <p:sp>
        <p:nvSpPr>
          <p:cNvPr id="5133" name="CaixaDeTexto 17"/>
          <p:cNvSpPr txBox="1">
            <a:spLocks noChangeArrowheads="1"/>
          </p:cNvSpPr>
          <p:nvPr/>
        </p:nvSpPr>
        <p:spPr bwMode="auto">
          <a:xfrm>
            <a:off x="214313" y="6215063"/>
            <a:ext cx="2571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/>
              <a:t>Alimentação </a:t>
            </a:r>
            <a:r>
              <a:rPr lang="pt-PT" dirty="0" smtClean="0"/>
              <a:t>externa</a:t>
            </a:r>
            <a:endParaRPr lang="pt-BR" dirty="0"/>
          </a:p>
        </p:txBody>
      </p:sp>
      <p:sp>
        <p:nvSpPr>
          <p:cNvPr id="5134" name="CaixaDeTexto 19"/>
          <p:cNvSpPr txBox="1">
            <a:spLocks noChangeArrowheads="1"/>
          </p:cNvSpPr>
          <p:nvPr/>
        </p:nvSpPr>
        <p:spPr bwMode="auto">
          <a:xfrm>
            <a:off x="7715250" y="3214688"/>
            <a:ext cx="1428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/>
              <a:t>IOs(Entradas e Saídas)</a:t>
            </a:r>
            <a:endParaRPr lang="pt-BR"/>
          </a:p>
        </p:txBody>
      </p:sp>
      <p:sp>
        <p:nvSpPr>
          <p:cNvPr id="5135" name="CaixaDeTexto 20"/>
          <p:cNvSpPr txBox="1">
            <a:spLocks noChangeArrowheads="1"/>
          </p:cNvSpPr>
          <p:nvPr/>
        </p:nvSpPr>
        <p:spPr bwMode="auto">
          <a:xfrm>
            <a:off x="1000125" y="357188"/>
            <a:ext cx="5858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err="1" smtClean="0"/>
              <a:t>Microcontrolador</a:t>
            </a:r>
            <a:r>
              <a:rPr lang="pt-BR" dirty="0" smtClean="0"/>
              <a:t>, </a:t>
            </a:r>
            <a:r>
              <a:rPr lang="pt-BR" dirty="0"/>
              <a:t>memória RAM, memória </a:t>
            </a:r>
            <a:r>
              <a:rPr lang="pt-BR" dirty="0" smtClean="0"/>
              <a:t>flash.</a:t>
            </a:r>
            <a:endParaRPr lang="pt-BR" dirty="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 descr="http://suhanko.files.wordpress.com/2012/10/keypad_frit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7786742" cy="5080476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Montagem com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00628" y="1500174"/>
            <a:ext cx="314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Cuidados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Líquidos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Ferro de solda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Curto circuito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Componentes grandes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Poeira e umidade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357298"/>
            <a:ext cx="8183880" cy="4187952"/>
          </a:xfrm>
        </p:spPr>
        <p:txBody>
          <a:bodyPr/>
          <a:lstStyle/>
          <a:p>
            <a:r>
              <a:rPr lang="pt-BR" dirty="0" smtClean="0"/>
              <a:t>Desligado (0 = 0v) / Ligado (1 = 5V)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072066" y="2285992"/>
            <a:ext cx="3764248" cy="3483096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800" dirty="0" smtClean="0"/>
              <a:t>Falso (0)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800" dirty="0" smtClean="0"/>
              <a:t>Verdadeiro (1)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2" name="Grupo 81"/>
          <p:cNvGrpSpPr/>
          <p:nvPr/>
        </p:nvGrpSpPr>
        <p:grpSpPr>
          <a:xfrm>
            <a:off x="1928794" y="2928934"/>
            <a:ext cx="1000132" cy="2236603"/>
            <a:chOff x="1073126" y="2713032"/>
            <a:chExt cx="1000132" cy="2236603"/>
          </a:xfrm>
        </p:grpSpPr>
        <p:sp>
          <p:nvSpPr>
            <p:cNvPr id="8" name="CaixaDeTexto 7"/>
            <p:cNvSpPr txBox="1"/>
            <p:nvPr/>
          </p:nvSpPr>
          <p:spPr>
            <a:xfrm>
              <a:off x="1073126" y="4641858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0V (-)</a:t>
              </a:r>
              <a:endParaRPr lang="pt-BR" sz="1400" dirty="0"/>
            </a:p>
          </p:txBody>
        </p:sp>
        <p:cxnSp>
          <p:nvCxnSpPr>
            <p:cNvPr id="12" name="Conector reto 11"/>
            <p:cNvCxnSpPr/>
            <p:nvPr/>
          </p:nvCxnSpPr>
          <p:spPr>
            <a:xfrm rot="5400000">
              <a:off x="1073920" y="4426750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uxograma: Somador 18"/>
            <p:cNvSpPr/>
            <p:nvPr/>
          </p:nvSpPr>
          <p:spPr>
            <a:xfrm>
              <a:off x="1144564" y="3284536"/>
              <a:ext cx="285752" cy="285752"/>
            </a:xfrm>
            <a:prstGeom prst="flowChartSummingJunc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144564" y="2713032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5V (+)</a:t>
              </a:r>
              <a:endParaRPr lang="pt-BR" sz="1400" dirty="0"/>
            </a:p>
          </p:txBody>
        </p:sp>
        <p:cxnSp>
          <p:nvCxnSpPr>
            <p:cNvPr id="21" name="Conector reto 20"/>
            <p:cNvCxnSpPr/>
            <p:nvPr/>
          </p:nvCxnSpPr>
          <p:spPr>
            <a:xfrm rot="5400000">
              <a:off x="1144564" y="3141660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19" idx="4"/>
            </p:cNvCxnSpPr>
            <p:nvPr/>
          </p:nvCxnSpPr>
          <p:spPr>
            <a:xfrm rot="5400000">
              <a:off x="1073126" y="3784602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rot="5400000">
              <a:off x="1143770" y="4140998"/>
              <a:ext cx="285752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o 82"/>
          <p:cNvGrpSpPr/>
          <p:nvPr/>
        </p:nvGrpSpPr>
        <p:grpSpPr>
          <a:xfrm>
            <a:off x="3071008" y="2929728"/>
            <a:ext cx="1000132" cy="2236603"/>
            <a:chOff x="2215340" y="2713826"/>
            <a:chExt cx="1000132" cy="2236603"/>
          </a:xfrm>
        </p:grpSpPr>
        <p:sp>
          <p:nvSpPr>
            <p:cNvPr id="33" name="CaixaDeTexto 32"/>
            <p:cNvSpPr txBox="1"/>
            <p:nvPr/>
          </p:nvSpPr>
          <p:spPr>
            <a:xfrm>
              <a:off x="2215340" y="4642652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0V (-)</a:t>
              </a:r>
              <a:endParaRPr lang="pt-BR" sz="1400" dirty="0"/>
            </a:p>
          </p:txBody>
        </p:sp>
        <p:cxnSp>
          <p:nvCxnSpPr>
            <p:cNvPr id="34" name="Conector reto 33"/>
            <p:cNvCxnSpPr/>
            <p:nvPr/>
          </p:nvCxnSpPr>
          <p:spPr>
            <a:xfrm rot="5400000">
              <a:off x="2216134" y="4427544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uxograma: Somador 34"/>
            <p:cNvSpPr/>
            <p:nvPr/>
          </p:nvSpPr>
          <p:spPr>
            <a:xfrm>
              <a:off x="2286778" y="3285330"/>
              <a:ext cx="285752" cy="285752"/>
            </a:xfrm>
            <a:prstGeom prst="flowChartSummingJunc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286778" y="2713826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5V (+)</a:t>
              </a:r>
              <a:endParaRPr lang="pt-BR" sz="1400" dirty="0"/>
            </a:p>
          </p:txBody>
        </p:sp>
        <p:cxnSp>
          <p:nvCxnSpPr>
            <p:cNvPr id="37" name="Conector reto 36"/>
            <p:cNvCxnSpPr/>
            <p:nvPr/>
          </p:nvCxnSpPr>
          <p:spPr>
            <a:xfrm rot="5400000">
              <a:off x="2286778" y="3142454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35" idx="4"/>
            </p:cNvCxnSpPr>
            <p:nvPr/>
          </p:nvCxnSpPr>
          <p:spPr>
            <a:xfrm rot="5400000">
              <a:off x="2215340" y="3785396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rot="16200000" flipH="1">
              <a:off x="2393141" y="4036223"/>
              <a:ext cx="215108" cy="14208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Exemplo 1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71472" y="1785926"/>
            <a:ext cx="421484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led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setup()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           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OUTPUT);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loop()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HIGH);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delay(1000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LOW);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delay(1000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785926"/>
            <a:ext cx="33337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 Exemplo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14422"/>
            <a:ext cx="8183880" cy="4187952"/>
          </a:xfrm>
        </p:spPr>
        <p:txBody>
          <a:bodyPr/>
          <a:lstStyle/>
          <a:p>
            <a:r>
              <a:rPr lang="pt-BR" dirty="0" smtClean="0"/>
              <a:t>Acionando um LED com um botão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000240"/>
            <a:ext cx="35337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500034" y="2500306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botPin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 2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ledPin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botEstado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 0;      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ledPin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OUTPUT);   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botPin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INPUT);  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loop(){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botEstado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digitalRead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botPin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botEstado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HIGH) {  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ledPin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HIGH);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ledPin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LOW);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 Exemplo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14422"/>
            <a:ext cx="8183880" cy="4187952"/>
          </a:xfrm>
        </p:spPr>
        <p:txBody>
          <a:bodyPr/>
          <a:lstStyle/>
          <a:p>
            <a:r>
              <a:rPr lang="pt-BR" dirty="0" smtClean="0"/>
              <a:t>Efeito Super Máquina com </a:t>
            </a:r>
            <a:r>
              <a:rPr lang="pt-BR" dirty="0" err="1" smtClean="0"/>
              <a:t>LEDs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7421" y="2000240"/>
            <a:ext cx="3860338" cy="429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428596" y="1857364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led_ini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= 3;</a:t>
            </a:r>
          </a:p>
          <a:p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led_fim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led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setup() {                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, OUTPUT);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(4, OUTPUT);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(5, OUTPUT);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(6, OUTPUT);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(7, OUTPUT);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loop() {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led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led_ini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; led &lt;=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led_fim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; led++)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(led, HIGH);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delay(100);             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(led, LOW);  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led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led_fim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; led &gt;=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led_ini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; led--)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(led, HIGH); 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delay(100);             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(led, LOW);  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 Exemplo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14422"/>
            <a:ext cx="8183880" cy="4187952"/>
          </a:xfrm>
        </p:spPr>
        <p:txBody>
          <a:bodyPr/>
          <a:lstStyle/>
          <a:p>
            <a:r>
              <a:rPr lang="pt-BR" dirty="0" smtClean="0"/>
              <a:t>VU de LED com leitura de um sinal analógico – </a:t>
            </a:r>
            <a:r>
              <a:rPr lang="pt-BR" dirty="0" smtClean="0"/>
              <a:t>potenciômetro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196935"/>
            <a:ext cx="3729029" cy="389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642910" y="2214554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led1 = 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3;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led2 = 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4;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led3 = 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5;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led4 = 6;   </a:t>
            </a:r>
          </a:p>
          <a:p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led5 = 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7;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sensorPin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sensorValor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0;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valor = 0;</a:t>
            </a:r>
          </a:p>
          <a:p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setup() 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(led1, OUTPUT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);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(led2, OUTPUT);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(led3, OUTPUT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);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(led4, OUTPUT);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(led5, OUTPUT);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loop() 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sensorValor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analogRead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sensorPin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valor =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sensorValor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/ (1024/5);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(valor&gt;0)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(led1, HIGH); 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pt-BR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(led1, LOW); 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(valor&gt;1)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(led2, HIGH); 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pt-BR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(led2, LOW); 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(valor&gt;2)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(led3, HIGH); 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pt-BR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(led3, LOW); 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(valor&gt;3)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(led4, HIGH); 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pt-BR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(led4, LOW); 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(valor&gt;4)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(led5, HIGH); 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pt-BR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8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(led5, LOW); </a:t>
            </a:r>
          </a:p>
          <a:p>
            <a:r>
              <a:rPr lang="pt-BR" sz="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 Exemplo </a:t>
            </a:r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357298"/>
            <a:ext cx="8183880" cy="4187952"/>
          </a:xfrm>
        </p:spPr>
        <p:txBody>
          <a:bodyPr/>
          <a:lstStyle/>
          <a:p>
            <a:r>
              <a:rPr lang="pt-BR" dirty="0" smtClean="0"/>
              <a:t>Fade (File&gt;</a:t>
            </a:r>
            <a:r>
              <a:rPr lang="pt-BR" dirty="0" err="1" smtClean="0"/>
              <a:t>Examples</a:t>
            </a:r>
            <a:r>
              <a:rPr lang="pt-BR" dirty="0" smtClean="0"/>
              <a:t>&gt;</a:t>
            </a:r>
            <a:r>
              <a:rPr lang="pt-BR" dirty="0" err="1" smtClean="0"/>
              <a:t>Basics</a:t>
            </a:r>
            <a:r>
              <a:rPr lang="pt-BR" dirty="0" smtClean="0"/>
              <a:t>&gt;Fade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28596" y="2285992"/>
            <a:ext cx="50006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led 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3; 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brightness = 0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fadeAmount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5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setup()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(led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OUTPUT);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loop()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analogWrite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(led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brightness); 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brightness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 brightness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fadeAmount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(brightness == 0 || brightness == 255)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fadeAmount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 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fadeAmount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;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   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delay(30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                         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285992"/>
            <a:ext cx="33337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 Exemplo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357298"/>
            <a:ext cx="8183880" cy="4187952"/>
          </a:xfrm>
        </p:spPr>
        <p:txBody>
          <a:bodyPr/>
          <a:lstStyle/>
          <a:p>
            <a:r>
              <a:rPr lang="pt-BR" dirty="0" smtClean="0"/>
              <a:t>Fade com Potenciômetro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28596" y="2571744"/>
            <a:ext cx="500066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led = 3;   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sensorPin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sensorValor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setup()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(led, OUTPUT);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loop()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sensorValor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analogRead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sensorPin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Valores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de 0 a 1023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analogWrite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(led,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sensorValor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/4);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071678"/>
            <a:ext cx="3729029" cy="389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Tristare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43050"/>
            <a:ext cx="8183880" cy="2286016"/>
          </a:xfrm>
        </p:spPr>
        <p:txBody>
          <a:bodyPr/>
          <a:lstStyle/>
          <a:p>
            <a:r>
              <a:rPr lang="pt-BR" dirty="0" smtClean="0"/>
              <a:t>Sistemas Digitais</a:t>
            </a:r>
          </a:p>
          <a:p>
            <a:pPr lvl="1"/>
            <a:r>
              <a:rPr lang="pt-BR" dirty="0" smtClean="0"/>
              <a:t>0 = 0V (GND/terra)</a:t>
            </a:r>
          </a:p>
          <a:p>
            <a:pPr lvl="1"/>
            <a:r>
              <a:rPr lang="pt-BR" dirty="0" smtClean="0"/>
              <a:t>1 = 5V (ou menos)</a:t>
            </a:r>
          </a:p>
          <a:p>
            <a:pPr lvl="1"/>
            <a:r>
              <a:rPr lang="pt-BR" dirty="0" smtClean="0"/>
              <a:t>∞ = aberto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grpSp>
        <p:nvGrpSpPr>
          <p:cNvPr id="88" name="Grupo 87"/>
          <p:cNvGrpSpPr/>
          <p:nvPr/>
        </p:nvGrpSpPr>
        <p:grpSpPr>
          <a:xfrm>
            <a:off x="642910" y="3714752"/>
            <a:ext cx="1714512" cy="1928826"/>
            <a:chOff x="1000100" y="3714752"/>
            <a:chExt cx="1714512" cy="1928826"/>
          </a:xfrm>
        </p:grpSpPr>
        <p:sp>
          <p:nvSpPr>
            <p:cNvPr id="36" name="Retângulo 35"/>
            <p:cNvSpPr/>
            <p:nvPr/>
          </p:nvSpPr>
          <p:spPr>
            <a:xfrm>
              <a:off x="1714480" y="3714752"/>
              <a:ext cx="928694" cy="192882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785918" y="3714752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5V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857356" y="5286388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GND</a:t>
              </a:r>
              <a:endParaRPr lang="pt-BR" sz="1400" dirty="0"/>
            </a:p>
          </p:txBody>
        </p:sp>
        <p:cxnSp>
          <p:nvCxnSpPr>
            <p:cNvPr id="17" name="Conector reto 16"/>
            <p:cNvCxnSpPr/>
            <p:nvPr/>
          </p:nvCxnSpPr>
          <p:spPr>
            <a:xfrm rot="5400000">
              <a:off x="1785918" y="4143380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rot="5400000">
              <a:off x="1786712" y="4642652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1000100" y="4643446"/>
              <a:ext cx="92869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>
              <a:off x="1786712" y="5142718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rot="16200000" flipH="1">
              <a:off x="1893869" y="4322769"/>
              <a:ext cx="214314" cy="1412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rot="5400000">
              <a:off x="1821637" y="4893479"/>
              <a:ext cx="214314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2071670" y="4286256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C1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071670" y="4857760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C2</a:t>
              </a:r>
              <a:endParaRPr lang="pt-BR" sz="1400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000100" y="4357694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0</a:t>
              </a:r>
              <a:endParaRPr lang="pt-BR" sz="1400" dirty="0"/>
            </a:p>
          </p:txBody>
        </p:sp>
        <p:cxnSp>
          <p:nvCxnSpPr>
            <p:cNvPr id="69" name="Conector angulado 68"/>
            <p:cNvCxnSpPr/>
            <p:nvPr/>
          </p:nvCxnSpPr>
          <p:spPr>
            <a:xfrm>
              <a:off x="1214414" y="4786322"/>
              <a:ext cx="571504" cy="500066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/>
          <p:cNvGrpSpPr/>
          <p:nvPr/>
        </p:nvGrpSpPr>
        <p:grpSpPr>
          <a:xfrm>
            <a:off x="2500298" y="3714752"/>
            <a:ext cx="1714512" cy="1928826"/>
            <a:chOff x="3357554" y="3714752"/>
            <a:chExt cx="1714512" cy="1928826"/>
          </a:xfrm>
        </p:grpSpPr>
        <p:sp>
          <p:nvSpPr>
            <p:cNvPr id="37" name="Retângulo 36"/>
            <p:cNvSpPr/>
            <p:nvPr/>
          </p:nvSpPr>
          <p:spPr>
            <a:xfrm>
              <a:off x="4071934" y="3714752"/>
              <a:ext cx="928694" cy="192882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143372" y="3714752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5V</a:t>
              </a:r>
              <a:endParaRPr lang="pt-BR" sz="1400" dirty="0"/>
            </a:p>
          </p:txBody>
        </p:sp>
        <p:cxnSp>
          <p:nvCxnSpPr>
            <p:cNvPr id="39" name="Conector reto 38"/>
            <p:cNvCxnSpPr/>
            <p:nvPr/>
          </p:nvCxnSpPr>
          <p:spPr>
            <a:xfrm rot="5400000">
              <a:off x="4143372" y="4143380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5400000">
              <a:off x="4144166" y="4642652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3357554" y="4643446"/>
              <a:ext cx="92869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5400000">
              <a:off x="4144166" y="5142718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rot="16200000" flipH="1">
              <a:off x="4249735" y="4822835"/>
              <a:ext cx="214314" cy="1412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rot="5400000">
              <a:off x="4179885" y="4392619"/>
              <a:ext cx="214314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4429124" y="4286256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C1</a:t>
              </a:r>
              <a:endParaRPr lang="pt-BR" sz="1400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4429124" y="4857760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C2</a:t>
              </a:r>
              <a:endParaRPr lang="pt-BR" sz="1400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357554" y="4357694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cxnSp>
          <p:nvCxnSpPr>
            <p:cNvPr id="62" name="Conector angulado 61"/>
            <p:cNvCxnSpPr/>
            <p:nvPr/>
          </p:nvCxnSpPr>
          <p:spPr>
            <a:xfrm rot="10800000" flipV="1">
              <a:off x="3571868" y="4071941"/>
              <a:ext cx="571504" cy="417615"/>
            </a:xfrm>
            <a:prstGeom prst="bentConnector3">
              <a:avLst>
                <a:gd name="adj1" fmla="val -666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4214810" y="5286388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GND</a:t>
              </a:r>
              <a:endParaRPr lang="pt-BR" sz="1400" dirty="0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4429124" y="3714752"/>
            <a:ext cx="1714512" cy="1928826"/>
            <a:chOff x="5857884" y="3714752"/>
            <a:chExt cx="1714512" cy="1928826"/>
          </a:xfrm>
        </p:grpSpPr>
        <p:sp>
          <p:nvSpPr>
            <p:cNvPr id="48" name="Retângulo 47"/>
            <p:cNvSpPr/>
            <p:nvPr/>
          </p:nvSpPr>
          <p:spPr>
            <a:xfrm>
              <a:off x="6572264" y="3714752"/>
              <a:ext cx="928694" cy="192882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6643702" y="3714752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5V</a:t>
              </a:r>
              <a:endParaRPr lang="pt-BR" sz="1400" dirty="0"/>
            </a:p>
          </p:txBody>
        </p:sp>
        <p:cxnSp>
          <p:nvCxnSpPr>
            <p:cNvPr id="50" name="Conector reto 49"/>
            <p:cNvCxnSpPr/>
            <p:nvPr/>
          </p:nvCxnSpPr>
          <p:spPr>
            <a:xfrm rot="5400000">
              <a:off x="6643702" y="4143380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 rot="5400000">
              <a:off x="6644496" y="4642652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5857884" y="4643446"/>
              <a:ext cx="92869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5400000">
              <a:off x="6644496" y="5142718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16200000" flipH="1">
              <a:off x="6751653" y="4322769"/>
              <a:ext cx="214314" cy="1412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/>
            <p:cNvSpPr txBox="1"/>
            <p:nvPr/>
          </p:nvSpPr>
          <p:spPr>
            <a:xfrm>
              <a:off x="6929454" y="4286256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C1</a:t>
              </a:r>
              <a:endParaRPr lang="pt-BR" sz="1400" dirty="0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6929454" y="4857760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C2</a:t>
              </a:r>
              <a:endParaRPr lang="pt-BR" sz="14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5857884" y="4357694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∞ </a:t>
              </a:r>
              <a:endParaRPr lang="pt-BR" sz="1400" dirty="0"/>
            </a:p>
          </p:txBody>
        </p:sp>
        <p:cxnSp>
          <p:nvCxnSpPr>
            <p:cNvPr id="59" name="Conector reto 58"/>
            <p:cNvCxnSpPr/>
            <p:nvPr/>
          </p:nvCxnSpPr>
          <p:spPr>
            <a:xfrm rot="16200000" flipH="1">
              <a:off x="6750065" y="4822835"/>
              <a:ext cx="214314" cy="1412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>
              <a:off x="6715140" y="5286388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GND</a:t>
              </a:r>
              <a:endParaRPr lang="pt-BR" sz="1400" dirty="0"/>
            </a:p>
          </p:txBody>
        </p:sp>
      </p:grpSp>
      <p:pic>
        <p:nvPicPr>
          <p:cNvPr id="91" name="Picture 4" descr="http://www.abtron.com.br/imagens/produtos/-mt8870de-circuito-integrado-iso2-cmos-integrated-dtmf-receiver-1319645743_14428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4000504"/>
            <a:ext cx="1571636" cy="1058235"/>
          </a:xfrm>
          <a:prstGeom prst="rect">
            <a:avLst/>
          </a:prstGeom>
          <a:noFill/>
        </p:spPr>
      </p:pic>
      <p:grpSp>
        <p:nvGrpSpPr>
          <p:cNvPr id="137" name="Grupo 136"/>
          <p:cNvGrpSpPr/>
          <p:nvPr/>
        </p:nvGrpSpPr>
        <p:grpSpPr>
          <a:xfrm>
            <a:off x="5143504" y="714356"/>
            <a:ext cx="3429024" cy="2726786"/>
            <a:chOff x="5143504" y="714356"/>
            <a:chExt cx="3429024" cy="2726786"/>
          </a:xfrm>
        </p:grpSpPr>
        <p:grpSp>
          <p:nvGrpSpPr>
            <p:cNvPr id="92" name="Grupo 91"/>
            <p:cNvGrpSpPr/>
            <p:nvPr/>
          </p:nvGrpSpPr>
          <p:grpSpPr>
            <a:xfrm>
              <a:off x="5143504" y="714356"/>
              <a:ext cx="2785288" cy="2286016"/>
              <a:chOff x="3929852" y="3429000"/>
              <a:chExt cx="2785288" cy="2286016"/>
            </a:xfrm>
          </p:grpSpPr>
          <p:grpSp>
            <p:nvGrpSpPr>
              <p:cNvPr id="93" name="Grupo 83"/>
              <p:cNvGrpSpPr/>
              <p:nvPr/>
            </p:nvGrpSpPr>
            <p:grpSpPr>
              <a:xfrm>
                <a:off x="3929852" y="3429000"/>
                <a:ext cx="2642412" cy="2286016"/>
                <a:chOff x="3929852" y="3429000"/>
                <a:chExt cx="2642412" cy="2286016"/>
              </a:xfrm>
            </p:grpSpPr>
            <p:sp>
              <p:nvSpPr>
                <p:cNvPr id="120" name="Fluxograma: Somador 119"/>
                <p:cNvSpPr/>
                <p:nvPr/>
              </p:nvSpPr>
              <p:spPr>
                <a:xfrm>
                  <a:off x="3929852" y="3999710"/>
                  <a:ext cx="285752" cy="285752"/>
                </a:xfrm>
                <a:prstGeom prst="flowChartSummingJunct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CaixaDeTexto 120"/>
                <p:cNvSpPr txBox="1"/>
                <p:nvPr/>
              </p:nvSpPr>
              <p:spPr>
                <a:xfrm>
                  <a:off x="3929852" y="3429000"/>
                  <a:ext cx="9286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 smtClean="0"/>
                    <a:t>5V (+)</a:t>
                  </a:r>
                  <a:endParaRPr lang="pt-BR" sz="1400" dirty="0"/>
                </a:p>
              </p:txBody>
            </p:sp>
            <p:cxnSp>
              <p:nvCxnSpPr>
                <p:cNvPr id="122" name="Conector reto 121"/>
                <p:cNvCxnSpPr/>
                <p:nvPr/>
              </p:nvCxnSpPr>
              <p:spPr>
                <a:xfrm rot="5400000">
                  <a:off x="3929852" y="3856834"/>
                  <a:ext cx="285752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Conector reto 122"/>
                <p:cNvCxnSpPr>
                  <a:stCxn id="120" idx="4"/>
                </p:cNvCxnSpPr>
                <p:nvPr/>
              </p:nvCxnSpPr>
              <p:spPr>
                <a:xfrm rot="5400000">
                  <a:off x="3858414" y="4499776"/>
                  <a:ext cx="428628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Retângulo 123"/>
                <p:cNvSpPr/>
                <p:nvPr/>
              </p:nvSpPr>
              <p:spPr>
                <a:xfrm>
                  <a:off x="5572132" y="3786190"/>
                  <a:ext cx="928694" cy="1928826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CaixaDeTexto 124"/>
                <p:cNvSpPr txBox="1"/>
                <p:nvPr/>
              </p:nvSpPr>
              <p:spPr>
                <a:xfrm>
                  <a:off x="5643570" y="3786190"/>
                  <a:ext cx="6429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 smtClean="0"/>
                    <a:t>5V</a:t>
                  </a:r>
                  <a:endParaRPr lang="pt-BR" sz="1400" dirty="0"/>
                </a:p>
              </p:txBody>
            </p:sp>
            <p:cxnSp>
              <p:nvCxnSpPr>
                <p:cNvPr id="126" name="Conector reto 125"/>
                <p:cNvCxnSpPr/>
                <p:nvPr/>
              </p:nvCxnSpPr>
              <p:spPr>
                <a:xfrm rot="5400000">
                  <a:off x="5643570" y="4214818"/>
                  <a:ext cx="285752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>
                <a:xfrm rot="5400000">
                  <a:off x="5644364" y="4714090"/>
                  <a:ext cx="285752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>
                <a:xfrm>
                  <a:off x="4071934" y="4714884"/>
                  <a:ext cx="1714512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>
                <a:xfrm rot="5400000">
                  <a:off x="5644364" y="5214156"/>
                  <a:ext cx="285752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>
                <a:xfrm rot="16200000" flipH="1">
                  <a:off x="5751521" y="4394207"/>
                  <a:ext cx="214314" cy="1412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CaixaDeTexto 130"/>
                <p:cNvSpPr txBox="1"/>
                <p:nvPr/>
              </p:nvSpPr>
              <p:spPr>
                <a:xfrm>
                  <a:off x="5929322" y="4357694"/>
                  <a:ext cx="6429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 smtClean="0"/>
                    <a:t>C1</a:t>
                  </a:r>
                  <a:endParaRPr lang="pt-BR" sz="1400" dirty="0"/>
                </a:p>
              </p:txBody>
            </p:sp>
            <p:sp>
              <p:nvSpPr>
                <p:cNvPr id="132" name="CaixaDeTexto 131"/>
                <p:cNvSpPr txBox="1"/>
                <p:nvPr/>
              </p:nvSpPr>
              <p:spPr>
                <a:xfrm>
                  <a:off x="5929322" y="4929198"/>
                  <a:ext cx="6429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 smtClean="0"/>
                    <a:t>C2</a:t>
                  </a:r>
                  <a:endParaRPr lang="pt-BR" sz="1400" dirty="0"/>
                </a:p>
              </p:txBody>
            </p:sp>
            <p:sp>
              <p:nvSpPr>
                <p:cNvPr id="133" name="CaixaDeTexto 132"/>
                <p:cNvSpPr txBox="1"/>
                <p:nvPr/>
              </p:nvSpPr>
              <p:spPr>
                <a:xfrm>
                  <a:off x="4500562" y="4429132"/>
                  <a:ext cx="7858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 smtClean="0"/>
                    <a:t>0 ou 1 </a:t>
                  </a:r>
                  <a:endParaRPr lang="pt-BR" sz="1400" dirty="0"/>
                </a:p>
              </p:txBody>
            </p:sp>
            <p:cxnSp>
              <p:nvCxnSpPr>
                <p:cNvPr id="134" name="Conector reto 133"/>
                <p:cNvCxnSpPr/>
                <p:nvPr/>
              </p:nvCxnSpPr>
              <p:spPr>
                <a:xfrm rot="16200000" flipH="1">
                  <a:off x="5749933" y="4894273"/>
                  <a:ext cx="214314" cy="1412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CaixaDeTexto 134"/>
                <p:cNvSpPr txBox="1"/>
                <p:nvPr/>
              </p:nvSpPr>
              <p:spPr>
                <a:xfrm>
                  <a:off x="5715008" y="5357826"/>
                  <a:ext cx="6429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 smtClean="0"/>
                    <a:t>GND</a:t>
                  </a:r>
                  <a:endParaRPr lang="pt-BR" sz="1400" dirty="0"/>
                </a:p>
              </p:txBody>
            </p:sp>
          </p:grpSp>
          <p:cxnSp>
            <p:nvCxnSpPr>
              <p:cNvPr id="94" name="Conector reto 93"/>
              <p:cNvCxnSpPr/>
              <p:nvPr/>
            </p:nvCxnSpPr>
            <p:spPr>
              <a:xfrm>
                <a:off x="6500826" y="4286256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/>
              <p:cNvCxnSpPr/>
              <p:nvPr/>
            </p:nvCxnSpPr>
            <p:spPr>
              <a:xfrm>
                <a:off x="6500826" y="4143380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/>
              <p:cNvCxnSpPr/>
              <p:nvPr/>
            </p:nvCxnSpPr>
            <p:spPr>
              <a:xfrm>
                <a:off x="6500826" y="4000504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/>
              <p:cNvCxnSpPr/>
              <p:nvPr/>
            </p:nvCxnSpPr>
            <p:spPr>
              <a:xfrm>
                <a:off x="6500826" y="4570420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/>
              <p:cNvCxnSpPr/>
              <p:nvPr/>
            </p:nvCxnSpPr>
            <p:spPr>
              <a:xfrm>
                <a:off x="6500826" y="4427544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6500826" y="4999048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6500826" y="4856172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6500826" y="4713296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6500826" y="5284800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6500826" y="5141924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6500826" y="5570552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6500826" y="5427676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6500826" y="3857628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5357818" y="4286256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5357818" y="4143380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5357818" y="4000504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5357818" y="4570420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5357818" y="4427544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5357818" y="4999048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5357818" y="4856172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5357818" y="4713296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/>
              <p:cNvCxnSpPr/>
              <p:nvPr/>
            </p:nvCxnSpPr>
            <p:spPr>
              <a:xfrm>
                <a:off x="5357818" y="5284800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>
              <a:xfrm>
                <a:off x="5357818" y="5141924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>
              <a:xfrm>
                <a:off x="5357818" y="5570552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>
              <a:xfrm>
                <a:off x="5357818" y="5427676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>
              <a:xfrm>
                <a:off x="5357818" y="3857628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aixaDeTexto 135"/>
            <p:cNvSpPr txBox="1"/>
            <p:nvPr/>
          </p:nvSpPr>
          <p:spPr>
            <a:xfrm>
              <a:off x="6215074" y="3071810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Circuito Integrado</a:t>
              </a:r>
              <a:endParaRPr lang="pt-BR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5500694" y="44169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0V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297210" y="44169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5V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57752" y="442913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1001110001111000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72066" y="442913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10100110001100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Integrados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43050"/>
            <a:ext cx="8183880" cy="2286016"/>
          </a:xfrm>
        </p:spPr>
        <p:txBody>
          <a:bodyPr/>
          <a:lstStyle/>
          <a:p>
            <a:r>
              <a:rPr lang="pt-BR" dirty="0" smtClean="0"/>
              <a:t>Sistemas Digitais</a:t>
            </a:r>
          </a:p>
          <a:p>
            <a:pPr lvl="1"/>
            <a:r>
              <a:rPr lang="pt-BR" dirty="0" smtClean="0"/>
              <a:t>0 = 0V (GND ou Terra)</a:t>
            </a:r>
          </a:p>
          <a:p>
            <a:pPr lvl="1"/>
            <a:r>
              <a:rPr lang="pt-BR" dirty="0" smtClean="0"/>
              <a:t>1 = 5V (ou menos)</a:t>
            </a:r>
          </a:p>
          <a:p>
            <a:pPr lvl="1"/>
            <a:r>
              <a:rPr lang="pt-BR" dirty="0" smtClean="0"/>
              <a:t>∞ = aberto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5" name="Picture 2" descr="https://encrypted-tbn1.gstatic.com/images?q=tbn:ANd9GcTWPylpZGNuxhWjnkC_MxRCa-JQRd_TjfwFhXtCw41wzBWbTqpXWQ"/>
          <p:cNvPicPr>
            <a:picLocks noChangeAspect="1" noChangeArrowheads="1"/>
          </p:cNvPicPr>
          <p:nvPr/>
        </p:nvPicPr>
        <p:blipFill>
          <a:blip r:embed="rId2"/>
          <a:srcRect l="49805"/>
          <a:stretch>
            <a:fillRect/>
          </a:stretch>
        </p:blipFill>
        <p:spPr bwMode="auto">
          <a:xfrm>
            <a:off x="4786314" y="2285992"/>
            <a:ext cx="2509838" cy="3398561"/>
          </a:xfrm>
          <a:prstGeom prst="rect">
            <a:avLst/>
          </a:prstGeom>
          <a:noFill/>
        </p:spPr>
      </p:pic>
      <p:cxnSp>
        <p:nvCxnSpPr>
          <p:cNvPr id="7" name="Conector reto 6"/>
          <p:cNvCxnSpPr/>
          <p:nvPr/>
        </p:nvCxnSpPr>
        <p:spPr>
          <a:xfrm rot="10800000">
            <a:off x="-214346" y="4786322"/>
            <a:ext cx="535785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Protoboard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6626" name="Picture 2" descr="http://blog.renzocolnago.com/wp-content/uploads/proto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85794"/>
            <a:ext cx="3505389" cy="2479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628" name="Picture 4" descr="http://www.electrokit.com/public/upload/productimage/41936-8352-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500438"/>
            <a:ext cx="6096000" cy="214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 descr="http://t0.gstatic.com/images?q=tbn:ANd9GcR-CoV5uO7nHSieRxnSPIuCHLVuTfxPhx90Crvz6N21FqS8R55c6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357298"/>
            <a:ext cx="2476500" cy="1847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1" cap="small" dirty="0" smtClean="0"/>
              <a:t>Circuitos simples </a:t>
            </a:r>
            <a:br>
              <a:rPr lang="pt-BR" i="1" cap="small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cap="small" dirty="0" smtClean="0"/>
              <a:t>LED + resistor + bateria + chave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00306"/>
            <a:ext cx="60864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Eletrônica Analógica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Sinal Analógico</a:t>
            </a:r>
            <a:endParaRPr lang="pt-BR" dirty="0"/>
          </a:p>
        </p:txBody>
      </p:sp>
      <p:pic>
        <p:nvPicPr>
          <p:cNvPr id="28678" name="Picture 6" descr="http://cadeiras.iscte.pt/cse/Folhas/Conversores/Conversores_files/image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785926"/>
            <a:ext cx="3248025" cy="3962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680" name="Picture 8" descr="http://www2.dc.uel.br/~sakuray/Espec-Comunicacao%20de%20dados/Renato%20Cil%20-%20Rodrigo%20C.%20de%20Almeida/modelo_arquivos/image0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86058"/>
            <a:ext cx="4762500" cy="3009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pic>
        <p:nvPicPr>
          <p:cNvPr id="4" name="Picture 2" descr="http://www.rogercom.com/pparalela/DiagramaConversor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7200900" cy="28765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cap="small" dirty="0" smtClean="0"/>
              <a:t>Exemplos de conversor AD </a:t>
            </a:r>
            <a:br>
              <a:rPr lang="pt-BR" cap="small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74485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5072066" y="1428736"/>
            <a:ext cx="283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cap="small" dirty="0" smtClean="0"/>
              <a:t>potenciômetro/joystick</a:t>
            </a:r>
            <a:endParaRPr lang="pt-BR" dirty="0"/>
          </a:p>
        </p:txBody>
      </p:sp>
      <p:sp>
        <p:nvSpPr>
          <p:cNvPr id="2052" name="AutoShape 4" descr="data:image/jpeg;base64,/9j/4AAQSkZJRgABAQAAAQABAAD/2wCEAAkGBxQSEhUUEhQWFRUWGB4bGBgYGBodHxogHBgcHRcgHhscHiggGBwlHBwfITEhJSorLi4uHx8zODMsNygtLisBCgoKDg0OGxAQGzckHyY3MC83Liw3NywtLCwsLSwsLCw1LSw3LCwsLiwsLCwsLCwsLCwsLCwsLC8sLCwsLDcsLP/AABEIAKEA/wMBEQACEQEDEQH/xAAbAAACAwEBAQAAAAAAAAAAAAAABAMFBgcCAf/EAEwQAAECBAMDBQsKBAQFBQAAAAECEQADBBIFITETIlEGMkFUgQcUFhdhcZGSk9HhCCM0NVJzdLHBw0JTodIVM0NiJCVygqKys8Lw8f/EABoBAQADAQEBAAAAAAAAAAAAAAADBAUBAgb/xAA0EQEAAQICBgkDAgcAAAAAAAAAAQIDBBEFEzJRcZESFCExMzRSU7EVQXKy0SJCYYGhwfH/2gAMAwEAAhEDEQA/ANN3PeQ2HzsNpZs2klLmLlAqURmTnmYDR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BzPu78lqOjpJC6anlylKnWkpDEixRb0iA6Z3Lvqmi+5H6wGpgCAIAgCAIAgCAIAgCAIAgCAIAgCAIAgCAIAgCAIAgCAIAgCAIDkfykfoNP8AiP21wGz7l31TRfcj9YDUwBAV3KDFBS082cRdYklKRqtWiEjpJUphlxgMz3JeVS66jAnlXfEptpcGK0qcy5gyAKVAHMZODAbeAIAgCAIAgCAIAgCAIAgCAIAgCAIAgCAIAgCAIAgCAIDkfykfoNP+I/bXAbPuXfVNF9yP1gNTAEBW4vgyKlUgzCppE0TQkEWqUkG28EFwCbhpmAeiAy/cvwdHedDVB0zO9dmpmZabnTfk5KSC2Ya5WsBuoAgCAIAgCAIAgCAIAgCAID48APAfYAgCAIAgCAIAgCAIAgOR/KR+g0/4j9tcBs+5d9U0X3I/WA1MAQBAY/uWUqRhNLkd+SLsznr5cteiA0/eCLLGNru1yvzd4CGjoEbOU6jMMtICV3HNmz1z06XgGRSpvvY3MzufydoBXCcPRLp0SwozAUJBXco37oFz3E5s+R6YD3VYehUooLpSAWNyssjm7vl54D3Ko07iiSpSUgBTnPLVnYvAQYnQJMqeyzKMyWtJm3HcdJF2ZAFuvRpAe6LD0JkiWCVJIDquVvZDN3JzZ9YCHGcMRMkKQVmUyFBMwKULHHOe4O2uZgHu9k33sbmZ3P5O0ArW4ejZTgFGVtEKBmXK3XB3szkzvk0BLMpJYllJcIGfOV59XeAo+VzLpVHZrZISynIyK0g5O57Yiv8Ahy0NFebo/v8AEm6fk7RLS6ZEv0aHy8DDUW9zn1TGe5Km5a4FTyqVS5cpKFXoFycjmsA5xDftUU0ZxDS0TjsRexMUXK5mMp7J4S1aqCWUhDG0FxvK/N3i2+eKY3hyZmzUZpkqTNlEKCiLrZoVs2uAN/N6XfQwD6KVIUpQBdWuZ/J2HZAKVOGosCAooTekneVvMRuvc+bNrAMKoUEJDFkc3eV78+2AirKNKpkuZcUqSr7R3t1QtZ2Or6HSAnl0iE3MDv8AOzP6nLXogFqnDUES0XFKQt7blb2Rye5+l+yAYmUaFFJILoa3eV0adOenTAKVlAkz5MzaFCgoum4/OfNkWtc2XO0OkBZwHI/lI/Qaf8R+2uA2fcu+qaL7kfrAamAIAgMr3LT/AMpo8/8ARH5mA1Nw4wCuFql7GXsskFIsfVmy1zgGngFMHVL73k7H/K2aLH1ttFrvm7NrATVSk2KKubaX8zZ/0gClKbEW820WvwbL+kAtjipXe0/buZWyXtAHeyw3s2b2vpAT0KkbJFnMtTa/Bgz9kBBjq5Xe03buZWzVezuUtvM2enCAeBEApiypewnbXOXs17QDW203aZuzwHhJE1VxIsSd3PU9JPEcIZu5SV5WqHekzMfw/wDuJiG/sSv6MietU/3+JOVACCJgP/WOI4txH5RMz5U/L5QNEpiDvy//AFiK+J8Pk19CebjhV8S0lw4xYZCr5QqkWS++Ht28mxn/AMzbJ2OnRtLX6OMBaPAKYguWyL9Nom1vtPu9jwDdw4wCtcZd0q/XabjfasVr5GeAaChAK1i5d0q/W/cbjYrXseAauEBXYiqTtqfaPtL1bJnyVs1XO3+x9YCygOR/KR+g0/4j9tcBs+5d9U0X3I/WA1MAQBAYjuVYRIThUgiUgGfJAmkAfOc4b3HJR9JgNJ4P0uw732EvYu+ztFru+nnzgI6fCpE5NPMmU6ErlJGzCk5ytMkuARoPQIBo4ZIE7vjZoE4i3aMLm4PwgE8EwiQKYJTTIkpnpCpskJYOpACgoMHIG7mOiA91uA0xpxKNPLXKlupEq0WggFmHRqR2wE3+GSZipU9clO1QncURvS3GYB6NSIBfEMOkyU1NRLpkrnLlKKwlO9OZJIQWBJdgNDAfMOwCmFNsk00uXKmgKXKCQA5Sl3DZkMB2CA8Y9g9OadzSon7BBMqVa+g5qQxZ2AyEBYHC5JnCeZadsE2iY28BwfhAZzlbhkiRS1OxlIQucCZhSACredSjxLn+sQ4jw5aWiJyxtritRyTouqyfUENRb9MPP1bG+7VzQ1fJyklpvRRylKCksAgPmoB8h0Av2R3UW/STpXGzGU3auayGDyBOM/ZI2qk2mY28RwfhErPZTlRh0qVR1CUy0oKpqCtg14KwxVxLOOyK+J8Pk19CebjhV8S0y+T1KZSZBkSzKQXTLtFoOeYHRqYsMgtj9DKC5M80qZ85M2UhKrXVLSqaAVgsWCLivsOY1gH5OEyUTFzUykJmTAy1gZqHlPTAJTMEp5UjYS6WWZK1i6WE7uZDqIboYeiAYmYDTKTKQqRLKZBBlApDSyGYp4MwgPNdh8rbyp+wSuc9gm27yE2rLu2Q1H/dATU2DyJe1slITts5rBr9edx1PpgEqnAqYSpdMKWWqQV5otFqclKuZm539TAN1OCU8xUpUyShSpLGUSkEoYgi3gxAPYIBaro5aKqVNTTJVNmEpXOCc0ASyQSW0LBOZGsBcwHI/lI/Qaf8R+2uA2fcu+qaL7kfrAamAIAgMp3LVD/CaPPSSH9JgNTeGdw3F4BOXOWiSjaMqawBAORUeHkgPsujSf8AMZajmX6PMOgQClEVyZUszFBRsSJoBcBVouUnyP0RzOHro1bllOmuk2qTcxtzGrZQzg6NW59kKNqQoi5g/lLZt2x15Q4neZM0SFJE7Zq2ZJyCrTYT5LmgJKVR2abyCoJFxByds/6wEWKFZkrElSRNKTsyTlc272PANXDR84DMcp1BdHVTOKGT5EhQ/M5xDiPDlo6I87b4tPeGdw0TM5BXFVjSyAolLPwuF3/i8AxcHZw/CAyXdEH/AA96SOehKvaBvQYr4nw+TX0HGeMjhV8S1e1HEemJ84ZXRq3EsVVMKUbBSArayyq46yxMTtQPKUOB5WhmdGdx8KGjiOvJeqUohJlkZLFxf+F97taAnvHEZ6QEFUVXSwggb7rB6U2q07WgJwscRlAQVClOgpItu38+i06drQE5WOIz0gFKvaGZJ2akhIUdqDqU2G1vLc0A7Acj+Uj9Bp/xH7a4DZ9y76povuR+sBqYAgCAyHcrpUDCqUhCXXJF+Q3tdeOp1gNP3jKs2ezRZ9m0N6NICvwenQoItN6JSUpQo9OQJP5QD1TTI312pvtIuYOzcdY5Pc929uOKi5P8m6RVNIUqmklRlpJJlpJJKQ5JaILVm3NETNMNbG6SxdOJuU03aoiJn7zvQYlydpZcqoT3tJBEpakKsS/NPS2oP6QuWbcUzPRh5wmksZVfopm7VMTMfed65wGmQaenWUJKkyk2qIDjdGh6IktbEKWO8zc4z8vWM0UrYVBURKvlLEyaAApIKC6n1LDPsiRVSYfh8lMhMtCUGWUj+EMrIMSOkkAQEHKDD5K6aYmbahCZahfaPmw2ZTwb9ICevkJcFKU7RW6FsHA/iz10gKzldRy0UNTYhKXRmwAfMa8YhxHhy0tEedt8V13jLss2aLPs2huOmkTM0ti9HKWgbS1Nik2qYOk3pIbg5AEA2KVAXeEJvOVzB/TrAIYrh8nYrSpMtKVqS7pDFRUAlx0kkgdscqpiqMpSWrtdqrp0TlO+C9LycoloCu9ZGYz+bTr09HGI9Rb9MLf1TG+7VzlW8pcDppKJK5UiUhQqZG8lABzmpfMCIrtqimImI+8fK/o/HYm9VXRcuTMdCvsmc/5ZalFKgKKghIUrnEAOfOemLTBJ1uHyQhKGShBmJNoSGUXDAjQuwgGjRSyEgy0Mjmi0bvBuEAvX0kszJS1MlYXuqbNW4vdfVmJPZANS6RCbrUJF/OYDe8/HWATq8PkkSkEJSgLcItFqjarJtOJ7IBuZRy1FJUhJKOaSkbraNw0EAhiFHK74kTCoImXqtYZzPm1ApJ6QBvdkBbQHI/lI/Qaf8R+2uA2fcu+qaL7kfrAamAIAgMn3LZg/wmjzGUkPnprrwgNLUVSUoUtwwBzfKArsIxOnTJQBOlAWjK9PvjxrKN6x1PEe3PKU9Ti0ixXz0rmn/UTw88cm5Rl3vdvCX+nH8E8pR8mpg70kZjKUh89N0a8IWtiOBpDzVz8p+UfKhT0sxSSHEtbZjMFBCh/94R25sTwl5wXmbf5U/MPGAYrIFNJBnSgRLT/Gn7I8seLVdPQjtWcbhL84i5MUT3z9p3vWN4tS97T9pMlrRsl3oTMDqTYbkhi7kZBo96yjeq9TxHtzylYUE+WZSCggItS2egYMCX1Zo9oJiYnKS/KCfJFNNM7elGWq5ILFSWzAIIz8xjkzl3u00zVOVMZyhp8VkKWpZnSwBupdadBqdeP5R51lG9N1TEe3PKSPLHE5KqKeEzpZJRkAtJJzHQ8RX66ZtzlLQ0Vhr1OMtzVRMRnulo9slnuDcXDemLDHKYtOliX85mkqQwBzJvTa2ebKIMA2JgdnD8Hz9EAli0+VsnmbyQuW4B0O1TYSx6FMeyA+085KFqS4tO8kuGzyUH84ftgK7lksbOSHD98yMnz/AM1MQX9mOMfLT0V4tf4V/pleiYCSHDjUPpE7MKV8+XagqZSdoliDkFPukl+gwDZnJy3hnpmM/NxgEsUqpSDK2pA+cFpKmtNqmJz0Zx2xyZiO97ot1VzlTGc/07Xifj9On/WlqJ6EqST+cedZRvS9TxHtzykrPx2nJQVqTuqdJExBY2kaBXAmGso3nVMR7c8pPpxmnIcT5XtE++Gso3nU8R7c8pJ1eI0y59Mm5MyYVq2diwbTslOSAdLXGb6x2K6Z7Il5qw16mOlVRMRwldR6QuR/KR+g0/4j9tcBs+5d9U0X3I/WA1MAQBAZDuWUyBhNIyE78kXZDe1146nWAvMRp0CWJaUpSCSWCQBkHOUcnue7e3HGFJyR5PUsyip1rp5KlKlglRQkknyls4rWLNubcTMQ29KaQxVGMuU03KoiJnsiZW/gvR9VkezT7ol1Fv0wofVMb7tXOTGFUyRIQDJRKuQkrlhIYEpFwI0LadkSRGXZClVVNUzVVOcykqqKWZRTskKSAbUFIZ2Og0DwmM+xymqaZiqO+FNhfJykttXSyb0gO8tPSHHRnw7Ij1Fv0wvfVMb7tXOXnlBybpE0s9SaaSFJlLIIlpBBCCxBbIvHi7ZtxRMxTHcs4LSWLqxNumq7VMTVH3nfC0wekl97S02ItVLSVC0MTaMyOkxLRswzsV49fGflVcvpcsUM0WJcINgtG7o5GW7/APkeMR4VS3ofz1ribpOTFHYh6WSTaM9mnh5oRZt5bMFzSeMiuYi7V375ea7k3SplrVLo5C1pSooTs07ygCUjTpOUd1Fv0wj+qYz3aucrfvOXbZs0WfZtDehmiVRRV8kBKVJlJWpBTaCBugqSFEHoYZ5cICcUyLr7E3/aYP6dYBWspwhB2clCipSbk2gBQKwFk8WSSc+EB8r6JAQGlpKUF7LQ3lyZvLAVnLCUgy5C7Uk98SAFMHbap0OrRBf2Y4x8tPRXi1/hX+mV8imQFFQQkKVqQA5856YnZhefTJQgIlyUFKlgKSEgBicyRoWaAmNHLISChDJ5otG75ssuyAoOU9NLnrkoMtKnmhKllKS26o256+aIbsROUTvaGj7lVvWV0TlMUz2xxg6jkrRAAd6yS3GWk/pHdRb9MOfVMb7tXOUc/k3SgoCaOQQVMo7NO6LSX04gDthqLfpg+qY33auco6vkvSpN6aWSQOcnZp04jLUf1hqLfpg+qY33auck6zC6eVVUK5EqWi6YvNCQHGwXwER1W6aa6OjGX/F2xi79/C4iLtc1RlHfOf8APS1sWWG5H8pH6DT/AIj9tcBs+5d9U0X3I/WA1MAQBAZLuWTk/wCE0m8N2SLsxlrrwgLqqnoUVKvTaiWc3DOp+nsjk9z3b244k+Rk5IoaUFQBMtLAkZ+bjEWH8Kle0v567xlebZN1twu4OH9ETM4rha2kIC5iVqQhImLBBBUEi4v584CSpnp2ZIWlNwISq4M7ZZwC05VmzJUCsJ3g4dYbeI6SzP6YCLH6hCqSptUCdhMLAh+YejoiO74dXCVvR/mrX5U/MPOF4xTpkSnnSw0tL76ct0eWOUXKejHalxOEvzermKJ75+071NypxCUuiqVbWWVKlkISFhwODPqensiO/XTNurKVnROFvU421NVExGe5qaScm1CbhdaMnD6cIsU90Mq7t1cZR18y+VNTKmJSuxQCrhuKtIBPBj+UdRmO+UW3XJt4uG9MBBiKnQEomJQpRTaSWcBSSpuLjLtgGBOTdbcLuDh/RAK18y+WdnMSkpWh1XDICYkrBPQ6QR2wDJqUNcVptOhcMe2Ay/KyaJSJctRAT3xJUkkjIbYXPwA4xBiNmOMfLU0REzeriPRX+mV//jFP/Pleun3xJrKN6p1PEeieUl6zFJSrbKiUllpKt9OaQd4a9IhrKN51PEeieUvNRjclRsRPlj7SrxkPJnmfyhrKN51PEeieUlq6sklVMiXMQo7YZJUCTuKc5axHXXTM05T91rD4e7RRdmumYjo/eP6wvUz0l2UDbqxGXn4ROzC9TNB2a0zEhAVvG4MoWkM+mrHsgGFT0hnUkXaZjPzcYDM4qba6jQCG2q1AOHT8wtw3QOmILm3Rx/008F5bEfjT+ulqonZjkfykfoNP+I/bXAbPuXfVNF9yP1gNTAEAQGS7lklP+E0m6N6SLshnrrxgLiVTIsnbibSVMGDbobTzvHJ7nu3txxK8jJKTQ0pKQSJaWJALebhEWH8Kle0v567xld7FN11ou4sH9MTM4ngtNJTTykyQDKMtNrhrk2C0kMMyltRATVdLLMtSVpTYElxaMgxcgNq0B6ppKClBACmSLVEZs2WbOMoCtxvD5aZFQoq2ctUpe1IS5CbDeRaLnAc5P5oOxMxOcPVBg8kolqIQsBAt3AAQ2RIIcluMeehTuS9Yveueb1jWH03e83apSiXYq9SUh0hsyGBLtwEOhTuOsXfVPOVkJKXutDszsHbzx6Qk8VppOwn7QBEtUte1UkZ2lJvOQJJZ+gwDfe6LbbE28GDeiAVxanlGWNqwSlSWIGYN6bWyLbwAgGxJTddaLuLB/TAJYpTSdkRMAShS5b2p1VtU2AsC7rYHzmAcNMhgmxNo0Fob0QFdyhkyChG3JSFTZaQUjMqVMAQgsCbVKIB6GJzGscmInveqaqqZzpnJ9/w6zISpSx0EgA9uTHzxzoU7knWLvqnmgqsOlqCROlykJKkgBKXJUTlm2UOhTuOsXfXPNYow2SAwlIYf7R7odCncdYu+qeaGpopCVSiUpQoTNy1IDqtVkWGjOeyHRiPs5N65VGU1TzOpkJDslIu1YDPz8Y9IilXSyXlJUAAFuhITkVWq1DNo5gG1SEliUpJTpkMvNwgK/EZEjb06lm2berZsOcdkpwogaBDnMjQQFpAcj+Uj9Bp/xH7a4DZ9y76povuR+sBqYAgCAx3curEf4TTWqBMuSLgDprrw0gL5FUgUxUpaWtLqfJy7jzvHJ7nu3txxI8j6pCKKkSpQBVLFoJzPm4xFh/CpXtL+eu8ZXYqkX7O4Xs9r5t5omZxTB8QlLp0LQyEBCXTl83ug2ngUjJoCSqxGUmUZilJKCC2YZWRyHF4D1JrJY2aSQhS0gpQTnpoB5ICDFa+UJNQCBO2cpZXKDEqASXS3lGXbAe6HEZSpImJUlKAA+YZGQ3TwZwICHHMTky6daplsxKkKIRkdoGzSB0vp2wD/AH0i/Z3C9ntfNvNAKV+ISjJnndmiXLWVoDFwEl0keViIBjv+VZtNomx2ucNq2vngIMVrpaEJvZV5TanLe30gEDpYkGAZFWgr2YWm8fwvn6IBPEMRk7NSjbMShaAoAg2naJAJ4Wne7IBlWIyggLMxNhLBThifPAJY9iEqXskzECapU6UEoyJBVNSEzG4IVvP0WwFiirQVKQFJKk84PmPPAJ1WJybEzHStG0SLgQQkvkSehneAaVXSwEkrSy+YX53m4wEFbWSxMlS1Mpal7o6U7qt5uDAh/LAMS6yWq61aTZzmPN8/DSAUqsTkgS1kpUgrYLcMk2qzfsbtgGplbLSUhS0gra1zzn0bjrAJ11dKFRIllIXMKi2hMv5tRuPAEbr+WAtIDkfykfoNP+I/bXAbPuXfVNF9yP1gNTAEAQGN7nv1NRjS6UlPpU0BrKhLS1AaBJ/KOT3PdvbjiqeRP0Cm+6TEWH8Kle0v567xleRMzi+HGYZUszgBMKE7QBmCrRcMstXgJJ72qtDqY2jytl/WAJD2puDKYP52z/rAQ4oqYJM0yADOEtWzBZiu02AuQGubUiAlpbrE3hl2i4eVs/6wEOKqmCTMMgBU0IOzBZipt3Uga+WAbgF8QKxKmGUAZlirAWYqtNoLsNWgGIBeuKwj5oAqdORbS4Xa/wC14BiAWrzMCPmgCq5Grc29O014IuMAy0Aji65wSjvdIUraywp2ylmYnbHMjMIuPHyGAegF6srATswDvpuf7L7x87QDEAvVFby7ACL9/TJNqv8A5NAMQEFQVuiwAi7f8gtOn/c0BPAJ1ipomSdmkFBUdqS2SbFWs5+2wyeAcgOR/KR+g0/4j9tcBs+5d9U0X3I/WA1MAQBAYTuc1aFYZQJCgbEArH2QAo58M4DXVNfL2Kl3psYi58naOT3Pdvbjiq+R1UhNFSJUoAqli0Hp80RYfwqV7S/nrvGV2KpF+zuF7Pb0tEzOK4VUIEhPzomCWgJXMd3KUhyT5de2A91VdL2VxmpSlQISt8tDoYCSXPSiyWpYKyAznNTDM+WAgxGambLnykTghezUCoHOW6SAryM7vAeqKtl7EK2qVpQAFTHyJAGZPld+2AixmpQZChtxK2iCETHZnHOB8jwDvfKL9ncL2e3pbjAK1lSiZKnJROCCEKClg/5e6RceDa9kBP3/AC7NpemzS58tWgIsTnptSnaiWVlNpdnZSSw8+nbAMCrRfs7heA9r5wClbUoXLVbOCAhaLlA6WrSSk+cC3tgJ1YhKCAsrTYSwU+UArjS0q2cvb7Fe1lqGbFYTMBKPKFgFLeWAeRVIKlICgVJ5wfMeeAVqKuWtAWmcEoStJKgcix5r+V4BhVdLASStLL5pfnebjAQ1k1JmS0bQJWFXWvmoWqDN08eyAnlVaFXWqBs5zHTz+iAWqKyWUy5u2CUBWr5KyIby559kAxMrZaSkFaQV83PnOzNx1EArVqSqfKSJ1qpaipUsHNYKCACOkBwrsgLKA5H8pH6DT/iP21wGz7l31TRfcj9YDUwBAEBi+5aXw+jDc2nD+dR9wgNdVDcV/wBJ/KOT3PdvbjiqeRI/4Cm+6TEWH8Kle0v567xldtEzOJ4MJfe8nZPs9mix9bbBa/lZoCerCdmq7m2l/M2f9IApAmxFvNtFr8Gy/pALY8JXe1Rtn2WxXtG1ssN7eW14CegCNkizmWJtfgwZ+yAXx4Su9p23fZbNV7a2tvN5WgHwIBPGBL73nbV9ns17RtbbTc3lZ4BxoBTFhL2fzr23I043pt/8mgG2gEsXEvZ/OvbfL0+1tUWdl7PAO2wFXyi2Fkvvh7e+JNjfzNsnY6dG0teAtGgFMQEtkX6bRNrfafd7HgG2gFK8IulXu+03G+1YvXyM8A20ArWBF0q/W/cbjYrXseAaaArcS2O2pto996tk32tkq5/+x4CzgOR/KR+g0/4j9tcBs+5d9U0X3I/WA1MBSVHKulQpSFTFBSSQfm5hzGuYS0B48MaT+Yr2U3+yAzfczxaTJw+nTMWb9mkFkLIYaZhLHWI5u0R2LtOj8RVEVRT2cY/dpqjlLTFCgFqzB/05nD/pjzN6jJJRo7ERVH8P+Y/dU8l+UtPJpJEuYtSVolgKTspuR7EtCx2W6XNLTE427Mb5WnhjSfzFeym/2RMz0FDyzpTLQVFUslCSUbKbukgOnmdGkBJO5ZUgSWWpRYsNlNzy05nTAEnllSFIJWpJYZbKbllpzOiAixHlpSplTCkqmKCFEI2U3fISWTzOnTtgJKfllSFCSVqSSA6dlNyy05nRpARYjy0pUyphSVTCEkhGym72WnM6YBnwxpP5ivZTf7ICCt5Z0olrKVKWQlRCNlN3ixZPM6dICfwwpP5ivZTf7ICGr5Z0oS4UpZcbuym/aDnmdGvZATeGFJ/MV7Kb/ZAL1vLSlCXSVLNyRbspvSsAnmfwje7IBjwxpP5ivZTf7IBTEuWtKlKSm6aTMQCNlM3QVgKXmj+Ab3ZAN+GNJ/MV7Kb/AGQENVyzpRaylKdQB+am5B81czogJvDGk/mK9lN/sgIajlnSgoZSlOrM7Kbui073M7O2Am8MaT+Yr2U3+yAp+VnLaSmmm97qKpli7SUTU2HZqIVdszmDp5ekawDOBcs5Bp5RnLImWJutTOX0a3GWHJ1OWvSdYCWq5a0oXKAuWFKIKtlN+b3CX5nSd3tgKvlFy4MoidTrlzJKEkzZK5c5C1MCSUTLbAWbdUANc4Dnndc5Z0+KYZImSL0lNSykLSxB2SjqHBGfQYDq3cu+qaL7kfrAamAIAgMr3LR/ymi+5H5mA1LQA0B9aAGgBoAaAGgBoAaAGgBoAaAGgBoAaAGgBoAaAGgBoAaAGgK/H6VU2lqJaA6pkmYhPnUggf1MBFyXmLVSydrJXJWlASULtJFu6+6SGLOPIYC1aAo8c5Npq1p202aZASQqnSq2XMJ6V2spY/2k25DKA5t8oKhlyMOppcmWiWgVGSUJCQPm19AgL/ud8sqCThtJLm1khC0ygFJVMSCDnkR0QGi8PcN69Te1T74A8PcN69Te1T74A8PcN69Te1T74DO9zrllQScMpJc2skIWiUApKpiQQc8iOiA0Xh7hvXqb2qffAHh7hvXqb2qffAHh7hvXqb2qffAHh7hvXqb2qffAHh7hvXqb2qffAHh7hvXqb2qffAHh7hvXqb2qffAHh7hvXqb2qffAHh7hvXqb2qffAHh7hvXqb2qffAHh7hvXqb2qffAHh7hvXqb2qffAHh7hvXqb2qffAHh7hvXqb2qffAHh7hvXqb2qffAHh7hvXqb2qffAHh7hvXqb2qffAHh7hvXqb2qffAHh7hvXqb2qffAHh7hvXqb2qffAHh7hvXqb2qffAHh7hvXqb2qffAHh7hvXqb2qffAHh7hvXqb2qffAHh7hvXqb2qffAHh7hvXqb2qffAcy7vfKSkqqOQimqJU5SZ7kIWFEDZqDluhzAcN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4" name="AutoShape 6" descr="data:image/jpeg;base64,/9j/4AAQSkZJRgABAQAAAQABAAD/2wCEAAkGBxQSEhUUEhQWFRUWGB4bGBgYGBodHxogHBgcHRcgHhscHiggGBwlHBwfITEhJSorLi4uHx8zODMsNygtLisBCgoKDg0OGxAQGzckHyY3MC83Liw3NywtLCwsLSwsLCw1LSw3LCwsLiwsLCwsLCwsLCwsLCwsLC8sLCwsLDcsLP/AABEIAKEA/wMBEQACEQEDEQH/xAAbAAACAwEBAQAAAAAAAAAAAAAABAMFBgcCAf/EAEwQAAECBAMDBQsKBAQFBQAAAAECEQADBBIFITETIlEGMkFUgQcUFhdhcZGSk9HhCCM0NVJzdLHBw0JTodIVM0NiJCVygqKys8Lw8f/EABoBAQADAQEBAAAAAAAAAAAAAAADBAUBAgb/xAA0EQEAAQICBgkDAgcAAAAAAAAAAQIDBBEFEzJRcZESFCExMzRSU7EVQXKy0SJCYYGhwfH/2gAMAwEAAhEDEQA/ANN3PeQ2HzsNpZs2klLmLlAqURmTnmYDR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AeLrC+pSfV+MBzPu78lqOjpJC6anlylKnWkpDEixRb0iA6Z3Lvqmi+5H6wGpgCAIAgCAIAgCAIAgCAIAgCAIAgCAIAgCAIAgCAIAgCAIAgCAIDkfykfoNP8AiP21wGz7l31TRfcj9YDUwBAV3KDFBS082cRdYklKRqtWiEjpJUphlxgMz3JeVS66jAnlXfEptpcGK0qcy5gyAKVAHMZODAbeAIAgCAIAgCAIAgCAIAgCAIAgCAIAgCAIAgCAIAgCAIDkfykfoNP+I/bXAbPuXfVNF9yP1gNTAEBW4vgyKlUgzCppE0TQkEWqUkG28EFwCbhpmAeiAy/cvwdHedDVB0zO9dmpmZabnTfk5KSC2Ya5WsBuoAgCAIAgCAIAgCAIAgCAID48APAfYAgCAIAgCAIAgCAIAgOR/KR+g0/4j9tcBs+5d9U0X3I/WA1MAQBAY/uWUqRhNLkd+SLsznr5cteiA0/eCLLGNru1yvzd4CGjoEbOU6jMMtICV3HNmz1z06XgGRSpvvY3MzufydoBXCcPRLp0SwozAUJBXco37oFz3E5s+R6YD3VYehUooLpSAWNyssjm7vl54D3Ko07iiSpSUgBTnPLVnYvAQYnQJMqeyzKMyWtJm3HcdJF2ZAFuvRpAe6LD0JkiWCVJIDquVvZDN3JzZ9YCHGcMRMkKQVmUyFBMwKULHHOe4O2uZgHu9k33sbmZ3P5O0ArW4ejZTgFGVtEKBmXK3XB3szkzvk0BLMpJYllJcIGfOV59XeAo+VzLpVHZrZISynIyK0g5O57Yiv8Ahy0NFebo/v8AEm6fk7RLS6ZEv0aHy8DDUW9zn1TGe5Km5a4FTyqVS5cpKFXoFycjmsA5xDftUU0ZxDS0TjsRexMUXK5mMp7J4S1aqCWUhDG0FxvK/N3i2+eKY3hyZmzUZpkqTNlEKCiLrZoVs2uAN/N6XfQwD6KVIUpQBdWuZ/J2HZAKVOGosCAooTekneVvMRuvc+bNrAMKoUEJDFkc3eV78+2AirKNKpkuZcUqSr7R3t1QtZ2Or6HSAnl0iE3MDv8AOzP6nLXogFqnDUES0XFKQt7blb2Rye5+l+yAYmUaFFJILoa3eV0adOenTAKVlAkz5MzaFCgoum4/OfNkWtc2XO0OkBZwHI/lI/Qaf8R+2uA2fcu+qaL7kfrAamAIAgMr3LT/AMpo8/8ARH5mA1Nw4wCuFql7GXsskFIsfVmy1zgGngFMHVL73k7H/K2aLH1ttFrvm7NrATVSk2KKubaX8zZ/0gClKbEW820WvwbL+kAtjipXe0/buZWyXtAHeyw3s2b2vpAT0KkbJFnMtTa/Bgz9kBBjq5Xe03buZWzVezuUtvM2enCAeBEApiypewnbXOXs17QDW203aZuzwHhJE1VxIsSd3PU9JPEcIZu5SV5WqHekzMfw/wDuJiG/sSv6MietU/3+JOVACCJgP/WOI4txH5RMz5U/L5QNEpiDvy//AFiK+J8Pk19CebjhV8S0lw4xYZCr5QqkWS++Ht28mxn/AMzbJ2OnRtLX6OMBaPAKYguWyL9Nom1vtPu9jwDdw4wCtcZd0q/XabjfasVr5GeAaChAK1i5d0q/W/cbjYrXseAauEBXYiqTtqfaPtL1bJnyVs1XO3+x9YCygOR/KR+g0/4j9tcBs+5d9U0X3I/WA1MAQBAYjuVYRIThUgiUgGfJAmkAfOc4b3HJR9JgNJ4P0uw732EvYu+ztFru+nnzgI6fCpE5NPMmU6ErlJGzCk5ytMkuARoPQIBo4ZIE7vjZoE4i3aMLm4PwgE8EwiQKYJTTIkpnpCpskJYOpACgoMHIG7mOiA91uA0xpxKNPLXKlupEq0WggFmHRqR2wE3+GSZipU9clO1QncURvS3GYB6NSIBfEMOkyU1NRLpkrnLlKKwlO9OZJIQWBJdgNDAfMOwCmFNsk00uXKmgKXKCQA5Sl3DZkMB2CA8Y9g9OadzSon7BBMqVa+g5qQxZ2AyEBYHC5JnCeZadsE2iY28BwfhAZzlbhkiRS1OxlIQucCZhSACredSjxLn+sQ4jw5aWiJyxtritRyTouqyfUENRb9MPP1bG+7VzQ1fJyklpvRRylKCksAgPmoB8h0Av2R3UW/STpXGzGU3auayGDyBOM/ZI2qk2mY28RwfhErPZTlRh0qVR1CUy0oKpqCtg14KwxVxLOOyK+J8Pk19CebjhV8S0y+T1KZSZBkSzKQXTLtFoOeYHRqYsMgtj9DKC5M80qZ85M2UhKrXVLSqaAVgsWCLivsOY1gH5OEyUTFzUykJmTAy1gZqHlPTAJTMEp5UjYS6WWZK1i6WE7uZDqIboYeiAYmYDTKTKQqRLKZBBlApDSyGYp4MwgPNdh8rbyp+wSuc9gm27yE2rLu2Q1H/dATU2DyJe1slITts5rBr9edx1PpgEqnAqYSpdMKWWqQV5otFqclKuZm539TAN1OCU8xUpUyShSpLGUSkEoYgi3gxAPYIBaro5aKqVNTTJVNmEpXOCc0ASyQSW0LBOZGsBcwHI/lI/Qaf8R+2uA2fcu+qaL7kfrAamAIAgMp3LVD/CaPPSSH9JgNTeGdw3F4BOXOWiSjaMqawBAORUeHkgPsujSf8AMZajmX6PMOgQClEVyZUszFBRsSJoBcBVouUnyP0RzOHro1bllOmuk2qTcxtzGrZQzg6NW59kKNqQoi5g/lLZt2x15Q4neZM0SFJE7Zq2ZJyCrTYT5LmgJKVR2abyCoJFxByds/6wEWKFZkrElSRNKTsyTlc272PANXDR84DMcp1BdHVTOKGT5EhQ/M5xDiPDlo6I87b4tPeGdw0TM5BXFVjSyAolLPwuF3/i8AxcHZw/CAyXdEH/AA96SOehKvaBvQYr4nw+TX0HGeMjhV8S1e1HEemJ84ZXRq3EsVVMKUbBSArayyq46yxMTtQPKUOB5WhmdGdx8KGjiOvJeqUohJlkZLFxf+F97taAnvHEZ6QEFUVXSwggb7rB6U2q07WgJwscRlAQVClOgpItu38+i06drQE5WOIz0gFKvaGZJ2akhIUdqDqU2G1vLc0A7Acj+Uj9Bp/xH7a4DZ9y76povuR+sBqYAgCAyHcrpUDCqUhCXXJF+Q3tdeOp1gNP3jKs2ezRZ9m0N6NICvwenQoItN6JSUpQo9OQJP5QD1TTI312pvtIuYOzcdY5Pc929uOKi5P8m6RVNIUqmklRlpJJlpJJKQ5JaILVm3NETNMNbG6SxdOJuU03aoiJn7zvQYlydpZcqoT3tJBEpakKsS/NPS2oP6QuWbcUzPRh5wmksZVfopm7VMTMfed65wGmQaenWUJKkyk2qIDjdGh6IktbEKWO8zc4z8vWM0UrYVBURKvlLEyaAApIKC6n1LDPsiRVSYfh8lMhMtCUGWUj+EMrIMSOkkAQEHKDD5K6aYmbahCZahfaPmw2ZTwb9ICevkJcFKU7RW6FsHA/iz10gKzldRy0UNTYhKXRmwAfMa8YhxHhy0tEedt8V13jLss2aLPs2huOmkTM0ti9HKWgbS1Nik2qYOk3pIbg5AEA2KVAXeEJvOVzB/TrAIYrh8nYrSpMtKVqS7pDFRUAlx0kkgdscqpiqMpSWrtdqrp0TlO+C9LycoloCu9ZGYz+bTr09HGI9Rb9MLf1TG+7VzlW8pcDppKJK5UiUhQqZG8lABzmpfMCIrtqimImI+8fK/o/HYm9VXRcuTMdCvsmc/5ZalFKgKKghIUrnEAOfOemLTBJ1uHyQhKGShBmJNoSGUXDAjQuwgGjRSyEgy0Mjmi0bvBuEAvX0kszJS1MlYXuqbNW4vdfVmJPZANS6RCbrUJF/OYDe8/HWATq8PkkSkEJSgLcItFqjarJtOJ7IBuZRy1FJUhJKOaSkbraNw0EAhiFHK74kTCoImXqtYZzPm1ApJ6QBvdkBbQHI/lI/Qaf8R+2uA2fcu+qaL7kfrAamAIAgMn3LZg/wmjzGUkPnprrwgNLUVSUoUtwwBzfKArsIxOnTJQBOlAWjK9PvjxrKN6x1PEe3PKU9Ti0ixXz0rmn/UTw88cm5Rl3vdvCX+nH8E8pR8mpg70kZjKUh89N0a8IWtiOBpDzVz8p+UfKhT0sxSSHEtbZjMFBCh/94R25sTwl5wXmbf5U/MPGAYrIFNJBnSgRLT/Gn7I8seLVdPQjtWcbhL84i5MUT3z9p3vWN4tS97T9pMlrRsl3oTMDqTYbkhi7kZBo96yjeq9TxHtzylYUE+WZSCggItS2egYMCX1Zo9oJiYnKS/KCfJFNNM7elGWq5ILFSWzAIIz8xjkzl3u00zVOVMZyhp8VkKWpZnSwBupdadBqdeP5R51lG9N1TEe3PKSPLHE5KqKeEzpZJRkAtJJzHQ8RX66ZtzlLQ0Vhr1OMtzVRMRnulo9slnuDcXDemLDHKYtOliX85mkqQwBzJvTa2ebKIMA2JgdnD8Hz9EAli0+VsnmbyQuW4B0O1TYSx6FMeyA+085KFqS4tO8kuGzyUH84ftgK7lksbOSHD98yMnz/AM1MQX9mOMfLT0V4tf4V/pleiYCSHDjUPpE7MKV8+XagqZSdoliDkFPukl+gwDZnJy3hnpmM/NxgEsUqpSDK2pA+cFpKmtNqmJz0Zx2xyZiO97ot1VzlTGc/07Xifj9On/WlqJ6EqST+cedZRvS9TxHtzykrPx2nJQVqTuqdJExBY2kaBXAmGso3nVMR7c8pPpxmnIcT5XtE++Gso3nU8R7c8pJ1eI0y59Mm5MyYVq2diwbTslOSAdLXGb6x2K6Z7Il5qw16mOlVRMRwldR6QuR/KR+g0/4j9tcBs+5d9U0X3I/WA1MAQBAZDuWUyBhNIyE78kXZDe1146nWAvMRp0CWJaUpSCSWCQBkHOUcnue7e3HGFJyR5PUsyip1rp5KlKlglRQkknyls4rWLNubcTMQ29KaQxVGMuU03KoiJnsiZW/gvR9VkezT7ol1Fv0wofVMb7tXOTGFUyRIQDJRKuQkrlhIYEpFwI0LadkSRGXZClVVNUzVVOcykqqKWZRTskKSAbUFIZ2Og0DwmM+xymqaZiqO+FNhfJykttXSyb0gO8tPSHHRnw7Ij1Fv0wvfVMb7tXOXnlBybpE0s9SaaSFJlLIIlpBBCCxBbIvHi7ZtxRMxTHcs4LSWLqxNumq7VMTVH3nfC0wekl97S02ItVLSVC0MTaMyOkxLRswzsV49fGflVcvpcsUM0WJcINgtG7o5GW7/APkeMR4VS3ofz1ribpOTFHYh6WSTaM9mnh5oRZt5bMFzSeMiuYi7V375ea7k3SplrVLo5C1pSooTs07ygCUjTpOUd1Fv0wj+qYz3aucrfvOXbZs0WfZtDehmiVRRV8kBKVJlJWpBTaCBugqSFEHoYZ5cICcUyLr7E3/aYP6dYBWspwhB2clCipSbk2gBQKwFk8WSSc+EB8r6JAQGlpKUF7LQ3lyZvLAVnLCUgy5C7Uk98SAFMHbap0OrRBf2Y4x8tPRXi1/hX+mV8imQFFQQkKVqQA5856YnZhefTJQgIlyUFKlgKSEgBicyRoWaAmNHLISChDJ5otG75ssuyAoOU9NLnrkoMtKnmhKllKS26o256+aIbsROUTvaGj7lVvWV0TlMUz2xxg6jkrRAAd6yS3GWk/pHdRb9MOfVMb7tXOUc/k3SgoCaOQQVMo7NO6LSX04gDthqLfpg+qY33auco6vkvSpN6aWSQOcnZp04jLUf1hqLfpg+qY33auck6zC6eVVUK5EqWi6YvNCQHGwXwER1W6aa6OjGX/F2xi79/C4iLtc1RlHfOf8APS1sWWG5H8pH6DT/AIj9tcBs+5d9U0X3I/WA1MAQBAZLuWTk/wCE0m8N2SLsxlrrwgLqqnoUVKvTaiWc3DOp+nsjk9z3b244k+Rk5IoaUFQBMtLAkZ+bjEWH8Kle0v567xlebZN1twu4OH9ETM4rha2kIC5iVqQhImLBBBUEi4v584CSpnp2ZIWlNwISq4M7ZZwC05VmzJUCsJ3g4dYbeI6SzP6YCLH6hCqSptUCdhMLAh+YejoiO74dXCVvR/mrX5U/MPOF4xTpkSnnSw0tL76ct0eWOUXKejHalxOEvzermKJ75+071NypxCUuiqVbWWVKlkISFhwODPqensiO/XTNurKVnROFvU421NVExGe5qaScm1CbhdaMnD6cIsU90Mq7t1cZR18y+VNTKmJSuxQCrhuKtIBPBj+UdRmO+UW3XJt4uG9MBBiKnQEomJQpRTaSWcBSSpuLjLtgGBOTdbcLuDh/RAK18y+WdnMSkpWh1XDICYkrBPQ6QR2wDJqUNcVptOhcMe2Ay/KyaJSJctRAT3xJUkkjIbYXPwA4xBiNmOMfLU0REzeriPRX+mV//jFP/Pleun3xJrKN6p1PEeieUl6zFJSrbKiUllpKt9OaQd4a9IhrKN51PEeieUvNRjclRsRPlj7SrxkPJnmfyhrKN51PEeieUlq6sklVMiXMQo7YZJUCTuKc5axHXXTM05T91rD4e7RRdmumYjo/eP6wvUz0l2UDbqxGXn4ROzC9TNB2a0zEhAVvG4MoWkM+mrHsgGFT0hnUkXaZjPzcYDM4qba6jQCG2q1AOHT8wtw3QOmILm3Rx/008F5bEfjT+ulqonZjkfykfoNP+I/bXAbPuXfVNF9yP1gNTAEAQGS7lklP+E0m6N6SLshnrrxgLiVTIsnbibSVMGDbobTzvHJ7nu3txxK8jJKTQ0pKQSJaWJALebhEWH8Kle0v567xld7FN11ou4sH9MTM4ngtNJTTykyQDKMtNrhrk2C0kMMyltRATVdLLMtSVpTYElxaMgxcgNq0B6ppKClBACmSLVEZs2WbOMoCtxvD5aZFQoq2ctUpe1IS5CbDeRaLnAc5P5oOxMxOcPVBg8kolqIQsBAt3AAQ2RIIcluMeehTuS9Yveueb1jWH03e83apSiXYq9SUh0hsyGBLtwEOhTuOsXfVPOVkJKXutDszsHbzx6Qk8VppOwn7QBEtUte1UkZ2lJvOQJJZ+gwDfe6LbbE28GDeiAVxanlGWNqwSlSWIGYN6bWyLbwAgGxJTddaLuLB/TAJYpTSdkRMAShS5b2p1VtU2AsC7rYHzmAcNMhgmxNo0Fob0QFdyhkyChG3JSFTZaQUjMqVMAQgsCbVKIB6GJzGscmInveqaqqZzpnJ9/w6zISpSx0EgA9uTHzxzoU7knWLvqnmgqsOlqCROlykJKkgBKXJUTlm2UOhTuOsXfXPNYow2SAwlIYf7R7odCncdYu+qeaGpopCVSiUpQoTNy1IDqtVkWGjOeyHRiPs5N65VGU1TzOpkJDslIu1YDPz8Y9IilXSyXlJUAAFuhITkVWq1DNo5gG1SEliUpJTpkMvNwgK/EZEjb06lm2berZsOcdkpwogaBDnMjQQFpAcj+Uj9Bp/xH7a4DZ9y76povuR+sBqYAgCAx3curEf4TTWqBMuSLgDprrw0gL5FUgUxUpaWtLqfJy7jzvHJ7nu3txxI8j6pCKKkSpQBVLFoJzPm4xFh/CpXtL+eu8ZXYqkX7O4Xs9r5t5omZxTB8QlLp0LQyEBCXTl83ug2ngUjJoCSqxGUmUZilJKCC2YZWRyHF4D1JrJY2aSQhS0gpQTnpoB5ICDFa+UJNQCBO2cpZXKDEqASXS3lGXbAe6HEZSpImJUlKAA+YZGQ3TwZwICHHMTky6daplsxKkKIRkdoGzSB0vp2wD/AH0i/Z3C9ntfNvNAKV+ISjJnndmiXLWVoDFwEl0keViIBjv+VZtNomx2ucNq2vngIMVrpaEJvZV5TanLe30gEDpYkGAZFWgr2YWm8fwvn6IBPEMRk7NSjbMShaAoAg2naJAJ4Wne7IBlWIyggLMxNhLBThifPAJY9iEqXskzECapU6UEoyJBVNSEzG4IVvP0WwFiirQVKQFJKk84PmPPAJ1WJybEzHStG0SLgQQkvkSehneAaVXSwEkrSy+YX53m4wEFbWSxMlS1Mpal7o6U7qt5uDAh/LAMS6yWq61aTZzmPN8/DSAUqsTkgS1kpUgrYLcMk2qzfsbtgGplbLSUhS0gra1zzn0bjrAJ11dKFRIllIXMKi2hMv5tRuPAEbr+WAtIDkfykfoNP+I/bXAbPuXfVNF9yP1gNTAEAQGN7nv1NRjS6UlPpU0BrKhLS1AaBJ/KOT3PdvbjiqeRP0Cm+6TEWH8Kle0v567xleRMzi+HGYZUszgBMKE7QBmCrRcMstXgJJ72qtDqY2jytl/WAJD2puDKYP52z/rAQ4oqYJM0yADOEtWzBZiu02AuQGubUiAlpbrE3hl2i4eVs/6wEOKqmCTMMgBU0IOzBZipt3Uga+WAbgF8QKxKmGUAZlirAWYqtNoLsNWgGIBeuKwj5oAqdORbS4Xa/wC14BiAWrzMCPmgCq5Grc29O014IuMAy0Aji65wSjvdIUraywp2ylmYnbHMjMIuPHyGAegF6srATswDvpuf7L7x87QDEAvVFby7ACL9/TJNqv8A5NAMQEFQVuiwAi7f8gtOn/c0BPAJ1ipomSdmkFBUdqS2SbFWs5+2wyeAcgOR/KR+g0/4j9tcBs+5d9U0X3I/WA1MAQBAYTuc1aFYZQJCgbEArH2QAo58M4DXVNfL2Kl3psYi58naOT3Pdvbjiq+R1UhNFSJUoAqli0Hp80RYfwqV7S/nrvGV2KpF+zuF7Pb0tEzOK4VUIEhPzomCWgJXMd3KUhyT5de2A91VdL2VxmpSlQISt8tDoYCSXPSiyWpYKyAznNTDM+WAgxGambLnykTghezUCoHOW6SAryM7vAeqKtl7EK2qVpQAFTHyJAGZPld+2AixmpQZChtxK2iCETHZnHOB8jwDvfKL9ncL2e3pbjAK1lSiZKnJROCCEKClg/5e6RceDa9kBP3/AC7NpemzS58tWgIsTnptSnaiWVlNpdnZSSw8+nbAMCrRfs7heA9r5wClbUoXLVbOCAhaLlA6WrSSk+cC3tgJ1YhKCAsrTYSwU+UArjS0q2cvb7Fe1lqGbFYTMBKPKFgFLeWAeRVIKlICgVJ5wfMeeAVqKuWtAWmcEoStJKgcix5r+V4BhVdLASStLL5pfnebjAQ1k1JmS0bQJWFXWvmoWqDN08eyAnlVaFXWqBs5zHTz+iAWqKyWUy5u2CUBWr5KyIby559kAxMrZaSkFaQV83PnOzNx1EArVqSqfKSJ1qpaipUsHNYKCACOkBwrsgLKA5H8pH6DT/iP21wGz7l31TRfcj9YDUwBAEBi+5aXw+jDc2nD+dR9wgNdVDcV/wBJ/KOT3PdvbjiqeRI/4Cm+6TEWH8Kle0v567xldtEzOJ4MJfe8nZPs9mix9bbBa/lZoCerCdmq7m2l/M2f9IApAmxFvNtFr8Gy/pALY8JXe1Rtn2WxXtG1ssN7eW14CegCNkizmWJtfgwZ+yAXx4Su9p23fZbNV7a2tvN5WgHwIBPGBL73nbV9ns17RtbbTc3lZ4BxoBTFhL2fzr23I043pt/8mgG2gEsXEvZ/OvbfL0+1tUWdl7PAO2wFXyi2Fkvvh7e+JNjfzNsnY6dG0teAtGgFMQEtkX6bRNrfafd7HgG2gFK8IulXu+03G+1YvXyM8A20ArWBF0q/W/cbjYrXseAaaArcS2O2pto996tk32tkq5/+x4CzgOR/KR+g0/4j9tcBs+5d9U0X3I/WA1MBSVHKulQpSFTFBSSQfm5hzGuYS0B48MaT+Yr2U3+yAzfczxaTJw+nTMWb9mkFkLIYaZhLHWI5u0R2LtOj8RVEVRT2cY/dpqjlLTFCgFqzB/05nD/pjzN6jJJRo7ERVH8P+Y/dU8l+UtPJpJEuYtSVolgKTspuR7EtCx2W6XNLTE427Mb5WnhjSfzFeym/2RMz0FDyzpTLQVFUslCSUbKbukgOnmdGkBJO5ZUgSWWpRYsNlNzy05nTAEnllSFIJWpJYZbKbllpzOiAixHlpSplTCkqmKCFEI2U3fISWTzOnTtgJKfllSFCSVqSSA6dlNyy05nRpARYjy0pUyphSVTCEkhGym72WnM6YBnwxpP5ivZTf7ICCt5Z0olrKVKWQlRCNlN3ixZPM6dICfwwpP5ivZTf7ICGr5Z0oS4UpZcbuym/aDnmdGvZATeGFJ/MV7Kb/ZAL1vLSlCXSVLNyRbspvSsAnmfwje7IBjwxpP5ivZTf7IBTEuWtKlKSm6aTMQCNlM3QVgKXmj+Ab3ZAN+GNJ/MV7Kb/AGQENVyzpRaylKdQB+am5B81czogJvDGk/mK9lN/sgIajlnSgoZSlOrM7Kbui073M7O2Am8MaT+Yr2U3+yAp+VnLaSmmm97qKpli7SUTU2HZqIVdszmDp5ekawDOBcs5Bp5RnLImWJutTOX0a3GWHJ1OWvSdYCWq5a0oXKAuWFKIKtlN+b3CX5nSd3tgKvlFy4MoidTrlzJKEkzZK5c5C1MCSUTLbAWbdUANc4Dnndc5Z0+KYZImSL0lNSykLSxB2SjqHBGfQYDq3cu+qaL7kfrAamAIAgMr3LR/ymi+5H5mA1LQA0B9aAGgBoAaAGgBoAaAGgBoAaAGgBoAaAGgBoAaAGgBoAaAGgK/H6VU2lqJaA6pkmYhPnUggf1MBFyXmLVSydrJXJWlASULtJFu6+6SGLOPIYC1aAo8c5Npq1p202aZASQqnSq2XMJ6V2spY/2k25DKA5t8oKhlyMOppcmWiWgVGSUJCQPm19AgL/ud8sqCThtJLm1khC0ygFJVMSCDnkR0QGi8PcN69Te1T74A8PcN69Te1T74A8PcN69Te1T74DO9zrllQScMpJc2skIWiUApKpiQQc8iOiA0Xh7hvXqb2qffAHh7hvXqb2qffAHh7hvXqb2qffAHh7hvXqb2qffAHh7hvXqb2qffAHh7hvXqb2qffAHh7hvXqb2qffAHh7hvXqb2qffAHh7hvXqb2qffAHh7hvXqb2qffAHh7hvXqb2qffAHh7hvXqb2qffAHh7hvXqb2qffAHh7hvXqb2qffAHh7hvXqb2qffAHh7hvXqb2qffAHh7hvXqb2qffAHh7hvXqb2qffAHh7hvXqb2qffAHh7hvXqb2qffAHh7hvXqb2qffAHh7hvXqb2qffAHh7hvXqb2qffAHh7hvXqb2qffAHh7hvXqb2qffAHh7hvXqb2qffAcy7vfKSkqqOQimqJU5SZ7kIWFEDZqDluhzAcN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http://dc397.4shared.com/doc/r7TV-p22/preview_html_69dd44dc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000240"/>
            <a:ext cx="2395533" cy="1516921"/>
          </a:xfrm>
          <a:prstGeom prst="rect">
            <a:avLst/>
          </a:prstGeom>
          <a:noFill/>
        </p:spPr>
      </p:pic>
      <p:cxnSp>
        <p:nvCxnSpPr>
          <p:cNvPr id="10" name="Conector de seta reta 9"/>
          <p:cNvCxnSpPr/>
          <p:nvPr/>
        </p:nvCxnSpPr>
        <p:spPr>
          <a:xfrm rot="10800000" flipV="1">
            <a:off x="4286248" y="2786058"/>
            <a:ext cx="1143008" cy="92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4625</TotalTime>
  <Words>685</Words>
  <PresentationFormat>Apresentação na tela (4:3)</PresentationFormat>
  <Paragraphs>241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Aspecto</vt:lpstr>
      <vt:lpstr>Arduino Básico</vt:lpstr>
      <vt:lpstr>Níveis Lógicos</vt:lpstr>
      <vt:lpstr>Tristare</vt:lpstr>
      <vt:lpstr>Circuitos Integrados</vt:lpstr>
      <vt:lpstr>Protoboard</vt:lpstr>
      <vt:lpstr>Circuitos simples  </vt:lpstr>
      <vt:lpstr>Eletrônica Analógica</vt:lpstr>
      <vt:lpstr>Aplicações</vt:lpstr>
      <vt:lpstr>Exemplos de conversor AD  </vt:lpstr>
      <vt:lpstr>Acionamento de cargas com PWM</vt:lpstr>
      <vt:lpstr>Arduino</vt:lpstr>
      <vt:lpstr>Shields </vt:lpstr>
      <vt:lpstr>Outros Shields</vt:lpstr>
      <vt:lpstr>Ambientes de Desenvolvimento </vt:lpstr>
      <vt:lpstr>Software</vt:lpstr>
      <vt:lpstr>Interface</vt:lpstr>
      <vt:lpstr>Seleção da Placa e porta</vt:lpstr>
      <vt:lpstr>Slide 18</vt:lpstr>
      <vt:lpstr>Montagem com Arduino</vt:lpstr>
      <vt:lpstr>Programa Exemplo 1</vt:lpstr>
      <vt:lpstr>Programa Exemplo 2</vt:lpstr>
      <vt:lpstr>Programa Exemplo 3</vt:lpstr>
      <vt:lpstr>Programa Exemplo 4</vt:lpstr>
      <vt:lpstr>Programa Exemplo 5</vt:lpstr>
      <vt:lpstr>Programa Exemplo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Básico</dc:title>
  <dc:creator>bettio</dc:creator>
  <cp:lastModifiedBy>bettio</cp:lastModifiedBy>
  <cp:revision>224</cp:revision>
  <dcterms:created xsi:type="dcterms:W3CDTF">2013-07-16T02:33:01Z</dcterms:created>
  <dcterms:modified xsi:type="dcterms:W3CDTF">2013-08-22T19:08:18Z</dcterms:modified>
</cp:coreProperties>
</file>