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  <p:sldId id="265" r:id="rId10"/>
    <p:sldId id="275" r:id="rId11"/>
    <p:sldId id="266" r:id="rId12"/>
    <p:sldId id="267" r:id="rId13"/>
    <p:sldId id="268" r:id="rId14"/>
    <p:sldId id="271" r:id="rId15"/>
    <p:sldId id="270" r:id="rId16"/>
    <p:sldId id="273" r:id="rId17"/>
    <p:sldId id="274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41" autoAdjust="0"/>
    <p:restoredTop sz="94660"/>
  </p:normalViewPr>
  <p:slideViewPr>
    <p:cSldViewPr>
      <p:cViewPr varScale="1">
        <p:scale>
          <a:sx n="73" d="100"/>
          <a:sy n="73" d="100"/>
        </p:scale>
        <p:origin x="-4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26/04/2012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26/04/2012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26/04/2012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26/04/2012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26/04/2012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26/04/2012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26/04/2012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26/04/2012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26/04/2012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26/04/2012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26/04/2012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C2291EE-8BF2-48DB-9788-B91F8CC9A8AC}" type="datetimeFigureOut">
              <a:rPr lang="pt-BR" smtClean="0"/>
              <a:pPr/>
              <a:t>26/04/2012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a.bsi@hotmail.com" TargetMode="External"/><Relationship Id="rId2" Type="http://schemas.openxmlformats.org/officeDocument/2006/relationships/hyperlink" Target="mailto:fgbettio@yahoo.com.b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lex_oninja@hot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cat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1772816"/>
            <a:ext cx="7356310" cy="5085184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1187624" y="260648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pt-BR" sz="6600" dirty="0" smtClean="0">
                <a:latin typeface="Bauhaus 93" pitchFamily="82" charset="0"/>
              </a:rPr>
              <a:t>EMOTIV</a:t>
            </a:r>
            <a:endParaRPr lang="pt-BR" sz="6600" dirty="0">
              <a:latin typeface="Bauhaus 93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SDK e as </a:t>
            </a:r>
            <a:r>
              <a:rPr lang="pt-BR" dirty="0" err="1" smtClean="0"/>
              <a:t>APIs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Coloque aqui </a:t>
            </a:r>
            <a:r>
              <a:rPr lang="pt-BR" dirty="0" err="1" smtClean="0">
                <a:solidFill>
                  <a:srgbClr val="FF0000"/>
                </a:solidFill>
              </a:rPr>
              <a:t>infos</a:t>
            </a:r>
            <a:r>
              <a:rPr lang="pt-BR" dirty="0" smtClean="0">
                <a:solidFill>
                  <a:srgbClr val="FF0000"/>
                </a:solidFill>
              </a:rPr>
              <a:t> sobre o SDK que é o ambiente de desenvolvimento para criar aplicações (programas) para o </a:t>
            </a:r>
            <a:r>
              <a:rPr lang="pt-BR" dirty="0" err="1" smtClean="0">
                <a:solidFill>
                  <a:srgbClr val="FF0000"/>
                </a:solidFill>
              </a:rPr>
              <a:t>Emotiv</a:t>
            </a:r>
            <a:r>
              <a:rPr lang="pt-BR" dirty="0" smtClean="0">
                <a:solidFill>
                  <a:srgbClr val="FF0000"/>
                </a:solidFill>
              </a:rPr>
              <a:t>.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Se tiver dúvida me procure.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Bauhaus 93" pitchFamily="82" charset="0"/>
              </a:rPr>
              <a:t>APIs</a:t>
            </a:r>
            <a:endParaRPr lang="pt-BR" sz="5400" dirty="0">
              <a:latin typeface="Bauhaus 93" pitchFamily="82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b="1" dirty="0" smtClean="0">
              <a:latin typeface="Goudy Old Style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b="1" dirty="0" smtClean="0">
                <a:latin typeface="Goudy Old Style" pitchFamily="18" charset="0"/>
              </a:rPr>
              <a:t>API (Application Programming Interface)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pt-BR" b="1" dirty="0" smtClean="0">
                <a:latin typeface="Goudy Old Style" pitchFamily="18" charset="0"/>
              </a:rPr>
              <a:t>Bibliotecas Padrão para EMOTIV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None/>
            </a:pPr>
            <a:endParaRPr lang="pt-BR" b="1" dirty="0" smtClean="0">
              <a:latin typeface="Goudy Old Style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pt-BR" b="1" dirty="0" smtClean="0">
                <a:latin typeface="Goudy Old Style" pitchFamily="18" charset="0"/>
              </a:rPr>
              <a:t>Programar novos aplicativos que trabalham com o</a:t>
            </a:r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b="1" dirty="0" smtClean="0">
                <a:latin typeface="Goudy Old Style" pitchFamily="18" charset="0"/>
              </a:rPr>
              <a:t>neuroheadset</a:t>
            </a:r>
            <a:endParaRPr lang="pt-BR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pt-BR" b="1" dirty="0" smtClean="0">
              <a:latin typeface="Goudy Old Style" pitchFamily="18" charset="0"/>
            </a:endParaRPr>
          </a:p>
          <a:p>
            <a:pPr lvl="1"/>
            <a:endParaRPr lang="pt-BR" dirty="0">
              <a:latin typeface="Goudy Old Style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Bauhaus 93" pitchFamily="82" charset="0"/>
              </a:rPr>
              <a:t>Detecções do EMOTIV</a:t>
            </a:r>
            <a:endParaRPr lang="pt-BR" sz="5400" dirty="0">
              <a:latin typeface="Bauhaus 93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/>
              <a:t>Expressivo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/>
              <a:t>Gestos (piscar olhos, sorrir, mexer a sobrancelha)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/>
              <a:t>Cognitivo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/>
              <a:t>Pensamento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t-BR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/>
              <a:t>Afetivo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/>
              <a:t>Sentimentos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Bauhaus 93" pitchFamily="82" charset="0"/>
              </a:rPr>
              <a:t>Expressivo</a:t>
            </a:r>
            <a:endParaRPr lang="pt-BR" dirty="0">
              <a:latin typeface="Bauhaus 93" pitchFamily="82" charset="0"/>
            </a:endParaRPr>
          </a:p>
        </p:txBody>
      </p:sp>
      <p:pic>
        <p:nvPicPr>
          <p:cNvPr id="4" name="Espaço Reservado para Conteúdo 3" descr="a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556792"/>
            <a:ext cx="7499350" cy="4592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Bauhaus 93" pitchFamily="82" charset="0"/>
              </a:rPr>
              <a:t>Afetivo</a:t>
            </a:r>
            <a:endParaRPr lang="pt-BR" dirty="0">
              <a:latin typeface="Bauhaus 93" pitchFamily="82" charset="0"/>
            </a:endParaRPr>
          </a:p>
        </p:txBody>
      </p:sp>
      <p:pic>
        <p:nvPicPr>
          <p:cNvPr id="3" name="Imagem 3" descr="dasdas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628800"/>
            <a:ext cx="7715374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Bauhaus 93" pitchFamily="82" charset="0"/>
              </a:rPr>
              <a:t>Cognitivo</a:t>
            </a:r>
            <a:endParaRPr lang="pt-BR" dirty="0">
              <a:latin typeface="Bauhaus 93" pitchFamily="82" charset="0"/>
            </a:endParaRPr>
          </a:p>
        </p:txBody>
      </p:sp>
      <p:pic>
        <p:nvPicPr>
          <p:cNvPr id="3" name="Imagem 3" descr="asdas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00808"/>
            <a:ext cx="792162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Bauhaus 93" pitchFamily="82" charset="0"/>
              </a:rPr>
              <a:t>Projetos</a:t>
            </a:r>
            <a:endParaRPr lang="pt-BR" sz="5400" dirty="0">
              <a:latin typeface="Bauhaus 93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Aplicação em desenvolvimento: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Leitura de piscadas com contador de quantidade de vezes que recebeu o sinal.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Próxima aplicação a ser realizada: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Leitura de movimento da cabeça, e com uma piscada simular clicar de um botão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Teclado Virtual Expressivo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Digitação através de movimentos da face e cabeça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Teclado Virtual Cognitivo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Digitação através da seleção de uma tecla por analise cognitiva (</a:t>
            </a:r>
            <a:r>
              <a:rPr lang="pt-BR" smtClean="0">
                <a:latin typeface="Goudy Old Style" pitchFamily="18" charset="0"/>
              </a:rPr>
              <a:t>apenas pensamento)  </a:t>
            </a:r>
            <a:endParaRPr lang="pt-BR" dirty="0" smtClean="0">
              <a:latin typeface="Goudy Old Style" pitchFamily="18" charset="0"/>
            </a:endParaRPr>
          </a:p>
          <a:p>
            <a:pPr lvl="1"/>
            <a:endParaRPr lang="pt-BR" dirty="0" smtClean="0">
              <a:latin typeface="Goudy Old Style" pitchFamily="18" charset="0"/>
            </a:endParaRPr>
          </a:p>
          <a:p>
            <a:pPr lvl="1">
              <a:buNone/>
            </a:pPr>
            <a:endParaRPr lang="pt-BR" dirty="0" smtClean="0">
              <a:latin typeface="Goudy Old Style" pitchFamily="18" charset="0"/>
            </a:endParaRPr>
          </a:p>
          <a:p>
            <a:pPr lvl="1">
              <a:buNone/>
            </a:pPr>
            <a:endParaRPr lang="pt-BR" dirty="0" smtClean="0">
              <a:latin typeface="Goudy Old Style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Bauhaus 93" pitchFamily="82" charset="0"/>
              </a:rPr>
              <a:t>Contatos</a:t>
            </a:r>
            <a:endParaRPr lang="pt-BR" sz="5400" dirty="0">
              <a:latin typeface="Bauhaus 93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Professor Fábio Garcez Bettio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  <a:hlinkClick r:id="rId2"/>
              </a:rPr>
              <a:t>fgbettio@yahoo.com.br</a:t>
            </a:r>
            <a:endParaRPr lang="pt-BR" dirty="0" smtClean="0">
              <a:latin typeface="Goudy Old Style" pitchFamily="18" charset="0"/>
            </a:endParaRPr>
          </a:p>
          <a:p>
            <a:pPr lvl="2" algn="just">
              <a:lnSpc>
                <a:spcPct val="150000"/>
              </a:lnSpc>
              <a:spcBef>
                <a:spcPts val="0"/>
              </a:spcBef>
              <a:buNone/>
            </a:pPr>
            <a:endParaRPr lang="pt-BR" dirty="0" smtClean="0">
              <a:latin typeface="Goudy Old Style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Ana Flávia Cruz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  <a:hlinkClick r:id="rId3"/>
              </a:rPr>
              <a:t>a.bsi@hotmail.com</a:t>
            </a:r>
            <a:endParaRPr lang="pt-BR" dirty="0" smtClean="0">
              <a:latin typeface="Goudy Old Style" pitchFamily="18" charset="0"/>
            </a:endParaRP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endParaRPr lang="pt-BR" dirty="0" smtClean="0">
              <a:latin typeface="Goudy Old Style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Alex Sandro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  <a:hlinkClick r:id="rId4"/>
              </a:rPr>
              <a:t>alex_oninja@hotmail.com</a:t>
            </a:r>
            <a:endParaRPr lang="pt-BR" dirty="0" smtClean="0">
              <a:latin typeface="Goudy Old Style" pitchFamily="18" charset="0"/>
            </a:endParaRPr>
          </a:p>
          <a:p>
            <a:pPr lvl="2"/>
            <a:endParaRPr lang="pt-BR" dirty="0" smtClean="0">
              <a:latin typeface="Goudy Old Style" pitchFamily="18" charset="0"/>
            </a:endParaRPr>
          </a:p>
          <a:p>
            <a:pPr lvl="1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Bauhaus 93" pitchFamily="82" charset="0"/>
              </a:rPr>
              <a:t>Roteiro</a:t>
            </a:r>
            <a:endParaRPr lang="pt-BR" sz="5400" dirty="0">
              <a:latin typeface="Bauhaus 93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  <a:cs typeface="Arial" pitchFamily="34" charset="0"/>
              </a:rPr>
              <a:t>EMOTIV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  <a:cs typeface="Arial" pitchFamily="34" charset="0"/>
              </a:rPr>
              <a:t>BCI – Interface Cérebro Computador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  <a:cs typeface="Arial" pitchFamily="34" charset="0"/>
              </a:rPr>
              <a:t>Componentes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  <a:cs typeface="Arial" pitchFamily="34" charset="0"/>
              </a:rPr>
              <a:t>NeuroHeadset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  <a:cs typeface="Arial" pitchFamily="34" charset="0"/>
              </a:rPr>
              <a:t>Comunicação – Computador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  <a:cs typeface="Arial" pitchFamily="34" charset="0"/>
              </a:rPr>
              <a:t>Softwares e Aplicações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  <a:cs typeface="Arial" pitchFamily="34" charset="0"/>
              </a:rPr>
              <a:t>APIs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  <a:cs typeface="Arial" pitchFamily="34" charset="0"/>
              </a:rPr>
              <a:t>Detecções do EMOTIV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  <a:cs typeface="Arial" pitchFamily="34" charset="0"/>
              </a:rPr>
              <a:t>Projetos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Bauhaus 93" pitchFamily="82" charset="0"/>
              </a:rPr>
              <a:t>Explicando o EMOTIV</a:t>
            </a:r>
            <a:endParaRPr lang="pt-BR" sz="5400" dirty="0">
              <a:latin typeface="Bauhaus 93" pitchFamily="82" charset="0"/>
            </a:endParaRPr>
          </a:p>
        </p:txBody>
      </p:sp>
      <p:pic>
        <p:nvPicPr>
          <p:cNvPr id="1026" name="Picture 2" descr="http://1.bp.blogspot.com/_jOSx2tnixxc/SkPpFzzonVI/AAAAAAAAIj8/08e8_P3FD1E/s320/cerebr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72816"/>
            <a:ext cx="2664296" cy="2376264"/>
          </a:xfrm>
          <a:prstGeom prst="rect">
            <a:avLst/>
          </a:prstGeom>
          <a:noFill/>
        </p:spPr>
      </p:pic>
      <p:sp>
        <p:nvSpPr>
          <p:cNvPr id="5" name="Seta para a esquerda 4"/>
          <p:cNvSpPr/>
          <p:nvPr/>
        </p:nvSpPr>
        <p:spPr>
          <a:xfrm>
            <a:off x="4211960" y="2924944"/>
            <a:ext cx="115212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cat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6136" y="1772816"/>
            <a:ext cx="3024336" cy="2520280"/>
          </a:xfrm>
          <a:prstGeom prst="rect">
            <a:avLst/>
          </a:prstGeom>
        </p:spPr>
      </p:pic>
      <p:sp>
        <p:nvSpPr>
          <p:cNvPr id="7" name="Seta para baixo 6"/>
          <p:cNvSpPr/>
          <p:nvPr/>
        </p:nvSpPr>
        <p:spPr>
          <a:xfrm>
            <a:off x="7380312" y="4437112"/>
            <a:ext cx="432048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6444208" y="5517232"/>
            <a:ext cx="3024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Goudy Old Style" pitchFamily="18" charset="0"/>
                <a:cs typeface="Arial" pitchFamily="34" charset="0"/>
              </a:rPr>
              <a:t>INTERPRETAÇÃO DO SINAL RECEBIDO</a:t>
            </a:r>
            <a:endParaRPr lang="pt-BR" sz="2000" dirty="0">
              <a:latin typeface="Goudy Old Style" pitchFamily="18" charset="0"/>
              <a:cs typeface="Arial" pitchFamily="34" charset="0"/>
            </a:endParaRPr>
          </a:p>
        </p:txBody>
      </p:sp>
      <p:sp>
        <p:nvSpPr>
          <p:cNvPr id="9" name="Seta para a esquerda 8"/>
          <p:cNvSpPr/>
          <p:nvPr/>
        </p:nvSpPr>
        <p:spPr>
          <a:xfrm>
            <a:off x="4788024" y="5733256"/>
            <a:ext cx="1440160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http://1.bp.blogspot.com/_MwOKX0L1vzg/TE4aAG609EI/AAAAAAAAAEg/cuQMpeiVIL8/s1600/pc%2520branc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4725144"/>
            <a:ext cx="2736304" cy="19286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Bauhaus 93" pitchFamily="82" charset="0"/>
              </a:rPr>
              <a:t>NeuroHeadset</a:t>
            </a:r>
            <a:endParaRPr lang="pt-BR" sz="5400" dirty="0"/>
          </a:p>
        </p:txBody>
      </p:sp>
      <p:pic>
        <p:nvPicPr>
          <p:cNvPr id="6" name="Espaço Reservado para Conteúdo 5" descr="cats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292080" y="1700808"/>
            <a:ext cx="3657600" cy="4113874"/>
          </a:xfrm>
          <a:prstGeom prst="rect">
            <a:avLst/>
          </a:prstGeom>
        </p:spPr>
      </p:pic>
      <p:sp>
        <p:nvSpPr>
          <p:cNvPr id="7" name="CaixaDeTexto 4"/>
          <p:cNvSpPr txBox="1">
            <a:spLocks noChangeArrowheads="1"/>
          </p:cNvSpPr>
          <p:nvPr/>
        </p:nvSpPr>
        <p:spPr bwMode="auto">
          <a:xfrm>
            <a:off x="1259632" y="2924944"/>
            <a:ext cx="380588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 eaLnBrk="1" hangingPunct="1">
              <a:buFont typeface="Arial" charset="0"/>
              <a:buChar char="•"/>
              <a:defRPr/>
            </a:pPr>
            <a:r>
              <a:rPr lang="pt-BR" sz="3200" b="1" dirty="0" smtClean="0">
                <a:latin typeface="Goudy Old Style" pitchFamily="18" charset="0"/>
              </a:rPr>
              <a:t> Um tipo de eletroencefalograma (EEG).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>
                <a:latin typeface="Goudy Old Style" pitchFamily="18" charset="0"/>
                <a:cs typeface="Arial" pitchFamily="34" charset="0"/>
              </a:rPr>
              <a:t/>
            </a:r>
            <a:br>
              <a:rPr lang="pt-BR" dirty="0" smtClean="0">
                <a:latin typeface="Goudy Old Style" pitchFamily="18" charset="0"/>
                <a:cs typeface="Arial" pitchFamily="34" charset="0"/>
              </a:rPr>
            </a:br>
            <a:r>
              <a:rPr lang="pt-BR" dirty="0" smtClean="0">
                <a:latin typeface="Bauhaus 93" pitchFamily="82" charset="0"/>
                <a:cs typeface="Arial" pitchFamily="34" charset="0"/>
              </a:rPr>
              <a:t>BCI – Interface Cérebro Computador</a:t>
            </a:r>
            <a:r>
              <a:rPr lang="pt-BR" dirty="0" smtClean="0">
                <a:latin typeface="Goudy Old Style" pitchFamily="18" charset="0"/>
                <a:cs typeface="Arial" pitchFamily="34" charset="0"/>
              </a:rPr>
              <a:t/>
            </a:r>
            <a:br>
              <a:rPr lang="pt-BR" dirty="0" smtClean="0">
                <a:latin typeface="Goudy Old Style" pitchFamily="18" charset="0"/>
                <a:cs typeface="Arial" pitchFamily="34" charset="0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>
              <a:latin typeface="Goudy Old Style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Interface cérebro máquina ou BCI( </a:t>
            </a:r>
            <a:r>
              <a:rPr lang="pt-BR" dirty="0" err="1" smtClean="0">
                <a:latin typeface="Goudy Old Style" pitchFamily="18" charset="0"/>
              </a:rPr>
              <a:t>brain</a:t>
            </a:r>
            <a:r>
              <a:rPr lang="pt-BR" dirty="0" smtClean="0">
                <a:latin typeface="Goudy Old Style" pitchFamily="18" charset="0"/>
              </a:rPr>
              <a:t> computer  interface)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Leitura de ondas neurais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Captação de ação por sensores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Interpretação da ação pela máquina</a:t>
            </a:r>
          </a:p>
          <a:p>
            <a:endParaRPr lang="pt-BR" dirty="0">
              <a:latin typeface="Goudy Old Style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Bauhaus 93" pitchFamily="82" charset="0"/>
              </a:rPr>
              <a:t>Componentes</a:t>
            </a:r>
            <a:endParaRPr lang="pt-BR" sz="5400" dirty="0">
              <a:latin typeface="Bauhaus 93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O EMOTIV é composto por: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NeuroHeadset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Receptor wireless via conexão USB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CD de Instalação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Manuais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Código fonte para criação de novas aplicações</a:t>
            </a:r>
            <a:endParaRPr lang="pt-BR" dirty="0">
              <a:latin typeface="Goudy Old Style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dirty="0" smtClean="0">
                <a:latin typeface="Bauhaus 93" pitchFamily="82" charset="0"/>
              </a:rPr>
              <a:t>Comunicação</a:t>
            </a:r>
            <a:r>
              <a:rPr lang="pt-BR" sz="4400" dirty="0" smtClean="0">
                <a:latin typeface="Goudy Old Style" pitchFamily="18" charset="0"/>
                <a:cs typeface="Arial" pitchFamily="34" charset="0"/>
              </a:rPr>
              <a:t> – </a:t>
            </a:r>
            <a:r>
              <a:rPr lang="pt-BR" sz="4400" dirty="0" smtClean="0">
                <a:latin typeface="Bauhaus 93" pitchFamily="82" charset="0"/>
              </a:rPr>
              <a:t>Computador</a:t>
            </a:r>
            <a:endParaRPr lang="pt-BR" sz="4400" dirty="0"/>
          </a:p>
        </p:txBody>
      </p:sp>
      <p:pic>
        <p:nvPicPr>
          <p:cNvPr id="1026" name="Picture 2" descr="http://media.forumpcs.com.br/wp-content/blogs.dir/15/files/comandando-um-computador-com-ondas-cerebrais/0046_raios.jpg/9999_0,0,0,0/0046_raios.jpg/0046_raio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484784"/>
            <a:ext cx="2304256" cy="2282366"/>
          </a:xfrm>
          <a:prstGeom prst="rect">
            <a:avLst/>
          </a:prstGeom>
          <a:noFill/>
        </p:spPr>
      </p:pic>
      <p:sp>
        <p:nvSpPr>
          <p:cNvPr id="7" name="Seta para a esquerda 6"/>
          <p:cNvSpPr/>
          <p:nvPr/>
        </p:nvSpPr>
        <p:spPr>
          <a:xfrm rot="10800000">
            <a:off x="3923928" y="2564904"/>
            <a:ext cx="115212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115616" y="4149080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Goudy Old Style" pitchFamily="18" charset="0"/>
              </a:rPr>
              <a:t>Lê Ondas Cerebrais</a:t>
            </a:r>
            <a:endParaRPr lang="pt-BR" sz="2400" dirty="0">
              <a:latin typeface="Goudy Old Style" pitchFamily="18" charset="0"/>
            </a:endParaRPr>
          </a:p>
        </p:txBody>
      </p:sp>
      <p:pic>
        <p:nvPicPr>
          <p:cNvPr id="1028" name="Picture 4" descr="http://pt.dreamstime.com/terra-do-planeta-e-dados-digitais-am-eacuterica-thumb1639518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556792"/>
            <a:ext cx="3072342" cy="216024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5652120" y="3861048"/>
            <a:ext cx="3275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Goudy Old Style" pitchFamily="18" charset="0"/>
              </a:rPr>
              <a:t>Processa e Converte em Dados Digitais</a:t>
            </a:r>
            <a:endParaRPr lang="pt-BR" sz="2400" dirty="0">
              <a:latin typeface="Goudy Old Style" pitchFamily="18" charset="0"/>
            </a:endParaRPr>
          </a:p>
        </p:txBody>
      </p:sp>
      <p:pic>
        <p:nvPicPr>
          <p:cNvPr id="10" name="Imagem 3" descr="Sem título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4869160"/>
            <a:ext cx="2974061" cy="1800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eta para baixo 10"/>
          <p:cNvSpPr/>
          <p:nvPr/>
        </p:nvSpPr>
        <p:spPr>
          <a:xfrm>
            <a:off x="8316416" y="4653136"/>
            <a:ext cx="432048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esquerda 11"/>
          <p:cNvSpPr/>
          <p:nvPr/>
        </p:nvSpPr>
        <p:spPr>
          <a:xfrm>
            <a:off x="7452320" y="5661248"/>
            <a:ext cx="720080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1115616" y="5301208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Goudy Old Style" pitchFamily="18" charset="0"/>
              </a:rPr>
              <a:t>Envia Dados por conexão Wireless</a:t>
            </a:r>
            <a:endParaRPr lang="pt-BR" sz="2400" dirty="0">
              <a:latin typeface="Goudy Old Style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Bauhaus 93" pitchFamily="82" charset="0"/>
              </a:rPr>
              <a:t>Software e Aplicações</a:t>
            </a:r>
            <a:endParaRPr lang="pt-BR" sz="54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Painel de Controle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pt-BR" dirty="0" err="1" smtClean="0">
                <a:latin typeface="Goudy Old Style" pitchFamily="18" charset="0"/>
              </a:rPr>
              <a:t>EmoEngine</a:t>
            </a:r>
            <a:r>
              <a:rPr lang="pt-BR" dirty="0" smtClean="0">
                <a:latin typeface="Goudy Old Style" pitchFamily="18" charset="0"/>
              </a:rPr>
              <a:t> (NeuroHeadset)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pt-BR" dirty="0" err="1" smtClean="0">
                <a:latin typeface="Goudy Old Style" pitchFamily="18" charset="0"/>
              </a:rPr>
              <a:t>EmoComposer</a:t>
            </a:r>
            <a:r>
              <a:rPr lang="pt-BR" dirty="0" smtClean="0">
                <a:latin typeface="Goudy Old Style" pitchFamily="18" charset="0"/>
              </a:rPr>
              <a:t> (Simulador do NeuroHeadset)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dirty="0" smtClean="0">
                <a:latin typeface="Goudy Old Style" pitchFamily="18" charset="0"/>
              </a:rPr>
              <a:t>	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err="1" smtClean="0">
                <a:latin typeface="Goudy Old Style" pitchFamily="18" charset="0"/>
              </a:rPr>
              <a:t>Emokey</a:t>
            </a:r>
            <a:r>
              <a:rPr lang="pt-BR" dirty="0" smtClean="0">
                <a:latin typeface="Goudy Old Style" pitchFamily="18" charset="0"/>
                <a:cs typeface="Arial" pitchFamily="34" charset="0"/>
              </a:rPr>
              <a:t> – </a:t>
            </a:r>
            <a:r>
              <a:rPr lang="pt-BR" dirty="0" smtClean="0">
                <a:latin typeface="Goudy Old Style" pitchFamily="18" charset="0"/>
              </a:rPr>
              <a:t>Ferramenta que traduz os sinais neurológicos para configurar funções específicas (emular dispositivos de saída)</a:t>
            </a:r>
          </a:p>
          <a:p>
            <a:pPr lvl="1">
              <a:buNone/>
            </a:pPr>
            <a:endParaRPr lang="pt-BR" dirty="0" smtClean="0">
              <a:latin typeface="Goudy Old Style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051720" y="2204864"/>
            <a:ext cx="1368152" cy="151216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latin typeface="Goudy Old Style" pitchFamily="18" charset="0"/>
              </a:rPr>
              <a:t>Painel de Controle</a:t>
            </a:r>
          </a:p>
        </p:txBody>
      </p:sp>
      <p:sp>
        <p:nvSpPr>
          <p:cNvPr id="7" name="Retângulo 6"/>
          <p:cNvSpPr/>
          <p:nvPr/>
        </p:nvSpPr>
        <p:spPr>
          <a:xfrm>
            <a:off x="1115616" y="4869160"/>
            <a:ext cx="1728787" cy="5048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000" dirty="0" err="1">
                <a:latin typeface="Goudy Old Style" pitchFamily="18" charset="0"/>
              </a:rPr>
              <a:t>EmoEngine</a:t>
            </a:r>
            <a:endParaRPr lang="pt-BR" sz="2000" dirty="0">
              <a:latin typeface="Goudy Old Style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059832" y="4869160"/>
            <a:ext cx="1800225" cy="5032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000" dirty="0" err="1">
                <a:latin typeface="Goudy Old Style" pitchFamily="18" charset="0"/>
              </a:rPr>
              <a:t>EmoComposer</a:t>
            </a:r>
            <a:endParaRPr lang="pt-BR" sz="2000" dirty="0">
              <a:latin typeface="Goudy Old Style" pitchFamily="18" charset="0"/>
            </a:endParaRPr>
          </a:p>
        </p:txBody>
      </p:sp>
      <p:sp>
        <p:nvSpPr>
          <p:cNvPr id="32" name="Retângulo 31"/>
          <p:cNvSpPr/>
          <p:nvPr/>
        </p:nvSpPr>
        <p:spPr bwMode="auto">
          <a:xfrm>
            <a:off x="6372200" y="2348880"/>
            <a:ext cx="2088232" cy="100811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 err="1">
                <a:latin typeface="Goudy Old Style" pitchFamily="18" charset="0"/>
              </a:rPr>
              <a:t>Emokey</a:t>
            </a:r>
            <a:endParaRPr lang="pt-BR" sz="2400" dirty="0">
              <a:latin typeface="Goudy Old Style" pitchFamily="18" charset="0"/>
            </a:endParaRPr>
          </a:p>
        </p:txBody>
      </p:sp>
      <p:sp>
        <p:nvSpPr>
          <p:cNvPr id="33" name="Retângulo 32"/>
          <p:cNvSpPr/>
          <p:nvPr/>
        </p:nvSpPr>
        <p:spPr bwMode="auto">
          <a:xfrm>
            <a:off x="6588224" y="4365104"/>
            <a:ext cx="1800225" cy="79216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000" dirty="0" smtClean="0">
                <a:latin typeface="Goudy Old Style" pitchFamily="18" charset="0"/>
              </a:rPr>
              <a:t>Aplicação</a:t>
            </a:r>
            <a:endParaRPr lang="pt-BR" sz="2000" dirty="0">
              <a:latin typeface="Goudy Old Style" pitchFamily="18" charset="0"/>
            </a:endParaRPr>
          </a:p>
        </p:txBody>
      </p:sp>
      <p:cxnSp>
        <p:nvCxnSpPr>
          <p:cNvPr id="43" name="Conector em curva 42"/>
          <p:cNvCxnSpPr>
            <a:stCxn id="7" idx="0"/>
          </p:cNvCxnSpPr>
          <p:nvPr/>
        </p:nvCxnSpPr>
        <p:spPr>
          <a:xfrm flipV="1">
            <a:off x="1980010" y="3717032"/>
            <a:ext cx="215726" cy="11521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em curva 44"/>
          <p:cNvCxnSpPr/>
          <p:nvPr/>
        </p:nvCxnSpPr>
        <p:spPr>
          <a:xfrm flipH="1" flipV="1">
            <a:off x="3131840" y="3717032"/>
            <a:ext cx="360040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em curva 44"/>
          <p:cNvCxnSpPr/>
          <p:nvPr/>
        </p:nvCxnSpPr>
        <p:spPr>
          <a:xfrm flipH="1" flipV="1">
            <a:off x="7452320" y="3429000"/>
            <a:ext cx="144016" cy="86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ítulo 2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Bauhaus 93" pitchFamily="82" charset="0"/>
              </a:rPr>
              <a:t>Software e Aplicações</a:t>
            </a:r>
            <a:endParaRPr lang="pt-BR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743</TotalTime>
  <Words>282</Words>
  <Application>Microsoft Office PowerPoint</Application>
  <PresentationFormat>Apresentação na tela (4:3)</PresentationFormat>
  <Paragraphs>85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Solstício</vt:lpstr>
      <vt:lpstr>EMOTIV</vt:lpstr>
      <vt:lpstr>Roteiro</vt:lpstr>
      <vt:lpstr>Explicando o EMOTIV</vt:lpstr>
      <vt:lpstr>NeuroHeadset</vt:lpstr>
      <vt:lpstr> BCI – Interface Cérebro Computador </vt:lpstr>
      <vt:lpstr>Componentes</vt:lpstr>
      <vt:lpstr>Comunicação – Computador</vt:lpstr>
      <vt:lpstr>Software e Aplicações</vt:lpstr>
      <vt:lpstr>Software e Aplicações</vt:lpstr>
      <vt:lpstr>SDK e as APIs</vt:lpstr>
      <vt:lpstr>APIs</vt:lpstr>
      <vt:lpstr>Detecções do EMOTIV</vt:lpstr>
      <vt:lpstr>Expressivo</vt:lpstr>
      <vt:lpstr>Afetivo</vt:lpstr>
      <vt:lpstr>Cognitivo</vt:lpstr>
      <vt:lpstr>Projetos</vt:lpstr>
      <vt:lpstr>Contatos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EMOTIV</dc:title>
  <dc:creator>Microsoft</dc:creator>
  <cp:lastModifiedBy>bettio</cp:lastModifiedBy>
  <cp:revision>41</cp:revision>
  <dcterms:created xsi:type="dcterms:W3CDTF">2012-04-24T12:54:47Z</dcterms:created>
  <dcterms:modified xsi:type="dcterms:W3CDTF">2012-04-27T00:06:26Z</dcterms:modified>
</cp:coreProperties>
</file>