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9"/>
  </p:notesMasterIdLst>
  <p:handoutMasterIdLst>
    <p:handoutMasterId r:id="rId23"/>
  </p:handoutMasterIdLst>
  <p:sldIdLst>
    <p:sldId id="256" r:id="rId4"/>
    <p:sldId id="453" r:id="rId5"/>
    <p:sldId id="454" r:id="rId6"/>
    <p:sldId id="494" r:id="rId7"/>
    <p:sldId id="468" r:id="rId8"/>
    <p:sldId id="495" r:id="rId10"/>
    <p:sldId id="469" r:id="rId11"/>
    <p:sldId id="467" r:id="rId12"/>
    <p:sldId id="470" r:id="rId13"/>
    <p:sldId id="496" r:id="rId14"/>
    <p:sldId id="471" r:id="rId15"/>
    <p:sldId id="461" r:id="rId16"/>
    <p:sldId id="462" r:id="rId17"/>
    <p:sldId id="463" r:id="rId18"/>
    <p:sldId id="464" r:id="rId19"/>
    <p:sldId id="508" r:id="rId20"/>
    <p:sldId id="491" r:id="rId21"/>
    <p:sldId id="29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NE"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2525"/>
    <a:srgbClr val="0099FF"/>
    <a:srgbClr val="6699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3778" autoAdjust="0"/>
  </p:normalViewPr>
  <p:slideViewPr>
    <p:cSldViewPr>
      <p:cViewPr>
        <p:scale>
          <a:sx n="75" d="100"/>
          <a:sy n="75" d="100"/>
        </p:scale>
        <p:origin x="-1278" y="-198"/>
      </p:cViewPr>
      <p:guideLst>
        <p:guide orient="horz" pos="2159"/>
        <p:guide pos="2880"/>
      </p:guideLst>
    </p:cSldViewPr>
  </p:slideViewPr>
  <p:notesTextViewPr>
    <p:cViewPr>
      <p:scale>
        <a:sx n="100" d="100"/>
        <a:sy n="100" d="100"/>
      </p:scale>
      <p:origin x="0" y="0"/>
    </p:cViewPr>
  </p:notesTextViewPr>
  <p:notesViewPr>
    <p:cSldViewPr>
      <p:cViewPr varScale="1">
        <p:scale>
          <a:sx n="84" d="100"/>
          <a:sy n="84" d="100"/>
        </p:scale>
        <p:origin x="-3852" y="-84"/>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F3CC18-68D1-48BE-9D59-934C5BFE82F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04CA0D-6862-4A66-8DF3-1E758CE1C7E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64764-0792-41E8-A0B1-BD9B819223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8B378-6E81-48FE-80B0-B431253C51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目标是必须的，即无论你</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如何做，只要满足目标即可。怎么判断呢？经验判断！谁来判断？评估时的内部评估员！</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实践是期望的，所谓期望，是说你最好那么做，你不那么做也可以，但是你要证明你的替换做法是可以满足目标要求的。怎么判定是否满足了目标要求了，参见上边（</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）“必须的”解释。</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子实践、实践的名字、目的描述、对目标与实践的解释说明、典型的文</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档等这些都是参考的说明，是解释性的资料，不是正式评估时必须考察的内容。</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。正如你们在图上看到的，在这</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个框架中，还有很多东西都是空的，等待补充，等待装修的，模型应用到每个企业后需要各</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个企业补充完善那些空白。用什么去补充完善呢？用你们公司的实际做法，用你们公司能做</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到的做法，用敏捷的方法，用</a:t>
            </a:r>
            <a:r>
              <a:rPr lang="en-US" altLang="zh-CN" sz="1200" b="0" i="0" u="none" strike="noStrike" kern="1200" baseline="0" dirty="0" smtClean="0">
                <a:solidFill>
                  <a:schemeClr val="tx1"/>
                </a:solidFill>
                <a:latin typeface="+mn-lt"/>
                <a:ea typeface="+mn-ea"/>
                <a:cs typeface="+mn-cs"/>
              </a:rPr>
              <a:t>ISO</a:t>
            </a:r>
            <a:r>
              <a:rPr lang="zh-CN" altLang="en-US" sz="1200" b="0" i="0" u="none" strike="noStrike" kern="1200" baseline="0" dirty="0" smtClean="0">
                <a:solidFill>
                  <a:schemeClr val="tx1"/>
                </a:solidFill>
                <a:latin typeface="+mn-lt"/>
                <a:ea typeface="+mn-ea"/>
                <a:cs typeface="+mn-cs"/>
              </a:rPr>
              <a:t>，用什么都可以，只要你能满足“必须的”</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，只要满足目标即可。怎么判断呢？经验判断！谁来判断？评估时的内部评估员！内</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部评估组成员累计的工程经验要超过</a:t>
            </a:r>
            <a:r>
              <a:rPr lang="en-US" altLang="zh-CN" sz="1200" b="0" i="0" u="none" strike="noStrike" kern="1200" baseline="0" dirty="0" smtClean="0">
                <a:solidFill>
                  <a:schemeClr val="tx1"/>
                </a:solidFill>
                <a:latin typeface="+mn-lt"/>
                <a:ea typeface="+mn-ea"/>
                <a:cs typeface="+mn-cs"/>
              </a:rPr>
              <a:t>25 </a:t>
            </a:r>
            <a:r>
              <a:rPr lang="zh-CN" altLang="en-US" sz="1200" b="0" i="0" u="none" strike="noStrike" kern="1200" baseline="0" dirty="0" smtClean="0">
                <a:solidFill>
                  <a:schemeClr val="tx1"/>
                </a:solidFill>
                <a:latin typeface="+mn-lt"/>
                <a:ea typeface="+mn-ea"/>
                <a:cs typeface="+mn-cs"/>
              </a:rPr>
              <a:t>年才可以，只要内部评估组成员都一致同意（都同</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意或大部分同意有个别人保持中立）即可。</a:t>
            </a:r>
            <a:endParaRPr lang="zh-CN" altLang="en-US" dirty="0"/>
          </a:p>
        </p:txBody>
      </p:sp>
      <p:sp>
        <p:nvSpPr>
          <p:cNvPr id="4" name="灯片编号占位符 3"/>
          <p:cNvSpPr>
            <a:spLocks noGrp="1"/>
          </p:cNvSpPr>
          <p:nvPr>
            <p:ph type="sldNum" sz="quarter" idx="10"/>
          </p:nvPr>
        </p:nvSpPr>
        <p:spPr/>
        <p:txBody>
          <a:bodyPr/>
          <a:lstStyle/>
          <a:p>
            <a:fld id="{FFF8B378-6E81-48FE-80B0-B431253C51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目标是必须的，即无论你</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如何做，只要满足目标即可。怎么判断呢？经验判断！谁来判断？评估时的内部评估员！</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实践是期望的，所谓期望，是说你最好那么做，你不那么做也可以，但是你要证明你的替换做法是可以满足目标要求的。怎么判定是否满足了目标要求了，参见上边（</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）“必须的”解释。</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子实践、实践的名字、目的描述、对目标与实践的解释说明、典型的文</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档等这些都是参考的说明，是解释性的资料，不是正式评估时必须考察的内容。</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。正如你们在图上看到的，在这</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个框架中，还有很多东西都是空的，等待补充，等待装修的，模型应用到每个企业后需要各</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个企业补充完善那些空白。用什么去补充完善呢？用你们公司的实际做法，用你们公司能做</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到的做法，用敏捷的方法，用</a:t>
            </a:r>
            <a:r>
              <a:rPr lang="en-US" altLang="zh-CN" sz="1200" b="0" i="0" u="none" strike="noStrike" kern="1200" baseline="0" dirty="0" smtClean="0">
                <a:solidFill>
                  <a:schemeClr val="tx1"/>
                </a:solidFill>
                <a:latin typeface="+mn-lt"/>
                <a:ea typeface="+mn-ea"/>
                <a:cs typeface="+mn-cs"/>
              </a:rPr>
              <a:t>ISO</a:t>
            </a:r>
            <a:r>
              <a:rPr lang="zh-CN" altLang="en-US" sz="1200" b="0" i="0" u="none" strike="noStrike" kern="1200" baseline="0" dirty="0" smtClean="0">
                <a:solidFill>
                  <a:schemeClr val="tx1"/>
                </a:solidFill>
                <a:latin typeface="+mn-lt"/>
                <a:ea typeface="+mn-ea"/>
                <a:cs typeface="+mn-cs"/>
              </a:rPr>
              <a:t>，用什么都可以，只要你能满足“必须的”</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，只要满足目标即可。怎么判断呢？经验判断！谁来判断？评估时的内部评估员！内</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部评估组成员累计的工程经验要超过</a:t>
            </a:r>
            <a:r>
              <a:rPr lang="en-US" altLang="zh-CN" sz="1200" b="0" i="0" u="none" strike="noStrike" kern="1200" baseline="0" dirty="0" smtClean="0">
                <a:solidFill>
                  <a:schemeClr val="tx1"/>
                </a:solidFill>
                <a:latin typeface="+mn-lt"/>
                <a:ea typeface="+mn-ea"/>
                <a:cs typeface="+mn-cs"/>
              </a:rPr>
              <a:t>25 </a:t>
            </a:r>
            <a:r>
              <a:rPr lang="zh-CN" altLang="en-US" sz="1200" b="0" i="0" u="none" strike="noStrike" kern="1200" baseline="0" dirty="0" smtClean="0">
                <a:solidFill>
                  <a:schemeClr val="tx1"/>
                </a:solidFill>
                <a:latin typeface="+mn-lt"/>
                <a:ea typeface="+mn-ea"/>
                <a:cs typeface="+mn-cs"/>
              </a:rPr>
              <a:t>年才可以，只要内部评估组成员都一致同意（都同</a:t>
            </a:r>
            <a:endParaRPr lang="zh-CN" altLang="en-US"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意或大部分同意有个别人保持中立）即可。</a:t>
            </a:r>
            <a:endParaRPr lang="zh-CN" altLang="en-US" dirty="0"/>
          </a:p>
        </p:txBody>
      </p:sp>
      <p:sp>
        <p:nvSpPr>
          <p:cNvPr id="4" name="灯片编号占位符 3"/>
          <p:cNvSpPr>
            <a:spLocks noGrp="1"/>
          </p:cNvSpPr>
          <p:nvPr>
            <p:ph type="sldNum" sz="quarter" idx="10"/>
          </p:nvPr>
        </p:nvSpPr>
        <p:spPr/>
        <p:txBody>
          <a:bodyPr/>
          <a:lstStyle/>
          <a:p>
            <a:fld id="{FFF8B378-6E81-48FE-80B0-B431253C514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1214422"/>
            <a:ext cx="2643174" cy="38576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5" descr="C:\Documents and Settings\lix537.ODCC\桌面\图片3.jpg"/>
          <p:cNvPicPr>
            <a:picLocks noChangeAspect="1" noChangeArrowheads="1"/>
          </p:cNvPicPr>
          <p:nvPr userDrawn="1"/>
        </p:nvPicPr>
        <p:blipFill>
          <a:blip r:embed="rId2" cstate="print"/>
          <a:srcRect/>
          <a:stretch>
            <a:fillRect/>
          </a:stretch>
        </p:blipFill>
        <p:spPr bwMode="auto">
          <a:xfrm>
            <a:off x="142844" y="1202259"/>
            <a:ext cx="3643338" cy="3869816"/>
          </a:xfrm>
          <a:prstGeom prst="rect">
            <a:avLst/>
          </a:prstGeom>
          <a:noFill/>
        </p:spPr>
      </p:pic>
      <p:sp>
        <p:nvSpPr>
          <p:cNvPr id="9" name="矩形 8"/>
          <p:cNvSpPr/>
          <p:nvPr userDrawn="1"/>
        </p:nvSpPr>
        <p:spPr>
          <a:xfrm>
            <a:off x="3857620" y="1214422"/>
            <a:ext cx="5286380" cy="3857652"/>
          </a:xfrm>
          <a:prstGeom prst="rect">
            <a:avLst/>
          </a:prstGeom>
          <a:solidFill>
            <a:srgbClr val="D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42844" y="1142984"/>
            <a:ext cx="1428760"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userDrawn="1"/>
        </p:nvSpPr>
        <p:spPr>
          <a:xfrm>
            <a:off x="4000496" y="1834192"/>
            <a:ext cx="4857784" cy="346249"/>
          </a:xfrm>
          <a:prstGeom prst="rect">
            <a:avLst/>
          </a:prstGeom>
          <a:noFill/>
        </p:spPr>
        <p:txBody>
          <a:bodyPr wrap="square" rtlCol="0">
            <a:spAutoFit/>
          </a:bodyPr>
          <a:lstStyle/>
          <a:p>
            <a:r>
              <a:rPr lang="zh-CN" altLang="en-US" sz="1650" dirty="0" smtClean="0">
                <a:solidFill>
                  <a:schemeClr val="bg1"/>
                </a:solidFill>
                <a:latin typeface="华文细黑" panose="02010600040101010101" pitchFamily="2" charset="-122"/>
                <a:ea typeface="华文细黑" panose="02010600040101010101" pitchFamily="2" charset="-122"/>
              </a:rPr>
              <a:t>武汉光庭信息技术有限公司</a:t>
            </a:r>
            <a:endParaRPr lang="en-US" altLang="zh-CN" sz="1650" dirty="0" smtClean="0">
              <a:solidFill>
                <a:schemeClr val="bg1"/>
              </a:solidFill>
              <a:latin typeface="华文细黑" panose="02010600040101010101" pitchFamily="2" charset="-122"/>
              <a:ea typeface="华文细黑" panose="02010600040101010101" pitchFamily="2" charset="-122"/>
            </a:endParaRPr>
          </a:p>
        </p:txBody>
      </p:sp>
      <p:sp>
        <p:nvSpPr>
          <p:cNvPr id="2" name="标题 1"/>
          <p:cNvSpPr>
            <a:spLocks noGrp="1"/>
          </p:cNvSpPr>
          <p:nvPr>
            <p:ph type="ctrTitle"/>
          </p:nvPr>
        </p:nvSpPr>
        <p:spPr>
          <a:xfrm>
            <a:off x="3857620" y="2143115"/>
            <a:ext cx="5214974" cy="928695"/>
          </a:xfrm>
          <a:effectLst>
            <a:outerShdw blurRad="50800" dist="38100" dir="2700000" algn="tl" rotWithShape="0">
              <a:prstClr val="black">
                <a:alpha val="40000"/>
              </a:prstClr>
            </a:outerShdw>
          </a:effectLst>
          <a:scene3d>
            <a:camera prst="orthographicFront"/>
            <a:lightRig rig="threePt" dir="t"/>
          </a:scene3d>
          <a:sp3d>
            <a:bevelT/>
          </a:sp3d>
        </p:spPr>
        <p:txBody>
          <a:bodyPr>
            <a:noAutofit/>
          </a:bodyPr>
          <a:lstStyle>
            <a:lvl1pPr marL="0" marR="0" indent="0" algn="ctr" defTabSz="914400" rtl="0" eaLnBrk="1" fontAlgn="auto" latinLnBrk="0" hangingPunct="1">
              <a:lnSpc>
                <a:spcPct val="100000"/>
              </a:lnSpc>
              <a:spcBef>
                <a:spcPct val="0"/>
              </a:spcBef>
              <a:spcAft>
                <a:spcPts val="0"/>
              </a:spcAft>
              <a:defRPr sz="4400">
                <a:solidFill>
                  <a:schemeClr val="bg1"/>
                </a:solidFill>
              </a:defRPr>
            </a:lvl1pPr>
          </a:lstStyle>
          <a:p>
            <a:pPr marL="0" marR="0" lvl="0" indent="0" defTabSz="914400" rtl="0" eaLnBrk="1" fontAlgn="auto" latinLnBrk="0" hangingPunct="1">
              <a:lnSpc>
                <a:spcPct val="100000"/>
              </a:lnSpc>
              <a:spcBef>
                <a:spcPct val="0"/>
              </a:spcBef>
              <a:spcAft>
                <a:spcPts val="0"/>
              </a:spcAft>
              <a:defRPr/>
            </a:pPr>
            <a:r>
              <a:rPr kumimoji="0" lang="zh-CN" altLang="en-US" sz="4800" b="1" i="0" u="none" strike="noStrike" kern="1200" cap="none" spc="0" normalizeH="0" baseline="0" noProof="0" dirty="0" smtClean="0">
                <a:ln>
                  <a:noFill/>
                </a:ln>
                <a:solidFill>
                  <a:schemeClr val="bg1"/>
                </a:solidFill>
                <a:effectLst/>
                <a:uLnTx/>
                <a:uFillTx/>
                <a:latin typeface="黑体" panose="02010609060101010101" pitchFamily="2" charset="-122"/>
                <a:ea typeface="黑体" panose="02010609060101010101" pitchFamily="2" charset="-122"/>
                <a:cs typeface="+mj-cs"/>
              </a:rPr>
              <a:t>单击此处编辑母版标题样式</a:t>
            </a:r>
            <a:endParaRPr kumimoji="0" lang="zh-CN" altLang="en-US" sz="4800" b="1" i="0" u="none" strike="noStrike" kern="1200" cap="none" spc="0" normalizeH="0" baseline="0" noProof="0" dirty="0">
              <a:ln>
                <a:noFill/>
              </a:ln>
              <a:solidFill>
                <a:schemeClr val="bg1"/>
              </a:solidFill>
              <a:effectLst/>
              <a:uLnTx/>
              <a:uFillTx/>
              <a:latin typeface="黑体" panose="02010609060101010101" pitchFamily="2" charset="-122"/>
              <a:ea typeface="黑体" panose="02010609060101010101" pitchFamily="2" charset="-122"/>
              <a:cs typeface="+mj-cs"/>
            </a:endParaRPr>
          </a:p>
        </p:txBody>
      </p:sp>
      <p:sp>
        <p:nvSpPr>
          <p:cNvPr id="3" name="副标题 2"/>
          <p:cNvSpPr>
            <a:spLocks noGrp="1"/>
          </p:cNvSpPr>
          <p:nvPr>
            <p:ph type="subTitle" idx="1"/>
          </p:nvPr>
        </p:nvSpPr>
        <p:spPr>
          <a:xfrm>
            <a:off x="4029116" y="3714752"/>
            <a:ext cx="4757726" cy="642942"/>
          </a:xfrm>
        </p:spPr>
        <p:txBody>
          <a:bodyPr/>
          <a:lstStyle>
            <a:lvl1pPr marL="0" indent="0" algn="ctr">
              <a:buNone/>
              <a:defRPr>
                <a:solidFill>
                  <a:schemeClr val="bg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5" name="页脚占位符 4"/>
          <p:cNvSpPr>
            <a:spLocks noGrp="1"/>
          </p:cNvSpPr>
          <p:nvPr>
            <p:ph type="ftr" sz="quarter" idx="11"/>
          </p:nvPr>
        </p:nvSpPr>
        <p:spPr>
          <a:xfrm>
            <a:off x="3124200" y="6417734"/>
            <a:ext cx="2895600" cy="365125"/>
          </a:xfrm>
        </p:spPr>
        <p:txBody>
          <a:bodyPr/>
          <a:lstStyle/>
          <a:p>
            <a:endParaRPr lang="zh-CN" altLang="en-US"/>
          </a:p>
        </p:txBody>
      </p:sp>
      <p:sp>
        <p:nvSpPr>
          <p:cNvPr id="6" name="灯片编号占位符 5"/>
          <p:cNvSpPr>
            <a:spLocks noGrp="1"/>
          </p:cNvSpPr>
          <p:nvPr>
            <p:ph type="sldNum" sz="quarter" idx="12"/>
          </p:nvPr>
        </p:nvSpPr>
        <p:spPr>
          <a:xfrm>
            <a:off x="6553200" y="6417734"/>
            <a:ext cx="2133600" cy="365125"/>
          </a:xfrm>
        </p:spPr>
        <p:txBody>
          <a:bodyPr/>
          <a:lstStyle/>
          <a:p>
            <a:fld id="{0C913308-F349-4B6D-A68A-DD1791B4A57B}" type="slidenum">
              <a:rPr lang="zh-CN" altLang="en-US" smtClean="0"/>
            </a:fld>
            <a:endParaRPr lang="zh-CN" altLang="en-US"/>
          </a:p>
        </p:txBody>
      </p:sp>
      <p:sp>
        <p:nvSpPr>
          <p:cNvPr id="20" name="TextBox 19"/>
          <p:cNvSpPr txBox="1"/>
          <p:nvPr userDrawn="1"/>
        </p:nvSpPr>
        <p:spPr>
          <a:xfrm>
            <a:off x="7072330" y="6461797"/>
            <a:ext cx="1285884" cy="276999"/>
          </a:xfrm>
          <a:prstGeom prst="rect">
            <a:avLst/>
          </a:prstGeom>
          <a:noFill/>
        </p:spPr>
        <p:txBody>
          <a:bodyPr wrap="square" rtlCol="0" anchor="ctr">
            <a:spAutoFit/>
          </a:bodyPr>
          <a:lstStyle/>
          <a:p>
            <a:r>
              <a:rPr lang="en-US" altLang="zh-CN" sz="1200" dirty="0" err="1" smtClean="0">
                <a:solidFill>
                  <a:schemeClr val="tx1">
                    <a:lumMod val="50000"/>
                    <a:lumOff val="50000"/>
                  </a:schemeClr>
                </a:solidFill>
                <a:latin typeface="+mn-lt"/>
                <a:ea typeface="Arial Unicode MS" pitchFamily="34" charset="-122"/>
                <a:cs typeface="Arial Unicode MS" pitchFamily="34" charset="-122"/>
              </a:rPr>
              <a:t>Kotei</a:t>
            </a:r>
            <a:r>
              <a:rPr lang="en-US" altLang="zh-CN" sz="1200" dirty="0" smtClean="0">
                <a:solidFill>
                  <a:schemeClr val="tx1">
                    <a:lumMod val="50000"/>
                    <a:lumOff val="50000"/>
                  </a:schemeClr>
                </a:solidFill>
                <a:latin typeface="+mn-lt"/>
                <a:ea typeface="Arial Unicode MS" pitchFamily="34" charset="-122"/>
                <a:cs typeface="Arial Unicode MS" pitchFamily="34" charset="-122"/>
              </a:rPr>
              <a:t> Confidential</a:t>
            </a:r>
            <a:endParaRPr lang="zh-CN" altLang="en-US" sz="1200" dirty="0">
              <a:solidFill>
                <a:schemeClr val="tx1">
                  <a:lumMod val="50000"/>
                  <a:lumOff val="50000"/>
                </a:schemeClr>
              </a:solidFill>
              <a:latin typeface="+mn-lt"/>
              <a:ea typeface="Arial Unicode MS" pitchFamily="34" charset="-122"/>
              <a:cs typeface="Arial Unicode MS" pitchFamily="34" charset="-122"/>
            </a:endParaRPr>
          </a:p>
        </p:txBody>
      </p:sp>
      <p:sp>
        <p:nvSpPr>
          <p:cNvPr id="21" name="TextBox 20"/>
          <p:cNvSpPr txBox="1"/>
          <p:nvPr userDrawn="1"/>
        </p:nvSpPr>
        <p:spPr>
          <a:xfrm>
            <a:off x="142844" y="6461797"/>
            <a:ext cx="4071966" cy="276999"/>
          </a:xfrm>
          <a:prstGeom prst="rect">
            <a:avLst/>
          </a:prstGeom>
          <a:noFill/>
        </p:spPr>
        <p:txBody>
          <a:bodyPr wrap="square" rtlCol="0" anchor="ctr">
            <a:spAutoFit/>
          </a:bodyPr>
          <a:lstStyle/>
          <a:p>
            <a:r>
              <a:rPr lang="en-US" altLang="zh-CN" sz="1200" dirty="0" smtClean="0">
                <a:solidFill>
                  <a:schemeClr val="tx1">
                    <a:lumMod val="50000"/>
                    <a:lumOff val="50000"/>
                  </a:schemeClr>
                </a:solidFill>
                <a:latin typeface="+mn-lt"/>
                <a:ea typeface="Arial Unicode MS" pitchFamily="34" charset="-122"/>
                <a:cs typeface="Arial Unicode MS" pitchFamily="34" charset="-122"/>
              </a:rPr>
              <a:t>WUHAN KOTEI INFORMATICS CO.,LTD.</a:t>
            </a:r>
            <a:endParaRPr lang="zh-CN" altLang="en-US" sz="1200" dirty="0">
              <a:solidFill>
                <a:schemeClr val="tx1">
                  <a:lumMod val="50000"/>
                  <a:lumOff val="50000"/>
                </a:schemeClr>
              </a:solidFill>
              <a:latin typeface="+mn-lt"/>
              <a:ea typeface="Arial Unicode MS" pitchFamily="34" charset="-122"/>
              <a:cs typeface="Arial Unicode MS" pitchFamily="34" charset="-122"/>
            </a:endParaRPr>
          </a:p>
        </p:txBody>
      </p:sp>
      <p:pic>
        <p:nvPicPr>
          <p:cNvPr id="17" name="Picture 2" descr="D:\谢丽\公司文件\公司LOGO新\标志+公司全称使用png格式120724\kotei\kotei-小.png"/>
          <p:cNvPicPr>
            <a:picLocks noChangeAspect="1" noChangeArrowheads="1"/>
          </p:cNvPicPr>
          <p:nvPr userDrawn="1"/>
        </p:nvPicPr>
        <p:blipFill>
          <a:blip r:embed="rId3" cstate="print"/>
          <a:srcRect/>
          <a:stretch>
            <a:fillRect/>
          </a:stretch>
        </p:blipFill>
        <p:spPr bwMode="auto">
          <a:xfrm>
            <a:off x="142844" y="1182672"/>
            <a:ext cx="1500198" cy="41672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457200" y="1357298"/>
            <a:ext cx="8229600" cy="4768865"/>
          </a:xfrm>
        </p:spPr>
        <p:txBody>
          <a:bodyPr vert="eaVert"/>
          <a:lstStyle>
            <a:lvl1pPr>
              <a:defRPr b="0"/>
            </a:lvl1pPr>
            <a:lvl2pPr>
              <a:defRPr b="0"/>
            </a:lvl2pPr>
            <a:lvl3pPr>
              <a:defRPr b="0"/>
            </a:lvl3pPr>
            <a:lvl4pPr>
              <a:defRPr b="0"/>
            </a:lvl4pPr>
            <a:lvl5pPr>
              <a:defRPr b="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14422"/>
            <a:ext cx="2057400" cy="4911741"/>
          </a:xfrm>
        </p:spPr>
        <p:txBody>
          <a:bodyPr vert="eaVert"/>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a:xfrm>
            <a:off x="457200" y="1214422"/>
            <a:ext cx="6019800" cy="4911741"/>
          </a:xfrm>
        </p:spPr>
        <p:txBody>
          <a:bodyPr vert="eaVert"/>
          <a:lstStyle>
            <a:lvl1pPr>
              <a:defRPr b="0"/>
            </a:lvl1pPr>
            <a:lvl2pPr>
              <a:defRPr b="0"/>
            </a:lvl2pPr>
            <a:lvl3pPr>
              <a:defRPr b="0"/>
            </a:lvl3pPr>
            <a:lvl4pPr>
              <a:defRPr b="0"/>
            </a:lvl4pPr>
            <a:lvl5pPr>
              <a:defRPr b="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79936-7380-46B8-A5EE-B96D4A5B5B3C}" type="slidenum">
              <a:rPr lang="zh-CN" altLang="en-US" smtClean="0"/>
            </a:fld>
            <a:endParaRPr lang="zh-CN" altLang="en-US"/>
          </a:p>
        </p:txBody>
      </p:sp>
      <p:sp>
        <p:nvSpPr>
          <p:cNvPr id="9" name="矩形 8"/>
          <p:cNvSpPr/>
          <p:nvPr userDrawn="1"/>
        </p:nvSpPr>
        <p:spPr>
          <a:xfrm>
            <a:off x="-32" y="1643050"/>
            <a:ext cx="285752" cy="2500330"/>
          </a:xfrm>
          <a:prstGeom prst="rect">
            <a:avLst/>
          </a:prstGeom>
          <a:solidFill>
            <a:srgbClr val="D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Documents and Settings\lix537.ODCC\桌面\图片3.jpg"/>
          <p:cNvPicPr>
            <a:picLocks noChangeAspect="1" noChangeArrowheads="1"/>
          </p:cNvPicPr>
          <p:nvPr userDrawn="1"/>
        </p:nvPicPr>
        <p:blipFill>
          <a:blip r:embed="rId2" cstate="print"/>
          <a:srcRect/>
          <a:stretch>
            <a:fillRect/>
          </a:stretch>
        </p:blipFill>
        <p:spPr bwMode="auto">
          <a:xfrm>
            <a:off x="5429256" y="1643050"/>
            <a:ext cx="3714744" cy="2571768"/>
          </a:xfrm>
          <a:prstGeom prst="rect">
            <a:avLst/>
          </a:prstGeom>
          <a:noFill/>
        </p:spPr>
      </p:pic>
      <p:pic>
        <p:nvPicPr>
          <p:cNvPr id="11" name="Picture 2" descr="D:\谢丽\公司文件\公司LOGO新\标志+公司全称使用png格式120724\kotei\kotei-小.png"/>
          <p:cNvPicPr>
            <a:picLocks noChangeAspect="1" noChangeArrowheads="1"/>
          </p:cNvPicPr>
          <p:nvPr userDrawn="1"/>
        </p:nvPicPr>
        <p:blipFill>
          <a:blip r:embed="rId3" cstate="print"/>
          <a:srcRect/>
          <a:stretch>
            <a:fillRect/>
          </a:stretch>
        </p:blipFill>
        <p:spPr bwMode="auto">
          <a:xfrm>
            <a:off x="7643834" y="714356"/>
            <a:ext cx="1028710" cy="285752"/>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11175"/>
          </a:xfrm>
        </p:spPr>
        <p:txBody>
          <a:body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a:xfrm>
            <a:off x="6553200" y="6421438"/>
            <a:ext cx="2133600" cy="365125"/>
          </a:xfrm>
        </p:spPr>
        <p:txBody>
          <a:bodyPr/>
          <a:lstStyle>
            <a:lvl1pPr>
              <a:defRPr/>
            </a:lvl1pPr>
          </a:lstStyle>
          <a:p>
            <a:fld id="{1D76ECAF-47C0-4EF7-9AAC-C31222045CE2}" type="slidenum">
              <a:rPr lang="zh-CN" altLang="en-US">
                <a:solidFill>
                  <a:prstClr val="black">
                    <a:tint val="75000"/>
                  </a:prstClr>
                </a:solidFill>
              </a:rPr>
            </a:fld>
            <a:endParaRPr lang="zh-CN" altLang="en-US" sz="1800">
              <a:solidFill>
                <a:prstClr val="black"/>
              </a:solidFill>
            </a:endParaRPr>
          </a:p>
        </p:txBody>
      </p:sp>
      <p:sp>
        <p:nvSpPr>
          <p:cNvPr id="4" name="页脚占位符 3"/>
          <p:cNvSpPr>
            <a:spLocks noGrp="1"/>
          </p:cNvSpPr>
          <p:nvPr>
            <p:ph type="ftr" sz="quarter" idx="11"/>
          </p:nvPr>
        </p:nvSpPr>
        <p:spPr>
          <a:xfrm>
            <a:off x="3124200" y="6421438"/>
            <a:ext cx="2895600" cy="365125"/>
          </a:xfrm>
        </p:spPr>
        <p:txBody>
          <a:bodyPr/>
          <a:lstStyle>
            <a:lvl1pPr>
              <a:defRPr/>
            </a:lvl1pPr>
          </a:lstStyle>
          <a:p>
            <a:endParaRPr lang="zh-CN" alt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79936-7380-46B8-A5EE-B96D4A5B5B3C}" type="slidenum">
              <a:rPr lang="zh-CN" altLang="en-US" smtClean="0"/>
            </a:fld>
            <a:endParaRPr lang="zh-CN" altLang="en-US"/>
          </a:p>
        </p:txBody>
      </p:sp>
      <p:sp>
        <p:nvSpPr>
          <p:cNvPr id="9" name="矩形 8"/>
          <p:cNvSpPr/>
          <p:nvPr userDrawn="1"/>
        </p:nvSpPr>
        <p:spPr>
          <a:xfrm>
            <a:off x="-32" y="1643050"/>
            <a:ext cx="285752" cy="2500330"/>
          </a:xfrm>
          <a:prstGeom prst="rect">
            <a:avLst/>
          </a:prstGeom>
          <a:solidFill>
            <a:srgbClr val="D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5" descr="C:\Documents and Settings\lix537.ODCC\桌面\图片3.jpg"/>
          <p:cNvPicPr>
            <a:picLocks noChangeAspect="1" noChangeArrowheads="1"/>
          </p:cNvPicPr>
          <p:nvPr userDrawn="1"/>
        </p:nvPicPr>
        <p:blipFill>
          <a:blip r:embed="rId2" cstate="print"/>
          <a:srcRect/>
          <a:stretch>
            <a:fillRect/>
          </a:stretch>
        </p:blipFill>
        <p:spPr bwMode="auto">
          <a:xfrm>
            <a:off x="5429256" y="1643050"/>
            <a:ext cx="3714744" cy="2571768"/>
          </a:xfrm>
          <a:prstGeom prst="rect">
            <a:avLst/>
          </a:prstGeom>
          <a:noFill/>
        </p:spPr>
      </p:pic>
      <p:pic>
        <p:nvPicPr>
          <p:cNvPr id="11" name="Picture 2" descr="D:\谢丽\公司文件\公司LOGO新\标志+公司全称使用png格式120724\kotei\kotei-小.png"/>
          <p:cNvPicPr>
            <a:picLocks noChangeAspect="1" noChangeArrowheads="1"/>
          </p:cNvPicPr>
          <p:nvPr userDrawn="1"/>
        </p:nvPicPr>
        <p:blipFill>
          <a:blip r:embed="rId3" cstate="print"/>
          <a:srcRect/>
          <a:stretch>
            <a:fillRect/>
          </a:stretch>
        </p:blipFill>
        <p:spPr bwMode="auto">
          <a:xfrm>
            <a:off x="7643834" y="714356"/>
            <a:ext cx="1028710" cy="285752"/>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357298"/>
            <a:ext cx="8229600" cy="4525963"/>
          </a:xfrm>
        </p:spPr>
        <p:txBody>
          <a:bodyPr/>
          <a:lstStyle>
            <a:lvl1pPr>
              <a:defRPr b="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2348880"/>
            <a:ext cx="7772400" cy="1362075"/>
          </a:xfrm>
        </p:spPr>
        <p:txBody>
          <a:bodyPr anchor="t">
            <a:normAutofit/>
          </a:bodyPr>
          <a:lstStyle>
            <a:lvl1pPr algn="ctr">
              <a:defRPr sz="4000" b="1" cap="a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11560" y="3801021"/>
            <a:ext cx="7772400" cy="1500187"/>
          </a:xfrm>
        </p:spPr>
        <p:txBody>
          <a:bodyPr anchor="b"/>
          <a:lstStyle>
            <a:lvl1pPr marL="0" indent="0">
              <a:buNone/>
              <a:defRPr sz="2000" b="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000" b="0"/>
            </a:lvl1pPr>
            <a:lvl2pPr>
              <a:defRPr sz="1800" b="0"/>
            </a:lvl2pPr>
            <a:lvl3pPr>
              <a:defRPr sz="1600" b="0"/>
            </a:lvl3pPr>
            <a:lvl4pPr>
              <a:defRPr sz="1400" b="0"/>
            </a:lvl4pPr>
            <a:lvl5pPr>
              <a:defRPr sz="1200" b="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000" b="0"/>
            </a:lvl1pPr>
            <a:lvl2pPr>
              <a:defRPr sz="1800" b="0"/>
            </a:lvl2pPr>
            <a:lvl3pPr>
              <a:defRPr sz="1600" b="0"/>
            </a:lvl3pPr>
            <a:lvl4pPr>
              <a:defRPr sz="1400" b="0"/>
            </a:lvl4pPr>
            <a:lvl5pPr>
              <a:defRPr sz="1200" b="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03354"/>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1800" b="0"/>
            </a:lvl1pPr>
            <a:lvl2pPr>
              <a:defRPr sz="1800" b="0"/>
            </a:lvl2pPr>
            <a:lvl3pPr>
              <a:defRPr sz="1600" b="0"/>
            </a:lvl3pPr>
            <a:lvl4pPr>
              <a:defRPr sz="1400" b="0"/>
            </a:lvl4pPr>
            <a:lvl5pPr>
              <a:defRPr sz="1200" b="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503354"/>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000" b="0"/>
            </a:lvl1pPr>
            <a:lvl2pPr>
              <a:defRPr sz="1800" b="0"/>
            </a:lvl2pPr>
            <a:lvl3pPr>
              <a:defRPr sz="1600" b="0"/>
            </a:lvl3pPr>
            <a:lvl4pPr>
              <a:defRPr sz="1400" b="0"/>
            </a:lvl4pPr>
            <a:lvl5pPr>
              <a:defRPr sz="1200" b="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0034" y="1416057"/>
            <a:ext cx="3651255" cy="369869"/>
          </a:xfr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429124" y="1428736"/>
            <a:ext cx="4211660" cy="4697427"/>
          </a:xfrm>
        </p:spPr>
        <p:txBody>
          <a:bodyPr/>
          <a:lstStyle>
            <a:lvl1pPr>
              <a:defRPr sz="20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dirty="0"/>
          </a:p>
        </p:txBody>
      </p:sp>
      <p:sp>
        <p:nvSpPr>
          <p:cNvPr id="4" name="文本占位符 3"/>
          <p:cNvSpPr>
            <a:spLocks noGrp="1"/>
          </p:cNvSpPr>
          <p:nvPr>
            <p:ph type="body" sz="half" idx="2"/>
          </p:nvPr>
        </p:nvSpPr>
        <p:spPr>
          <a:xfrm>
            <a:off x="500034" y="1928802"/>
            <a:ext cx="3643338" cy="42148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0"/>
            </a:lvl1pPr>
          </a:lstStyle>
          <a:p>
            <a:r>
              <a:rPr lang="zh-CN" altLang="en-US" smtClean="0"/>
              <a:t>单击此处编辑母版标题样式</a:t>
            </a:r>
            <a:endParaRPr lang="zh-CN" altLang="en-US" dirty="0"/>
          </a:p>
        </p:txBody>
      </p:sp>
      <p:sp>
        <p:nvSpPr>
          <p:cNvPr id="3" name="图片占位符 2"/>
          <p:cNvSpPr>
            <a:spLocks noGrp="1"/>
          </p:cNvSpPr>
          <p:nvPr>
            <p:ph type="pic" idx="1"/>
          </p:nvPr>
        </p:nvSpPr>
        <p:spPr>
          <a:xfrm>
            <a:off x="1792288" y="1071545"/>
            <a:ext cx="5486400" cy="36560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png"/><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6553200" y="6421461"/>
            <a:ext cx="21336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dirty="0"/>
          </a:p>
        </p:txBody>
      </p:sp>
      <p:sp>
        <p:nvSpPr>
          <p:cNvPr id="16" name="TextBox 15"/>
          <p:cNvSpPr txBox="1"/>
          <p:nvPr/>
        </p:nvSpPr>
        <p:spPr>
          <a:xfrm>
            <a:off x="6732240" y="6473218"/>
            <a:ext cx="1697412" cy="261610"/>
          </a:xfrm>
          <a:prstGeom prst="rect">
            <a:avLst/>
          </a:prstGeom>
          <a:noFill/>
        </p:spPr>
        <p:txBody>
          <a:bodyPr wrap="square" rtlCol="0" anchor="ctr">
            <a:spAutoFit/>
          </a:bodyPr>
          <a:lstStyle/>
          <a:p>
            <a:r>
              <a:rPr lang="en-US" altLang="zh-CN" sz="1100" dirty="0" err="1" smtClean="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Kotei</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 Confidential</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endParaRPr>
          </a:p>
        </p:txBody>
      </p:sp>
      <p:sp>
        <p:nvSpPr>
          <p:cNvPr id="17" name="TextBox 16"/>
          <p:cNvSpPr txBox="1"/>
          <p:nvPr/>
        </p:nvSpPr>
        <p:spPr>
          <a:xfrm>
            <a:off x="1000100" y="6473218"/>
            <a:ext cx="2857520" cy="261610"/>
          </a:xfrm>
          <a:prstGeom prst="rect">
            <a:avLst/>
          </a:prstGeom>
          <a:noFill/>
        </p:spPr>
        <p:txBody>
          <a:bodyPr wrap="square" rtlCol="0" anchor="ctr">
            <a:spAutoFit/>
          </a:bodyPr>
          <a:lstStyle/>
          <a:p>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rPr>
              <a:t>WUHAN KOTEI INFORMATICS CO.,LTD.</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Arial Unicode MS" pitchFamily="34" charset="-122"/>
            </a:endParaRPr>
          </a:p>
        </p:txBody>
      </p:sp>
      <p:sp>
        <p:nvSpPr>
          <p:cNvPr id="2" name="标题占位符 1"/>
          <p:cNvSpPr>
            <a:spLocks noGrp="1"/>
          </p:cNvSpPr>
          <p:nvPr>
            <p:ph type="title"/>
          </p:nvPr>
        </p:nvSpPr>
        <p:spPr>
          <a:xfrm>
            <a:off x="457200" y="274638"/>
            <a:ext cx="8229600" cy="511156"/>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357298"/>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页脚占位符 4"/>
          <p:cNvSpPr>
            <a:spLocks noGrp="1"/>
          </p:cNvSpPr>
          <p:nvPr>
            <p:ph type="ftr" sz="quarter" idx="3"/>
          </p:nvPr>
        </p:nvSpPr>
        <p:spPr>
          <a:xfrm>
            <a:off x="3124200" y="6421461"/>
            <a:ext cx="28956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11" name="矩形 10"/>
          <p:cNvSpPr/>
          <p:nvPr/>
        </p:nvSpPr>
        <p:spPr>
          <a:xfrm>
            <a:off x="0" y="857232"/>
            <a:ext cx="2643174" cy="71438"/>
          </a:xfrm>
          <a:prstGeom prst="rect">
            <a:avLst/>
          </a:prstGeom>
          <a:solidFill>
            <a:srgbClr val="D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矩形 11"/>
          <p:cNvSpPr/>
          <p:nvPr/>
        </p:nvSpPr>
        <p:spPr>
          <a:xfrm>
            <a:off x="1714480" y="857232"/>
            <a:ext cx="7429520" cy="71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矩形 14"/>
          <p:cNvSpPr/>
          <p:nvPr/>
        </p:nvSpPr>
        <p:spPr>
          <a:xfrm>
            <a:off x="0" y="6357958"/>
            <a:ext cx="9144000" cy="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13" name="Picture 3" descr="D:\谢丽\公司文件\公司LOGO新\标志+公司全称使用png格式120724\kotei\kotei-小.png"/>
          <p:cNvPicPr>
            <a:picLocks noChangeAspect="1" noChangeArrowheads="1"/>
          </p:cNvPicPr>
          <p:nvPr/>
        </p:nvPicPr>
        <p:blipFill>
          <a:blip r:embed="rId14" cstate="print"/>
          <a:srcRect/>
          <a:stretch>
            <a:fillRect/>
          </a:stretch>
        </p:blipFill>
        <p:spPr bwMode="auto">
          <a:xfrm>
            <a:off x="214282" y="6500834"/>
            <a:ext cx="803304" cy="16563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6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4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2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79936-7380-46B8-A5EE-B96D4A5B5B3C}" type="slidenum">
              <a:rPr lang="zh-CN" altLang="en-US" smtClean="0"/>
            </a:fld>
            <a:endParaRPr lang="zh-CN" altLang="en-US" dirty="0"/>
          </a:p>
        </p:txBody>
      </p:sp>
      <p:sp>
        <p:nvSpPr>
          <p:cNvPr id="7" name="TextBox 6"/>
          <p:cNvSpPr txBox="1"/>
          <p:nvPr/>
        </p:nvSpPr>
        <p:spPr>
          <a:xfrm>
            <a:off x="6643702" y="6429396"/>
            <a:ext cx="1500198" cy="276999"/>
          </a:xfrm>
          <a:prstGeom prst="rect">
            <a:avLst/>
          </a:prstGeom>
          <a:noFill/>
        </p:spPr>
        <p:txBody>
          <a:bodyPr wrap="square" rtlCol="0" anchor="ctr">
            <a:spAutoFit/>
          </a:bodyPr>
          <a:lstStyle/>
          <a:p>
            <a:r>
              <a:rPr lang="en-US" altLang="zh-CN" sz="1200" dirty="0" err="1" smtClean="0">
                <a:solidFill>
                  <a:schemeClr val="bg1">
                    <a:lumMod val="50000"/>
                  </a:schemeClr>
                </a:solidFill>
                <a:latin typeface="+mn-lt"/>
                <a:ea typeface="Arial Unicode MS" pitchFamily="34" charset="-122"/>
                <a:cs typeface="Arial Unicode MS" pitchFamily="34" charset="-122"/>
              </a:rPr>
              <a:t>Kotei</a:t>
            </a:r>
            <a:r>
              <a:rPr lang="en-US" altLang="zh-CN" sz="1200" dirty="0" smtClean="0">
                <a:solidFill>
                  <a:schemeClr val="bg1">
                    <a:lumMod val="50000"/>
                  </a:schemeClr>
                </a:solidFill>
                <a:latin typeface="+mn-lt"/>
                <a:ea typeface="Arial Unicode MS" pitchFamily="34" charset="-122"/>
                <a:cs typeface="Arial Unicode MS" pitchFamily="34" charset="-122"/>
              </a:rPr>
              <a:t> Confidential</a:t>
            </a:r>
            <a:endParaRPr lang="zh-CN" altLang="en-US" sz="1200" dirty="0">
              <a:solidFill>
                <a:schemeClr val="bg1">
                  <a:lumMod val="50000"/>
                </a:schemeClr>
              </a:solidFill>
              <a:latin typeface="+mn-lt"/>
              <a:ea typeface="Arial Unicode MS" pitchFamily="34" charset="-122"/>
              <a:cs typeface="Arial Unicode MS" pitchFamily="34" charset="-122"/>
            </a:endParaRPr>
          </a:p>
        </p:txBody>
      </p:sp>
      <p:sp>
        <p:nvSpPr>
          <p:cNvPr id="8" name="TextBox 7"/>
          <p:cNvSpPr txBox="1"/>
          <p:nvPr/>
        </p:nvSpPr>
        <p:spPr>
          <a:xfrm>
            <a:off x="1000100" y="6429396"/>
            <a:ext cx="2857520" cy="276999"/>
          </a:xfrm>
          <a:prstGeom prst="rect">
            <a:avLst/>
          </a:prstGeom>
          <a:noFill/>
        </p:spPr>
        <p:txBody>
          <a:bodyPr wrap="square" rtlCol="0" anchor="ctr">
            <a:spAutoFit/>
          </a:bodyPr>
          <a:lstStyle/>
          <a:p>
            <a:r>
              <a:rPr lang="en-US" altLang="zh-CN" sz="1200" dirty="0" smtClean="0">
                <a:solidFill>
                  <a:schemeClr val="bg1">
                    <a:lumMod val="50000"/>
                  </a:schemeClr>
                </a:solidFill>
                <a:latin typeface="+mn-lt"/>
                <a:ea typeface="Arial Unicode MS" pitchFamily="34" charset="-122"/>
                <a:cs typeface="Arial Unicode MS" pitchFamily="34" charset="-122"/>
              </a:rPr>
              <a:t>WUHAN KOTEI INFORMATICS CO.,LTD.</a:t>
            </a:r>
            <a:endParaRPr lang="zh-CN" altLang="en-US" sz="1200" dirty="0">
              <a:solidFill>
                <a:schemeClr val="bg1">
                  <a:lumMod val="50000"/>
                </a:schemeClr>
              </a:solidFill>
              <a:latin typeface="+mn-lt"/>
              <a:ea typeface="Arial Unicode MS" pitchFamily="34" charset="-122"/>
              <a:cs typeface="Arial Unicode MS" pitchFamily="34" charset="-122"/>
            </a:endParaRPr>
          </a:p>
        </p:txBody>
      </p:sp>
      <p:sp>
        <p:nvSpPr>
          <p:cNvPr id="10" name="矩形 9"/>
          <p:cNvSpPr/>
          <p:nvPr/>
        </p:nvSpPr>
        <p:spPr>
          <a:xfrm>
            <a:off x="0" y="857232"/>
            <a:ext cx="2643174" cy="71438"/>
          </a:xfrm>
          <a:prstGeom prst="rect">
            <a:avLst/>
          </a:prstGeom>
          <a:solidFill>
            <a:srgbClr val="D3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14480" y="857232"/>
            <a:ext cx="7429520" cy="714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0" y="6353204"/>
            <a:ext cx="9144000" cy="3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457200" y="274638"/>
            <a:ext cx="8229600" cy="582594"/>
          </a:xfrm>
          <a:prstGeom prst="rect">
            <a:avLst/>
          </a:prstGeom>
        </p:spPr>
        <p:txBody>
          <a:bodyPr vert="horz" lIns="91440" tIns="45720" rIns="91440" bIns="45720" rtlCol="0" anchor="ctr">
            <a:no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74805"/>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pic>
        <p:nvPicPr>
          <p:cNvPr id="14" name="Picture 3" descr="D:\谢丽\公司文件\公司LOGO新\标志+公司全称使用png格式120724\kotei\kotei-小.png"/>
          <p:cNvPicPr>
            <a:picLocks noChangeAspect="1" noChangeArrowheads="1"/>
          </p:cNvPicPr>
          <p:nvPr/>
        </p:nvPicPr>
        <p:blipFill>
          <a:blip r:embed="rId2" cstate="print"/>
          <a:srcRect/>
          <a:stretch>
            <a:fillRect/>
          </a:stretch>
        </p:blipFill>
        <p:spPr bwMode="auto">
          <a:xfrm>
            <a:off x="214282" y="6500834"/>
            <a:ext cx="803304" cy="16563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spcBef>
          <a:spcPct val="0"/>
        </a:spcBef>
        <a:buNone/>
        <a:defRPr sz="36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6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14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12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3.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8.wmf"/><Relationship Id="rId7" Type="http://schemas.openxmlformats.org/officeDocument/2006/relationships/oleObject" Target="../embeddings/oleObject12.bin"/><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6.wmf"/><Relationship Id="rId3" Type="http://schemas.openxmlformats.org/officeDocument/2006/relationships/oleObject" Target="../embeddings/oleObject10.bin"/><Relationship Id="rId2" Type="http://schemas.openxmlformats.org/officeDocument/2006/relationships/image" Target="../media/image15.wmf"/><Relationship Id="rId10" Type="http://schemas.openxmlformats.org/officeDocument/2006/relationships/vmlDrawing" Target="../drawings/vmlDrawing7.vml"/><Relationship Id="rId1"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13.x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 Id="rId3" Type="http://schemas.openxmlformats.org/officeDocument/2006/relationships/oleObject" Target="../embeddings/oleObject14.bin"/><Relationship Id="rId2" Type="http://schemas.openxmlformats.org/officeDocument/2006/relationships/image" Target="../media/image19.wmf"/><Relationship Id="rId1"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3.xml"/><Relationship Id="rId2" Type="http://schemas.openxmlformats.org/officeDocument/2006/relationships/image" Target="../media/image22.wmf"/><Relationship Id="rId1"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8.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13.x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 Id="rId3" Type="http://schemas.openxmlformats.org/officeDocument/2006/relationships/oleObject" Target="../embeddings/oleObject5.bin"/><Relationship Id="rId2" Type="http://schemas.openxmlformats.org/officeDocument/2006/relationships/image" Target="../media/image9.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3.xml"/><Relationship Id="rId2" Type="http://schemas.openxmlformats.org/officeDocument/2006/relationships/image" Target="../media/image12.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29058" y="2285991"/>
            <a:ext cx="5001230" cy="1215017"/>
          </a:xfrm>
          <a:effectLst/>
          <a:scene3d>
            <a:camera prst="orthographicFront"/>
            <a:lightRig rig="threePt" dir="t"/>
          </a:scene3d>
        </p:spPr>
        <p:txBody>
          <a:bodyPr/>
          <a:lstStyle/>
          <a:p>
            <a:r>
              <a:rPr lang="en-US" altLang="zh-CN" sz="4000" dirty="0" smtClean="0"/>
              <a:t>java</a:t>
            </a:r>
            <a:r>
              <a:rPr lang="zh-CN" altLang="en-US" sz="4000" dirty="0" smtClean="0"/>
              <a:t>框架简介</a:t>
            </a:r>
            <a:endParaRPr lang="zh-CN" altLang="en-US" sz="4000" dirty="0" smtClean="0"/>
          </a:p>
        </p:txBody>
      </p:sp>
      <p:sp>
        <p:nvSpPr>
          <p:cNvPr id="3" name="副标题 2"/>
          <p:cNvSpPr>
            <a:spLocks noGrp="1"/>
          </p:cNvSpPr>
          <p:nvPr>
            <p:ph type="subTitle" idx="1"/>
          </p:nvPr>
        </p:nvSpPr>
        <p:spPr>
          <a:xfrm>
            <a:off x="4056686" y="3645024"/>
            <a:ext cx="4757726" cy="642942"/>
          </a:xfrm>
        </p:spPr>
        <p:txBody>
          <a:bodyPr/>
          <a:lstStyle/>
          <a:p>
            <a:r>
              <a:rPr lang="zh-CN" altLang="en-US" dirty="0">
                <a:latin typeface="微软雅黑" panose="020B0503020204020204" pitchFamily="34" charset="-122"/>
                <a:ea typeface="微软雅黑" panose="020B0503020204020204" pitchFamily="34" charset="-122"/>
              </a:rPr>
              <a:t>蔡宇航</a:t>
            </a:r>
            <a:endParaRPr lang="zh-CN" altLang="en-US"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3981296" y="1484783"/>
            <a:ext cx="5055200" cy="720081"/>
            <a:chOff x="3981296" y="1484783"/>
            <a:chExt cx="5055200" cy="720081"/>
          </a:xfrm>
        </p:grpSpPr>
        <p:sp>
          <p:nvSpPr>
            <p:cNvPr id="8" name="矩形 58"/>
            <p:cNvSpPr>
              <a:spLocks noChangeArrowheads="1"/>
            </p:cNvSpPr>
            <p:nvPr/>
          </p:nvSpPr>
          <p:spPr bwMode="auto">
            <a:xfrm>
              <a:off x="3981296" y="1484783"/>
              <a:ext cx="5055200" cy="720081"/>
            </a:xfrm>
            <a:prstGeom prst="rect">
              <a:avLst/>
            </a:prstGeom>
            <a:solidFill>
              <a:srgbClr val="D425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9" name="TextBox 8"/>
            <p:cNvSpPr txBox="1"/>
            <p:nvPr/>
          </p:nvSpPr>
          <p:spPr bwMode="auto">
            <a:xfrm>
              <a:off x="4046165" y="1701800"/>
              <a:ext cx="3057247" cy="338554"/>
            </a:xfrm>
            <a:prstGeom prst="rect">
              <a:avLst/>
            </a:prstGeom>
            <a:noFill/>
          </p:spPr>
          <p:txBody>
            <a:bodyPr wrap="none">
              <a:spAutoFit/>
            </a:bodyPr>
            <a:lstStyle/>
            <a:p>
              <a:pPr>
                <a:buFont typeface="Arial" panose="020B0604020202020204" pitchFamily="34" charset="0"/>
                <a:buNone/>
                <a:defRPr/>
              </a:pPr>
              <a:r>
                <a:rPr lang="zh-CN" altLang="en-US" sz="1600" kern="1500" dirty="0">
                  <a:solidFill>
                    <a:schemeClr val="bg1"/>
                  </a:solidFill>
                  <a:latin typeface="微软雅黑" panose="020B0503020204020204" pitchFamily="34" charset="-122"/>
                  <a:ea typeface="微软雅黑" panose="020B0503020204020204" pitchFamily="34" charset="-122"/>
                </a:rPr>
                <a:t>武汉光庭信息技术股份有限公司</a:t>
              </a:r>
              <a:endParaRPr lang="zh-CN" altLang="en-US" sz="1600" kern="15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山东执法</a:t>
            </a:r>
            <a:endParaRPr lang="zh-CN" altLang="en-US" dirty="0"/>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7" name="文本框 6"/>
          <p:cNvSpPr txBox="1"/>
          <p:nvPr/>
        </p:nvSpPr>
        <p:spPr>
          <a:xfrm>
            <a:off x="447675" y="1137285"/>
            <a:ext cx="8228965" cy="4799965"/>
          </a:xfrm>
          <a:prstGeom prst="rect">
            <a:avLst/>
          </a:prstGeom>
          <a:noFill/>
        </p:spPr>
        <p:txBody>
          <a:bodyPr wrap="square" rtlCol="0">
            <a:spAutoFit/>
          </a:bodyPr>
          <a:p>
            <a:endParaRPr lang="zh-CN" altLang="en-US"/>
          </a:p>
          <a:p>
            <a:r>
              <a:rPr lang="zh-CN" altLang="en-US"/>
              <a:t>统一的异常捕获</a:t>
            </a:r>
            <a:endParaRPr lang="zh-CN" altLang="en-US"/>
          </a:p>
          <a:p>
            <a:r>
              <a:rPr lang="zh-CN" altLang="en-US"/>
              <a:t>如果在业务逻辑中自己捕获了异常，则该方法事务无效</a:t>
            </a:r>
            <a:endParaRPr lang="zh-CN" altLang="en-US"/>
          </a:p>
          <a:p>
            <a:endParaRPr lang="zh-CN" altLang="en-US"/>
          </a:p>
          <a:p>
            <a:endParaRPr lang="zh-CN" altLang="en-US"/>
          </a:p>
          <a:p>
            <a:endParaRPr lang="zh-CN" altLang="en-US"/>
          </a:p>
          <a:p>
            <a:r>
              <a:rPr lang="zh-CN" altLang="en-US"/>
              <a:t>访问服务拦截</a:t>
            </a:r>
            <a:endParaRPr lang="zh-CN" altLang="en-US"/>
          </a:p>
          <a:p>
            <a:r>
              <a:rPr lang="zh-CN" altLang="en-US"/>
              <a:t>系统登录时，会形成一个</a:t>
            </a:r>
            <a:r>
              <a:rPr lang="en-US" altLang="zh-CN"/>
              <a:t>Guid</a:t>
            </a:r>
            <a:r>
              <a:rPr lang="zh-CN" altLang="en-US"/>
              <a:t>作为用户票据，放入缓存中，在前端访问服务的时候，需要在</a:t>
            </a:r>
            <a:r>
              <a:rPr lang="en-US" altLang="zh-CN"/>
              <a:t>http</a:t>
            </a:r>
            <a:r>
              <a:rPr lang="zh-CN" altLang="en-US"/>
              <a:t>，</a:t>
            </a:r>
            <a:r>
              <a:rPr lang="en-US" altLang="zh-CN"/>
              <a:t>header</a:t>
            </a:r>
            <a:r>
              <a:rPr lang="zh-CN" altLang="en-US"/>
              <a:t>中加入该票据，否则访问被拦截</a:t>
            </a:r>
            <a:endParaRPr lang="zh-CN" altLang="en-US"/>
          </a:p>
          <a:p>
            <a:r>
              <a:rPr lang="zh-CN" altLang="zh-CN"/>
              <a:t>在</a:t>
            </a:r>
            <a:r>
              <a:rPr lang="en-US" altLang="zh-CN"/>
              <a:t>common\conf\dispatcher-servlet.xml </a:t>
            </a:r>
            <a:r>
              <a:rPr lang="zh-CN" altLang="en-US"/>
              <a:t>中配置ignoreUrls，加入</a:t>
            </a:r>
            <a:r>
              <a:rPr lang="zh-CN" altLang="en-US">
                <a:sym typeface="+mn-ea"/>
              </a:rPr>
              <a:t>ignoreUrls的服务不会被拦截</a:t>
            </a:r>
            <a:endParaRPr lang="zh-CN" altLang="en-US">
              <a:sym typeface="+mn-ea"/>
            </a:endParaRPr>
          </a:p>
          <a:p>
            <a:endParaRPr lang="zh-CN" altLang="en-US">
              <a:sym typeface="+mn-ea"/>
            </a:endParaRPr>
          </a:p>
          <a:p>
            <a:br>
              <a:rPr lang="zh-CN" altLang="en-US">
                <a:sym typeface="+mn-ea"/>
              </a:rPr>
            </a:br>
            <a:endParaRPr lang="zh-CN" altLang="en-US">
              <a:sym typeface="+mn-ea"/>
            </a:endParaRPr>
          </a:p>
          <a:p>
            <a:endParaRPr lang="zh-CN" altLang="en-US">
              <a:sym typeface="+mn-ea"/>
            </a:endParaRPr>
          </a:p>
          <a:p>
            <a:endParaRPr lang="zh-CN" altLang="en-US">
              <a:sym typeface="+mn-ea"/>
            </a:endParaRPr>
          </a:p>
          <a:p>
            <a:endParaRPr lang="zh-CN" altLang="en-US"/>
          </a:p>
        </p:txBody>
      </p:sp>
      <p:graphicFrame>
        <p:nvGraphicFramePr>
          <p:cNvPr id="4" name="对象 3"/>
          <p:cNvGraphicFramePr/>
          <p:nvPr/>
        </p:nvGraphicFramePr>
        <p:xfrm>
          <a:off x="1004570" y="2114550"/>
          <a:ext cx="7330440" cy="3822700"/>
        </p:xfrm>
        <a:graphic>
          <a:graphicData uri="http://schemas.openxmlformats.org/presentationml/2006/ole">
            <mc:AlternateContent xmlns:mc="http://schemas.openxmlformats.org/markup-compatibility/2006">
              <mc:Choice xmlns:v="urn:schemas-microsoft-com:vml" Requires="v">
                <p:oleObj spid="_x0000_s5" name="" r:id="rId1" imgW="7324725" imgH="3819525" progId="StaticMetafile">
                  <p:embed/>
                </p:oleObj>
              </mc:Choice>
              <mc:Fallback>
                <p:oleObj name="" r:id="rId1" imgW="7324725" imgH="3819525" progId="StaticMetafile">
                  <p:embed/>
                  <p:pic>
                    <p:nvPicPr>
                      <p:cNvPr id="0" name="图片 4"/>
                      <p:cNvPicPr/>
                      <p:nvPr/>
                    </p:nvPicPr>
                    <p:blipFill>
                      <a:blip r:embed="rId2"/>
                      <a:stretch>
                        <a:fillRect/>
                      </a:stretch>
                    </p:blipFill>
                    <p:spPr>
                      <a:xfrm>
                        <a:off x="1004570" y="2114550"/>
                        <a:ext cx="7330440" cy="38227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珠海地税</a:t>
            </a:r>
            <a:endParaRPr lang="zh-CN" altLang="en-US" dirty="0"/>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6" name="文本框 5"/>
          <p:cNvSpPr txBox="1"/>
          <p:nvPr/>
        </p:nvSpPr>
        <p:spPr>
          <a:xfrm>
            <a:off x="457200" y="1278255"/>
            <a:ext cx="8146415" cy="6462395"/>
          </a:xfrm>
          <a:prstGeom prst="rect">
            <a:avLst/>
          </a:prstGeom>
          <a:noFill/>
        </p:spPr>
        <p:txBody>
          <a:bodyPr wrap="square" rtlCol="0">
            <a:spAutoFit/>
          </a:bodyPr>
          <a:p>
            <a:endParaRPr lang="zh-CN" altLang="en-US"/>
          </a:p>
          <a:p>
            <a:r>
              <a:rPr lang="zh-CN" altLang="en-US"/>
              <a:t> 整体架构采用Spring+jersey</a:t>
            </a:r>
            <a:r>
              <a:rPr lang="en-US" altLang="zh-CN"/>
              <a:t>+Maven</a:t>
            </a:r>
            <a:endParaRPr lang="en-US" altLang="zh-CN"/>
          </a:p>
          <a:p>
            <a:r>
              <a:rPr lang="zh-CN" altLang="en-US"/>
              <a:t> jar包通过Maven管理,基于JAX-RS提供Restful的服务</a:t>
            </a:r>
            <a:endParaRPr lang="zh-CN" altLang="en-US"/>
          </a:p>
          <a:p>
            <a:endParaRPr lang="zh-CN" altLang="en-US"/>
          </a:p>
          <a:p>
            <a:r>
              <a:rPr lang="zh-CN" altLang="en-US"/>
              <a:t>Jersey是JAX-RS（JSR311）开源参考实现用于构建 RESTful Web service</a:t>
            </a:r>
            <a:endParaRPr lang="zh-CN" altLang="en-US"/>
          </a:p>
          <a:p>
            <a:endParaRPr lang="zh-CN" altLang="en-US"/>
          </a:p>
          <a:p>
            <a:r>
              <a:rPr lang="zh-CN" altLang="en-US"/>
              <a:t> </a:t>
            </a:r>
            <a:r>
              <a:rPr lang="en-US" altLang="zh-CN"/>
              <a:t>	</a:t>
            </a:r>
            <a:r>
              <a:rPr lang="zh-CN" altLang="en-US">
                <a:sym typeface="+mn-ea"/>
              </a:rPr>
              <a:t>Jersey与</a:t>
            </a:r>
            <a:r>
              <a:rPr lang="en-US" altLang="zh-CN">
                <a:sym typeface="+mn-ea"/>
              </a:rPr>
              <a:t>MVC</a:t>
            </a:r>
            <a:endParaRPr lang="en-US" altLang="zh-CN">
              <a:sym typeface="+mn-ea"/>
            </a:endParaRPr>
          </a:p>
          <a:p>
            <a:endParaRPr lang="en-US" altLang="zh-CN">
              <a:sym typeface="+mn-ea"/>
            </a:endParaRPr>
          </a:p>
          <a:p>
            <a:r>
              <a:rPr lang="zh-CN" altLang="en-US"/>
              <a:t>  </a:t>
            </a:r>
            <a:r>
              <a:rPr lang="en-US" altLang="zh-CN"/>
              <a:t>	</a:t>
            </a:r>
            <a:r>
              <a:rPr lang="zh-CN" altLang="en-US"/>
              <a:t>持久层使用Spring配置，包含了一个JPA仓储实现，用于获取和持久化实 体实例。Jersey和Spring MVC用于构建Web Services层，通过调用底层的Spring托管应用来服务客户端请 求。</a:t>
            </a:r>
            <a:endParaRPr lang="zh-CN" altLang="en-US"/>
          </a:p>
          <a:p>
            <a:endParaRPr lang="zh-CN" altLang="en-US"/>
          </a:p>
          <a:p>
            <a:r>
              <a:rPr lang="zh-CN" altLang="en-US"/>
              <a:t>   </a:t>
            </a:r>
            <a:r>
              <a:rPr lang="en-US" altLang="zh-CN"/>
              <a:t>	</a:t>
            </a:r>
            <a:r>
              <a:rPr lang="zh-CN" altLang="en-US"/>
              <a:t>Jersey和Spring MVC都使用Spring的ContextLoaderListener加载业务与持久层组件(ContextLoaderListener可用于任何Web或REST框架环境中</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1573530" y="3469640"/>
            <a:ext cx="5913755" cy="2461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珠海地税</a:t>
            </a:r>
            <a:endParaRPr lang="zh-CN" altLang="en-US" dirty="0"/>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9" name="文本框 8"/>
          <p:cNvSpPr txBox="1"/>
          <p:nvPr/>
        </p:nvSpPr>
        <p:spPr>
          <a:xfrm>
            <a:off x="611505" y="1169670"/>
            <a:ext cx="3994150" cy="368300"/>
          </a:xfrm>
          <a:prstGeom prst="rect">
            <a:avLst/>
          </a:prstGeom>
          <a:noFill/>
        </p:spPr>
        <p:txBody>
          <a:bodyPr wrap="square" rtlCol="0">
            <a:spAutoFit/>
          </a:bodyPr>
          <a:p>
            <a:r>
              <a:rPr lang="en-US" altLang="zh-CN"/>
              <a:t>JdbcTemplate实现数据库操作</a:t>
            </a:r>
            <a:endParaRPr lang="en-US" altLang="zh-CN"/>
          </a:p>
        </p:txBody>
      </p:sp>
      <p:graphicFrame>
        <p:nvGraphicFramePr>
          <p:cNvPr id="10" name="对象 9"/>
          <p:cNvGraphicFramePr/>
          <p:nvPr/>
        </p:nvGraphicFramePr>
        <p:xfrm>
          <a:off x="701675" y="1623695"/>
          <a:ext cx="5681345" cy="1487170"/>
        </p:xfrm>
        <a:graphic>
          <a:graphicData uri="http://schemas.openxmlformats.org/presentationml/2006/ole">
            <mc:AlternateContent xmlns:mc="http://schemas.openxmlformats.org/markup-compatibility/2006">
              <mc:Choice xmlns:v="urn:schemas-microsoft-com:vml" Requires="v">
                <p:oleObj spid="_x0000_s11" name="" r:id="rId1" imgW="5676900" imgH="1485900" progId="StaticMetafile">
                  <p:embed/>
                </p:oleObj>
              </mc:Choice>
              <mc:Fallback>
                <p:oleObj name="" r:id="rId1" imgW="5676900" imgH="1485900" progId="StaticMetafile">
                  <p:embed/>
                  <p:pic>
                    <p:nvPicPr>
                      <p:cNvPr id="0" name="图片 10"/>
                      <p:cNvPicPr/>
                      <p:nvPr/>
                    </p:nvPicPr>
                    <p:blipFill>
                      <a:blip r:embed="rId2"/>
                      <a:stretch>
                        <a:fillRect/>
                      </a:stretch>
                    </p:blipFill>
                    <p:spPr>
                      <a:xfrm>
                        <a:off x="701675" y="1623695"/>
                        <a:ext cx="5681345" cy="1487170"/>
                      </a:xfrm>
                      <a:prstGeom prst="rect">
                        <a:avLst/>
                      </a:prstGeom>
                    </p:spPr>
                  </p:pic>
                </p:oleObj>
              </mc:Fallback>
            </mc:AlternateContent>
          </a:graphicData>
        </a:graphic>
      </p:graphicFrame>
      <p:graphicFrame>
        <p:nvGraphicFramePr>
          <p:cNvPr id="12" name="对象 11"/>
          <p:cNvGraphicFramePr/>
          <p:nvPr/>
        </p:nvGraphicFramePr>
        <p:xfrm>
          <a:off x="630555" y="3282950"/>
          <a:ext cx="5824220" cy="943610"/>
        </p:xfrm>
        <a:graphic>
          <a:graphicData uri="http://schemas.openxmlformats.org/presentationml/2006/ole">
            <mc:AlternateContent xmlns:mc="http://schemas.openxmlformats.org/markup-compatibility/2006">
              <mc:Choice xmlns:v="urn:schemas-microsoft-com:vml" Requires="v">
                <p:oleObj spid="_x0000_s13" name="" r:id="rId3" imgW="5819775" imgH="942975" progId="StaticMetafile">
                  <p:embed/>
                </p:oleObj>
              </mc:Choice>
              <mc:Fallback>
                <p:oleObj name="" r:id="rId3" imgW="5819775" imgH="942975" progId="StaticMetafile">
                  <p:embed/>
                  <p:pic>
                    <p:nvPicPr>
                      <p:cNvPr id="0" name="图片 12"/>
                      <p:cNvPicPr/>
                      <p:nvPr/>
                    </p:nvPicPr>
                    <p:blipFill>
                      <a:blip r:embed="rId4"/>
                      <a:stretch>
                        <a:fillRect/>
                      </a:stretch>
                    </p:blipFill>
                    <p:spPr>
                      <a:xfrm>
                        <a:off x="630555" y="3282950"/>
                        <a:ext cx="5824220" cy="943610"/>
                      </a:xfrm>
                      <a:prstGeom prst="rect">
                        <a:avLst/>
                      </a:prstGeom>
                    </p:spPr>
                  </p:pic>
                </p:oleObj>
              </mc:Fallback>
            </mc:AlternateContent>
          </a:graphicData>
        </a:graphic>
      </p:graphicFrame>
      <p:graphicFrame>
        <p:nvGraphicFramePr>
          <p:cNvPr id="16" name="对象 15"/>
          <p:cNvGraphicFramePr/>
          <p:nvPr/>
        </p:nvGraphicFramePr>
        <p:xfrm>
          <a:off x="701675" y="4356735"/>
          <a:ext cx="6786880" cy="1934845"/>
        </p:xfrm>
        <a:graphic>
          <a:graphicData uri="http://schemas.openxmlformats.org/presentationml/2006/ole">
            <mc:AlternateContent xmlns:mc="http://schemas.openxmlformats.org/markup-compatibility/2006">
              <mc:Choice xmlns:v="urn:schemas-microsoft-com:vml" Requires="v">
                <p:oleObj spid="_x0000_s17" name="" r:id="rId5" imgW="6781800" imgH="1933575" progId="StaticMetafile">
                  <p:embed/>
                </p:oleObj>
              </mc:Choice>
              <mc:Fallback>
                <p:oleObj name="" r:id="rId5" imgW="6781800" imgH="1933575" progId="StaticMetafile">
                  <p:embed/>
                  <p:pic>
                    <p:nvPicPr>
                      <p:cNvPr id="0" name="图片 16"/>
                      <p:cNvPicPr/>
                      <p:nvPr/>
                    </p:nvPicPr>
                    <p:blipFill>
                      <a:blip r:embed="rId6"/>
                      <a:stretch>
                        <a:fillRect/>
                      </a:stretch>
                    </p:blipFill>
                    <p:spPr>
                      <a:xfrm>
                        <a:off x="701675" y="4356735"/>
                        <a:ext cx="6786880" cy="1934845"/>
                      </a:xfrm>
                      <a:prstGeom prst="rect">
                        <a:avLst/>
                      </a:prstGeom>
                    </p:spPr>
                  </p:pic>
                </p:oleObj>
              </mc:Fallback>
            </mc:AlternateContent>
          </a:graphicData>
        </a:graphic>
      </p:graphicFrame>
      <p:graphicFrame>
        <p:nvGraphicFramePr>
          <p:cNvPr id="18" name="对象 17"/>
          <p:cNvGraphicFramePr/>
          <p:nvPr/>
        </p:nvGraphicFramePr>
        <p:xfrm>
          <a:off x="3169920" y="2122805"/>
          <a:ext cx="4899660" cy="2611755"/>
        </p:xfrm>
        <a:graphic>
          <a:graphicData uri="http://schemas.openxmlformats.org/presentationml/2006/ole">
            <mc:AlternateContent xmlns:mc="http://schemas.openxmlformats.org/markup-compatibility/2006">
              <mc:Choice xmlns:v="urn:schemas-microsoft-com:vml" Requires="v">
                <p:oleObj spid="_x0000_s19" name="" r:id="rId7" imgW="4895850" imgH="2609850" progId="StaticMetafile">
                  <p:embed/>
                </p:oleObj>
              </mc:Choice>
              <mc:Fallback>
                <p:oleObj name="" r:id="rId7" imgW="4895850" imgH="2609850" progId="StaticMetafile">
                  <p:embed/>
                  <p:pic>
                    <p:nvPicPr>
                      <p:cNvPr id="0" name="图片 18"/>
                      <p:cNvPicPr/>
                      <p:nvPr/>
                    </p:nvPicPr>
                    <p:blipFill>
                      <a:blip r:embed="rId8"/>
                      <a:stretch>
                        <a:fillRect/>
                      </a:stretch>
                    </p:blipFill>
                    <p:spPr>
                      <a:xfrm>
                        <a:off x="3169920" y="2122805"/>
                        <a:ext cx="4899660" cy="261175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80">
                                          <p:stCondLst>
                                            <p:cond delay="0"/>
                                          </p:stCondLst>
                                        </p:cTn>
                                        <p:tgtEl>
                                          <p:spTgt spid="18"/>
                                        </p:tgtEl>
                                      </p:cBhvr>
                                    </p:animEffect>
                                    <p:anim calcmode="lin" valueType="num">
                                      <p:cBhvr>
                                        <p:cTn id="13"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8" dur="26">
                                          <p:stCondLst>
                                            <p:cond delay="650"/>
                                          </p:stCondLst>
                                        </p:cTn>
                                        <p:tgtEl>
                                          <p:spTgt spid="18"/>
                                        </p:tgtEl>
                                      </p:cBhvr>
                                      <p:to x="100000" y="60000"/>
                                    </p:animScale>
                                    <p:animScale>
                                      <p:cBhvr>
                                        <p:cTn id="19" dur="166" decel="50000">
                                          <p:stCondLst>
                                            <p:cond delay="676"/>
                                          </p:stCondLst>
                                        </p:cTn>
                                        <p:tgtEl>
                                          <p:spTgt spid="18"/>
                                        </p:tgtEl>
                                      </p:cBhvr>
                                      <p:to x="100000" y="100000"/>
                                    </p:animScale>
                                    <p:animScale>
                                      <p:cBhvr>
                                        <p:cTn id="20" dur="26">
                                          <p:stCondLst>
                                            <p:cond delay="1312"/>
                                          </p:stCondLst>
                                        </p:cTn>
                                        <p:tgtEl>
                                          <p:spTgt spid="18"/>
                                        </p:tgtEl>
                                      </p:cBhvr>
                                      <p:to x="100000" y="80000"/>
                                    </p:animScale>
                                    <p:animScale>
                                      <p:cBhvr>
                                        <p:cTn id="21" dur="166" decel="50000">
                                          <p:stCondLst>
                                            <p:cond delay="1338"/>
                                          </p:stCondLst>
                                        </p:cTn>
                                        <p:tgtEl>
                                          <p:spTgt spid="18"/>
                                        </p:tgtEl>
                                      </p:cBhvr>
                                      <p:to x="100000" y="100000"/>
                                    </p:animScale>
                                    <p:animScale>
                                      <p:cBhvr>
                                        <p:cTn id="22" dur="26">
                                          <p:stCondLst>
                                            <p:cond delay="1642"/>
                                          </p:stCondLst>
                                        </p:cTn>
                                        <p:tgtEl>
                                          <p:spTgt spid="18"/>
                                        </p:tgtEl>
                                      </p:cBhvr>
                                      <p:to x="100000" y="90000"/>
                                    </p:animScale>
                                    <p:animScale>
                                      <p:cBhvr>
                                        <p:cTn id="23" dur="166" decel="50000">
                                          <p:stCondLst>
                                            <p:cond delay="1668"/>
                                          </p:stCondLst>
                                        </p:cTn>
                                        <p:tgtEl>
                                          <p:spTgt spid="18"/>
                                        </p:tgtEl>
                                      </p:cBhvr>
                                      <p:to x="100000" y="100000"/>
                                    </p:animScale>
                                    <p:animScale>
                                      <p:cBhvr>
                                        <p:cTn id="24" dur="26">
                                          <p:stCondLst>
                                            <p:cond delay="1808"/>
                                          </p:stCondLst>
                                        </p:cTn>
                                        <p:tgtEl>
                                          <p:spTgt spid="18"/>
                                        </p:tgtEl>
                                      </p:cBhvr>
                                      <p:to x="100000" y="95000"/>
                                    </p:animScale>
                                    <p:animScale>
                                      <p:cBhvr>
                                        <p:cTn id="25"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珠海地税</a:t>
            </a:r>
            <a:endParaRPr lang="zh-CN" altLang="en-US" dirty="0"/>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4" name="文本框 3"/>
          <p:cNvSpPr txBox="1"/>
          <p:nvPr/>
        </p:nvSpPr>
        <p:spPr>
          <a:xfrm>
            <a:off x="941070" y="2698750"/>
            <a:ext cx="7479030" cy="2030095"/>
          </a:xfrm>
          <a:prstGeom prst="rect">
            <a:avLst/>
          </a:prstGeom>
          <a:noFill/>
        </p:spPr>
        <p:txBody>
          <a:bodyPr wrap="square" rtlCol="0" anchor="t">
            <a:spAutoFit/>
          </a:bodyPr>
          <a:p>
            <a:r>
              <a:rPr lang="zh-CN" altLang="en-US"/>
              <a:t>主要原理：</a:t>
            </a:r>
            <a:endParaRPr lang="zh-CN" altLang="en-US"/>
          </a:p>
          <a:p>
            <a:r>
              <a:rPr lang="zh-CN" altLang="en-US"/>
              <a:t>         1.通过第三方工具openoffice，将word、excel、ppt、txt等文件转换为pdf文件</a:t>
            </a:r>
            <a:endParaRPr lang="zh-CN" altLang="en-US"/>
          </a:p>
          <a:p>
            <a:endParaRPr lang="zh-CN" altLang="en-US"/>
          </a:p>
          <a:p>
            <a:r>
              <a:rPr lang="zh-CN" altLang="en-US"/>
              <a:t>         2.通过swfTools将pdf文件转换成swf格式的文件</a:t>
            </a:r>
            <a:endParaRPr lang="zh-CN" altLang="en-US"/>
          </a:p>
          <a:p>
            <a:endParaRPr lang="zh-CN" altLang="en-US"/>
          </a:p>
          <a:p>
            <a:r>
              <a:rPr lang="zh-CN" altLang="en-US"/>
              <a:t>         3.通过FlexPaper文档组件在页面上进行展示</a:t>
            </a:r>
            <a:endParaRPr lang="zh-CN" altLang="en-US"/>
          </a:p>
        </p:txBody>
      </p:sp>
      <p:sp>
        <p:nvSpPr>
          <p:cNvPr id="12" name="文本框 11"/>
          <p:cNvSpPr txBox="1"/>
          <p:nvPr/>
        </p:nvSpPr>
        <p:spPr>
          <a:xfrm>
            <a:off x="1249680" y="1343025"/>
            <a:ext cx="7282815" cy="368300"/>
          </a:xfrm>
          <a:prstGeom prst="rect">
            <a:avLst/>
          </a:prstGeom>
          <a:noFill/>
        </p:spPr>
        <p:txBody>
          <a:bodyPr wrap="square" rtlCol="0">
            <a:spAutoFit/>
          </a:bodyPr>
          <a:p>
            <a:r>
              <a:rPr lang="zh-CN" altLang="en-US"/>
              <a:t>使用openoffice+swftools+flexpaper实现各种类型附件的预览 </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珠海地税</a:t>
            </a:r>
            <a:endParaRPr lang="zh-CN" altLang="en-US" dirty="0"/>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7" name="文本框 6"/>
          <p:cNvSpPr txBox="1"/>
          <p:nvPr/>
        </p:nvSpPr>
        <p:spPr>
          <a:xfrm>
            <a:off x="457200" y="1218565"/>
            <a:ext cx="2540000" cy="368300"/>
          </a:xfrm>
          <a:prstGeom prst="rect">
            <a:avLst/>
          </a:prstGeom>
          <a:noFill/>
        </p:spPr>
        <p:txBody>
          <a:bodyPr wrap="square" rtlCol="0" anchor="t">
            <a:spAutoFit/>
          </a:bodyPr>
          <a:p>
            <a:r>
              <a:rPr lang="zh-CN" altLang="en-US"/>
              <a:t>aop实现记录操作日志</a:t>
            </a:r>
            <a:endParaRPr lang="zh-CN" altLang="en-US"/>
          </a:p>
        </p:txBody>
      </p:sp>
      <p:graphicFrame>
        <p:nvGraphicFramePr>
          <p:cNvPr id="8" name="对象 7"/>
          <p:cNvGraphicFramePr/>
          <p:nvPr/>
        </p:nvGraphicFramePr>
        <p:xfrm>
          <a:off x="457200" y="2019935"/>
          <a:ext cx="7997825" cy="3793490"/>
        </p:xfrm>
        <a:graphic>
          <a:graphicData uri="http://schemas.openxmlformats.org/presentationml/2006/ole">
            <mc:AlternateContent xmlns:mc="http://schemas.openxmlformats.org/markup-compatibility/2006">
              <mc:Choice xmlns:v="urn:schemas-microsoft-com:vml" Requires="v">
                <p:oleObj spid="_x0000_s9" name="" r:id="rId1" imgW="7991475" imgH="3790950" progId="StaticMetafile">
                  <p:embed/>
                </p:oleObj>
              </mc:Choice>
              <mc:Fallback>
                <p:oleObj name="" r:id="rId1" imgW="7991475" imgH="3790950" progId="StaticMetafile">
                  <p:embed/>
                  <p:pic>
                    <p:nvPicPr>
                      <p:cNvPr id="0" name="图片 8"/>
                      <p:cNvPicPr/>
                      <p:nvPr/>
                    </p:nvPicPr>
                    <p:blipFill>
                      <a:blip r:embed="rId2"/>
                      <a:stretch>
                        <a:fillRect/>
                      </a:stretch>
                    </p:blipFill>
                    <p:spPr>
                      <a:xfrm>
                        <a:off x="457200" y="2019935"/>
                        <a:ext cx="7997825" cy="3793490"/>
                      </a:xfrm>
                      <a:prstGeom prst="rect">
                        <a:avLst/>
                      </a:prstGeom>
                    </p:spPr>
                  </p:pic>
                </p:oleObj>
              </mc:Fallback>
            </mc:AlternateContent>
          </a:graphicData>
        </a:graphic>
      </p:graphicFrame>
      <p:graphicFrame>
        <p:nvGraphicFramePr>
          <p:cNvPr id="10" name="对象 9"/>
          <p:cNvGraphicFramePr/>
          <p:nvPr/>
        </p:nvGraphicFramePr>
        <p:xfrm>
          <a:off x="2412365" y="2019935"/>
          <a:ext cx="5538470" cy="2306955"/>
        </p:xfrm>
        <a:graphic>
          <a:graphicData uri="http://schemas.openxmlformats.org/presentationml/2006/ole">
            <mc:AlternateContent xmlns:mc="http://schemas.openxmlformats.org/markup-compatibility/2006">
              <mc:Choice xmlns:v="urn:schemas-microsoft-com:vml" Requires="v">
                <p:oleObj spid="_x0000_s11" name="" r:id="rId3" imgW="5534025" imgH="2305050" progId="StaticMetafile">
                  <p:embed/>
                </p:oleObj>
              </mc:Choice>
              <mc:Fallback>
                <p:oleObj name="" r:id="rId3" imgW="5534025" imgH="2305050" progId="StaticMetafile">
                  <p:embed/>
                  <p:pic>
                    <p:nvPicPr>
                      <p:cNvPr id="0" name="图片 10"/>
                      <p:cNvPicPr/>
                      <p:nvPr/>
                    </p:nvPicPr>
                    <p:blipFill>
                      <a:blip r:embed="rId4"/>
                      <a:stretch>
                        <a:fillRect/>
                      </a:stretch>
                    </p:blipFill>
                    <p:spPr>
                      <a:xfrm>
                        <a:off x="2412365" y="2019935"/>
                        <a:ext cx="5538470" cy="2306955"/>
                      </a:xfrm>
                      <a:prstGeom prst="rect">
                        <a:avLst/>
                      </a:prstGeom>
                    </p:spPr>
                  </p:pic>
                </p:oleObj>
              </mc:Fallback>
            </mc:AlternateContent>
          </a:graphicData>
        </a:graphic>
      </p:graphicFrame>
      <p:graphicFrame>
        <p:nvGraphicFramePr>
          <p:cNvPr id="12" name="对象 11"/>
          <p:cNvGraphicFramePr/>
          <p:nvPr/>
        </p:nvGraphicFramePr>
        <p:xfrm>
          <a:off x="680085" y="4594225"/>
          <a:ext cx="4861560" cy="1515745"/>
        </p:xfrm>
        <a:graphic>
          <a:graphicData uri="http://schemas.openxmlformats.org/presentationml/2006/ole">
            <mc:AlternateContent xmlns:mc="http://schemas.openxmlformats.org/markup-compatibility/2006">
              <mc:Choice xmlns:v="urn:schemas-microsoft-com:vml" Requires="v">
                <p:oleObj spid="_x0000_s13" name="" r:id="rId5" imgW="4857750" imgH="1514475" progId="StaticMetafile">
                  <p:embed/>
                </p:oleObj>
              </mc:Choice>
              <mc:Fallback>
                <p:oleObj name="" r:id="rId5" imgW="4857750" imgH="1514475" progId="StaticMetafile">
                  <p:embed/>
                  <p:pic>
                    <p:nvPicPr>
                      <p:cNvPr id="0" name="图片 12"/>
                      <p:cNvPicPr/>
                      <p:nvPr/>
                    </p:nvPicPr>
                    <p:blipFill>
                      <a:blip r:embed="rId6"/>
                      <a:stretch>
                        <a:fillRect/>
                      </a:stretch>
                    </p:blipFill>
                    <p:spPr>
                      <a:xfrm>
                        <a:off x="680085" y="4594225"/>
                        <a:ext cx="4861560" cy="15157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
            <a:r>
              <a:rPr lang="zh-CN" b="0" dirty="0">
                <a:solidFill>
                  <a:srgbClr val="000000"/>
                </a:solidFill>
                <a:latin typeface="+mj-ea"/>
              </a:rPr>
              <a:t>珠海地税</a:t>
            </a:r>
            <a:endParaRPr lang="zh-CN" b="0" dirty="0">
              <a:solidFill>
                <a:srgbClr val="000000"/>
              </a:solidFill>
              <a:latin typeface="+mj-ea"/>
            </a:endParaRPr>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10" name="文本框 9"/>
          <p:cNvSpPr txBox="1"/>
          <p:nvPr/>
        </p:nvSpPr>
        <p:spPr>
          <a:xfrm>
            <a:off x="718820" y="1126490"/>
            <a:ext cx="7237730" cy="368300"/>
          </a:xfrm>
          <a:prstGeom prst="rect">
            <a:avLst/>
          </a:prstGeom>
          <a:noFill/>
        </p:spPr>
        <p:txBody>
          <a:bodyPr wrap="square" rtlCol="0">
            <a:spAutoFit/>
          </a:bodyPr>
          <a:p>
            <a:r>
              <a:rPr lang="zh-CN" altLang="en-US"/>
              <a:t>工作流使用OSWorkflow</a:t>
            </a:r>
            <a:endParaRPr lang="zh-CN" altLang="en-US"/>
          </a:p>
        </p:txBody>
      </p:sp>
      <p:sp>
        <p:nvSpPr>
          <p:cNvPr id="16" name="文本框 15"/>
          <p:cNvSpPr txBox="1"/>
          <p:nvPr/>
        </p:nvSpPr>
        <p:spPr>
          <a:xfrm>
            <a:off x="881380" y="1689735"/>
            <a:ext cx="7723505" cy="1753235"/>
          </a:xfrm>
          <a:prstGeom prst="rect">
            <a:avLst/>
          </a:prstGeom>
          <a:noFill/>
        </p:spPr>
        <p:txBody>
          <a:bodyPr wrap="square" rtlCol="0">
            <a:spAutoFit/>
          </a:bodyPr>
          <a:p>
            <a:r>
              <a:rPr lang="zh-CN" altLang="en-US"/>
              <a:t>Osworkflow是完全用java语言编写的开放源代码的工作流引擎，具有显著的灵活性及完全面向有技术背景的用户的特点。用户可以根据自身的需求利用这款开源软件设计简单或是复杂的工作流。通过使用，用户就可以把工作中心放在业务和规则的定义上，而不需通过硬编码的方式实现一个Petri网或是一个有穷自动机。用户可以以最小的代价把osworkflow整合到自己的程序中来。</a:t>
            </a:r>
            <a:endParaRPr lang="zh-CN" altLang="en-US"/>
          </a:p>
        </p:txBody>
      </p:sp>
      <p:graphicFrame>
        <p:nvGraphicFramePr>
          <p:cNvPr id="17" name="对象 16"/>
          <p:cNvGraphicFramePr/>
          <p:nvPr/>
        </p:nvGraphicFramePr>
        <p:xfrm>
          <a:off x="718820" y="981075"/>
          <a:ext cx="6158230" cy="5719445"/>
        </p:xfrm>
        <a:graphic>
          <a:graphicData uri="http://schemas.openxmlformats.org/presentationml/2006/ole">
            <mc:AlternateContent xmlns:mc="http://schemas.openxmlformats.org/markup-compatibility/2006">
              <mc:Choice xmlns:v="urn:schemas-microsoft-com:vml" Requires="v">
                <p:oleObj spid="_x0000_s18" name="" r:id="rId1" imgW="6153150" imgH="5715000" progId="StaticMetafile">
                  <p:embed/>
                </p:oleObj>
              </mc:Choice>
              <mc:Fallback>
                <p:oleObj name="" r:id="rId1" imgW="6153150" imgH="5715000" progId="StaticMetafile">
                  <p:embed/>
                  <p:pic>
                    <p:nvPicPr>
                      <p:cNvPr id="0" name="图片 17"/>
                      <p:cNvPicPr/>
                      <p:nvPr/>
                    </p:nvPicPr>
                    <p:blipFill>
                      <a:blip r:embed="rId2"/>
                      <a:stretch>
                        <a:fillRect/>
                      </a:stretch>
                    </p:blipFill>
                    <p:spPr>
                      <a:xfrm>
                        <a:off x="718820" y="981075"/>
                        <a:ext cx="6158230" cy="57194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
            <a:r>
              <a:rPr lang="en-US" altLang="zh-CN" b="0" dirty="0">
                <a:solidFill>
                  <a:srgbClr val="000000"/>
                </a:solidFill>
                <a:latin typeface="+mj-ea"/>
              </a:rPr>
              <a:t>idea</a:t>
            </a:r>
            <a:endParaRPr lang="en-US" altLang="zh-CN" b="0" dirty="0">
              <a:solidFill>
                <a:srgbClr val="000000"/>
              </a:solidFill>
              <a:latin typeface="+mj-ea"/>
            </a:endParaRPr>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pic>
        <p:nvPicPr>
          <p:cNvPr id="4" name="图片 3"/>
          <p:cNvPicPr>
            <a:picLocks noChangeAspect="1"/>
          </p:cNvPicPr>
          <p:nvPr/>
        </p:nvPicPr>
        <p:blipFill>
          <a:blip r:embed="rId1"/>
          <a:stretch>
            <a:fillRect/>
          </a:stretch>
        </p:blipFill>
        <p:spPr>
          <a:xfrm>
            <a:off x="318135" y="759460"/>
            <a:ext cx="8611235" cy="5662295"/>
          </a:xfrm>
          <a:prstGeom prst="rect">
            <a:avLst/>
          </a:prstGeom>
        </p:spPr>
      </p:pic>
      <p:pic>
        <p:nvPicPr>
          <p:cNvPr id="5" name="图片 4"/>
          <p:cNvPicPr>
            <a:picLocks noChangeAspect="1"/>
          </p:cNvPicPr>
          <p:nvPr/>
        </p:nvPicPr>
        <p:blipFill>
          <a:blip r:embed="rId2"/>
          <a:stretch>
            <a:fillRect/>
          </a:stretch>
        </p:blipFill>
        <p:spPr>
          <a:xfrm>
            <a:off x="137160" y="1658620"/>
            <a:ext cx="8972550" cy="3863340"/>
          </a:xfrm>
          <a:prstGeom prst="rect">
            <a:avLst/>
          </a:prstGeom>
        </p:spPr>
      </p:pic>
      <p:pic>
        <p:nvPicPr>
          <p:cNvPr id="6" name="图片 5"/>
          <p:cNvPicPr>
            <a:picLocks noChangeAspect="1"/>
          </p:cNvPicPr>
          <p:nvPr/>
        </p:nvPicPr>
        <p:blipFill>
          <a:blip r:embed="rId3"/>
          <a:stretch>
            <a:fillRect/>
          </a:stretch>
        </p:blipFill>
        <p:spPr>
          <a:xfrm>
            <a:off x="534035" y="631825"/>
            <a:ext cx="9420860" cy="5917565"/>
          </a:xfrm>
          <a:prstGeom prst="rect">
            <a:avLst/>
          </a:prstGeom>
        </p:spPr>
      </p:pic>
      <p:pic>
        <p:nvPicPr>
          <p:cNvPr id="7" name="图片 6"/>
          <p:cNvPicPr>
            <a:picLocks noChangeAspect="1"/>
          </p:cNvPicPr>
          <p:nvPr/>
        </p:nvPicPr>
        <p:blipFill>
          <a:blip r:embed="rId4"/>
          <a:stretch>
            <a:fillRect/>
          </a:stretch>
        </p:blipFill>
        <p:spPr>
          <a:xfrm>
            <a:off x="534035" y="14605"/>
            <a:ext cx="7496175" cy="6534785"/>
          </a:xfrm>
          <a:prstGeom prst="rect">
            <a:avLst/>
          </a:prstGeom>
        </p:spPr>
      </p:pic>
      <p:pic>
        <p:nvPicPr>
          <p:cNvPr id="8" name="图片 7"/>
          <p:cNvPicPr>
            <a:picLocks noChangeAspect="1"/>
          </p:cNvPicPr>
          <p:nvPr/>
        </p:nvPicPr>
        <p:blipFill>
          <a:blip r:embed="rId5"/>
          <a:stretch>
            <a:fillRect/>
          </a:stretch>
        </p:blipFill>
        <p:spPr>
          <a:xfrm>
            <a:off x="1931035" y="1043305"/>
            <a:ext cx="5281295" cy="47707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nodeType="clickEffect">
                                  <p:stCondLst>
                                    <p:cond delay="0"/>
                                  </p:stCondLst>
                                  <p:childTnLst>
                                    <p:animEffect transition="out" filter="blinds(horizontal)">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ppt_x"/>
                                          </p:val>
                                        </p:tav>
                                      </p:tavLst>
                                    </p:anim>
                                    <p:anim calcmode="lin" valueType="num">
                                      <p:cBhvr additive="base">
                                        <p:cTn id="35" dur="500"/>
                                        <p:tgtEl>
                                          <p:spTgt spid="6"/>
                                        </p:tgtEl>
                                        <p:attrNameLst>
                                          <p:attrName>ppt_y</p:attrName>
                                        </p:attrNameLst>
                                      </p:cBhvr>
                                      <p:tavLst>
                                        <p:tav tm="0">
                                          <p:val>
                                            <p:strVal val="ppt_y"/>
                                          </p:val>
                                        </p:tav>
                                        <p:tav tm="100000">
                                          <p:val>
                                            <p:strVal val="1+ppt_h/2"/>
                                          </p:val>
                                        </p:tav>
                                      </p:tavLst>
                                    </p:anim>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nodeType="clickEffect">
                                  <p:stCondLst>
                                    <p:cond delay="0"/>
                                  </p:stCondLst>
                                  <p:childTnLst>
                                    <p:animEffect transition="out" filter="blinds(horizontal)">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
            <a:r>
              <a:rPr lang="zh-CN" altLang="en-US" b="0" dirty="0">
                <a:solidFill>
                  <a:srgbClr val="000000"/>
                </a:solidFill>
                <a:latin typeface="+mj-ea"/>
              </a:rPr>
              <a:t>总结</a:t>
            </a:r>
            <a:endParaRPr lang="zh-CN" altLang="en-US" b="0" dirty="0">
              <a:solidFill>
                <a:srgbClr val="000000"/>
              </a:solidFill>
              <a:latin typeface="+mj-ea"/>
            </a:endParaRPr>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4" name="文本框 3"/>
          <p:cNvSpPr txBox="1"/>
          <p:nvPr/>
        </p:nvSpPr>
        <p:spPr>
          <a:xfrm>
            <a:off x="415290" y="1267460"/>
            <a:ext cx="8549640" cy="2584450"/>
          </a:xfrm>
          <a:prstGeom prst="rect">
            <a:avLst/>
          </a:prstGeom>
          <a:noFill/>
        </p:spPr>
        <p:txBody>
          <a:bodyPr wrap="square" rtlCol="0">
            <a:spAutoFit/>
          </a:bodyPr>
          <a:p>
            <a:r>
              <a:rPr lang="en-US" altLang="zh-CN"/>
              <a:t>1 </a:t>
            </a:r>
            <a:r>
              <a:rPr lang="zh-CN" altLang="en-US"/>
              <a:t>山东执法采用</a:t>
            </a:r>
            <a:r>
              <a:rPr lang="en-US" altLang="zh-CN"/>
              <a:t>mybatis</a:t>
            </a:r>
            <a:r>
              <a:rPr lang="zh-CN" altLang="en-US"/>
              <a:t>处理数据库操作，珠海地税使用原生</a:t>
            </a:r>
            <a:r>
              <a:rPr lang="en-US" altLang="zh-CN"/>
              <a:t>jdbc</a:t>
            </a:r>
            <a:r>
              <a:rPr lang="zh-CN" altLang="en-US"/>
              <a:t>。在实体映射方面，山东执法更方便，但</a:t>
            </a:r>
            <a:r>
              <a:rPr lang="en-US" altLang="zh-CN"/>
              <a:t>sql</a:t>
            </a:r>
            <a:r>
              <a:rPr lang="zh-CN" altLang="en-US"/>
              <a:t>不易调试。珠海地税结果集自己封装，较繁琐，但更好调试。</a:t>
            </a:r>
            <a:endParaRPr lang="zh-CN" altLang="en-US"/>
          </a:p>
          <a:p>
            <a:endParaRPr lang="zh-CN" altLang="en-US"/>
          </a:p>
          <a:p>
            <a:r>
              <a:rPr lang="en-US" altLang="zh-CN"/>
              <a:t>2 </a:t>
            </a:r>
            <a:r>
              <a:rPr lang="zh-CN" altLang="en-US"/>
              <a:t>山东执法按功能建立不同的模块，珠海地税按包类型分层。山东执法结构更清晰一些。</a:t>
            </a:r>
            <a:endParaRPr lang="zh-CN" altLang="en-US"/>
          </a:p>
          <a:p>
            <a:endParaRPr lang="zh-CN" altLang="en-US"/>
          </a:p>
          <a:p>
            <a:endParaRPr lang="en-US" altLang="zh-CN"/>
          </a:p>
          <a:p>
            <a:endParaRPr lang="zh-CN" altLang="en-US"/>
          </a:p>
          <a:p>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extBox 7"/>
          <p:cNvSpPr txBox="1"/>
          <p:nvPr/>
        </p:nvSpPr>
        <p:spPr>
          <a:xfrm>
            <a:off x="928662" y="1774557"/>
            <a:ext cx="3214710"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感谢聆听</a:t>
            </a:r>
            <a:endParaRPr lang="zh-CN" altLang="en-US" sz="3600" dirty="0">
              <a:latin typeface="微软雅黑" panose="020B0503020204020204" pitchFamily="34" charset="-122"/>
              <a:ea typeface="微软雅黑" panose="020B0503020204020204" pitchFamily="34" charset="-122"/>
            </a:endParaRPr>
          </a:p>
        </p:txBody>
      </p:sp>
      <p:sp>
        <p:nvSpPr>
          <p:cNvPr id="9" name="TextBox 8"/>
          <p:cNvSpPr txBox="1"/>
          <p:nvPr/>
        </p:nvSpPr>
        <p:spPr>
          <a:xfrm>
            <a:off x="924672" y="3714752"/>
            <a:ext cx="3143272"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cs typeface="Arial" panose="020B0604020202020204" pitchFamily="34" charset="0"/>
              </a:rPr>
              <a:t>Your Dream  Our Future</a:t>
            </a:r>
            <a:endParaRPr lang="zh-CN" altLang="en-US"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TextBox 9"/>
          <p:cNvSpPr txBox="1"/>
          <p:nvPr/>
        </p:nvSpPr>
        <p:spPr>
          <a:xfrm>
            <a:off x="928662" y="2526576"/>
            <a:ext cx="5214974" cy="1046440"/>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武汉光庭</a:t>
            </a:r>
            <a:r>
              <a:rPr lang="zh-CN" altLang="en-US" sz="1400" b="1" dirty="0">
                <a:latin typeface="微软雅黑" panose="020B0503020204020204" pitchFamily="34" charset="-122"/>
                <a:ea typeface="微软雅黑" panose="020B0503020204020204" pitchFamily="34" charset="-122"/>
              </a:rPr>
              <a:t>信息技术股份有限公司</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地址：湖北省武汉市东湖新技术开发区软件园中路</a:t>
            </a:r>
            <a:r>
              <a:rPr lang="en-US" altLang="zh-CN" sz="1200" dirty="0" smtClean="0">
                <a:latin typeface="微软雅黑" panose="020B0503020204020204" pitchFamily="34" charset="-122"/>
                <a:ea typeface="微软雅黑" panose="020B0503020204020204" pitchFamily="34" charset="-122"/>
              </a:rPr>
              <a:t>4</a:t>
            </a:r>
            <a:r>
              <a:rPr lang="zh-CN" altLang="en-US" sz="1200" dirty="0" smtClean="0">
                <a:latin typeface="微软雅黑" panose="020B0503020204020204" pitchFamily="34" charset="-122"/>
                <a:ea typeface="微软雅黑" panose="020B0503020204020204" pitchFamily="34" charset="-122"/>
              </a:rPr>
              <a:t>号</a:t>
            </a:r>
            <a:endParaRPr lang="en-US" altLang="zh-CN" sz="1200" dirty="0" smtClean="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光谷</a:t>
            </a:r>
            <a:r>
              <a:rPr lang="en-US" altLang="zh-CN" sz="1200" dirty="0" smtClean="0">
                <a:latin typeface="微软雅黑" panose="020B0503020204020204" pitchFamily="34" charset="-122"/>
                <a:ea typeface="微软雅黑" panose="020B0503020204020204" pitchFamily="34" charset="-122"/>
              </a:rPr>
              <a:t>E</a:t>
            </a:r>
            <a:r>
              <a:rPr lang="zh-CN" altLang="en-US" sz="1200" dirty="0" smtClean="0">
                <a:latin typeface="微软雅黑" panose="020B0503020204020204" pitchFamily="34" charset="-122"/>
                <a:ea typeface="微软雅黑" panose="020B0503020204020204" pitchFamily="34" charset="-122"/>
              </a:rPr>
              <a:t>城</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号楼</a:t>
            </a:r>
            <a:r>
              <a:rPr lang="en-US" altLang="zh-CN" sz="1200" dirty="0" smtClean="0">
                <a:latin typeface="微软雅黑" panose="020B0503020204020204" pitchFamily="34" charset="-122"/>
                <a:ea typeface="微软雅黑" panose="020B0503020204020204" pitchFamily="34" charset="-122"/>
              </a:rPr>
              <a:t>8F</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邮箱：</a:t>
            </a:r>
            <a:r>
              <a:rPr lang="en-US" altLang="zh-CN" sz="1200" dirty="0" smtClean="0">
                <a:latin typeface="微软雅黑" panose="020B0503020204020204" pitchFamily="34" charset="-122"/>
                <a:ea typeface="微软雅黑" panose="020B0503020204020204" pitchFamily="34" charset="-122"/>
              </a:rPr>
              <a:t>kotei@kotei-info.com      TEL</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027-87690690</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网址：</a:t>
            </a:r>
            <a:r>
              <a:rPr lang="en-US" altLang="zh-CN" sz="1200" dirty="0" smtClean="0">
                <a:latin typeface="微软雅黑" panose="020B0503020204020204" pitchFamily="34" charset="-122"/>
                <a:ea typeface="微软雅黑" panose="020B0503020204020204" pitchFamily="34" charset="-122"/>
              </a:rPr>
              <a:t>www.kotei-info.com</a:t>
            </a:r>
            <a:endParaRPr lang="zh-CN" altLang="en-US" sz="12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目 录</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AutoShape 6"/>
          <p:cNvSpPr>
            <a:spLocks noChangeArrowheads="1"/>
          </p:cNvSpPr>
          <p:nvPr/>
        </p:nvSpPr>
        <p:spPr bwMode="gray">
          <a:xfrm>
            <a:off x="3543821" y="3135673"/>
            <a:ext cx="5291266" cy="872051"/>
          </a:xfrm>
          <a:prstGeom prst="roundRect">
            <a:avLst>
              <a:gd name="adj" fmla="val 50000"/>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wrap="none" anchor="ctr"/>
          <a:lstStyle/>
          <a:p>
            <a:pPr eaLnBrk="0" hangingPunct="0"/>
            <a:r>
              <a:rPr lang="zh-CN" altLang="en-US" b="1" dirty="0" smtClean="0">
                <a:latin typeface="微软雅黑" panose="020B0503020204020204" pitchFamily="34" charset="-122"/>
                <a:ea typeface="微软雅黑" panose="020B0503020204020204" pitchFamily="34" charset="-122"/>
              </a:rPr>
              <a:t>    珠海地税框架 </a:t>
            </a:r>
            <a:endParaRPr lang="zh-CN" altLang="en-US" b="1" dirty="0" smtClean="0">
              <a:solidFill>
                <a:schemeClr val="tx1"/>
              </a:solidFill>
              <a:latin typeface="微软雅黑" panose="020B0503020204020204" pitchFamily="34" charset="-122"/>
              <a:ea typeface="微软雅黑" panose="020B0503020204020204" pitchFamily="34" charset="-122"/>
            </a:endParaRPr>
          </a:p>
        </p:txBody>
      </p:sp>
      <p:sp>
        <p:nvSpPr>
          <p:cNvPr id="9" name="AutoShape 7"/>
          <p:cNvSpPr>
            <a:spLocks noChangeArrowheads="1"/>
          </p:cNvSpPr>
          <p:nvPr/>
        </p:nvSpPr>
        <p:spPr bwMode="gray">
          <a:xfrm>
            <a:off x="3257054" y="1493670"/>
            <a:ext cx="5147250" cy="934323"/>
          </a:xfrm>
          <a:prstGeom prst="roundRect">
            <a:avLst>
              <a:gd name="adj" fmla="val 50000"/>
            </a:avLst>
          </a:prstGeom>
          <a:solidFill>
            <a:schemeClr val="bg1">
              <a:lumMod val="85000"/>
            </a:schemeClr>
          </a:solidFill>
        </p:spPr>
        <p:style>
          <a:lnRef idx="3">
            <a:schemeClr val="lt1"/>
          </a:lnRef>
          <a:fillRef idx="1">
            <a:schemeClr val="accent6"/>
          </a:fillRef>
          <a:effectRef idx="1">
            <a:schemeClr val="accent6"/>
          </a:effectRef>
          <a:fontRef idx="minor">
            <a:schemeClr val="lt1"/>
          </a:fontRef>
        </p:style>
        <p:txBody>
          <a:bodyPr wrap="none" anchor="ctr"/>
          <a:lstStyle/>
          <a:p>
            <a:pPr eaLnBrk="0" hangingPunct="0"/>
            <a:r>
              <a:rPr lang="zh-CN" altLang="en-US" b="1" dirty="0" smtClean="0">
                <a:solidFill>
                  <a:schemeClr val="bg1"/>
                </a:solidFill>
                <a:latin typeface="微软雅黑" panose="020B0503020204020204" pitchFamily="34" charset="-122"/>
                <a:ea typeface="微软雅黑" panose="020B0503020204020204" pitchFamily="34" charset="-122"/>
              </a:rPr>
              <a:t>    山东执法框架</a:t>
            </a:r>
            <a:endParaRPr lang="zh-CN" altLang="en-US" b="1" dirty="0" smtClean="0">
              <a:solidFill>
                <a:schemeClr val="bg1"/>
              </a:solidFill>
              <a:latin typeface="微软雅黑" panose="020B0503020204020204" pitchFamily="34" charset="-122"/>
              <a:ea typeface="微软雅黑" panose="020B0503020204020204" pitchFamily="34" charset="-122"/>
            </a:endParaRPr>
          </a:p>
        </p:txBody>
      </p:sp>
      <p:sp>
        <p:nvSpPr>
          <p:cNvPr id="48" name="AutoShape 3"/>
          <p:cNvSpPr>
            <a:spLocks noChangeArrowheads="1"/>
          </p:cNvSpPr>
          <p:nvPr/>
        </p:nvSpPr>
        <p:spPr bwMode="ltGray">
          <a:xfrm rot="5400000">
            <a:off x="-1153311" y="1186657"/>
            <a:ext cx="4429156"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rgbClr val="C00000"/>
          </a:solidFill>
          <a:ln w="9525" algn="ctr">
            <a:solidFill>
              <a:schemeClr val="bg1">
                <a:lumMod val="75000"/>
              </a:schemeClr>
            </a:solidFill>
            <a:miter lim="800000"/>
          </a:ln>
          <a:effectLst/>
        </p:spPr>
        <p:txBody>
          <a:bodyPr wrap="none" anchor="ctr"/>
          <a:lstStyle/>
          <a:p>
            <a:endParaRPr lang="zh-CN" altLang="en-US"/>
          </a:p>
        </p:txBody>
      </p:sp>
      <p:sp>
        <p:nvSpPr>
          <p:cNvPr id="50" name="Oval 22"/>
          <p:cNvSpPr>
            <a:spLocks noChangeArrowheads="1"/>
          </p:cNvSpPr>
          <p:nvPr/>
        </p:nvSpPr>
        <p:spPr bwMode="gray">
          <a:xfrm>
            <a:off x="2547750" y="1830432"/>
            <a:ext cx="258561" cy="259033"/>
          </a:xfrm>
          <a:prstGeom prst="ellipse">
            <a:avLst/>
          </a:prstGeom>
          <a:solidFill>
            <a:srgbClr val="FFC000"/>
          </a:solidFill>
        </p:spPr>
        <p:style>
          <a:lnRef idx="3">
            <a:schemeClr val="lt1"/>
          </a:lnRef>
          <a:fillRef idx="1">
            <a:schemeClr val="accent5"/>
          </a:fillRef>
          <a:effectRef idx="1">
            <a:schemeClr val="accent5"/>
          </a:effectRef>
          <a:fontRef idx="minor">
            <a:schemeClr val="lt1"/>
          </a:fontRef>
        </p:style>
        <p:txBody>
          <a:bodyPr anchor="ctr">
            <a:spAutoFit/>
          </a:bodyPr>
          <a:lstStyle/>
          <a:p>
            <a:endParaRPr lang="zh-CN" altLang="en-US"/>
          </a:p>
        </p:txBody>
      </p:sp>
      <p:sp>
        <p:nvSpPr>
          <p:cNvPr id="16" name="Oval 43"/>
          <p:cNvSpPr>
            <a:spLocks noChangeArrowheads="1"/>
          </p:cNvSpPr>
          <p:nvPr/>
        </p:nvSpPr>
        <p:spPr bwMode="gray">
          <a:xfrm>
            <a:off x="3293875" y="3442208"/>
            <a:ext cx="249942" cy="259033"/>
          </a:xfrm>
          <a:prstGeom prst="ellipse">
            <a:avLst/>
          </a:prstGeom>
          <a:solidFill>
            <a:srgbClr val="00B0F0"/>
          </a:solidFill>
        </p:spPr>
        <p:style>
          <a:lnRef idx="3">
            <a:schemeClr val="lt1"/>
          </a:lnRef>
          <a:fillRef idx="1">
            <a:schemeClr val="accent5"/>
          </a:fillRef>
          <a:effectRef idx="1">
            <a:schemeClr val="accent5"/>
          </a:effectRef>
          <a:fontRef idx="minor">
            <a:schemeClr val="lt1"/>
          </a:fontRef>
        </p:style>
        <p:txBody>
          <a:bodyPr wrap="square" anchor="ctr">
            <a:spAutoFit/>
          </a:bodyPr>
          <a:lstStyle/>
          <a:p>
            <a:endParaRPr lang="zh-CN" altLang="en-US"/>
          </a:p>
        </p:txBody>
      </p:sp>
      <p:sp>
        <p:nvSpPr>
          <p:cNvPr id="2" name="Oval 22"/>
          <p:cNvSpPr>
            <a:spLocks noChangeArrowheads="1"/>
          </p:cNvSpPr>
          <p:nvPr/>
        </p:nvSpPr>
        <p:spPr bwMode="gray">
          <a:xfrm>
            <a:off x="2547750" y="5028927"/>
            <a:ext cx="258561" cy="259033"/>
          </a:xfrm>
          <a:prstGeom prst="ellipse">
            <a:avLst/>
          </a:prstGeom>
          <a:solidFill>
            <a:srgbClr val="FFC000"/>
          </a:solidFill>
        </p:spPr>
        <p:style>
          <a:lnRef idx="3">
            <a:schemeClr val="lt1"/>
          </a:lnRef>
          <a:fillRef idx="1">
            <a:schemeClr val="accent5"/>
          </a:fillRef>
          <a:effectRef idx="1">
            <a:schemeClr val="accent5"/>
          </a:effectRef>
          <a:fontRef idx="minor">
            <a:schemeClr val="lt1"/>
          </a:fontRef>
        </p:style>
        <p:txBody>
          <a:bodyPr anchor="ctr">
            <a:spAutoFit/>
          </a:bodyPr>
          <a:p>
            <a:endParaRPr lang="zh-CN" altLang="en-US"/>
          </a:p>
        </p:txBody>
      </p:sp>
      <p:sp>
        <p:nvSpPr>
          <p:cNvPr id="6" name="AutoShape 6"/>
          <p:cNvSpPr>
            <a:spLocks noChangeArrowheads="1"/>
          </p:cNvSpPr>
          <p:nvPr/>
        </p:nvSpPr>
        <p:spPr bwMode="gray">
          <a:xfrm>
            <a:off x="3185046" y="4722538"/>
            <a:ext cx="5291266" cy="872051"/>
          </a:xfrm>
          <a:prstGeom prst="roundRect">
            <a:avLst>
              <a:gd name="adj" fmla="val 50000"/>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wrap="none" anchor="ctr"/>
          <a:p>
            <a:pPr eaLnBrk="0" hangingPunct="0"/>
            <a:r>
              <a:rPr lang="zh-CN" altLang="en-US" b="1" dirty="0" smtClean="0">
                <a:latin typeface="微软雅黑" panose="020B0503020204020204" pitchFamily="34" charset="-122"/>
                <a:ea typeface="微软雅黑" panose="020B0503020204020204" pitchFamily="34" charset="-122"/>
              </a:rPr>
              <a:t>    总结</a:t>
            </a:r>
            <a:endParaRPr lang="zh-CN" altLang="en-US" b="1" dirty="0" smtClean="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5" name="标题 4"/>
          <p:cNvSpPr>
            <a:spLocks noGrp="1"/>
          </p:cNvSpPr>
          <p:nvPr>
            <p:ph type="title"/>
          </p:nvPr>
        </p:nvSpPr>
        <p:spPr>
          <a:xfrm>
            <a:off x="457200" y="274638"/>
            <a:ext cx="8229600" cy="511156"/>
          </a:xfrm>
        </p:spPr>
        <p:txBody>
          <a:bodyPr/>
          <a:lstStyle/>
          <a:p>
            <a:r>
              <a:rPr lang="zh-CN" altLang="en-US" dirty="0">
                <a:latin typeface="微软雅黑" panose="020B0503020204020204" pitchFamily="34" charset="-122"/>
                <a:ea typeface="微软雅黑" panose="020B0503020204020204" pitchFamily="34" charset="-122"/>
              </a:rPr>
              <a:t>山东执法</a:t>
            </a: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28930" y="1212850"/>
            <a:ext cx="8563610" cy="4799965"/>
          </a:xfrm>
          <a:prstGeom prst="rect">
            <a:avLst/>
          </a:prstGeom>
          <a:noFill/>
        </p:spPr>
        <p:txBody>
          <a:bodyPr wrap="square" rtlCol="0">
            <a:spAutoFit/>
          </a:bodyPr>
          <a:p>
            <a:r>
              <a:rPr lang="zh-CN" altLang="en-US"/>
              <a:t>山东执法整体架构采用Spring+SpringMVC+MyBatis </a:t>
            </a:r>
            <a:r>
              <a:rPr lang="en-US" altLang="zh-CN"/>
              <a:t>(SSM)</a:t>
            </a:r>
            <a:endParaRPr lang="en-US" altLang="zh-CN"/>
          </a:p>
          <a:p>
            <a:endParaRPr lang="zh-CN" altLang="en-US"/>
          </a:p>
          <a:p>
            <a:r>
              <a:rPr lang="zh-CN" altLang="en-US"/>
              <a:t>      </a:t>
            </a:r>
            <a:endParaRPr lang="zh-CN" altLang="en-US"/>
          </a:p>
          <a:p>
            <a:r>
              <a:rPr lang="zh-CN" altLang="en-US"/>
              <a:t>     </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graphicFrame>
        <p:nvGraphicFramePr>
          <p:cNvPr id="9" name="对象 8"/>
          <p:cNvGraphicFramePr/>
          <p:nvPr/>
        </p:nvGraphicFramePr>
        <p:xfrm>
          <a:off x="6350" y="1659255"/>
          <a:ext cx="9208770" cy="4146550"/>
        </p:xfrm>
        <a:graphic>
          <a:graphicData uri="http://schemas.openxmlformats.org/presentationml/2006/ole">
            <mc:AlternateContent xmlns:mc="http://schemas.openxmlformats.org/markup-compatibility/2006">
              <mc:Choice xmlns:v="urn:schemas-microsoft-com:vml" Requires="v">
                <p:oleObj spid="_x0000_s10" name="" r:id="rId1" imgW="9201150" imgH="4143375" progId="StaticMetafile">
                  <p:embed/>
                </p:oleObj>
              </mc:Choice>
              <mc:Fallback>
                <p:oleObj name="" r:id="rId1" imgW="9201150" imgH="4143375" progId="StaticMetafile">
                  <p:embed/>
                  <p:pic>
                    <p:nvPicPr>
                      <p:cNvPr id="0" name="图片 6"/>
                      <p:cNvPicPr/>
                      <p:nvPr/>
                    </p:nvPicPr>
                    <p:blipFill>
                      <a:blip r:embed="rId2"/>
                      <a:stretch>
                        <a:fillRect/>
                      </a:stretch>
                    </p:blipFill>
                    <p:spPr>
                      <a:xfrm>
                        <a:off x="6350" y="1659255"/>
                        <a:ext cx="9208770" cy="4146550"/>
                      </a:xfrm>
                      <a:prstGeom prst="rect">
                        <a:avLst/>
                      </a:prstGeom>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5" name="标题 4"/>
          <p:cNvSpPr>
            <a:spLocks noGrp="1"/>
          </p:cNvSpPr>
          <p:nvPr>
            <p:ph type="title"/>
          </p:nvPr>
        </p:nvSpPr>
        <p:spPr>
          <a:xfrm>
            <a:off x="457200" y="274638"/>
            <a:ext cx="8229600" cy="511156"/>
          </a:xfrm>
        </p:spPr>
        <p:txBody>
          <a:bodyPr/>
          <a:lstStyle/>
          <a:p>
            <a:r>
              <a:rPr lang="zh-CN" altLang="en-US" dirty="0">
                <a:latin typeface="微软雅黑" panose="020B0503020204020204" pitchFamily="34" charset="-122"/>
                <a:ea typeface="微软雅黑" panose="020B0503020204020204" pitchFamily="34" charset="-122"/>
              </a:rPr>
              <a:t>山东执法</a:t>
            </a:r>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28930" y="1212850"/>
            <a:ext cx="8563610" cy="7016115"/>
          </a:xfrm>
          <a:prstGeom prst="rect">
            <a:avLst/>
          </a:prstGeom>
          <a:noFill/>
        </p:spPr>
        <p:txBody>
          <a:bodyPr wrap="square" rtlCol="0">
            <a:spAutoFit/>
          </a:bodyPr>
          <a:p>
            <a:endParaRPr lang="zh-CN" altLang="en-US"/>
          </a:p>
          <a:p>
            <a:r>
              <a:rPr lang="zh-CN" altLang="en-US"/>
              <a:t>               Spring是一个开源的轻量级Java SE（Java 标准版本）/Java EE（Java </a:t>
            </a:r>
            <a:endParaRPr lang="zh-CN" altLang="en-US"/>
          </a:p>
          <a:p>
            <a:r>
              <a:rPr lang="zh-CN" altLang="en-US"/>
              <a:t>企业版本）开发应用框架，其目的是用于简化企业级应用程序开发。</a:t>
            </a:r>
            <a:endParaRPr lang="zh-CN" altLang="en-US"/>
          </a:p>
          <a:p>
            <a:endParaRPr lang="zh-CN" altLang="en-US"/>
          </a:p>
          <a:p>
            <a:r>
              <a:rPr lang="en-US" altLang="zh-CN"/>
              <a:t>	</a:t>
            </a:r>
            <a:r>
              <a:rPr lang="zh-CN" altLang="en-US"/>
              <a:t>Spring最核心的功能IOC--依赖注入，可以看出Spring主要是帮助你管理你的类实例的，也就是说Spring是一个容器，容器在启动的时候，会根据你在配置文件里的配置类装配你的类，以及处理各个类实例之间的依赖关系。对象的生命周期都由Spring来管理。简单来说，Spring是一个轻量级的控制反转（IoC）和面向切面（AOP）的容器框架。</a:t>
            </a:r>
            <a:endParaRPr lang="zh-CN" altLang="en-US"/>
          </a:p>
          <a:p>
            <a:endParaRPr lang="zh-CN" altLang="en-US"/>
          </a:p>
          <a:p>
            <a:r>
              <a:rPr lang="en-US" altLang="zh-CN"/>
              <a:t>	</a:t>
            </a:r>
            <a:endParaRPr lang="zh-CN" altLang="en-US"/>
          </a:p>
          <a:p>
            <a:r>
              <a:rPr lang="zh-CN" altLang="en-US"/>
              <a:t>     </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949960" y="1018540"/>
            <a:ext cx="6950075" cy="5403215"/>
          </a:xfrm>
          <a:prstGeom prst="rect">
            <a:avLst/>
          </a:prstGeom>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山东执法</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文本框 7"/>
          <p:cNvSpPr txBox="1"/>
          <p:nvPr/>
        </p:nvSpPr>
        <p:spPr>
          <a:xfrm>
            <a:off x="490220" y="1223645"/>
            <a:ext cx="8163560" cy="6739255"/>
          </a:xfrm>
          <a:prstGeom prst="rect">
            <a:avLst/>
          </a:prstGeom>
          <a:noFill/>
        </p:spPr>
        <p:txBody>
          <a:bodyPr wrap="square" rtlCol="0">
            <a:spAutoFit/>
          </a:bodyPr>
          <a:p>
            <a:r>
              <a:rPr lang="en-US" altLang="zh-CN"/>
              <a:t>	</a:t>
            </a:r>
            <a:endParaRPr lang="en-US" altLang="zh-CN"/>
          </a:p>
          <a:p>
            <a:endParaRPr lang="en-US" altLang="zh-CN"/>
          </a:p>
          <a:p>
            <a:endParaRPr lang="en-US" altLang="zh-CN"/>
          </a:p>
          <a:p>
            <a:r>
              <a:rPr lang="en-US" altLang="zh-CN"/>
              <a:t>	</a:t>
            </a:r>
            <a:r>
              <a:rPr lang="zh-CN" altLang="en-US"/>
              <a:t>SpringMVC 属于SpringFrameWork的后续产品，分离了控制器、模型对象、分派器以及处理程序对象的角色，这种分离让它们更容易进行定制。</a:t>
            </a:r>
            <a:endParaRPr lang="zh-CN" altLang="en-US"/>
          </a:p>
          <a:p>
            <a:endParaRPr lang="zh-CN" altLang="en-US"/>
          </a:p>
          <a:p>
            <a:endParaRPr lang="zh-CN" altLang="en-US"/>
          </a:p>
          <a:p>
            <a:endParaRPr lang="zh-CN" altLang="en-US"/>
          </a:p>
          <a:p>
            <a:endParaRPr lang="zh-CN" altLang="en-US"/>
          </a:p>
          <a:p>
            <a:r>
              <a:rPr lang="en-US" altLang="zh-CN"/>
              <a:t>	MyBatis 是一个基于Java的持久层框架。MyBatis提供的持久层框架包括SQL Maps和Data Access Objects（DAO）它消除了几乎所有的JDBC代码和参数的手工设置以及结果集的检索。MyBatis 使用简单的 XML或注解用于配置和原始映射，将接口和 Java映射成数据库中的记录。</a:t>
            </a:r>
            <a:endParaRPr lang="en-US" altLang="zh-CN"/>
          </a:p>
          <a:p>
            <a:endParaRPr lang="en-US" altLang="zh-CN"/>
          </a:p>
          <a:p>
            <a:endParaRPr lang="en-US" altLang="zh-CN"/>
          </a:p>
          <a:p>
            <a:r>
              <a:rPr lang="en-US" altLang="zh-CN"/>
              <a:t>  </a:t>
            </a:r>
            <a:endParaRPr lang="en-US" altLang="zh-CN"/>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graphicFrame>
        <p:nvGraphicFramePr>
          <p:cNvPr id="13" name="对象 12"/>
          <p:cNvGraphicFramePr/>
          <p:nvPr/>
        </p:nvGraphicFramePr>
        <p:xfrm>
          <a:off x="3475990" y="1337945"/>
          <a:ext cx="5376545" cy="4594860"/>
        </p:xfrm>
        <a:graphic>
          <a:graphicData uri="http://schemas.openxmlformats.org/presentationml/2006/ole">
            <mc:AlternateContent xmlns:mc="http://schemas.openxmlformats.org/markup-compatibility/2006">
              <mc:Choice xmlns:v="urn:schemas-microsoft-com:vml" Requires="v">
                <p:oleObj spid="_x0000_s14" name="" r:id="rId1" imgW="5372100" imgH="4591050" progId="StaticMetafile">
                  <p:embed/>
                </p:oleObj>
              </mc:Choice>
              <mc:Fallback>
                <p:oleObj name="" r:id="rId1" imgW="5372100" imgH="4591050" progId="StaticMetafile">
                  <p:embed/>
                  <p:pic>
                    <p:nvPicPr>
                      <p:cNvPr id="0" name="图片 11"/>
                      <p:cNvPicPr/>
                      <p:nvPr/>
                    </p:nvPicPr>
                    <p:blipFill>
                      <a:blip r:embed="rId2"/>
                      <a:stretch>
                        <a:fillRect/>
                      </a:stretch>
                    </p:blipFill>
                    <p:spPr>
                      <a:xfrm>
                        <a:off x="3475990" y="1337945"/>
                        <a:ext cx="5376545" cy="459486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blinds(horizontal)">
                                      <p:cBhvr>
                                        <p:cTn id="7" dur="500"/>
                                        <p:tgtEl>
                                          <p:spTgt spid="8">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山东执法</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文本框 7"/>
          <p:cNvSpPr txBox="1"/>
          <p:nvPr/>
        </p:nvSpPr>
        <p:spPr>
          <a:xfrm>
            <a:off x="490220" y="1223645"/>
            <a:ext cx="8163560" cy="4769485"/>
          </a:xfrm>
          <a:prstGeom prst="rect">
            <a:avLst/>
          </a:prstGeom>
          <a:noFill/>
        </p:spPr>
        <p:txBody>
          <a:bodyPr wrap="square" rtlCol="0">
            <a:spAutoFit/>
          </a:bodyPr>
          <a:p>
            <a:endParaRPr lang="en-US" altLang="zh-CN" sz="1600"/>
          </a:p>
          <a:p>
            <a:r>
              <a:rPr lang="en-US" altLang="zh-CN" sz="1600"/>
              <a:t>1. MyBatis框架的优点</a:t>
            </a:r>
            <a:endParaRPr lang="en-US" altLang="zh-CN" sz="1600"/>
          </a:p>
          <a:p>
            <a:endParaRPr lang="en-US" altLang="zh-CN" sz="1600"/>
          </a:p>
          <a:p>
            <a:r>
              <a:rPr lang="en-US" altLang="zh-CN" sz="1600"/>
              <a:t>	1) 与JDBC相比，减少了50%以上的代码量；</a:t>
            </a:r>
            <a:endParaRPr lang="en-US" altLang="zh-CN" sz="1600"/>
          </a:p>
          <a:p>
            <a:r>
              <a:rPr lang="en-US" altLang="zh-CN" sz="1600"/>
              <a:t>	2) MyBatis是最简单的持久化框架，小巧并且简单易学；</a:t>
            </a:r>
            <a:endParaRPr lang="en-US" altLang="zh-CN" sz="1600"/>
          </a:p>
          <a:p>
            <a:r>
              <a:rPr lang="en-US" altLang="zh-CN" sz="1600"/>
              <a:t>	3) MyBatis相当灵活，不会对应用程序或者数据库的现有设计强加任何影响，SQL写在XML里，从程序代码中彻底分离，降低耦合度，便于统一管理和优化，并可重用；</a:t>
            </a:r>
            <a:endParaRPr lang="en-US" altLang="zh-CN" sz="1600"/>
          </a:p>
          <a:p>
            <a:r>
              <a:rPr lang="en-US" altLang="zh-CN" sz="1600"/>
              <a:t>	4) 提供XML标签，支持编写动态SQL语句；</a:t>
            </a:r>
            <a:endParaRPr lang="en-US" altLang="zh-CN" sz="1600"/>
          </a:p>
          <a:p>
            <a:r>
              <a:rPr lang="en-US" altLang="zh-CN" sz="1600"/>
              <a:t>	5) 提供映射标签，支持对象与数据库的ORM字段关系映射。</a:t>
            </a:r>
            <a:endParaRPr lang="en-US" altLang="zh-CN" sz="1600"/>
          </a:p>
          <a:p>
            <a:endParaRPr lang="en-US" altLang="zh-CN" sz="1600"/>
          </a:p>
          <a:p>
            <a:r>
              <a:rPr lang="en-US" altLang="zh-CN" sz="1600"/>
              <a:t>2. MyBatis框架的缺点</a:t>
            </a:r>
            <a:endParaRPr lang="en-US" altLang="zh-CN" sz="1600"/>
          </a:p>
          <a:p>
            <a:endParaRPr lang="en-US" altLang="zh-CN" sz="1600"/>
          </a:p>
          <a:p>
            <a:r>
              <a:rPr lang="en-US" altLang="zh-CN" sz="1600"/>
              <a:t>	1) SQL语句的编写工作量较大，对开发人员编写SQL语句的功底有一定要求；</a:t>
            </a:r>
            <a:endParaRPr lang="en-US" altLang="zh-CN" sz="1600"/>
          </a:p>
          <a:p>
            <a:r>
              <a:rPr lang="en-US" altLang="zh-CN" sz="1600"/>
              <a:t>	2) SQL语句依赖于数据库，导致数据库移植性差，不能随意更换数据库。</a:t>
            </a:r>
            <a:endParaRPr lang="en-US" altLang="zh-CN" sz="1600"/>
          </a:p>
          <a:p>
            <a:endParaRPr lang="en-US" altLang="zh-CN" sz="1600"/>
          </a:p>
          <a:p>
            <a:r>
              <a:rPr lang="en-US" altLang="zh-CN" sz="1600"/>
              <a:t>3. MyBatis框架适用场合</a:t>
            </a:r>
            <a:endParaRPr lang="en-US" altLang="zh-CN" sz="1600"/>
          </a:p>
          <a:p>
            <a:endParaRPr lang="en-US" altLang="zh-CN" sz="1600"/>
          </a:p>
          <a:p>
            <a:r>
              <a:rPr lang="en-US" altLang="zh-CN" sz="1600"/>
              <a:t>	MyBatis专注于SQL本身，是一个足够灵活的DAO层解决方案，对性能的要求很高，或者需求变化较多的项目，如互联网项目，那么MyBatis将是不错的选择。</a:t>
            </a:r>
            <a:endParaRPr lang="zh-CN" altLang="en-US" sz="1600"/>
          </a:p>
        </p:txBody>
      </p:sp>
      <p:pic>
        <p:nvPicPr>
          <p:cNvPr id="4" name="图片 3"/>
          <p:cNvPicPr>
            <a:picLocks noChangeAspect="1"/>
          </p:cNvPicPr>
          <p:nvPr/>
        </p:nvPicPr>
        <p:blipFill>
          <a:blip r:embed="rId1"/>
          <a:stretch>
            <a:fillRect/>
          </a:stretch>
        </p:blipFill>
        <p:spPr>
          <a:xfrm>
            <a:off x="878205" y="1687195"/>
            <a:ext cx="7498715" cy="43059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山东执法</a:t>
            </a:r>
            <a:endParaRPr lang="zh-CN" altLang="en-US" dirty="0"/>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9" name="文本框 8"/>
          <p:cNvSpPr txBox="1"/>
          <p:nvPr/>
        </p:nvSpPr>
        <p:spPr>
          <a:xfrm>
            <a:off x="385445" y="1201420"/>
            <a:ext cx="8373110" cy="4246245"/>
          </a:xfrm>
          <a:prstGeom prst="rect">
            <a:avLst/>
          </a:prstGeom>
          <a:noFill/>
        </p:spPr>
        <p:txBody>
          <a:bodyPr wrap="square" rtlCol="0">
            <a:spAutoFit/>
          </a:bodyPr>
          <a:p>
            <a:r>
              <a:rPr lang="zh-CN" altLang="en-US"/>
              <a:t>引入的ja</a:t>
            </a:r>
            <a:r>
              <a:rPr lang="en-US" altLang="zh-CN"/>
              <a:t>r</a:t>
            </a:r>
            <a:r>
              <a:rPr lang="zh-CN" altLang="en-US"/>
              <a:t>包，统一在pom.xml中添加</a:t>
            </a:r>
            <a:r>
              <a:rPr lang="en-US" altLang="zh-CN"/>
              <a:t>,</a:t>
            </a:r>
            <a:r>
              <a:rPr lang="zh-CN" altLang="en-US"/>
              <a:t>使用</a:t>
            </a:r>
            <a:r>
              <a:rPr lang="en-US" altLang="zh-CN"/>
              <a:t>maven</a:t>
            </a:r>
            <a:r>
              <a:rPr lang="zh-CN" altLang="en-US"/>
              <a:t>管理</a:t>
            </a:r>
            <a:endParaRPr lang="zh-CN" altLang="en-US"/>
          </a:p>
          <a:p>
            <a:endParaRPr lang="zh-CN" altLang="en-US"/>
          </a:p>
          <a:p>
            <a:r>
              <a:rPr lang="en-US" altLang="zh-CN"/>
              <a:t>maven</a:t>
            </a:r>
            <a:r>
              <a:rPr lang="zh-CN" altLang="en-US"/>
              <a:t>作用</a:t>
            </a:r>
            <a:endParaRPr lang="zh-CN" altLang="en-US"/>
          </a:p>
          <a:p>
            <a:endParaRPr lang="zh-CN" altLang="en-US"/>
          </a:p>
          <a:p>
            <a:r>
              <a:rPr lang="en-US" altLang="zh-CN"/>
              <a:t>1 </a:t>
            </a:r>
            <a:r>
              <a:rPr lang="zh-CN" altLang="en-US"/>
              <a:t>maven都会通过，项目名-项目模块-项目版本来maven在互联网上的代码库中下载相应jar包。 </a:t>
            </a:r>
            <a:endParaRPr lang="zh-CN" altLang="en-US"/>
          </a:p>
          <a:p>
            <a:endParaRPr lang="zh-CN" altLang="en-US"/>
          </a:p>
          <a:p>
            <a:r>
              <a:rPr lang="en-US" altLang="zh-CN"/>
              <a:t>2 只要你配置的jar包所依赖的其他jar包都会被maven自动下载下来</a:t>
            </a:r>
            <a:endParaRPr lang="en-US" altLang="zh-CN"/>
          </a:p>
          <a:p>
            <a:endParaRPr lang="zh-CN" altLang="en-US"/>
          </a:p>
          <a:p>
            <a:r>
              <a:rPr lang="en-US" altLang="zh-CN"/>
              <a:t>3 热部署，热编译</a:t>
            </a:r>
            <a:endParaRPr lang="en-US" altLang="zh-CN"/>
          </a:p>
          <a:p>
            <a:endParaRPr lang="zh-CN" altLang="en-US"/>
          </a:p>
          <a:p>
            <a:endParaRPr lang="zh-CN" altLang="en-US"/>
          </a:p>
          <a:p>
            <a:endParaRPr lang="zh-CN" altLang="en-US"/>
          </a:p>
          <a:p>
            <a:endParaRPr lang="zh-CN" altLang="en-US"/>
          </a:p>
          <a:p>
            <a:endParaRPr lang="zh-CN" altLang="en-US"/>
          </a:p>
        </p:txBody>
      </p:sp>
      <p:graphicFrame>
        <p:nvGraphicFramePr>
          <p:cNvPr id="4" name="对象 3"/>
          <p:cNvGraphicFramePr/>
          <p:nvPr/>
        </p:nvGraphicFramePr>
        <p:xfrm>
          <a:off x="3105785" y="1302385"/>
          <a:ext cx="5652770" cy="4702175"/>
        </p:xfrm>
        <a:graphic>
          <a:graphicData uri="http://schemas.openxmlformats.org/presentationml/2006/ole">
            <mc:AlternateContent xmlns:mc="http://schemas.openxmlformats.org/markup-compatibility/2006">
              <mc:Choice xmlns:v="urn:schemas-microsoft-com:vml" Requires="v">
                <p:oleObj spid="_x0000_s5" name="" r:id="rId1" imgW="5648325" imgH="5076825" progId="StaticMetafile">
                  <p:embed/>
                </p:oleObj>
              </mc:Choice>
              <mc:Fallback>
                <p:oleObj name="" r:id="rId1" imgW="5648325" imgH="5076825" progId="StaticMetafile">
                  <p:embed/>
                  <p:pic>
                    <p:nvPicPr>
                      <p:cNvPr id="0" name="图片 4"/>
                      <p:cNvPicPr/>
                      <p:nvPr/>
                    </p:nvPicPr>
                    <p:blipFill>
                      <a:blip r:embed="rId2"/>
                      <a:stretch>
                        <a:fillRect/>
                      </a:stretch>
                    </p:blipFill>
                    <p:spPr>
                      <a:xfrm>
                        <a:off x="3105785" y="1302385"/>
                        <a:ext cx="5652770" cy="470217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4" name="标题 1"/>
          <p:cNvSpPr>
            <a:spLocks noGrp="1"/>
          </p:cNvSpPr>
          <p:nvPr>
            <p:ph type="title"/>
          </p:nvPr>
        </p:nvSpPr>
        <p:spPr/>
        <p:txBody>
          <a:bodyPr/>
          <a:lstStyle/>
          <a:p>
            <a:r>
              <a:rPr lang="zh-CN" altLang="en-US" dirty="0"/>
              <a:t>山东执法</a:t>
            </a:r>
            <a:endParaRPr lang="zh-CN" altLang="en-US" dirty="0"/>
          </a:p>
        </p:txBody>
      </p:sp>
      <p:sp>
        <p:nvSpPr>
          <p:cNvPr id="2" name="文本框 1"/>
          <p:cNvSpPr txBox="1"/>
          <p:nvPr/>
        </p:nvSpPr>
        <p:spPr>
          <a:xfrm>
            <a:off x="457835" y="1180465"/>
            <a:ext cx="8228965" cy="5077460"/>
          </a:xfrm>
          <a:prstGeom prst="rect">
            <a:avLst/>
          </a:prstGeom>
          <a:noFill/>
        </p:spPr>
        <p:txBody>
          <a:bodyPr wrap="square" rtlCol="0">
            <a:spAutoFit/>
          </a:bodyPr>
          <a:p>
            <a:r>
              <a:rPr lang="zh-CN" altLang="en-US"/>
              <a:t>基本结构</a:t>
            </a:r>
            <a:endParaRPr lang="zh-CN" altLang="en-US"/>
          </a:p>
          <a:p>
            <a:r>
              <a:rPr lang="en-US" altLang="zh-CN"/>
              <a:t>1 </a:t>
            </a:r>
            <a:r>
              <a:rPr lang="zh-CN" altLang="en-US"/>
              <a:t>Controller层 公布前端访问的接口</a:t>
            </a:r>
            <a:endParaRPr lang="zh-CN" altLang="en-US"/>
          </a:p>
          <a:p>
            <a:endParaRPr lang="zh-CN" altLang="en-US"/>
          </a:p>
          <a:p>
            <a:endParaRPr lang="zh-CN" altLang="en-US"/>
          </a:p>
          <a:p>
            <a:endParaRPr lang="zh-CN" altLang="en-US"/>
          </a:p>
          <a:p>
            <a:r>
              <a:rPr lang="en-US" altLang="zh-CN"/>
              <a:t>2 Serice层 实现业务逻辑</a:t>
            </a:r>
            <a:endParaRPr lang="en-US" altLang="zh-CN"/>
          </a:p>
          <a:p>
            <a:endParaRPr lang="en-US" altLang="zh-CN"/>
          </a:p>
          <a:p>
            <a:endParaRPr lang="en-US" altLang="zh-CN"/>
          </a:p>
          <a:p>
            <a:endParaRPr lang="en-US" altLang="zh-CN"/>
          </a:p>
          <a:p>
            <a:endParaRPr lang="en-US" altLang="zh-CN"/>
          </a:p>
          <a:p>
            <a:r>
              <a:rPr lang="en-US" altLang="zh-CN"/>
              <a:t>3 </a:t>
            </a:r>
            <a:r>
              <a:rPr lang="zh-CN" altLang="en-US">
                <a:sym typeface="+mn-ea"/>
              </a:rPr>
              <a:t>Dao层 接口</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graphicFrame>
        <p:nvGraphicFramePr>
          <p:cNvPr id="11" name="对象 10"/>
          <p:cNvGraphicFramePr/>
          <p:nvPr/>
        </p:nvGraphicFramePr>
        <p:xfrm>
          <a:off x="3855720" y="1444625"/>
          <a:ext cx="5004435" cy="4318635"/>
        </p:xfrm>
        <a:graphic>
          <a:graphicData uri="http://schemas.openxmlformats.org/presentationml/2006/ole">
            <mc:AlternateContent xmlns:mc="http://schemas.openxmlformats.org/markup-compatibility/2006">
              <mc:Choice xmlns:v="urn:schemas-microsoft-com:vml" Requires="v">
                <p:oleObj spid="_x0000_s12" name="" r:id="rId1" imgW="5000625" imgH="4314825" progId="StaticMetafile">
                  <p:embed/>
                </p:oleObj>
              </mc:Choice>
              <mc:Fallback>
                <p:oleObj name="" r:id="rId1" imgW="5000625" imgH="4314825" progId="StaticMetafile">
                  <p:embed/>
                  <p:pic>
                    <p:nvPicPr>
                      <p:cNvPr id="0" name="图片 11"/>
                      <p:cNvPicPr/>
                      <p:nvPr/>
                    </p:nvPicPr>
                    <p:blipFill>
                      <a:blip r:embed="rId2"/>
                      <a:stretch>
                        <a:fillRect/>
                      </a:stretch>
                    </p:blipFill>
                    <p:spPr>
                      <a:xfrm>
                        <a:off x="3855720" y="1444625"/>
                        <a:ext cx="5004435" cy="4318635"/>
                      </a:xfrm>
                      <a:prstGeom prst="rect">
                        <a:avLst/>
                      </a:prstGeom>
                    </p:spPr>
                  </p:pic>
                </p:oleObj>
              </mc:Fallback>
            </mc:AlternateContent>
          </a:graphicData>
        </a:graphic>
      </p:graphicFrame>
      <p:graphicFrame>
        <p:nvGraphicFramePr>
          <p:cNvPr id="13" name="对象 12"/>
          <p:cNvGraphicFramePr/>
          <p:nvPr/>
        </p:nvGraphicFramePr>
        <p:xfrm>
          <a:off x="3967480" y="1180465"/>
          <a:ext cx="4432300" cy="4661535"/>
        </p:xfrm>
        <a:graphic>
          <a:graphicData uri="http://schemas.openxmlformats.org/presentationml/2006/ole">
            <mc:AlternateContent xmlns:mc="http://schemas.openxmlformats.org/markup-compatibility/2006">
              <mc:Choice xmlns:v="urn:schemas-microsoft-com:vml" Requires="v">
                <p:oleObj spid="_x0000_s14" name="" r:id="rId3" imgW="4429125" imgH="4657725" progId="StaticMetafile">
                  <p:embed/>
                </p:oleObj>
              </mc:Choice>
              <mc:Fallback>
                <p:oleObj name="" r:id="rId3" imgW="4429125" imgH="4657725" progId="StaticMetafile">
                  <p:embed/>
                  <p:pic>
                    <p:nvPicPr>
                      <p:cNvPr id="0" name="图片 13"/>
                      <p:cNvPicPr/>
                      <p:nvPr/>
                    </p:nvPicPr>
                    <p:blipFill>
                      <a:blip r:embed="rId4"/>
                      <a:stretch>
                        <a:fillRect/>
                      </a:stretch>
                    </p:blipFill>
                    <p:spPr>
                      <a:xfrm>
                        <a:off x="3967480" y="1180465"/>
                        <a:ext cx="4432300" cy="4661535"/>
                      </a:xfrm>
                      <a:prstGeom prst="rect">
                        <a:avLst/>
                      </a:prstGeom>
                    </p:spPr>
                  </p:pic>
                </p:oleObj>
              </mc:Fallback>
            </mc:AlternateContent>
          </a:graphicData>
        </a:graphic>
      </p:graphicFrame>
      <p:graphicFrame>
        <p:nvGraphicFramePr>
          <p:cNvPr id="15" name="对象 14"/>
          <p:cNvGraphicFramePr/>
          <p:nvPr/>
        </p:nvGraphicFramePr>
        <p:xfrm>
          <a:off x="4035425" y="1366520"/>
          <a:ext cx="3994150" cy="4289425"/>
        </p:xfrm>
        <a:graphic>
          <a:graphicData uri="http://schemas.openxmlformats.org/presentationml/2006/ole">
            <mc:AlternateContent xmlns:mc="http://schemas.openxmlformats.org/markup-compatibility/2006">
              <mc:Choice xmlns:v="urn:schemas-microsoft-com:vml" Requires="v">
                <p:oleObj spid="_x0000_s16" name="" r:id="rId5" imgW="3990975" imgH="4286250" progId="StaticMetafile">
                  <p:embed/>
                </p:oleObj>
              </mc:Choice>
              <mc:Fallback>
                <p:oleObj name="" r:id="rId5" imgW="3990975" imgH="4286250" progId="StaticMetafile">
                  <p:embed/>
                  <p:pic>
                    <p:nvPicPr>
                      <p:cNvPr id="0" name="图片 15"/>
                      <p:cNvPicPr/>
                      <p:nvPr/>
                    </p:nvPicPr>
                    <p:blipFill>
                      <a:blip r:embed="rId6"/>
                      <a:stretch>
                        <a:fillRect/>
                      </a:stretch>
                    </p:blipFill>
                    <p:spPr>
                      <a:xfrm>
                        <a:off x="4035425" y="1366520"/>
                        <a:ext cx="3994150" cy="42894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3"/>
                                        </p:tgtEl>
                                        <p:attrNameLst>
                                          <p:attrName>ppt_x</p:attrName>
                                        </p:attrNameLst>
                                      </p:cBhvr>
                                      <p:tavLst>
                                        <p:tav tm="0">
                                          <p:val>
                                            <p:strVal val="ppt_x"/>
                                          </p:val>
                                        </p:tav>
                                        <p:tav tm="100000">
                                          <p:val>
                                            <p:strVal val="ppt_x"/>
                                          </p:val>
                                        </p:tav>
                                      </p:tavLst>
                                    </p:anim>
                                    <p:anim calcmode="lin" valueType="num">
                                      <p:cBhvr additive="base">
                                        <p:cTn id="23" dur="500"/>
                                        <p:tgtEl>
                                          <p:spTgt spid="13"/>
                                        </p:tgtEl>
                                        <p:attrNameLst>
                                          <p:attrName>ppt_y</p:attrName>
                                        </p:attrNameLst>
                                      </p:cBhvr>
                                      <p:tavLst>
                                        <p:tav tm="0">
                                          <p:val>
                                            <p:strVal val="ppt_y"/>
                                          </p:val>
                                        </p:tav>
                                        <p:tav tm="100000">
                                          <p:val>
                                            <p:strVal val="1+ppt_h/2"/>
                                          </p:val>
                                        </p:tav>
                                      </p:tavLst>
                                    </p:anim>
                                    <p:set>
                                      <p:cBhvr>
                                        <p:cTn id="24" dur="1" fill="hold">
                                          <p:stCondLst>
                                            <p:cond delay="4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amond(in)">
                                      <p:cBhvr>
                                        <p:cTn id="29" dur="20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xit" presetSubtype="32" fill="hold" nodeType="clickEffect">
                                  <p:stCondLst>
                                    <p:cond delay="0"/>
                                  </p:stCondLst>
                                  <p:childTnLst>
                                    <p:animEffect transition="out" filter="diamond(out)">
                                      <p:cBhvr>
                                        <p:cTn id="33" dur="2000"/>
                                        <p:tgtEl>
                                          <p:spTgt spid="15"/>
                                        </p:tgtEl>
                                      </p:cBhvr>
                                    </p:animEffect>
                                    <p:set>
                                      <p:cBhvr>
                                        <p:cTn id="34"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山东执法</a:t>
            </a:r>
            <a:endParaRPr lang="zh-CN" altLang="en-US" dirty="0"/>
          </a:p>
        </p:txBody>
      </p:sp>
      <p:sp>
        <p:nvSpPr>
          <p:cNvPr id="3" name="灯片编号占位符 2"/>
          <p:cNvSpPr>
            <a:spLocks noGrp="1"/>
          </p:cNvSpPr>
          <p:nvPr>
            <p:ph type="sldNum" sz="quarter" idx="10"/>
          </p:nvPr>
        </p:nvSpPr>
        <p:spPr/>
        <p:txBody>
          <a:bodyPr/>
          <a:lstStyle/>
          <a:p>
            <a:fld id="{1D76ECAF-47C0-4EF7-9AAC-C31222045CE2}" type="slidenum">
              <a:rPr lang="zh-CN" altLang="en-US" smtClean="0">
                <a:solidFill>
                  <a:prstClr val="black">
                    <a:tint val="75000"/>
                  </a:prstClr>
                </a:solidFill>
              </a:rPr>
            </a:fld>
            <a:endParaRPr lang="zh-CN" altLang="en-US" sz="1800">
              <a:solidFill>
                <a:prstClr val="black"/>
              </a:solidFill>
            </a:endParaRPr>
          </a:p>
        </p:txBody>
      </p:sp>
      <p:sp>
        <p:nvSpPr>
          <p:cNvPr id="7" name="文本框 6"/>
          <p:cNvSpPr txBox="1"/>
          <p:nvPr/>
        </p:nvSpPr>
        <p:spPr>
          <a:xfrm>
            <a:off x="447675" y="1137285"/>
            <a:ext cx="8228965" cy="4799965"/>
          </a:xfrm>
          <a:prstGeom prst="rect">
            <a:avLst/>
          </a:prstGeom>
          <a:noFill/>
        </p:spPr>
        <p:txBody>
          <a:bodyPr wrap="square" rtlCol="0">
            <a:spAutoFit/>
          </a:bodyPr>
          <a:p>
            <a:r>
              <a:rPr lang="zh-CN" altLang="zh-CN"/>
              <a:t>系统日志使用</a:t>
            </a:r>
            <a:r>
              <a:rPr lang="en-US" altLang="zh-CN"/>
              <a:t>log4j</a:t>
            </a:r>
            <a:r>
              <a:rPr lang="zh-CN" altLang="en-US"/>
              <a:t>记录</a:t>
            </a:r>
            <a:endParaRPr lang="zh-CN" altLang="en-US"/>
          </a:p>
          <a:p>
            <a:r>
              <a:rPr lang="zh-CN" altLang="en-US"/>
              <a:t>common\conf\log4j.properties</a:t>
            </a:r>
            <a:endParaRPr lang="zh-CN" altLang="en-US"/>
          </a:p>
          <a:p>
            <a:endParaRPr lang="zh-CN" altLang="en-US"/>
          </a:p>
          <a:p>
            <a:endParaRPr lang="zh-CN" altLang="en-US"/>
          </a:p>
          <a:p>
            <a:r>
              <a:rPr lang="zh-CN" altLang="en-US"/>
              <a:t>org.apache.log4j.ConsoleAppender（控制台），</a:t>
            </a:r>
            <a:endParaRPr lang="zh-CN" altLang="en-US"/>
          </a:p>
          <a:p>
            <a:r>
              <a:rPr lang="zh-CN" altLang="en-US"/>
              <a:t>org.apache.log4j.FileAppender（文件），</a:t>
            </a:r>
            <a:endParaRPr lang="zh-CN" altLang="en-US"/>
          </a:p>
          <a:p>
            <a:r>
              <a:rPr lang="zh-CN" altLang="en-US"/>
              <a:t>org.apache.log4j.DailyRollingFileAppender（每天产生一个日志文件），</a:t>
            </a:r>
            <a:endParaRPr lang="zh-CN" altLang="en-US"/>
          </a:p>
          <a:p>
            <a:r>
              <a:rPr lang="zh-CN" altLang="en-US"/>
              <a:t>org.apache.log4j.RollingFileAppender（文件大小到达指定尺寸的时候产生一个新的文件），</a:t>
            </a:r>
            <a:endParaRPr lang="zh-CN" altLang="en-US"/>
          </a:p>
          <a:p>
            <a:r>
              <a:rPr lang="zh-CN" altLang="en-US"/>
              <a:t>org.apache.log4j.WriterAppender（将日志信息以流格式发送到任意指定的地方）</a:t>
            </a:r>
            <a:endParaRPr lang="zh-CN" altLang="en-US"/>
          </a:p>
          <a:p>
            <a:endParaRPr lang="zh-CN" altLang="en-US"/>
          </a:p>
          <a:p>
            <a:endParaRPr lang="zh-CN" altLang="en-US">
              <a:sym typeface="+mn-ea"/>
            </a:endParaRPr>
          </a:p>
          <a:p>
            <a:br>
              <a:rPr lang="zh-CN" altLang="en-US">
                <a:sym typeface="+mn-ea"/>
              </a:rPr>
            </a:br>
            <a:endParaRPr lang="zh-CN" altLang="en-US">
              <a:sym typeface="+mn-ea"/>
            </a:endParaRPr>
          </a:p>
          <a:p>
            <a:endParaRPr lang="zh-CN" altLang="en-US">
              <a:sym typeface="+mn-ea"/>
            </a:endParaRPr>
          </a:p>
          <a:p>
            <a:endParaRPr lang="zh-CN" altLang="en-US">
              <a:sym typeface="+mn-ea"/>
            </a:endParaRPr>
          </a:p>
          <a:p>
            <a:endParaRPr lang="zh-CN" altLang="en-US"/>
          </a:p>
        </p:txBody>
      </p:sp>
      <p:graphicFrame>
        <p:nvGraphicFramePr>
          <p:cNvPr id="4" name="对象 3"/>
          <p:cNvGraphicFramePr/>
          <p:nvPr/>
        </p:nvGraphicFramePr>
        <p:xfrm>
          <a:off x="1310005" y="902335"/>
          <a:ext cx="6653530" cy="5519420"/>
        </p:xfrm>
        <a:graphic>
          <a:graphicData uri="http://schemas.openxmlformats.org/presentationml/2006/ole">
            <mc:AlternateContent xmlns:mc="http://schemas.openxmlformats.org/markup-compatibility/2006">
              <mc:Choice xmlns:v="urn:schemas-microsoft-com:vml" Requires="v">
                <p:oleObj spid="_x0000_s5" name="" r:id="rId1" imgW="6648450" imgH="5514975" progId="StaticMetafile">
                  <p:embed/>
                </p:oleObj>
              </mc:Choice>
              <mc:Fallback>
                <p:oleObj name="" r:id="rId1" imgW="6648450" imgH="5514975" progId="StaticMetafile">
                  <p:embed/>
                  <p:pic>
                    <p:nvPicPr>
                      <p:cNvPr id="0" name="图片 4"/>
                      <p:cNvPicPr/>
                      <p:nvPr/>
                    </p:nvPicPr>
                    <p:blipFill>
                      <a:blip r:embed="rId2"/>
                      <a:stretch>
                        <a:fillRect/>
                      </a:stretch>
                    </p:blipFill>
                    <p:spPr>
                      <a:xfrm>
                        <a:off x="1310005" y="902335"/>
                        <a:ext cx="6653530" cy="55194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OTEI PPT模板-中文版">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烟灰色玻璃">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sz="1500" dirty="0">
            <a:solidFill>
              <a:schemeClr val="tx1"/>
            </a:solidFill>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KOTEI PPT模板-中文版</Template>
  <TotalTime>0</TotalTime>
  <Words>2736</Words>
  <Application>WPS 演示</Application>
  <PresentationFormat>全屏显示(4:3)</PresentationFormat>
  <Paragraphs>274</Paragraphs>
  <Slides>18</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16</vt:i4>
      </vt:variant>
      <vt:variant>
        <vt:lpstr>幻灯片标题</vt:lpstr>
      </vt:variant>
      <vt:variant>
        <vt:i4>18</vt:i4>
      </vt:variant>
    </vt:vector>
  </HeadingPairs>
  <TitlesOfParts>
    <vt:vector size="45" baseType="lpstr">
      <vt:lpstr>Arial</vt:lpstr>
      <vt:lpstr>宋体</vt:lpstr>
      <vt:lpstr>Wingdings</vt:lpstr>
      <vt:lpstr>微软雅黑</vt:lpstr>
      <vt:lpstr>Arial Unicode MS</vt:lpstr>
      <vt:lpstr>华文细黑</vt:lpstr>
      <vt:lpstr>黑体</vt:lpstr>
      <vt:lpstr>Arial Unicode MS</vt:lpstr>
      <vt:lpstr>Calibri</vt:lpstr>
      <vt:lpstr>KOTEI PPT模板-中文版</vt:lpstr>
      <vt:lpstr>自定义设计方案</vt:lpstr>
      <vt:lpstr>StaticMetafile</vt:lpstr>
      <vt:lpstr>StaticMetafile</vt:lpstr>
      <vt:lpstr>StaticMetafile</vt:lpstr>
      <vt:lpstr>StaticMetafile</vt:lpstr>
      <vt:lpstr>StaticMetafile</vt:lpstr>
      <vt:lpstr>StaticMetafile</vt:lpstr>
      <vt:lpstr>StaticMetafile</vt:lpstr>
      <vt:lpstr>StaticMetafile</vt:lpstr>
      <vt:lpstr>StaticMetafile</vt:lpstr>
      <vt:lpstr>StaticMetafile</vt:lpstr>
      <vt:lpstr>StaticMetafile</vt:lpstr>
      <vt:lpstr>StaticMetafile</vt:lpstr>
      <vt:lpstr>StaticMetafile</vt:lpstr>
      <vt:lpstr>StaticMetafile</vt:lpstr>
      <vt:lpstr>StaticMetafile</vt:lpstr>
      <vt:lpstr>StaticMetafile</vt:lpstr>
      <vt:lpstr>java框架简介</vt:lpstr>
      <vt:lpstr>目 录</vt:lpstr>
      <vt:lpstr>山东执法</vt:lpstr>
      <vt:lpstr>山东执法</vt:lpstr>
      <vt:lpstr>山东执法</vt:lpstr>
      <vt:lpstr>山东执法</vt:lpstr>
      <vt:lpstr>山东执法</vt:lpstr>
      <vt:lpstr>山东执法</vt:lpstr>
      <vt:lpstr>山东执法</vt:lpstr>
      <vt:lpstr>山东执法</vt:lpstr>
      <vt:lpstr>珠海地税</vt:lpstr>
      <vt:lpstr>珠海地税</vt:lpstr>
      <vt:lpstr>珠海地税</vt:lpstr>
      <vt:lpstr>珠海地税</vt:lpstr>
      <vt:lpstr>珠海地税</vt:lpstr>
      <vt:lpstr>珠海地税</vt:lpstr>
      <vt:lpstr>总结</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周金桥</dc:creator>
  <cp:lastModifiedBy>13260</cp:lastModifiedBy>
  <cp:revision>570</cp:revision>
  <dcterms:created xsi:type="dcterms:W3CDTF">2015-09-09T01:15:00Z</dcterms:created>
  <dcterms:modified xsi:type="dcterms:W3CDTF">2018-01-10T17:40:48Z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