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36"/>
  </p:notesMasterIdLst>
  <p:sldIdLst>
    <p:sldId id="267" r:id="rId2"/>
    <p:sldId id="268" r:id="rId3"/>
    <p:sldId id="354" r:id="rId4"/>
    <p:sldId id="269" r:id="rId5"/>
    <p:sldId id="403" r:id="rId6"/>
    <p:sldId id="372" r:id="rId7"/>
    <p:sldId id="374" r:id="rId8"/>
    <p:sldId id="373" r:id="rId9"/>
    <p:sldId id="375" r:id="rId10"/>
    <p:sldId id="376" r:id="rId11"/>
    <p:sldId id="377" r:id="rId12"/>
    <p:sldId id="382" r:id="rId13"/>
    <p:sldId id="383" r:id="rId14"/>
    <p:sldId id="384" r:id="rId15"/>
    <p:sldId id="385" r:id="rId16"/>
    <p:sldId id="400" r:id="rId17"/>
    <p:sldId id="378" r:id="rId18"/>
    <p:sldId id="397" r:id="rId19"/>
    <p:sldId id="379" r:id="rId20"/>
    <p:sldId id="398" r:id="rId21"/>
    <p:sldId id="404" r:id="rId22"/>
    <p:sldId id="405" r:id="rId23"/>
    <p:sldId id="399" r:id="rId24"/>
    <p:sldId id="381" r:id="rId25"/>
    <p:sldId id="387" r:id="rId26"/>
    <p:sldId id="395" r:id="rId27"/>
    <p:sldId id="388" r:id="rId28"/>
    <p:sldId id="401" r:id="rId29"/>
    <p:sldId id="402" r:id="rId30"/>
    <p:sldId id="391" r:id="rId31"/>
    <p:sldId id="396" r:id="rId32"/>
    <p:sldId id="389" r:id="rId33"/>
    <p:sldId id="390" r:id="rId34"/>
    <p:sldId id="27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9F9"/>
    <a:srgbClr val="374D81"/>
    <a:srgbClr val="82D0D8"/>
    <a:srgbClr val="42B45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3333" autoAdjust="0"/>
  </p:normalViewPr>
  <p:slideViewPr>
    <p:cSldViewPr snapToGrid="0">
      <p:cViewPr>
        <p:scale>
          <a:sx n="70" d="100"/>
          <a:sy n="70" d="100"/>
        </p:scale>
        <p:origin x="-750" y="-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Hoja_de_c_lculo_d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Gráfico comparativo</a:t>
            </a:r>
            <a:r>
              <a:rPr lang="es-AR" baseline="0" dirty="0"/>
              <a:t> | Estimaciones - tiempos reales</a:t>
            </a:r>
            <a:endParaRPr lang="es-AR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Hoja1!$B$1</c:f>
              <c:strCache>
                <c:ptCount val="1"/>
                <c:pt idx="0">
                  <c:v>Estimación realizada (semanas)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131</c:v>
                </c:pt>
                <c:pt idx="1">
                  <c:v>85.25</c:v>
                </c:pt>
                <c:pt idx="2">
                  <c:v>105.7</c:v>
                </c:pt>
                <c:pt idx="3">
                  <c:v>88.6</c:v>
                </c:pt>
                <c:pt idx="4">
                  <c:v>77</c:v>
                </c:pt>
                <c:pt idx="5">
                  <c:v>65.5</c:v>
                </c:pt>
                <c:pt idx="6">
                  <c:v>53.9</c:v>
                </c:pt>
                <c:pt idx="7">
                  <c:v>38.200000000000003</c:v>
                </c:pt>
                <c:pt idx="8">
                  <c:v>20.05</c:v>
                </c:pt>
                <c:pt idx="9">
                  <c:v>13</c:v>
                </c:pt>
                <c:pt idx="1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8D4-4551-A2C0-6F470BC3E09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Tiempo restante real (semanas)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42B455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Hoja1!$C$2:$C$13</c:f>
              <c:numCache>
                <c:formatCode>General</c:formatCode>
                <c:ptCount val="12"/>
                <c:pt idx="0">
                  <c:v>112.85</c:v>
                </c:pt>
                <c:pt idx="1">
                  <c:v>109.85</c:v>
                </c:pt>
                <c:pt idx="2">
                  <c:v>102.85</c:v>
                </c:pt>
                <c:pt idx="3">
                  <c:v>74.28</c:v>
                </c:pt>
                <c:pt idx="4">
                  <c:v>65.569999999999993</c:v>
                </c:pt>
                <c:pt idx="5">
                  <c:v>50.85</c:v>
                </c:pt>
                <c:pt idx="6">
                  <c:v>46.42</c:v>
                </c:pt>
                <c:pt idx="7">
                  <c:v>24.419999999999987</c:v>
                </c:pt>
                <c:pt idx="8">
                  <c:v>10.850000000000014</c:v>
                </c:pt>
                <c:pt idx="9">
                  <c:v>6.42</c:v>
                </c:pt>
                <c:pt idx="1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8D4-4551-A2C0-6F470BC3E09B}"/>
            </c:ext>
          </c:extLst>
        </c:ser>
        <c:dLbls/>
        <c:marker val="1"/>
        <c:axId val="78987648"/>
        <c:axId val="78989184"/>
      </c:lineChart>
      <c:dateAx>
        <c:axId val="78987648"/>
        <c:scaling>
          <c:orientation val="minMax"/>
        </c:scaling>
        <c:axPos val="b"/>
        <c:numFmt formatCode="m/d/yyyy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8989184"/>
        <c:crosses val="autoZero"/>
        <c:auto val="1"/>
        <c:lblOffset val="100"/>
        <c:baseTimeUnit val="days"/>
      </c:dateAx>
      <c:valAx>
        <c:axId val="7898918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898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1"/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3770" y="2190952"/>
        <a:ext cx="2194718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1979017" y="2190952"/>
        <a:ext cx="2194718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3954264" y="2190952"/>
        <a:ext cx="2194718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5929510" y="2190952"/>
        <a:ext cx="2194718" cy="87788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3770" y="2190952"/>
        <a:ext cx="2194718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1979017" y="2190952"/>
        <a:ext cx="2194718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3954264" y="2190952"/>
        <a:ext cx="2194718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5929510" y="2190952"/>
        <a:ext cx="2194718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0.94117</cdr:x>
      <cdr:y>0.94601</cdr:y>
    </cdr:from>
    <cdr:to>
      <cdr:x>1</cdr:x>
      <cdr:y>0.9864</cdr:y>
    </cdr:to>
    <cdr:sp macro="" textlink="">
      <cdr:nvSpPr>
        <cdr:cNvPr id="2" name="CuadroTexto 2">
          <a:extLst xmlns:a="http://schemas.openxmlformats.org/drawingml/2006/main">
            <a:ext uri="{FF2B5EF4-FFF2-40B4-BE49-F238E27FC236}">
              <a16:creationId xmlns:a16="http://schemas.microsoft.com/office/drawing/2014/main" xmlns="" id="{29B4C296-372F-455A-BE5A-B512322B8EDE}"/>
            </a:ext>
          </a:extLst>
        </cdr:cNvPr>
        <cdr:cNvSpPr txBox="1"/>
      </cdr:nvSpPr>
      <cdr:spPr>
        <a:xfrm xmlns:a="http://schemas.openxmlformats.org/drawingml/2006/main">
          <a:off x="11474795" y="6487747"/>
          <a:ext cx="71720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200" dirty="0"/>
            <a:t>Fechas</a:t>
          </a:r>
          <a:endParaRPr lang="es-AR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07/12/2020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5233-3CBA-4E20-A317-4FB9B1C96074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665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07/12/2020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07/12/2020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07/12/2020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07/12/2020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07/12/2020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07/12/2020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07/12/2020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07/12/2020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jpe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31" y="1296140"/>
            <a:ext cx="6688320" cy="1194884"/>
          </a:xfrm>
        </p:spPr>
        <p:txBody>
          <a:bodyPr/>
          <a:lstStyle/>
          <a:p>
            <a:r>
              <a:rPr lang="es-AR" dirty="0">
                <a:latin typeface="Georgia" panose="02040502050405020303" pitchFamily="18" charset="0"/>
              </a:rPr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xmlns="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 fontScale="92500"/>
          </a:bodyPr>
          <a:lstStyle/>
          <a:p>
            <a:r>
              <a:rPr lang="es-AR" dirty="0">
                <a:latin typeface="Georgia" panose="02040502050405020303" pitchFamily="18" charset="0"/>
              </a:rPr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EC53297C-9824-45B9-8927-A6834EB1DBD1}"/>
              </a:ext>
            </a:extLst>
          </p:cNvPr>
          <p:cNvSpPr txBox="1"/>
          <p:nvPr/>
        </p:nvSpPr>
        <p:spPr>
          <a:xfrm>
            <a:off x="4579316" y="2878419"/>
            <a:ext cx="60360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Georgia" panose="02040502050405020303" pitchFamily="18" charset="0"/>
              </a:rPr>
              <a:t>VASPA Team:</a:t>
            </a:r>
          </a:p>
          <a:p>
            <a:endParaRPr lang="es-AR" sz="24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Fabricio González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Francisco Estrada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79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Sobre la Aplicación Móvil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E665F2E2-2B33-462D-9202-2EF114C0930E}"/>
              </a:ext>
            </a:extLst>
          </p:cNvPr>
          <p:cNvSpPr txBox="1"/>
          <p:nvPr/>
        </p:nvSpPr>
        <p:spPr>
          <a:xfrm>
            <a:off x="2469776" y="1950620"/>
            <a:ext cx="72524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Cursada – cumplimiento de requisitos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Enfoque en el sistema web - c</a:t>
            </a:r>
            <a:r>
              <a:rPr lang="es-ES" sz="2000" b="0" i="0" u="none" strike="noStrike" baseline="0" dirty="0">
                <a:latin typeface="Georgia" panose="02040502050405020303" pitchFamily="18" charset="0"/>
              </a:rPr>
              <a:t>ambios entre versiones de </a:t>
            </a:r>
            <a:r>
              <a:rPr lang="es-ES" sz="2000" b="0" i="0" u="none" strike="noStrike" baseline="0" dirty="0" err="1">
                <a:latin typeface="Georgia" panose="02040502050405020303" pitchFamily="18" charset="0"/>
              </a:rPr>
              <a:t>Ionic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funcional y validaci</a:t>
            </a:r>
            <a:r>
              <a:rPr lang="es-ES" sz="2000" dirty="0">
                <a:latin typeface="Georgia" panose="02040502050405020303" pitchFamily="18" charset="0"/>
              </a:rPr>
              <a:t>ón por parte del equipo docente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383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045777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Resumen de Iteraciones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594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Iteraciones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D29B3E67-509D-445E-9F92-4DFCE92B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573577508"/>
              </p:ext>
            </p:extLst>
          </p:nvPr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iteraciones en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Duración del proyecto: 113 semanas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Iteraciones de duración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 iteración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4</a:t>
            </a:r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2 iteraciones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840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Inicio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20/08/2018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 y 4 días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finición del nombre del equipo y del sistema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Primer contacto con el cliente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Diseño inicial de un nuevo circuito para la gestión de programas</a:t>
            </a: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596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42048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Elaboración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8CA9892C-E43D-4950-A9DB-82D0909AEB99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26/10/2018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6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Especificación de requerimientos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Script de Base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Casos de Uso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Prototipos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Código fuente del primer ABM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8D68F66A-CBEF-48F6-ACAD-43B4CF6CA2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7059" y="1146524"/>
            <a:ext cx="6364941" cy="57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577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Construcción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75A3151E-9801-4177-9D45-E0BCDCE47895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27/10/2018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18/10/2020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103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documentación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Sistema web y aplicación móvil 100% funcionales </a:t>
            </a:r>
          </a:p>
          <a:p>
            <a:pPr lvl="1"/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6739EDCA-90AA-497B-9BB2-9A681A92C9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7705" y="1196638"/>
            <a:ext cx="6329082" cy="56613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B60D751C-2D3B-4289-A03E-4A94D23B0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90874" y="4784287"/>
            <a:ext cx="284656" cy="2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076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Transición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F6D80EE5-216D-4845-9450-E702A6BBF160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19/10/2020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08/11/2020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manual de instalación, manual de usuario y memoria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Revisión general del proyecto y del repositorio GitHub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995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Tareas de Calidad y Gestión del Proyecto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458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Estimaciones</a:t>
            </a:r>
          </a:p>
        </p:txBody>
      </p:sp>
    </p:spTree>
    <p:extLst>
      <p:ext uri="{BB962C8B-B14F-4D97-AF65-F5344CB8AC3E}">
        <p14:creationId xmlns:p14="http://schemas.microsoft.com/office/powerpoint/2010/main" xmlns="" val="425843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xmlns="" id="{AEDE60AA-37AA-4383-BA26-5EA432BE4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719946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29B4C296-372F-455A-BE5A-B512322B8EDE}"/>
              </a:ext>
            </a:extLst>
          </p:cNvPr>
          <p:cNvSpPr txBox="1"/>
          <p:nvPr/>
        </p:nvSpPr>
        <p:spPr>
          <a:xfrm>
            <a:off x="0" y="116542"/>
            <a:ext cx="99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Semanas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xmlns="" val="388377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6161" y="72159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4800" dirty="0">
                <a:latin typeface="Georgia" panose="02040502050405020303" pitchFamily="18" charset="0"/>
              </a:rPr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xmlns="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003" y="1910659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Introducción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Objetivos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Proceso de Desarrollo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Resumen de Iteraciones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Tareas de calidad y gestión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Tecnologías utilizadas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Características destacadas y mejoras </a:t>
            </a:r>
            <a:r>
              <a:rPr lang="es-ES" sz="2400">
                <a:latin typeface="Georgia" panose="02040502050405020303" pitchFamily="18" charset="0"/>
              </a:rPr>
              <a:t>a futuro</a:t>
            </a:r>
            <a:endParaRPr lang="es-ES" sz="2400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23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32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Gestión de Riesgos</a:t>
            </a:r>
          </a:p>
        </p:txBody>
      </p:sp>
    </p:spTree>
    <p:extLst>
      <p:ext uri="{BB962C8B-B14F-4D97-AF65-F5344CB8AC3E}">
        <p14:creationId xmlns:p14="http://schemas.microsoft.com/office/powerpoint/2010/main" xmlns="" val="400346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la Gestión de Riesgos I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D29B3E67-509D-445E-9F92-4DFCE92BD789}"/>
              </a:ext>
            </a:extLst>
          </p:cNvPr>
          <p:cNvGraphicFramePr/>
          <p:nvPr/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Se realizo en 11 iteraciones.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riesgos gestionados </a:t>
            </a:r>
            <a:r>
              <a:rPr lang="es-ES" sz="2000" dirty="0">
                <a:latin typeface="Georgia" panose="02040502050405020303" pitchFamily="18" charset="0"/>
                <a:sym typeface="Wingdings" panose="05000000000000000000" pitchFamily="2" charset="2"/>
              </a:rPr>
              <a:t> todos fueron mitigados</a:t>
            </a:r>
            <a:endParaRPr lang="es-ES" sz="2000" dirty="0">
              <a:latin typeface="Georgia" panose="02040502050405020303" pitchFamily="18" charset="0"/>
            </a:endParaRP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0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6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1 riesgo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4785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la Gestión de Riesgos II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EFF07B65-0D67-434E-9DAD-C6F8000B23BA}"/>
              </a:ext>
            </a:extLst>
          </p:cNvPr>
          <p:cNvSpPr txBox="1"/>
          <p:nvPr/>
        </p:nvSpPr>
        <p:spPr>
          <a:xfrm>
            <a:off x="1593277" y="1649095"/>
            <a:ext cx="81592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Algunos riesgos destacados</a:t>
            </a: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5187938"/>
              </p:ext>
            </p:extLst>
          </p:nvPr>
        </p:nvGraphicFramePr>
        <p:xfrm>
          <a:off x="1694231" y="2544854"/>
          <a:ext cx="1023979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266">
                  <a:extLst>
                    <a:ext uri="{9D8B030D-6E8A-4147-A177-3AD203B41FA5}">
                      <a16:colId xmlns:a16="http://schemas.microsoft.com/office/drawing/2014/main" xmlns="" val="3881838570"/>
                    </a:ext>
                  </a:extLst>
                </a:gridCol>
                <a:gridCol w="3413266">
                  <a:extLst>
                    <a:ext uri="{9D8B030D-6E8A-4147-A177-3AD203B41FA5}">
                      <a16:colId xmlns:a16="http://schemas.microsoft.com/office/drawing/2014/main" xmlns="" val="3419108840"/>
                    </a:ext>
                  </a:extLst>
                </a:gridCol>
                <a:gridCol w="3413266">
                  <a:extLst>
                    <a:ext uri="{9D8B030D-6E8A-4147-A177-3AD203B41FA5}">
                      <a16:colId xmlns:a16="http://schemas.microsoft.com/office/drawing/2014/main" xmlns="" val="2021820195"/>
                    </a:ext>
                  </a:extLst>
                </a:gridCol>
              </a:tblGrid>
              <a:tr h="249382">
                <a:tc>
                  <a:txBody>
                    <a:bodyPr/>
                    <a:lstStyle/>
                    <a:p>
                      <a:r>
                        <a:rPr lang="es-AR" dirty="0"/>
                        <a:t>Elaboración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Construcción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Transición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7931946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/>
                        <a:t>No lograr la generación del programa de asignatura en PDF por la falta de experiencia del grupo de desarrollo.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No se realicen reuniones con el equipo docente, una vez finalizada la cursada para mostrar avances del proyecto y/o  realizar consultas.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 recibir</a:t>
                      </a:r>
                      <a:r>
                        <a:rPr lang="es-AR" baseline="0" dirty="0"/>
                        <a:t> la aprobación de la memoria por parte del equipo docente, esto imposibilitaría poder  rendir la asignatura en Diciembre</a:t>
                      </a:r>
                      <a:r>
                        <a:rPr lang="es-AR" dirty="0"/>
                        <a:t>.</a:t>
                      </a:r>
                      <a:r>
                        <a:rPr lang="es-AR" baseline="0" dirty="0"/>
                        <a:t>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058642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/>
                        <a:t>Falta de utilización de las herramientas </a:t>
                      </a:r>
                      <a:r>
                        <a:rPr lang="es-AR" dirty="0" err="1"/>
                        <a:t>Git</a:t>
                      </a:r>
                      <a:r>
                        <a:rPr lang="es-AR" dirty="0"/>
                        <a:t> y GitHub para el control de versión</a:t>
                      </a:r>
                      <a:r>
                        <a:rPr lang="es-AR" baseline="0" dirty="0"/>
                        <a:t> del proyecto. </a:t>
                      </a:r>
                      <a:r>
                        <a:rPr lang="es-AR" b="1" baseline="0" dirty="0"/>
                        <a:t>Eliminado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Tener problemas (errores) al volver a ejecutar la app móvil debido a un cambio de versión del </a:t>
                      </a:r>
                      <a:r>
                        <a:rPr lang="es-AR" dirty="0" err="1"/>
                        <a:t>framework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Ionic</a:t>
                      </a:r>
                      <a:r>
                        <a:rPr lang="es-AR" dirty="0"/>
                        <a:t>. </a:t>
                      </a:r>
                      <a:r>
                        <a:rPr lang="es-AR" b="1" dirty="0"/>
                        <a:t>Contingencia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414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29638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303322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Validación y Verificación</a:t>
            </a:r>
          </a:p>
        </p:txBody>
      </p:sp>
    </p:spTree>
    <p:extLst>
      <p:ext uri="{BB962C8B-B14F-4D97-AF65-F5344CB8AC3E}">
        <p14:creationId xmlns:p14="http://schemas.microsoft.com/office/powerpoint/2010/main" xmlns="" val="2803738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2897944" y="1617785"/>
            <a:ext cx="199761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Plan de Pruebas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3008141" y="3810001"/>
            <a:ext cx="1999957" cy="5767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CU Desaprobado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2808849" y="5242560"/>
            <a:ext cx="236806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Pruebas de Regresión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8781757" y="5242559"/>
            <a:ext cx="1765496" cy="57677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CU Aprobado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6503962" y="2846364"/>
            <a:ext cx="1852247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Pruebas Iniciales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6529753" y="1606062"/>
            <a:ext cx="1812389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Casos de Prueba</a:t>
            </a:r>
          </a:p>
        </p:txBody>
      </p:sp>
      <p:cxnSp>
        <p:nvCxnSpPr>
          <p:cNvPr id="10" name="9 Conector recto de flecha"/>
          <p:cNvCxnSpPr>
            <a:stCxn id="3" idx="3"/>
          </p:cNvCxnSpPr>
          <p:nvPr/>
        </p:nvCxnSpPr>
        <p:spPr>
          <a:xfrm>
            <a:off x="4895555" y="1906173"/>
            <a:ext cx="1645922" cy="7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050302" y="1561514"/>
            <a:ext cx="144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Elaboración</a:t>
            </a:r>
          </a:p>
        </p:txBody>
      </p:sp>
      <p:cxnSp>
        <p:nvCxnSpPr>
          <p:cNvPr id="17" name="16 Conector recto de flecha"/>
          <p:cNvCxnSpPr>
            <a:stCxn id="8" idx="2"/>
          </p:cNvCxnSpPr>
          <p:nvPr/>
        </p:nvCxnSpPr>
        <p:spPr>
          <a:xfrm>
            <a:off x="7435948" y="2182837"/>
            <a:ext cx="5861" cy="658837"/>
          </a:xfrm>
          <a:prstGeom prst="straightConnector1">
            <a:avLst/>
          </a:prstGeom>
          <a:ln>
            <a:tailEnd type="arrow"/>
          </a:ln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7469945" y="2293034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Realización</a:t>
            </a:r>
          </a:p>
        </p:txBody>
      </p:sp>
      <p:cxnSp>
        <p:nvCxnSpPr>
          <p:cNvPr id="25" name="24 Conector recto"/>
          <p:cNvCxnSpPr>
            <a:cxnSpLocks/>
            <a:stCxn id="7" idx="1"/>
          </p:cNvCxnSpPr>
          <p:nvPr/>
        </p:nvCxnSpPr>
        <p:spPr>
          <a:xfrm flipH="1">
            <a:off x="4085493" y="3134752"/>
            <a:ext cx="24184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endCxn id="4" idx="1"/>
          </p:cNvCxnSpPr>
          <p:nvPr/>
        </p:nvCxnSpPr>
        <p:spPr>
          <a:xfrm>
            <a:off x="2447778" y="4093698"/>
            <a:ext cx="560363" cy="46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cxnSpLocks/>
          </p:cNvCxnSpPr>
          <p:nvPr/>
        </p:nvCxnSpPr>
        <p:spPr>
          <a:xfrm>
            <a:off x="4085493" y="3134752"/>
            <a:ext cx="5861" cy="675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cxnSpLocks/>
            <a:stCxn id="7" idx="3"/>
          </p:cNvCxnSpPr>
          <p:nvPr/>
        </p:nvCxnSpPr>
        <p:spPr>
          <a:xfrm>
            <a:off x="8356209" y="3134752"/>
            <a:ext cx="12098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 flipH="1">
            <a:off x="9551963" y="3137095"/>
            <a:ext cx="14068" cy="2082019"/>
          </a:xfrm>
          <a:prstGeom prst="straightConnector1">
            <a:avLst/>
          </a:prstGeom>
          <a:ln>
            <a:tailEnd type="arrow"/>
          </a:ln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"/>
          <p:cNvCxnSpPr>
            <a:cxnSpLocks/>
          </p:cNvCxnSpPr>
          <p:nvPr/>
        </p:nvCxnSpPr>
        <p:spPr>
          <a:xfrm>
            <a:off x="2447778" y="4093698"/>
            <a:ext cx="0" cy="1437250"/>
          </a:xfrm>
          <a:prstGeom prst="line">
            <a:avLst/>
          </a:prstGeom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cxnSpLocks/>
          </p:cNvCxnSpPr>
          <p:nvPr/>
        </p:nvCxnSpPr>
        <p:spPr>
          <a:xfrm>
            <a:off x="2447778" y="5545015"/>
            <a:ext cx="361071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5" idx="3"/>
            <a:endCxn id="6" idx="1"/>
          </p:cNvCxnSpPr>
          <p:nvPr/>
        </p:nvCxnSpPr>
        <p:spPr>
          <a:xfrm flipV="1">
            <a:off x="5176910" y="5530947"/>
            <a:ext cx="360484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 flipH="1">
            <a:off x="4049150" y="4414911"/>
            <a:ext cx="15240" cy="855784"/>
          </a:xfrm>
          <a:prstGeom prst="straightConnector1">
            <a:avLst/>
          </a:prstGeom>
          <a:ln>
            <a:tailEnd type="arrow"/>
          </a:ln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4220308" y="3249636"/>
            <a:ext cx="18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Presentó errores</a:t>
            </a:r>
          </a:p>
        </p:txBody>
      </p:sp>
      <p:sp>
        <p:nvSpPr>
          <p:cNvPr id="67" name="66 CuadroTexto"/>
          <p:cNvSpPr txBox="1"/>
          <p:nvPr/>
        </p:nvSpPr>
        <p:spPr>
          <a:xfrm>
            <a:off x="9664505" y="3812345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presentó errores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4037427" y="4586067"/>
            <a:ext cx="234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Corrección de errores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5976425" y="5146431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presentó errores</a:t>
            </a:r>
          </a:p>
        </p:txBody>
      </p:sp>
    </p:spTree>
    <p:extLst>
      <p:ext uri="{BB962C8B-B14F-4D97-AF65-F5344CB8AC3E}">
        <p14:creationId xmlns:p14="http://schemas.microsoft.com/office/powerpoint/2010/main" xmlns="" val="2861481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199821" y="1623766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Tecnologías y 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utilizadas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5267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98754" y="1496256"/>
            <a:ext cx="1769869" cy="176986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73228" y="2053967"/>
            <a:ext cx="1048546" cy="56630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47077" y="1145665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Implementación</a:t>
            </a:r>
            <a:endParaRPr lang="es-AR" b="1" dirty="0">
              <a:latin typeface="Georgia" panose="020405020504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463679" y="1145666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Gestión</a:t>
            </a:r>
            <a:endParaRPr lang="es-AR" b="1" dirty="0">
              <a:latin typeface="Georgia" panose="02040502050405020303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4409" y="2109384"/>
            <a:ext cx="1021771" cy="102177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507418" y="3170878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GitHub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975299" y="1128558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Análisis y Diseño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3037" y="1799360"/>
            <a:ext cx="1091045" cy="10910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3037" y="3267479"/>
            <a:ext cx="1030908" cy="103090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2484" y="4675461"/>
            <a:ext cx="1112014" cy="111981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527347" y="5795272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DB-</a:t>
            </a:r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Main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02651" y="1799360"/>
            <a:ext cx="791014" cy="79101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77900" y="1790487"/>
            <a:ext cx="1565393" cy="8087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0497" y="3252831"/>
            <a:ext cx="1849977" cy="903309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7377635" y="2622228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Bootstrap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2030" y="3424405"/>
            <a:ext cx="1614635" cy="54493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86862" y="4606856"/>
            <a:ext cx="981236" cy="113151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71544" y="4519810"/>
            <a:ext cx="1775007" cy="59166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32358" y="5336736"/>
            <a:ext cx="853377" cy="8533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97501" y="2834762"/>
            <a:ext cx="1629002" cy="42868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88839" y="4698167"/>
            <a:ext cx="1051623" cy="1051623"/>
          </a:xfrm>
          <a:prstGeom prst="rect">
            <a:avLst/>
          </a:prstGeom>
        </p:spPr>
      </p:pic>
      <p:pic>
        <p:nvPicPr>
          <p:cNvPr id="1026" name="Picture 2" descr="https://upload.wikimedia.org/wikipedia/commons/thumb/f/fd/JQuery-Logo.svg/320px-JQuery-Logo.svg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18222" y="3507580"/>
            <a:ext cx="1615625" cy="3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464972" y="5810346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NetBeans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243716" y="5814812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Summernote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0CAF1ED9-ABEB-4E64-A9BA-A91A6C5D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2613" y="377318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xmlns="" id="{E653EC3C-5DB9-4B37-AF01-85EDB5934CC1}"/>
              </a:ext>
            </a:extLst>
          </p:cNvPr>
          <p:cNvSpPr txBox="1"/>
          <p:nvPr/>
        </p:nvSpPr>
        <p:spPr>
          <a:xfrm>
            <a:off x="1689822" y="4772504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PSI</a:t>
            </a:r>
          </a:p>
        </p:txBody>
      </p:sp>
    </p:spTree>
    <p:extLst>
      <p:ext uri="{BB962C8B-B14F-4D97-AF65-F5344CB8AC3E}">
        <p14:creationId xmlns:p14="http://schemas.microsoft.com/office/powerpoint/2010/main" xmlns="" val="2982195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Características destacadas y mejoras a futuro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837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Características destacadas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077AD978-631F-4986-B928-CABD7DCA36D6}"/>
              </a:ext>
            </a:extLst>
          </p:cNvPr>
          <p:cNvSpPr txBox="1"/>
          <p:nvPr/>
        </p:nvSpPr>
        <p:spPr>
          <a:xfrm>
            <a:off x="1607992" y="1757878"/>
            <a:ext cx="47327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Sistema responsivo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Democratización del acceso a Progra</a:t>
            </a:r>
            <a:r>
              <a:rPr lang="es-ES" sz="2000" dirty="0">
                <a:latin typeface="Georgia" panose="02040502050405020303" pitchFamily="18" charset="0"/>
              </a:rPr>
              <a:t>mas de Asignaturas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Programas PDF con formato correcto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Facilidad en la carga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Optimización del proceso de firmas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Control sobre programas disponibles y notificaciones enviadas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1E023EBF-D877-415B-8954-0B4E697AD5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76846" y="1587633"/>
            <a:ext cx="3259561" cy="1509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326EF8D7-F39B-4A9A-AE50-012A992DE84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6891" y="5362226"/>
            <a:ext cx="4563112" cy="1267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DF82BA4F-2D73-4C09-9504-536217F5A9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82132" y="4397727"/>
            <a:ext cx="4248988" cy="1170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F882AEBF-FBBF-44B6-AE98-0132DEAB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b="10811"/>
          <a:stretch/>
        </p:blipFill>
        <p:spPr>
          <a:xfrm>
            <a:off x="7521109" y="3312749"/>
            <a:ext cx="4572638" cy="1291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388820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Mejoras a futuro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077AD978-631F-4986-B928-CABD7DCA36D6}"/>
              </a:ext>
            </a:extLst>
          </p:cNvPr>
          <p:cNvSpPr txBox="1"/>
          <p:nvPr/>
        </p:nvSpPr>
        <p:spPr>
          <a:xfrm>
            <a:off x="1679709" y="2412301"/>
            <a:ext cx="47327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Integración con GEDoc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Logs de acciones realizadas y de informes gerenciales generados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Firma digital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B81F7B9F-2566-4432-A702-9A2E09780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>
            <a:off x="7001325" y="1597463"/>
            <a:ext cx="4376151" cy="2585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CF4EDECE-D36E-41AF-B661-BA6A0825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1325" y="4412272"/>
            <a:ext cx="4376151" cy="2230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18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071" y="190615"/>
            <a:ext cx="9380980" cy="1240040"/>
          </a:xfrm>
        </p:spPr>
        <p:txBody>
          <a:bodyPr>
            <a:normAutofit/>
          </a:bodyPr>
          <a:lstStyle/>
          <a:p>
            <a:r>
              <a:rPr lang="es-AR" sz="4800" dirty="0">
                <a:latin typeface="Georgia" panose="02040502050405020303" pitchFamily="18" charset="0"/>
              </a:rPr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xmlns="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802" y="1794227"/>
            <a:ext cx="8770480" cy="47320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Implementación de Casos de Uso: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Sistema Web: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Carga de datos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Flujo principal</a:t>
            </a:r>
          </a:p>
          <a:p>
            <a:pPr lvl="1" algn="l"/>
            <a:endParaRPr lang="es-AR" sz="22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Aplicación móvil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latin typeface="Georgia" panose="02040502050405020303" pitchFamily="18" charset="0"/>
              </a:rPr>
              <a:t>Búsqueda y Visualización de Programa en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8931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258499" y="1927365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Presentación del Sistema </a:t>
            </a:r>
          </a:p>
        </p:txBody>
      </p:sp>
    </p:spTree>
    <p:extLst>
      <p:ext uri="{BB962C8B-B14F-4D97-AF65-F5344CB8AC3E}">
        <p14:creationId xmlns:p14="http://schemas.microsoft.com/office/powerpoint/2010/main" xmlns="" val="115837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7145" y="3287197"/>
            <a:ext cx="4014273" cy="956609"/>
          </a:xfrm>
        </p:spPr>
        <p:txBody>
          <a:bodyPr>
            <a:normAutofit/>
          </a:bodyPr>
          <a:lstStyle/>
          <a:p>
            <a:r>
              <a:rPr lang="es-AR" sz="3600" dirty="0">
                <a:latin typeface="Georgia" pitchFamily="18" charset="0"/>
              </a:rPr>
              <a:t>Flujo principal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xmlns="" id="{F186F2D6-48EB-4235-B54E-B7DB7712C32E}"/>
              </a:ext>
            </a:extLst>
          </p:cNvPr>
          <p:cNvSpPr txBox="1">
            <a:spLocks/>
          </p:cNvSpPr>
          <p:nvPr/>
        </p:nvSpPr>
        <p:spPr>
          <a:xfrm>
            <a:off x="1481409" y="352913"/>
            <a:ext cx="3305744" cy="11652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600" dirty="0">
                <a:latin typeface="Georgia" pitchFamily="18" charset="0"/>
              </a:rPr>
              <a:t>Carga de datos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1533379" y="1533379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Inicio de Sesión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3387969" y="1516965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Alta de Asignatura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5256628" y="1514622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Asociación Equipo de Cátedra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7069015" y="1512277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Creación Revisión de Plan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8881402" y="1538067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Vinculación de Asignatura</a:t>
            </a:r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2757267" y="1800665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4611857" y="1784252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6454727" y="1798320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8255390" y="1798320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24 Rectángulo redondeado"/>
          <p:cNvSpPr/>
          <p:nvPr/>
        </p:nvSpPr>
        <p:spPr>
          <a:xfrm>
            <a:off x="1474763" y="4625926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de Programa (No cargado)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2949527" y="4609514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Inicio de Sesión</a:t>
            </a:r>
          </a:p>
        </p:txBody>
      </p:sp>
      <p:sp>
        <p:nvSpPr>
          <p:cNvPr id="27" name="26 Rectángulo redondeado"/>
          <p:cNvSpPr/>
          <p:nvPr/>
        </p:nvSpPr>
        <p:spPr>
          <a:xfrm>
            <a:off x="4438357" y="4607170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Solicitud de Programa</a:t>
            </a:r>
          </a:p>
        </p:txBody>
      </p:sp>
      <p:sp>
        <p:nvSpPr>
          <p:cNvPr id="28" name="27 Rectángulo redondeado"/>
          <p:cNvSpPr/>
          <p:nvPr/>
        </p:nvSpPr>
        <p:spPr>
          <a:xfrm>
            <a:off x="5955323" y="4590759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Carga de Programa</a:t>
            </a:r>
          </a:p>
        </p:txBody>
      </p:sp>
      <p:sp>
        <p:nvSpPr>
          <p:cNvPr id="29" name="28 Rectángulo redondeado"/>
          <p:cNvSpPr/>
          <p:nvPr/>
        </p:nvSpPr>
        <p:spPr>
          <a:xfrm>
            <a:off x="7458221" y="4560277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Revisión de Programa</a:t>
            </a:r>
          </a:p>
        </p:txBody>
      </p:sp>
      <p:sp>
        <p:nvSpPr>
          <p:cNvPr id="30" name="29 Rectángulo redondeado"/>
          <p:cNvSpPr/>
          <p:nvPr/>
        </p:nvSpPr>
        <p:spPr>
          <a:xfrm>
            <a:off x="8961120" y="4557933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Subir Programa</a:t>
            </a:r>
          </a:p>
        </p:txBody>
      </p:sp>
      <p:sp>
        <p:nvSpPr>
          <p:cNvPr id="31" name="30 Rectángulo redondeado"/>
          <p:cNvSpPr/>
          <p:nvPr/>
        </p:nvSpPr>
        <p:spPr>
          <a:xfrm>
            <a:off x="8972842" y="5582528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Informe Gerencial</a:t>
            </a:r>
          </a:p>
        </p:txBody>
      </p:sp>
      <p:sp>
        <p:nvSpPr>
          <p:cNvPr id="32" name="31 Rectángulo redondeado"/>
          <p:cNvSpPr/>
          <p:nvPr/>
        </p:nvSpPr>
        <p:spPr>
          <a:xfrm>
            <a:off x="10771164" y="5115952"/>
            <a:ext cx="1195753" cy="78379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y visualización de Programa (Móvil)</a:t>
            </a:r>
          </a:p>
        </p:txBody>
      </p:sp>
      <p:sp>
        <p:nvSpPr>
          <p:cNvPr id="33" name="32 Rectángulo redondeado"/>
          <p:cNvSpPr/>
          <p:nvPr/>
        </p:nvSpPr>
        <p:spPr>
          <a:xfrm>
            <a:off x="10768819" y="3774141"/>
            <a:ext cx="1195753" cy="78379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y visualización de Programa (Web)</a:t>
            </a:r>
          </a:p>
        </p:txBody>
      </p:sp>
      <p:cxnSp>
        <p:nvCxnSpPr>
          <p:cNvPr id="34" name="33 Conector recto de flecha"/>
          <p:cNvCxnSpPr>
            <a:cxnSpLocks/>
            <a:endCxn id="33" idx="1"/>
          </p:cNvCxnSpPr>
          <p:nvPr/>
        </p:nvCxnSpPr>
        <p:spPr>
          <a:xfrm flipV="1">
            <a:off x="10138116" y="4166037"/>
            <a:ext cx="630703" cy="541954"/>
          </a:xfrm>
          <a:prstGeom prst="straightConnector1">
            <a:avLst/>
          </a:prstGeom>
          <a:ln>
            <a:tailEnd type="arrow"/>
          </a:ln>
          <a:effectLst>
            <a:reflection blurRad="12700" stA="2600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cxnSpLocks/>
            <a:endCxn id="32" idx="1"/>
          </p:cNvCxnSpPr>
          <p:nvPr/>
        </p:nvCxnSpPr>
        <p:spPr>
          <a:xfrm>
            <a:off x="10152184" y="4890867"/>
            <a:ext cx="618980" cy="616981"/>
          </a:xfrm>
          <a:prstGeom prst="straightConnector1">
            <a:avLst/>
          </a:prstGeom>
          <a:ln>
            <a:tailEnd type="arrow"/>
          </a:ln>
          <a:effectLst>
            <a:reflection blurRad="12700" stA="2600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9566031" y="5092505"/>
            <a:ext cx="0" cy="506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 flipV="1">
            <a:off x="8665698" y="4836942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 flipV="1">
            <a:off x="7144042" y="4848665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5650522" y="4874456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flipV="1">
            <a:off x="4145279" y="4902591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2668171" y="4916659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92767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366075" y="1918400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8593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Elección y funcionamiento del equipo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Asignación del sistema a desarrollar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Conocimientos obtenidos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Relevancia de un buen análisis y diseño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Georgia" panose="02040502050405020303" pitchFamily="18" charset="0"/>
              </a:rPr>
              <a:t>Utilidad de GIT</a:t>
            </a:r>
          </a:p>
          <a:p>
            <a:pPr lvl="1"/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Consideraciones personales</a:t>
            </a:r>
          </a:p>
        </p:txBody>
      </p:sp>
    </p:spTree>
    <p:extLst>
      <p:ext uri="{BB962C8B-B14F-4D97-AF65-F5344CB8AC3E}">
        <p14:creationId xmlns:p14="http://schemas.microsoft.com/office/powerpoint/2010/main" xmlns="" val="2147726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xmlns="" val="34420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800" dirty="0">
                <a:latin typeface="Georgia" panose="02040502050405020303" pitchFamily="18" charset="0"/>
              </a:rPr>
              <a:t>Introducción</a:t>
            </a:r>
            <a:r>
              <a:rPr lang="es-AR" dirty="0">
                <a:latin typeface="Georgia" panose="02040502050405020303" pitchFamily="18" charset="0"/>
              </a:rPr>
              <a:t> – </a:t>
            </a:r>
            <a:r>
              <a:rPr lang="es-AR" sz="4000" dirty="0">
                <a:latin typeface="Georgia" panose="02040502050405020303" pitchFamily="18" charset="0"/>
              </a:rPr>
              <a:t>Sistema VASPA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616" y="2537011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s-AR" sz="2800" b="1" dirty="0">
                <a:latin typeface="Georgia" panose="02040502050405020303" pitchFamily="18" charset="0"/>
              </a:rPr>
              <a:t>V</a:t>
            </a:r>
            <a:r>
              <a:rPr lang="es-AR" dirty="0">
                <a:latin typeface="Georgia" panose="02040502050405020303" pitchFamily="18" charset="0"/>
              </a:rPr>
              <a:t>isualización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dministración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S</a:t>
            </a:r>
            <a:r>
              <a:rPr lang="es-AR" dirty="0">
                <a:latin typeface="Georgia" panose="02040502050405020303" pitchFamily="18" charset="0"/>
              </a:rPr>
              <a:t>eguimiento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P</a:t>
            </a:r>
            <a:r>
              <a:rPr lang="es-AR" dirty="0">
                <a:latin typeface="Georgia" panose="02040502050405020303" pitchFamily="18" charset="0"/>
              </a:rPr>
              <a:t>rogramas</a:t>
            </a:r>
          </a:p>
          <a:p>
            <a:pPr marL="0" indent="0">
              <a:buNone/>
            </a:pPr>
            <a:r>
              <a:rPr lang="es-AR" dirty="0">
                <a:latin typeface="Georgia" panose="02040502050405020303" pitchFamily="18" charset="0"/>
              </a:rPr>
              <a:t>            de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4931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uario\Desktop\PRESENTACION FINAL - LDS\Diagrama funcionamiento sist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xmlns="" id="{669363E3-65EC-4B6C-B5A2-86799758077C}"/>
              </a:ext>
            </a:extLst>
          </p:cNvPr>
          <p:cNvSpPr/>
          <p:nvPr/>
        </p:nvSpPr>
        <p:spPr>
          <a:xfrm>
            <a:off x="1801907" y="1615649"/>
            <a:ext cx="4294094" cy="265155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1B4CFB39-227C-45B0-9FFA-5482B1E7B481}"/>
              </a:ext>
            </a:extLst>
          </p:cNvPr>
          <p:cNvSpPr/>
          <p:nvPr/>
        </p:nvSpPr>
        <p:spPr>
          <a:xfrm>
            <a:off x="5837243" y="1615646"/>
            <a:ext cx="4294094" cy="265155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Objetivos del Proyecto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69C0BCF2-7C39-4E40-9C2B-2198580F3E40}"/>
              </a:ext>
            </a:extLst>
          </p:cNvPr>
          <p:cNvSpPr txBox="1"/>
          <p:nvPr/>
        </p:nvSpPr>
        <p:spPr>
          <a:xfrm>
            <a:off x="2043405" y="2362305"/>
            <a:ext cx="4687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Desarrollo de Software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para solucionar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problemas reales</a:t>
            </a:r>
            <a:endParaRPr lang="es-AR" sz="2400" b="1" i="0" u="none" strike="noStrike" baseline="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F0BB235C-3047-4EFA-8B74-0EE023A1B6DF}"/>
              </a:ext>
            </a:extLst>
          </p:cNvPr>
          <p:cNvSpPr txBox="1"/>
          <p:nvPr/>
        </p:nvSpPr>
        <p:spPr>
          <a:xfrm>
            <a:off x="6432367" y="2710588"/>
            <a:ext cx="39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latin typeface="Georgia" panose="02040502050405020303" pitchFamily="18" charset="0"/>
              </a:rPr>
              <a:t>Objetivo Académico</a:t>
            </a:r>
            <a:endParaRPr lang="es-AR" sz="2400" b="1" i="0" u="none" strike="noStrike" baseline="0" dirty="0">
              <a:latin typeface="Georgia" panose="02040502050405020303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2A9D7A44-27F6-4502-B24D-E951B30D63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2230" y="4709134"/>
            <a:ext cx="2125115" cy="15923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82895803-8F79-4265-84E7-2467F90667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68094" y="4428565"/>
            <a:ext cx="2081678" cy="21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92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665708" y="2321004"/>
            <a:ext cx="90355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Proceso de Desarrollo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812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675" y="-28576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Problemas encontrados y Soluciones implementadas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077AD978-631F-4986-B928-CABD7DCA36D6}"/>
              </a:ext>
            </a:extLst>
          </p:cNvPr>
          <p:cNvSpPr txBox="1"/>
          <p:nvPr/>
        </p:nvSpPr>
        <p:spPr>
          <a:xfrm>
            <a:off x="2469776" y="2053714"/>
            <a:ext cx="72524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Generación de PDF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Representación de correlativas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Interpretación incorrecta de los códigos de planes </a:t>
            </a:r>
            <a:endParaRPr lang="es-AR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287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Hitos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 de Proyecto</a:t>
            </a:r>
          </a:p>
          <a:p>
            <a:endParaRPr lang="es-ES" sz="2000" b="0" i="0" u="none" strike="noStrike" baseline="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Contacto mediante correo electrónico por nuestra 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Funcionamiento completo del sistema web</a:t>
            </a:r>
          </a:p>
        </p:txBody>
      </p:sp>
    </p:spTree>
    <p:extLst>
      <p:ext uri="{BB962C8B-B14F-4D97-AF65-F5344CB8AC3E}">
        <p14:creationId xmlns:p14="http://schemas.microsoft.com/office/powerpoint/2010/main" xmlns="" val="2333497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3704</TotalTime>
  <Words>750</Words>
  <Application>Microsoft Office PowerPoint</Application>
  <PresentationFormat>Personalizado</PresentationFormat>
  <Paragraphs>227</Paragraphs>
  <Slides>34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Parallax</vt:lpstr>
      <vt:lpstr>Sistema VASPA</vt:lpstr>
      <vt:lpstr>Temario I - Presentación</vt:lpstr>
      <vt:lpstr>Temario II – Implementación</vt:lpstr>
      <vt:lpstr>Introducción – Sistema VASPA</vt:lpstr>
      <vt:lpstr>Diapositiva 5</vt:lpstr>
      <vt:lpstr>Objetivos del Proyecto</vt:lpstr>
      <vt:lpstr>Diapositiva 7</vt:lpstr>
      <vt:lpstr>Problemas encontrados y Soluciones implementadas</vt:lpstr>
      <vt:lpstr>Hitos del Proyecto</vt:lpstr>
      <vt:lpstr>Sobre la Aplicación Móvil</vt:lpstr>
      <vt:lpstr>Diapositiva 11</vt:lpstr>
      <vt:lpstr>Resumen de Iteraciones</vt:lpstr>
      <vt:lpstr>Inicio</vt:lpstr>
      <vt:lpstr>Elaboración</vt:lpstr>
      <vt:lpstr>Construcción</vt:lpstr>
      <vt:lpstr>Transición</vt:lpstr>
      <vt:lpstr>Diapositiva 17</vt:lpstr>
      <vt:lpstr>Diapositiva 18</vt:lpstr>
      <vt:lpstr>Diapositiva 19</vt:lpstr>
      <vt:lpstr>Diapositiva 20</vt:lpstr>
      <vt:lpstr>Resumen de la Gestión de Riesgos I</vt:lpstr>
      <vt:lpstr>Resumen de la Gestión de Riesgos II</vt:lpstr>
      <vt:lpstr>Diapositiva 23</vt:lpstr>
      <vt:lpstr>Diapositiva 24</vt:lpstr>
      <vt:lpstr>Diapositiva 25</vt:lpstr>
      <vt:lpstr>Diapositiva 26</vt:lpstr>
      <vt:lpstr>Diapositiva 27</vt:lpstr>
      <vt:lpstr>Características destacadas</vt:lpstr>
      <vt:lpstr>Mejoras a futuro</vt:lpstr>
      <vt:lpstr>Diapositiva 30</vt:lpstr>
      <vt:lpstr>Flujo principal</vt:lpstr>
      <vt:lpstr>Diapositiva 32</vt:lpstr>
      <vt:lpstr>Conclusiones</vt:lpstr>
      <vt:lpstr>Diapositiva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Usuario</cp:lastModifiedBy>
  <cp:revision>378</cp:revision>
  <dcterms:created xsi:type="dcterms:W3CDTF">2018-08-31T15:28:26Z</dcterms:created>
  <dcterms:modified xsi:type="dcterms:W3CDTF">2020-12-08T00:37:52Z</dcterms:modified>
</cp:coreProperties>
</file>