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6"/>
  </p:notesMasterIdLst>
  <p:sldIdLst>
    <p:sldId id="267" r:id="rId2"/>
    <p:sldId id="268" r:id="rId3"/>
    <p:sldId id="354" r:id="rId4"/>
    <p:sldId id="269" r:id="rId5"/>
    <p:sldId id="403" r:id="rId6"/>
    <p:sldId id="372" r:id="rId7"/>
    <p:sldId id="374" r:id="rId8"/>
    <p:sldId id="373" r:id="rId9"/>
    <p:sldId id="375" r:id="rId10"/>
    <p:sldId id="376" r:id="rId11"/>
    <p:sldId id="377" r:id="rId12"/>
    <p:sldId id="382" r:id="rId13"/>
    <p:sldId id="383" r:id="rId14"/>
    <p:sldId id="384" r:id="rId15"/>
    <p:sldId id="385" r:id="rId16"/>
    <p:sldId id="400" r:id="rId17"/>
    <p:sldId id="378" r:id="rId18"/>
    <p:sldId id="397" r:id="rId19"/>
    <p:sldId id="379" r:id="rId20"/>
    <p:sldId id="398" r:id="rId21"/>
    <p:sldId id="404" r:id="rId22"/>
    <p:sldId id="405" r:id="rId23"/>
    <p:sldId id="399" r:id="rId24"/>
    <p:sldId id="381" r:id="rId25"/>
    <p:sldId id="387" r:id="rId26"/>
    <p:sldId id="395" r:id="rId27"/>
    <p:sldId id="388" r:id="rId28"/>
    <p:sldId id="401" r:id="rId29"/>
    <p:sldId id="402" r:id="rId30"/>
    <p:sldId id="391" r:id="rId31"/>
    <p:sldId id="396" r:id="rId32"/>
    <p:sldId id="389" r:id="rId33"/>
    <p:sldId id="390" r:id="rId34"/>
    <p:sldId id="27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F9"/>
    <a:srgbClr val="374D81"/>
    <a:srgbClr val="82D0D8"/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923" autoAdjust="0"/>
  </p:normalViewPr>
  <p:slideViewPr>
    <p:cSldViewPr snapToGrid="0">
      <p:cViewPr varScale="1">
        <p:scale>
          <a:sx n="69" d="100"/>
          <a:sy n="69" d="100"/>
        </p:scale>
        <p:origin x="768" y="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Hoja_de_c_lculo_de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50.849999999999994</c:v>
                </c:pt>
                <c:pt idx="6">
                  <c:v>46.42</c:v>
                </c:pt>
                <c:pt idx="7">
                  <c:v>24.419999999999987</c:v>
                </c:pt>
                <c:pt idx="8">
                  <c:v>10.850000000000012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199168"/>
        <c:axId val="90200704"/>
      </c:lineChart>
      <c:dateAx>
        <c:axId val="9019916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0200704"/>
        <c:crosses val="autoZero"/>
        <c:auto val="1"/>
        <c:lblOffset val="100"/>
        <c:baseTimeUnit val="days"/>
      </c:dateAx>
      <c:valAx>
        <c:axId val="9020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019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/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/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/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/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1">
          <a:gsLst>
            <a:gs pos="0">
              <a:schemeClr val="accent3">
                <a:tint val="96000"/>
                <a:lumMod val="102000"/>
              </a:schemeClr>
            </a:gs>
            <a:gs pos="100000">
              <a:schemeClr val="accent3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0.94117</cdr:x>
      <cdr:y>0.94601</cdr:y>
    </cdr:from>
    <cdr:to>
      <cdr:x>1</cdr:x>
      <cdr:y>0.9864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474795" y="6487747"/>
          <a:ext cx="71720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05/12/2020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5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05/12/2020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05/12/2020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05/12/2020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05/12/2020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05/12/2020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05/12/2020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05/12/2020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05/12/2020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05/12/2020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05/12/2020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05/12/2020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05/12/2020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05/12/2020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05/12/2020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05/12/2020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05/12/2020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05/12/2020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05/12/2020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e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endParaRPr lang="es-AR" sz="2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65F2E2-2B33-462D-9202-2EF114C0930E}"/>
              </a:ext>
            </a:extLst>
          </p:cNvPr>
          <p:cNvSpPr txBox="1"/>
          <p:nvPr/>
        </p:nvSpPr>
        <p:spPr>
          <a:xfrm>
            <a:off x="2469776" y="1950620"/>
            <a:ext cx="72524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Cursada – cumplimiento de requisitos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Enfoque en el sistema web - 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ambios entre versiones de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funcional y validaci</a:t>
            </a:r>
            <a:r>
              <a:rPr lang="es-ES" sz="2000" dirty="0">
                <a:latin typeface="Georgia" panose="02040502050405020303" pitchFamily="18" charset="0"/>
              </a:rPr>
              <a:t>ón por parte del equipo docente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3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4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0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20/08/2018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 y 4 días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finición del nombre del equipo y del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Primer contacto con el 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Diseño inicial de un nuevo circuito para la gestión de programas</a:t>
            </a: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42048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A9892C-E43D-4950-A9DB-82D0909AEB99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26/10/2018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6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Especificación de requerimientos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Script de Base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Casos de Uso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Prototipos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Código fuente del primer ABM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68F66A-CBEF-48F6-ACAD-43B4CF6CA2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7059" y="1146524"/>
            <a:ext cx="6364941" cy="57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A3151E-9801-4177-9D45-E0BCDCE47895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27/10/2018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18/10/2020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103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documentación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Sistema web y aplicación móvil 100% funcionales </a:t>
            </a:r>
          </a:p>
          <a:p>
            <a:pPr lvl="1"/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39EDCA-90AA-497B-9BB2-9A681A92C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7705" y="1196638"/>
            <a:ext cx="6329082" cy="5661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0D751C-2D3B-4289-A03E-4A94D23B0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74" y="4784287"/>
            <a:ext cx="284656" cy="2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D80EE5-216D-4845-9450-E702A6BBF160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19/10/2020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08/11/2020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manual de instalación, manual de usuario y memoria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Revisión general del proyecto y del repositorio GitHub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5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5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Estimaciones</a:t>
            </a:r>
          </a:p>
        </p:txBody>
      </p:sp>
    </p:spTree>
    <p:extLst>
      <p:ext uri="{BB962C8B-B14F-4D97-AF65-F5344CB8AC3E}">
        <p14:creationId xmlns:p14="http://schemas.microsoft.com/office/powerpoint/2010/main" val="425843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9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9B4C296-372F-455A-BE5A-B512322B8EDE}"/>
              </a:ext>
            </a:extLst>
          </p:cNvPr>
          <p:cNvSpPr txBox="1"/>
          <p:nvPr/>
        </p:nvSpPr>
        <p:spPr>
          <a:xfrm>
            <a:off x="0" y="116542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88377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48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Introducción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Características destacadas y mejoras </a:t>
            </a:r>
            <a:r>
              <a:rPr lang="es-ES" sz="2400">
                <a:latin typeface="Georgia" panose="02040502050405020303" pitchFamily="18" charset="0"/>
              </a:rPr>
              <a:t>a futuro</a:t>
            </a:r>
            <a:endParaRPr lang="es-ES" sz="2400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400346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</a:t>
            </a:r>
            <a:r>
              <a:rPr lang="es-ES" sz="4000" dirty="0" smtClean="0">
                <a:latin typeface="Georgia" panose="02040502050405020303" pitchFamily="18" charset="0"/>
              </a:rPr>
              <a:t>Gestión de </a:t>
            </a:r>
            <a:r>
              <a:rPr lang="es-ES" sz="4000" dirty="0">
                <a:latin typeface="Georgia" panose="02040502050405020303" pitchFamily="18" charset="0"/>
              </a:rPr>
              <a:t>Riesgos I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/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Se realizo en 11 iteraciones.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riesgos gestionados </a:t>
            </a:r>
            <a:r>
              <a:rPr lang="es-ES" sz="2000" dirty="0">
                <a:latin typeface="Georgia" panose="02040502050405020303" pitchFamily="18" charset="0"/>
                <a:sym typeface="Wingdings" panose="05000000000000000000" pitchFamily="2" charset="2"/>
              </a:rPr>
              <a:t> todos </a:t>
            </a:r>
            <a:r>
              <a:rPr lang="es-ES" sz="2000" dirty="0" smtClean="0">
                <a:latin typeface="Georgia" panose="02040502050405020303" pitchFamily="18" charset="0"/>
                <a:sym typeface="Wingdings" panose="05000000000000000000" pitchFamily="2" charset="2"/>
              </a:rPr>
              <a:t>fueron mitigados</a:t>
            </a:r>
            <a:endParaRPr lang="es-ES" sz="2000" dirty="0">
              <a:latin typeface="Georgia" panose="02040502050405020303" pitchFamily="18" charset="0"/>
            </a:endParaRP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0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6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riesgos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1 riesgo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85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la Gestión </a:t>
            </a:r>
            <a:r>
              <a:rPr lang="es-ES" sz="4000" dirty="0" smtClean="0">
                <a:latin typeface="Georgia" panose="02040502050405020303" pitchFamily="18" charset="0"/>
              </a:rPr>
              <a:t>de Riesgos </a:t>
            </a:r>
            <a:r>
              <a:rPr lang="es-ES" sz="4000" dirty="0">
                <a:latin typeface="Georgia" panose="02040502050405020303" pitchFamily="18" charset="0"/>
              </a:rPr>
              <a:t>II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1593277" y="1649095"/>
            <a:ext cx="8159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Algunos riesgos destacados</a:t>
            </a:r>
          </a:p>
          <a:p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87938"/>
              </p:ext>
            </p:extLst>
          </p:nvPr>
        </p:nvGraphicFramePr>
        <p:xfrm>
          <a:off x="1694231" y="2544854"/>
          <a:ext cx="1023979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266">
                  <a:extLst>
                    <a:ext uri="{9D8B030D-6E8A-4147-A177-3AD203B41FA5}">
                      <a16:colId xmlns:a16="http://schemas.microsoft.com/office/drawing/2014/main" val="388183857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3419108840"/>
                    </a:ext>
                  </a:extLst>
                </a:gridCol>
                <a:gridCol w="3413266">
                  <a:extLst>
                    <a:ext uri="{9D8B030D-6E8A-4147-A177-3AD203B41FA5}">
                      <a16:colId xmlns:a16="http://schemas.microsoft.com/office/drawing/2014/main" val="2021820195"/>
                    </a:ext>
                  </a:extLst>
                </a:gridCol>
              </a:tblGrid>
              <a:tr h="249382">
                <a:tc>
                  <a:txBody>
                    <a:bodyPr/>
                    <a:lstStyle/>
                    <a:p>
                      <a:r>
                        <a:rPr lang="es-AR" dirty="0"/>
                        <a:t>Elaboración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Construcción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Transición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31946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No lograr la generación del programa de asignatura en PDF por la falta de experiencia del grupo de desarrollo. </a:t>
                      </a:r>
                      <a:r>
                        <a:rPr lang="es-AR" b="1" dirty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No se realicen reuniones con el equipo docente, una vez finalizada la cursada para mostrar avances del proyecto y/o  realizar consultas. </a:t>
                      </a:r>
                      <a:r>
                        <a:rPr lang="es-AR" b="1" dirty="0" smtClean="0"/>
                        <a:t>Eliminado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 recibir</a:t>
                      </a:r>
                      <a:r>
                        <a:rPr lang="es-AR" baseline="0" dirty="0" smtClean="0"/>
                        <a:t> la aprobación de la memoria por parte del equipo docente, esto imposibilitaría poder  rendir la asignatura en Diciembre</a:t>
                      </a:r>
                      <a:r>
                        <a:rPr lang="es-AR" dirty="0" smtClean="0"/>
                        <a:t>.</a:t>
                      </a:r>
                      <a:r>
                        <a:rPr lang="es-AR" baseline="0" dirty="0"/>
                        <a:t> </a:t>
                      </a:r>
                      <a:r>
                        <a:rPr lang="es-AR" b="1" dirty="0" smtClean="0"/>
                        <a:t>Eliminado</a:t>
                      </a:r>
                      <a:endParaRPr lang="es-A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8642"/>
                  </a:ext>
                </a:extLst>
              </a:tr>
              <a:tr h="990984">
                <a:tc>
                  <a:txBody>
                    <a:bodyPr/>
                    <a:lstStyle/>
                    <a:p>
                      <a:r>
                        <a:rPr lang="es-AR" dirty="0"/>
                        <a:t>Falta de utilización de las herramientas </a:t>
                      </a:r>
                      <a:r>
                        <a:rPr lang="es-AR" dirty="0" err="1"/>
                        <a:t>Git</a:t>
                      </a:r>
                      <a:r>
                        <a:rPr lang="es-AR" dirty="0"/>
                        <a:t> y GitHub para el control de versión</a:t>
                      </a:r>
                      <a:r>
                        <a:rPr lang="es-AR" baseline="0" dirty="0"/>
                        <a:t> del proyecto. </a:t>
                      </a:r>
                      <a:r>
                        <a:rPr lang="es-AR" b="1" baseline="0" dirty="0"/>
                        <a:t>Eliminado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Tener problemas (errores) al volver a ejecutar la app móvil debido a un cambio de versión del </a:t>
                      </a:r>
                      <a:r>
                        <a:rPr lang="es-AR" dirty="0" err="1"/>
                        <a:t>framework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Ionic</a:t>
                      </a:r>
                      <a:r>
                        <a:rPr lang="es-AR" dirty="0"/>
                        <a:t>. </a:t>
                      </a:r>
                      <a:r>
                        <a:rPr lang="es-AR" b="1" dirty="0"/>
                        <a:t>Contingencia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4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63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03322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 y Verificación</a:t>
            </a:r>
          </a:p>
        </p:txBody>
      </p:sp>
    </p:spTree>
    <p:extLst>
      <p:ext uri="{BB962C8B-B14F-4D97-AF65-F5344CB8AC3E}">
        <p14:creationId xmlns:p14="http://schemas.microsoft.com/office/powerpoint/2010/main" val="2803738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2897944" y="1617785"/>
            <a:ext cx="199761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Plan de Pruebas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3008141" y="3810001"/>
            <a:ext cx="1999957" cy="5767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Desaprobado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2808849" y="5242560"/>
            <a:ext cx="2368061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de Regresión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8785274" y="5198013"/>
            <a:ext cx="1765496" cy="57677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CU Aprobado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6503962" y="2846364"/>
            <a:ext cx="1852247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Pruebas Iniciales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529753" y="1606062"/>
            <a:ext cx="1812389" cy="576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Casos de Prueba</a:t>
            </a:r>
          </a:p>
        </p:txBody>
      </p:sp>
      <p:cxnSp>
        <p:nvCxnSpPr>
          <p:cNvPr id="10" name="9 Conector recto de flecha"/>
          <p:cNvCxnSpPr>
            <a:stCxn id="3" idx="3"/>
          </p:cNvCxnSpPr>
          <p:nvPr/>
        </p:nvCxnSpPr>
        <p:spPr>
          <a:xfrm>
            <a:off x="4895555" y="1906173"/>
            <a:ext cx="1645922" cy="7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050302" y="1561514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Elaboración</a:t>
            </a:r>
          </a:p>
        </p:txBody>
      </p:sp>
      <p:cxnSp>
        <p:nvCxnSpPr>
          <p:cNvPr id="17" name="16 Conector recto de flecha"/>
          <p:cNvCxnSpPr>
            <a:stCxn id="8" idx="2"/>
          </p:cNvCxnSpPr>
          <p:nvPr/>
        </p:nvCxnSpPr>
        <p:spPr>
          <a:xfrm>
            <a:off x="7435948" y="2182837"/>
            <a:ext cx="5861" cy="658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7469945" y="2293034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Realización</a:t>
            </a:r>
          </a:p>
        </p:txBody>
      </p:sp>
      <p:cxnSp>
        <p:nvCxnSpPr>
          <p:cNvPr id="25" name="24 Conector recto"/>
          <p:cNvCxnSpPr>
            <a:stCxn id="7" idx="1"/>
          </p:cNvCxnSpPr>
          <p:nvPr/>
        </p:nvCxnSpPr>
        <p:spPr>
          <a:xfrm flipH="1">
            <a:off x="4079631" y="3134752"/>
            <a:ext cx="2424331" cy="23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4" idx="1"/>
          </p:cNvCxnSpPr>
          <p:nvPr/>
        </p:nvCxnSpPr>
        <p:spPr>
          <a:xfrm>
            <a:off x="2447778" y="4093698"/>
            <a:ext cx="560363" cy="4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4085493" y="3151163"/>
            <a:ext cx="5861" cy="658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7" idx="3"/>
          </p:cNvCxnSpPr>
          <p:nvPr/>
        </p:nvCxnSpPr>
        <p:spPr>
          <a:xfrm>
            <a:off x="8356209" y="3134752"/>
            <a:ext cx="1223889" cy="23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H="1">
            <a:off x="9551963" y="3137095"/>
            <a:ext cx="14068" cy="2082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2461846" y="4093698"/>
            <a:ext cx="0" cy="1463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endCxn id="5" idx="1"/>
          </p:cNvCxnSpPr>
          <p:nvPr/>
        </p:nvCxnSpPr>
        <p:spPr>
          <a:xfrm flipV="1">
            <a:off x="2447778" y="5530948"/>
            <a:ext cx="361071" cy="117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" idx="3"/>
            <a:endCxn id="6" idx="1"/>
          </p:cNvCxnSpPr>
          <p:nvPr/>
        </p:nvCxnSpPr>
        <p:spPr>
          <a:xfrm flipV="1">
            <a:off x="5176910" y="5486401"/>
            <a:ext cx="3608364" cy="445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 flipH="1">
            <a:off x="4049150" y="4414911"/>
            <a:ext cx="15240" cy="855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4220308" y="3249636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Presentó errores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9664505" y="3812345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4037427" y="4586067"/>
            <a:ext cx="234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Corrección de errores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5976425" y="5146431"/>
            <a:ext cx="20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presentó errores</a:t>
            </a:r>
          </a:p>
        </p:txBody>
      </p:sp>
    </p:spTree>
    <p:extLst>
      <p:ext uri="{BB962C8B-B14F-4D97-AF65-F5344CB8AC3E}">
        <p14:creationId xmlns:p14="http://schemas.microsoft.com/office/powerpoint/2010/main" val="2861481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267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54" y="1496256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Implementación</a:t>
            </a:r>
            <a:endParaRPr lang="es-AR" b="1" dirty="0">
              <a:latin typeface="Georgia" panose="020405020504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Gestión</a:t>
            </a:r>
            <a:endParaRPr lang="es-AR" b="1" dirty="0">
              <a:latin typeface="Georgia" panose="020405020504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75299" y="112855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51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77635" y="26222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62" y="4606856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39" y="4698167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464972" y="581034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243716" y="581481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val="2982195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Características destacadas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07992" y="1757878"/>
            <a:ext cx="47327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Sistema responsivo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Democratización del acceso a Progra</a:t>
            </a:r>
            <a:r>
              <a:rPr lang="es-ES" sz="2000" dirty="0">
                <a:latin typeface="Georgia" panose="02040502050405020303" pitchFamily="18" charset="0"/>
              </a:rPr>
              <a:t>mas de Asignaturas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Programas PDF con formato correcto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Facilidad en la carga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Optimización del proceso de firmas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Control sobre programas disponibles y notificaciones </a:t>
            </a:r>
            <a:r>
              <a:rPr lang="es-ES" sz="2000" b="0" i="0" u="none" strike="noStrike" baseline="0" dirty="0" smtClean="0">
                <a:latin typeface="Georgia" panose="02040502050405020303" pitchFamily="18" charset="0"/>
              </a:rPr>
              <a:t>enviadas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023EBF-D877-415B-8954-0B4E697A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46" y="1587633"/>
            <a:ext cx="3259561" cy="150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26EF8D7-F39B-4A9A-AE50-012A992DE8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6891" y="5362226"/>
            <a:ext cx="4563112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82BA4F-2D73-4C09-9504-536217F5A9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2132" y="4397727"/>
            <a:ext cx="4248988" cy="117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82AEBF-FBBF-44B6-AE98-0132DEAB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b="10811"/>
          <a:stretch/>
        </p:blipFill>
        <p:spPr>
          <a:xfrm>
            <a:off x="7521109" y="3312749"/>
            <a:ext cx="4572638" cy="129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820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Mejoras a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79709" y="2412301"/>
            <a:ext cx="4732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Integración con GEDoc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Logs de acciones realizadas y de informes gerenciales generados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Firma digital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1F7B9F-2566-4432-A702-9A2E09780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7001325" y="1597463"/>
            <a:ext cx="4376151" cy="258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4EDECE-D36E-41AF-B661-BA6A082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25" y="4412272"/>
            <a:ext cx="4376151" cy="223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190615"/>
            <a:ext cx="9380980" cy="1240040"/>
          </a:xfrm>
        </p:spPr>
        <p:txBody>
          <a:bodyPr>
            <a:normAutofit/>
          </a:bodyPr>
          <a:lstStyle/>
          <a:p>
            <a:r>
              <a:rPr lang="es-AR" sz="4800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1794227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319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7145" y="3287197"/>
            <a:ext cx="4014273" cy="956609"/>
          </a:xfrm>
        </p:spPr>
        <p:txBody>
          <a:bodyPr>
            <a:normAutofit/>
          </a:bodyPr>
          <a:lstStyle/>
          <a:p>
            <a:r>
              <a:rPr lang="es-AR" sz="3600" dirty="0">
                <a:latin typeface="Georgia" pitchFamily="18" charset="0"/>
              </a:rPr>
              <a:t>Flujo principal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F186F2D6-48EB-4235-B54E-B7DB7712C32E}"/>
              </a:ext>
            </a:extLst>
          </p:cNvPr>
          <p:cNvSpPr txBox="1">
            <a:spLocks/>
          </p:cNvSpPr>
          <p:nvPr/>
        </p:nvSpPr>
        <p:spPr>
          <a:xfrm>
            <a:off x="1481409" y="352913"/>
            <a:ext cx="3305744" cy="1165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>
                <a:latin typeface="Georgia" pitchFamily="18" charset="0"/>
              </a:rPr>
              <a:t>Carga de datos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1533379" y="1533379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3387969" y="1516965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Alta de Asignatura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5256628" y="1514622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Asociación Equipo de Cátedra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7069015" y="1512277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Creación Revisión de Plan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8881402" y="153806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Vinculación de Asignatura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2757267" y="1800665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611857" y="1784252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6454727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8255390" y="1798320"/>
            <a:ext cx="618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24 Rectángulo redondeado"/>
          <p:cNvSpPr/>
          <p:nvPr/>
        </p:nvSpPr>
        <p:spPr>
          <a:xfrm>
            <a:off x="1474763" y="4625926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(No cargado)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2949527" y="4609514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Inicio de Sesión</a:t>
            </a:r>
          </a:p>
        </p:txBody>
      </p:sp>
      <p:sp>
        <p:nvSpPr>
          <p:cNvPr id="27" name="26 Rectángulo redondeado"/>
          <p:cNvSpPr/>
          <p:nvPr/>
        </p:nvSpPr>
        <p:spPr>
          <a:xfrm>
            <a:off x="4438357" y="4607170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Solicitud de Programa</a:t>
            </a:r>
          </a:p>
        </p:txBody>
      </p:sp>
      <p:sp>
        <p:nvSpPr>
          <p:cNvPr id="28" name="27 Rectángulo redondeado"/>
          <p:cNvSpPr/>
          <p:nvPr/>
        </p:nvSpPr>
        <p:spPr>
          <a:xfrm>
            <a:off x="5955323" y="4590759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Carga de Programa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7458221" y="4560277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Revisión de Programa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8961120" y="4557933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Subir Programa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8972842" y="558252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Informe Gerencial</a:t>
            </a:r>
          </a:p>
        </p:txBody>
      </p:sp>
      <p:sp>
        <p:nvSpPr>
          <p:cNvPr id="32" name="31 Rectángulo redondeado"/>
          <p:cNvSpPr/>
          <p:nvPr/>
        </p:nvSpPr>
        <p:spPr>
          <a:xfrm>
            <a:off x="10771164" y="5115952"/>
            <a:ext cx="1195753" cy="5205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(Móvil)</a:t>
            </a:r>
          </a:p>
        </p:txBody>
      </p:sp>
      <p:sp>
        <p:nvSpPr>
          <p:cNvPr id="33" name="32 Rectángulo redondeado"/>
          <p:cNvSpPr/>
          <p:nvPr/>
        </p:nvSpPr>
        <p:spPr>
          <a:xfrm>
            <a:off x="10768819" y="3945988"/>
            <a:ext cx="1195753" cy="5205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Búsqueda de Programa (Web)</a:t>
            </a:r>
          </a:p>
        </p:txBody>
      </p:sp>
      <p:cxnSp>
        <p:nvCxnSpPr>
          <p:cNvPr id="34" name="33 Conector recto de flecha"/>
          <p:cNvCxnSpPr>
            <a:endCxn id="33" idx="1"/>
          </p:cNvCxnSpPr>
          <p:nvPr/>
        </p:nvCxnSpPr>
        <p:spPr>
          <a:xfrm flipV="1">
            <a:off x="10138116" y="4206241"/>
            <a:ext cx="630703" cy="5017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endCxn id="32" idx="1"/>
          </p:cNvCxnSpPr>
          <p:nvPr/>
        </p:nvCxnSpPr>
        <p:spPr>
          <a:xfrm>
            <a:off x="10152184" y="4890867"/>
            <a:ext cx="618980" cy="485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9566031" y="5092505"/>
            <a:ext cx="0" cy="506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flipV="1">
            <a:off x="8665698" y="4836942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V="1">
            <a:off x="7144042" y="4848665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5650522" y="4874456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V="1">
            <a:off x="4145279" y="4902591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2668171" y="4916659"/>
            <a:ext cx="293077" cy="2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67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918400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593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lvl="1"/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val="2147726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</a:t>
            </a:r>
            <a:r>
              <a:rPr lang="es-AR" sz="4000" dirty="0">
                <a:latin typeface="Georgia" panose="02040502050405020303" pitchFamily="18" charset="0"/>
              </a:rPr>
              <a:t>Sistema VASPA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616" y="2537011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</a:t>
            </a:r>
          </a:p>
          <a:p>
            <a:pPr marL="0" indent="0">
              <a:buNone/>
            </a:pPr>
            <a:r>
              <a:rPr lang="es-AR" dirty="0">
                <a:latin typeface="Georgia" panose="02040502050405020303" pitchFamily="18" charset="0"/>
              </a:rPr>
              <a:t>            de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uario\Desktop\PRESENTACION FINAL - LDS\Diagrama funcionamiento sist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669363E3-65EC-4B6C-B5A2-86799758077C}"/>
              </a:ext>
            </a:extLst>
          </p:cNvPr>
          <p:cNvSpPr/>
          <p:nvPr/>
        </p:nvSpPr>
        <p:spPr>
          <a:xfrm>
            <a:off x="1801907" y="1615649"/>
            <a:ext cx="4294094" cy="265155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B4CFB39-227C-45B0-9FFA-5482B1E7B481}"/>
              </a:ext>
            </a:extLst>
          </p:cNvPr>
          <p:cNvSpPr/>
          <p:nvPr/>
        </p:nvSpPr>
        <p:spPr>
          <a:xfrm>
            <a:off x="5837243" y="1615646"/>
            <a:ext cx="4294094" cy="2651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C0BCF2-7C39-4E40-9C2B-2198580F3E40}"/>
              </a:ext>
            </a:extLst>
          </p:cNvPr>
          <p:cNvSpPr txBox="1"/>
          <p:nvPr/>
        </p:nvSpPr>
        <p:spPr>
          <a:xfrm>
            <a:off x="2043405" y="2362305"/>
            <a:ext cx="468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Desarrollo de Software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para solucionar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problemas reales</a:t>
            </a:r>
            <a:endParaRPr lang="es-AR" sz="2400" b="1" i="0" u="none" strike="noStrike" baseline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BB235C-3047-4EFA-8B74-0EE023A1B6DF}"/>
              </a:ext>
            </a:extLst>
          </p:cNvPr>
          <p:cNvSpPr txBox="1"/>
          <p:nvPr/>
        </p:nvSpPr>
        <p:spPr>
          <a:xfrm>
            <a:off x="6432367" y="2710588"/>
            <a:ext cx="39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Georgia" panose="02040502050405020303" pitchFamily="18" charset="0"/>
              </a:rPr>
              <a:t>Objetivo Académico</a:t>
            </a:r>
            <a:endParaRPr lang="es-AR" sz="2400" b="1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9D7A44-27F6-4502-B24D-E951B30D6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30" y="4709134"/>
            <a:ext cx="2125115" cy="15923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2895803-8F79-4265-84E7-2467F9066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94" y="4428565"/>
            <a:ext cx="2081678" cy="21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Problemas encontrados y Soluciones implementadas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2469776" y="1977514"/>
            <a:ext cx="72524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PDF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Representación de correlativas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de cliente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Interpretación incorrecta de los códigos de planes </a:t>
            </a:r>
            <a:endParaRPr lang="es-A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 smtClean="0">
                <a:latin typeface="Georgia" panose="02040502050405020303" pitchFamily="18" charset="0"/>
              </a:rPr>
              <a:t>Contacto 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mediante correo electrónico por nuestra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</p:txBody>
      </p:sp>
    </p:spTree>
    <p:extLst>
      <p:ext uri="{BB962C8B-B14F-4D97-AF65-F5344CB8AC3E}">
        <p14:creationId xmlns:p14="http://schemas.microsoft.com/office/powerpoint/2010/main" val="233349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3596</TotalTime>
  <Words>749</Words>
  <Application>Microsoft Office PowerPoint</Application>
  <PresentationFormat>Panorámica</PresentationFormat>
  <Paragraphs>228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Calibri</vt:lpstr>
      <vt:lpstr>Corbel</vt:lpstr>
      <vt:lpstr>Georgia</vt:lpstr>
      <vt:lpstr>Wingdings</vt:lpstr>
      <vt:lpstr>Parallax</vt:lpstr>
      <vt:lpstr>Sistema VASPA</vt:lpstr>
      <vt:lpstr>Temario I - Presentación</vt:lpstr>
      <vt:lpstr>Temario II – Implementación</vt:lpstr>
      <vt:lpstr>Introducción – Sistema VASPA</vt:lpstr>
      <vt:lpstr>Presentación de PowerPoint</vt:lpstr>
      <vt:lpstr>Objetivos del Proyecto</vt:lpstr>
      <vt:lpstr>Presentación de PowerPoint</vt:lpstr>
      <vt:lpstr>Problemas encontrados y Soluciones implementadas</vt:lpstr>
      <vt:lpstr>Hitos del Proyecto</vt:lpstr>
      <vt:lpstr>Sobre la Aplicación Móvil</vt:lpstr>
      <vt:lpstr>Presentación de PowerPoint</vt:lpstr>
      <vt:lpstr>Resumen de Iteraciones</vt:lpstr>
      <vt:lpstr>Inicio</vt:lpstr>
      <vt:lpstr>Elaboración</vt:lpstr>
      <vt:lpstr>Construcción</vt:lpstr>
      <vt:lpstr>Transición</vt:lpstr>
      <vt:lpstr>Presentación de PowerPoint</vt:lpstr>
      <vt:lpstr>Presentación de PowerPoint</vt:lpstr>
      <vt:lpstr>Presentación de PowerPoint</vt:lpstr>
      <vt:lpstr>Presentación de PowerPoint</vt:lpstr>
      <vt:lpstr>Resumen de la Gestión de Riesgos I</vt:lpstr>
      <vt:lpstr>Resumen de la Gestión de Riesgos 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destacadas</vt:lpstr>
      <vt:lpstr>Mejoras a futuro</vt:lpstr>
      <vt:lpstr>Presentación de PowerPoint</vt:lpstr>
      <vt:lpstr>Flujo principal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pablo</cp:lastModifiedBy>
  <cp:revision>370</cp:revision>
  <dcterms:created xsi:type="dcterms:W3CDTF">2018-08-31T15:28:26Z</dcterms:created>
  <dcterms:modified xsi:type="dcterms:W3CDTF">2020-12-05T14:45:40Z</dcterms:modified>
</cp:coreProperties>
</file>