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27"/>
  </p:notesMasterIdLst>
  <p:sldIdLst>
    <p:sldId id="267" r:id="rId2"/>
    <p:sldId id="269" r:id="rId3"/>
    <p:sldId id="268" r:id="rId4"/>
    <p:sldId id="299" r:id="rId5"/>
    <p:sldId id="338" r:id="rId6"/>
    <p:sldId id="339" r:id="rId7"/>
    <p:sldId id="340" r:id="rId8"/>
    <p:sldId id="337" r:id="rId9"/>
    <p:sldId id="326" r:id="rId10"/>
    <p:sldId id="290" r:id="rId11"/>
    <p:sldId id="323" r:id="rId12"/>
    <p:sldId id="341" r:id="rId13"/>
    <p:sldId id="344" r:id="rId14"/>
    <p:sldId id="343" r:id="rId15"/>
    <p:sldId id="347" r:id="rId16"/>
    <p:sldId id="348" r:id="rId17"/>
    <p:sldId id="349" r:id="rId18"/>
    <p:sldId id="332" r:id="rId19"/>
    <p:sldId id="350" r:id="rId20"/>
    <p:sldId id="352" r:id="rId21"/>
    <p:sldId id="353" r:id="rId22"/>
    <p:sldId id="342" r:id="rId23"/>
    <p:sldId id="345" r:id="rId24"/>
    <p:sldId id="34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rnd" cmpd="sng" algn="ctr">
                  <a:solidFill>
                    <a:schemeClr val="tx1">
                      <a:tint val="60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Hoja1!$A$3:$A$5</c:f>
              <c:strCache>
                <c:ptCount val="3"/>
                <c:pt idx="0">
                  <c:v>Completos</c:v>
                </c:pt>
                <c:pt idx="1">
                  <c:v>Incompletos</c:v>
                </c:pt>
                <c:pt idx="2">
                  <c:v>No iniciados</c:v>
                </c:pt>
              </c:strCache>
            </c:strRef>
          </c:cat>
          <c:val>
            <c:numRef>
              <c:f>Hoja1!$B$3:$B$5</c:f>
              <c:numCache>
                <c:formatCode>General</c:formatCode>
                <c:ptCount val="3"/>
                <c:pt idx="0">
                  <c:v>42.31</c:v>
                </c:pt>
                <c:pt idx="1">
                  <c:v>46.15</c:v>
                </c:pt>
                <c:pt idx="2">
                  <c:v>11.54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E65-AB52-C76436783A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 w="9525" cap="rnd" cmpd="sng" algn="ctr">
      <a:noFill/>
      <a:prstDash val="solid"/>
    </a:ln>
    <a:effectLst/>
  </c:spPr>
  <c:txPr>
    <a:bodyPr/>
    <a:lstStyle/>
    <a:p>
      <a:pPr>
        <a:defRPr sz="1800"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rnd" cmpd="sng" algn="ctr">
                  <a:solidFill>
                    <a:schemeClr val="tx1">
                      <a:tint val="60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Hoja1!$A$3:$A$5</c:f>
              <c:strCache>
                <c:ptCount val="3"/>
                <c:pt idx="0">
                  <c:v>Total CU Implementados con pruebas (A y D)</c:v>
                </c:pt>
                <c:pt idx="1">
                  <c:v>Total CU Implementados Sin pruebas (- 100 %)</c:v>
                </c:pt>
                <c:pt idx="2">
                  <c:v>Total CU Sin implementar</c:v>
                </c:pt>
              </c:strCache>
            </c:strRef>
          </c:cat>
          <c:val>
            <c:numRef>
              <c:f>Hoja1!$B$3:$B$5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F-47D9-99CE-FB425E922A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 w="9525" cap="rnd" cmpd="sng" algn="ctr">
      <a:noFill/>
      <a:prstDash val="solid"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rnd" cmpd="sng" algn="ctr">
                  <a:solidFill>
                    <a:schemeClr val="tx1">
                      <a:tint val="60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Hoja1!$A$22:$A$24</c:f>
              <c:strCache>
                <c:ptCount val="3"/>
                <c:pt idx="0">
                  <c:v>Aprobados (Completos)</c:v>
                </c:pt>
                <c:pt idx="1">
                  <c:v>Aprobados (incompletos)</c:v>
                </c:pt>
                <c:pt idx="2">
                  <c:v>Desaprobados</c:v>
                </c:pt>
              </c:strCache>
            </c:strRef>
          </c:cat>
          <c:val>
            <c:numRef>
              <c:f>Hoja1!$B$22:$B$24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41-4F29-B399-9A4E481D433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 w="9525" cap="rnd" cmpd="sng" algn="ctr">
      <a:noFill/>
      <a:prstDash val="solid"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Estado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riesgos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Estados de los Riesgos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AC-41C0-9681-7C859D37E4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AC-41C0-9681-7C859D37E438}"/>
              </c:ext>
            </c:extLst>
          </c:dPt>
          <c:cat>
            <c:strRef>
              <c:f>Hoja1!$A$2:$A$5</c:f>
              <c:strCache>
                <c:ptCount val="2"/>
                <c:pt idx="0">
                  <c:v>Activos</c:v>
                </c:pt>
                <c:pt idx="1">
                  <c:v>Cerrados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2"/>
                <c:pt idx="0">
                  <c:v>6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BC-43B0-A04E-E78A647A0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10/11/2019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0717"/>
            <a:ext cx="10018713" cy="1752599"/>
          </a:xfrm>
        </p:spPr>
        <p:txBody>
          <a:bodyPr/>
          <a:lstStyle/>
          <a:p>
            <a:r>
              <a:rPr lang="es-AR" dirty="0"/>
              <a:t>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280"/>
            <a:ext cx="10018713" cy="4329332"/>
          </a:xfrm>
        </p:spPr>
        <p:txBody>
          <a:bodyPr>
            <a:normAutofit/>
          </a:bodyPr>
          <a:lstStyle/>
          <a:p>
            <a:r>
              <a:rPr lang="es-AR" dirty="0"/>
              <a:t>Última estimación de la cursada (26/11/2018): 43 semanas</a:t>
            </a:r>
          </a:p>
          <a:p>
            <a:r>
              <a:rPr lang="es-AR" dirty="0"/>
              <a:t>Estimación actual (14/08/2019): 30 semanas </a:t>
            </a:r>
          </a:p>
          <a:p>
            <a:pPr lvl="1"/>
            <a:r>
              <a:rPr lang="es-AR" dirty="0"/>
              <a:t>No se trabajó el tiempo esperado entre 11/2018 y 11/2019</a:t>
            </a:r>
          </a:p>
          <a:p>
            <a:r>
              <a:rPr lang="es-AR" dirty="0"/>
              <a:t>Próxima estimación: hay CU que se terminaron entre la última estimación y la actualidad </a:t>
            </a:r>
            <a:r>
              <a:rPr lang="es-AR" dirty="0">
                <a:sym typeface="Wingdings" panose="05000000000000000000" pitchFamily="2" charset="2"/>
              </a:rPr>
              <a:t> &lt; 20 semanas.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372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713EF-2C24-4802-8755-A926FAEF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84" y="-335666"/>
            <a:ext cx="10018713" cy="1308295"/>
          </a:xfrm>
        </p:spPr>
        <p:txBody>
          <a:bodyPr/>
          <a:lstStyle/>
          <a:p>
            <a:r>
              <a:rPr lang="es-AR" dirty="0"/>
              <a:t>Planificación a largo plazo (cursada)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05486"/>
              </p:ext>
            </p:extLst>
          </p:nvPr>
        </p:nvGraphicFramePr>
        <p:xfrm>
          <a:off x="2532184" y="648180"/>
          <a:ext cx="9659816" cy="6209819"/>
        </p:xfrm>
        <a:graphic>
          <a:graphicData uri="http://schemas.openxmlformats.org/drawingml/2006/table">
            <a:tbl>
              <a:tblPr/>
              <a:tblGrid>
                <a:gridCol w="717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123"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Nombre de la Tarea</a:t>
                      </a:r>
                      <a:endParaRPr lang="es-AR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Mes</a:t>
                      </a:r>
                      <a:endParaRPr lang="es-AR" sz="1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64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Modelo de Datos. CU: Visualizar Programa y Subir Programa Firmado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Marzo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25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Carrera, Gestionar Plan, Gestionar Asignatura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Abril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943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Revisión final Modelo de Datos con equipo GEF. Correcciones  CU: Ingresar al Sistema.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Mayo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609">
                <a:tc>
                  <a:txBody>
                    <a:bodyPr/>
                    <a:lstStyle/>
                    <a:p>
                      <a:pPr marL="179388" indent="-179388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Profesor y Gestionar Bibliografía.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Junio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877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Programa y Generar Programa PDF.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Julio 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9376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Enviar Notificación (todas las notificaciones que habrá en el sistema). 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Agosto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25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Obtener Asignaturas Pendientes y Ver Información de Asignatura.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Septiembre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58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Seguir Programa y Revisar Programa.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Octubre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624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 Subir Plan (con su visualización). Pruebas. Tareas que hayan quedado pendientes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Noviembre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123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Integración del Sistema, revisiones finales. Creación de manuales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Diciembre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31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/>
              <a:t>Estado del Proyecto- Resumen del 2019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1B49A-983E-49F2-B559-B071EE7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0165"/>
            <a:ext cx="10018713" cy="3801036"/>
          </a:xfrm>
        </p:spPr>
        <p:txBody>
          <a:bodyPr/>
          <a:lstStyle/>
          <a:p>
            <a:r>
              <a:rPr lang="es-AR" dirty="0"/>
              <a:t>Febrero – marzo		</a:t>
            </a:r>
            <a:r>
              <a:rPr lang="es-AR" dirty="0">
                <a:sym typeface="Wingdings" panose="05000000000000000000" pitchFamily="2" charset="2"/>
              </a:rPr>
              <a:t> Exámenes y trabajo externo</a:t>
            </a:r>
          </a:p>
          <a:p>
            <a:r>
              <a:rPr lang="es-AR" dirty="0">
                <a:sym typeface="Wingdings" panose="05000000000000000000" pitchFamily="2" charset="2"/>
              </a:rPr>
              <a:t>Abril – mayo 			 Trabajo “informal” en el proyecto</a:t>
            </a:r>
          </a:p>
          <a:p>
            <a:r>
              <a:rPr lang="es-AR" dirty="0">
                <a:sym typeface="Wingdings" panose="05000000000000000000" pitchFamily="2" charset="2"/>
              </a:rPr>
              <a:t>Junio  					 Iteración formal de un mes</a:t>
            </a:r>
          </a:p>
          <a:p>
            <a:r>
              <a:rPr lang="es-AR" dirty="0">
                <a:sym typeface="Wingdings" panose="05000000000000000000" pitchFamily="2" charset="2"/>
              </a:rPr>
              <a:t>Julio 					 Exámenes</a:t>
            </a:r>
          </a:p>
          <a:p>
            <a:r>
              <a:rPr lang="es-AR" dirty="0">
                <a:sym typeface="Wingdings" panose="05000000000000000000" pitchFamily="2" charset="2"/>
              </a:rPr>
              <a:t>Agosto – septiembre 	 Iteración formal de un mes (consulta a SA)</a:t>
            </a:r>
          </a:p>
          <a:p>
            <a:r>
              <a:rPr lang="es-AR" dirty="0">
                <a:sym typeface="Wingdings" panose="05000000000000000000" pitchFamily="2" charset="2"/>
              </a:rPr>
              <a:t>Octubre 				 Exámenes (respuesta negativa de SA)</a:t>
            </a:r>
          </a:p>
          <a:p>
            <a:r>
              <a:rPr lang="es-AR" dirty="0"/>
              <a:t>Noviembre				</a:t>
            </a:r>
            <a:r>
              <a:rPr lang="es-AR" dirty="0">
                <a:sym typeface="Wingdings" panose="05000000000000000000" pitchFamily="2" charset="2"/>
              </a:rPr>
              <a:t> Presentación e iteración formal de un mes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710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75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1B49A-983E-49F2-B559-B071EE7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98806"/>
            <a:ext cx="10018713" cy="56270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/>
              <a:t>Documentación: </a:t>
            </a:r>
            <a:endParaRPr lang="es-AR" dirty="0"/>
          </a:p>
          <a:p>
            <a:r>
              <a:rPr lang="es-AR" dirty="0"/>
              <a:t>	De un total de 26 documentos mínimos, se cuenta con: </a:t>
            </a:r>
          </a:p>
          <a:p>
            <a:pPr lvl="1"/>
            <a:r>
              <a:rPr lang="es-AR" dirty="0"/>
              <a:t>11 completos</a:t>
            </a:r>
          </a:p>
          <a:p>
            <a:pPr lvl="2"/>
            <a:r>
              <a:rPr lang="es-AR" dirty="0"/>
              <a:t>4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Análisis y Diseño</a:t>
            </a:r>
          </a:p>
          <a:p>
            <a:pPr lvl="2"/>
            <a:r>
              <a:rPr lang="es-AR" dirty="0"/>
              <a:t>5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Gestión del Proyecto </a:t>
            </a:r>
          </a:p>
          <a:p>
            <a:pPr lvl="2"/>
            <a:r>
              <a:rPr lang="es-AR" dirty="0"/>
              <a:t>2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Requerimientos.</a:t>
            </a:r>
          </a:p>
          <a:p>
            <a:pPr lvl="1"/>
            <a:r>
              <a:rPr lang="es-AR" dirty="0"/>
              <a:t>12 avanzados (+ 50 %) </a:t>
            </a:r>
          </a:p>
          <a:p>
            <a:pPr lvl="1"/>
            <a:r>
              <a:rPr lang="es-AR" dirty="0"/>
              <a:t>3 incompletos (todavía no se han iniciado)</a:t>
            </a:r>
          </a:p>
          <a:p>
            <a:pPr lvl="2"/>
            <a:r>
              <a:rPr lang="es-AR" dirty="0"/>
              <a:t>Corresponden a la categoría Manuales. 	</a:t>
            </a:r>
          </a:p>
        </p:txBody>
      </p:sp>
    </p:spTree>
    <p:extLst>
      <p:ext uri="{BB962C8B-B14F-4D97-AF65-F5344CB8AC3E}">
        <p14:creationId xmlns:p14="http://schemas.microsoft.com/office/powerpoint/2010/main" val="42157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79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II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743440"/>
              </p:ext>
            </p:extLst>
          </p:nvPr>
        </p:nvGraphicFramePr>
        <p:xfrm>
          <a:off x="1484313" y="1448972"/>
          <a:ext cx="10360684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156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98378" y="492370"/>
            <a:ext cx="10018713" cy="50081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b="1" dirty="0"/>
          </a:p>
          <a:p>
            <a:pPr>
              <a:buNone/>
            </a:pPr>
            <a:r>
              <a:rPr lang="es-AR" b="1" dirty="0"/>
              <a:t>Pruebas: </a:t>
            </a:r>
            <a:endParaRPr lang="es-AR" dirty="0"/>
          </a:p>
          <a:p>
            <a:r>
              <a:rPr lang="es-AR" dirty="0"/>
              <a:t>De un total de 17 CU , se cuenta con lo siguiente:</a:t>
            </a:r>
          </a:p>
          <a:p>
            <a:pPr lvl="1"/>
            <a:r>
              <a:rPr lang="es-AR" dirty="0"/>
              <a:t> 7 de ellos han sido implementados con pruebas</a:t>
            </a:r>
          </a:p>
          <a:p>
            <a:pPr lvl="1"/>
            <a:r>
              <a:rPr lang="es-AR" dirty="0"/>
              <a:t>6 se encuentran implementados sin pruebas </a:t>
            </a:r>
          </a:p>
          <a:p>
            <a:pPr lvl="1"/>
            <a:r>
              <a:rPr lang="es-AR" dirty="0"/>
              <a:t>4 se encuentran sin implementar. </a:t>
            </a:r>
          </a:p>
          <a:p>
            <a:pPr marL="457200" lvl="1" indent="0">
              <a:buNone/>
            </a:pPr>
            <a:endParaRPr lang="es-AR" dirty="0"/>
          </a:p>
          <a:p>
            <a:pPr lvl="1"/>
            <a:r>
              <a:rPr lang="es-AR" dirty="0"/>
              <a:t>Sumando los CU implementados (con y sin pruebas) se tiene el 76 % del sistema desarrollado. </a:t>
            </a:r>
          </a:p>
          <a:p>
            <a:pPr>
              <a:buNone/>
            </a:pPr>
            <a:endParaRPr lang="es-AR" dirty="0"/>
          </a:p>
          <a:p>
            <a:endParaRPr lang="es-AR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925643422"/>
              </p:ext>
            </p:extLst>
          </p:nvPr>
        </p:nvGraphicFramePr>
        <p:xfrm>
          <a:off x="4034118" y="3854547"/>
          <a:ext cx="6275294" cy="3128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661182"/>
            <a:ext cx="10018713" cy="50081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b="1" dirty="0"/>
          </a:p>
          <a:p>
            <a:pPr>
              <a:buNone/>
            </a:pPr>
            <a:endParaRPr lang="es-AR" b="1" dirty="0"/>
          </a:p>
          <a:p>
            <a:pPr>
              <a:buNone/>
            </a:pPr>
            <a:r>
              <a:rPr lang="es-AR" b="1" dirty="0"/>
              <a:t>Pruebas: </a:t>
            </a:r>
            <a:endParaRPr lang="es-AR" dirty="0"/>
          </a:p>
          <a:p>
            <a:r>
              <a:rPr lang="es-AR" dirty="0"/>
              <a:t>En cuanto a las pruebas realizadas hasta el momento: </a:t>
            </a:r>
          </a:p>
          <a:p>
            <a:pPr lvl="1"/>
            <a:r>
              <a:rPr lang="es-AR" dirty="0"/>
              <a:t>7 CU que han sido implementados, 2 de las pruebas han resultado con éxito (pruebas iniciales y de regresión). </a:t>
            </a:r>
          </a:p>
          <a:p>
            <a:pPr lvl="1"/>
            <a:r>
              <a:rPr lang="es-AR" dirty="0"/>
              <a:t>4 de ellos funcionan bien individualmente pero hay que integrarlos y probarlos de nuevo</a:t>
            </a:r>
          </a:p>
          <a:p>
            <a:pPr lvl="1"/>
            <a:r>
              <a:rPr lang="es-AR" dirty="0"/>
              <a:t>Solo 1 CU tiene errores (detectados en las pruebas de regresión) que se deben corregir</a:t>
            </a:r>
          </a:p>
          <a:p>
            <a:pPr>
              <a:buNone/>
            </a:pPr>
            <a:endParaRPr lang="es-AR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56176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V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86606"/>
              </p:ext>
            </p:extLst>
          </p:nvPr>
        </p:nvGraphicFramePr>
        <p:xfrm>
          <a:off x="2377440" y="1603718"/>
          <a:ext cx="9144000" cy="4965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185055"/>
            <a:ext cx="10018713" cy="1752599"/>
          </a:xfrm>
        </p:spPr>
        <p:txBody>
          <a:bodyPr/>
          <a:lstStyle/>
          <a:p>
            <a:r>
              <a:rPr lang="es-AR" dirty="0"/>
              <a:t>Gestión de Riesgos I - Riesgos a futuro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8126" y="1494970"/>
            <a:ext cx="10021721" cy="49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0776"/>
            <a:ext cx="10018713" cy="1752599"/>
          </a:xfrm>
        </p:spPr>
        <p:txBody>
          <a:bodyPr/>
          <a:lstStyle/>
          <a:p>
            <a:r>
              <a:rPr lang="es-AR" dirty="0"/>
              <a:t>Gestión de Riesgos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09606"/>
            <a:ext cx="10018713" cy="4405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Estado de los riesgos :</a:t>
            </a:r>
          </a:p>
          <a:p>
            <a:pPr lvl="1"/>
            <a:r>
              <a:rPr lang="es-AR" dirty="0"/>
              <a:t>Riesgos totales 17:</a:t>
            </a:r>
          </a:p>
          <a:p>
            <a:pPr lvl="2"/>
            <a:r>
              <a:rPr lang="es-AR" dirty="0"/>
              <a:t>De los cuales 6 se encuentran </a:t>
            </a:r>
            <a:r>
              <a:rPr lang="es-AR" i="1" dirty="0"/>
              <a:t>activos</a:t>
            </a:r>
            <a:r>
              <a:rPr lang="es-AR" dirty="0"/>
              <a:t>.</a:t>
            </a:r>
          </a:p>
          <a:p>
            <a:pPr lvl="2"/>
            <a:r>
              <a:rPr lang="es-AR" dirty="0"/>
              <a:t>Los 11 restantes se encuentra en el estado </a:t>
            </a:r>
            <a:r>
              <a:rPr lang="es-AR" i="1" dirty="0"/>
              <a:t>cerrado</a:t>
            </a:r>
            <a:r>
              <a:rPr lang="es-AR" dirty="0"/>
              <a:t>. </a:t>
            </a:r>
          </a:p>
          <a:p>
            <a:endParaRPr lang="es-A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955110295"/>
              </p:ext>
            </p:extLst>
          </p:nvPr>
        </p:nvGraphicFramePr>
        <p:xfrm>
          <a:off x="5458690" y="2064328"/>
          <a:ext cx="8132619" cy="450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50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/>
              <a:t>V</a:t>
            </a:r>
            <a:r>
              <a:rPr lang="es-AR" dirty="0"/>
              <a:t>isualización</a:t>
            </a:r>
          </a:p>
          <a:p>
            <a:r>
              <a:rPr lang="es-AR" sz="2800" b="1" dirty="0"/>
              <a:t>A</a:t>
            </a:r>
            <a:r>
              <a:rPr lang="es-AR" dirty="0"/>
              <a:t>dministración</a:t>
            </a:r>
          </a:p>
          <a:p>
            <a:r>
              <a:rPr lang="es-AR" sz="2800" b="1" dirty="0"/>
              <a:t>S</a:t>
            </a:r>
            <a:r>
              <a:rPr lang="es-AR" dirty="0"/>
              <a:t>eguimiento</a:t>
            </a:r>
          </a:p>
          <a:p>
            <a:r>
              <a:rPr lang="es-AR" sz="2800" b="1" dirty="0"/>
              <a:t>P</a:t>
            </a:r>
            <a:r>
              <a:rPr lang="es-AR" dirty="0"/>
              <a:t>rogramas de </a:t>
            </a:r>
            <a:r>
              <a:rPr lang="es-AR" sz="2800" b="1" dirty="0"/>
              <a:t>A</a:t>
            </a:r>
            <a:r>
              <a:rPr lang="es-AR" dirty="0"/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0776"/>
            <a:ext cx="10018713" cy="1752599"/>
          </a:xfrm>
        </p:spPr>
        <p:txBody>
          <a:bodyPr/>
          <a:lstStyle/>
          <a:p>
            <a:r>
              <a:rPr lang="es-AR" dirty="0"/>
              <a:t>Gestión de Riesgos 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70372"/>
            <a:ext cx="10018713" cy="44057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/>
              <a:t>Estado de algunos riesgos :</a:t>
            </a:r>
          </a:p>
          <a:p>
            <a:r>
              <a:rPr lang="es-AR" b="1" dirty="0"/>
              <a:t>Activos</a:t>
            </a:r>
          </a:p>
          <a:p>
            <a:pPr lvl="1"/>
            <a:r>
              <a:rPr lang="es-ES" dirty="0"/>
              <a:t>Complejidad técnica en la solución del problema en cuanto a la Generación del programa en PDF con PHP.</a:t>
            </a:r>
          </a:p>
          <a:p>
            <a:pPr lvl="1"/>
            <a:r>
              <a:rPr lang="es-ES" dirty="0"/>
              <a:t>Tener que modificar el código fuente debido a cambios en la BD.</a:t>
            </a:r>
          </a:p>
          <a:p>
            <a:pPr lvl="1"/>
            <a:r>
              <a:rPr lang="es-ES" dirty="0"/>
              <a:t>Algunos de los integrantes consiga trabajo.</a:t>
            </a:r>
          </a:p>
          <a:p>
            <a:pPr lvl="1"/>
            <a:r>
              <a:rPr lang="es-ES" dirty="0"/>
              <a:t>No se realicen reuniones con el equipo docente para mostrar avances del proyecto.</a:t>
            </a:r>
          </a:p>
          <a:p>
            <a:pPr lvl="1"/>
            <a:endParaRPr lang="es-AR" dirty="0"/>
          </a:p>
          <a:p>
            <a:r>
              <a:rPr lang="es-AR" b="1" dirty="0"/>
              <a:t>Cerrados</a:t>
            </a:r>
            <a:r>
              <a:rPr lang="es-AR" dirty="0"/>
              <a:t> </a:t>
            </a:r>
          </a:p>
          <a:p>
            <a:pPr lvl="1"/>
            <a:r>
              <a:rPr lang="es-ES" dirty="0"/>
              <a:t>Falta de experiencia de dos de los integrantes en el lenguaje PHP.</a:t>
            </a:r>
          </a:p>
          <a:p>
            <a:pPr lvl="1"/>
            <a:r>
              <a:rPr lang="es-ES" dirty="0"/>
              <a:t>Tener problemas para llegar a un acuerdo sobre el Modelo de Datos con el Grupo 1.</a:t>
            </a:r>
          </a:p>
          <a:p>
            <a:pPr lvl="1"/>
            <a:r>
              <a:rPr lang="es-ES" dirty="0"/>
              <a:t>Falta de utilización de las herramientas </a:t>
            </a:r>
            <a:r>
              <a:rPr lang="es-ES" dirty="0" err="1"/>
              <a:t>Git</a:t>
            </a:r>
            <a:r>
              <a:rPr lang="es-ES" dirty="0"/>
              <a:t> y GitHub.</a:t>
            </a:r>
          </a:p>
          <a:p>
            <a:pPr lvl="1"/>
            <a:r>
              <a:rPr lang="es-AR" dirty="0"/>
              <a:t>No se lleven a cabo reuniones entre los integrantes.</a:t>
            </a:r>
            <a:endParaRPr lang="es-ES" dirty="0"/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733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A0D13-4C8D-450D-8C55-36F4EB54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04128">
            <a:off x="1466382" y="2048434"/>
            <a:ext cx="10018713" cy="1752599"/>
          </a:xfrm>
        </p:spPr>
        <p:txBody>
          <a:bodyPr>
            <a:normAutofit/>
          </a:bodyPr>
          <a:lstStyle/>
          <a:p>
            <a:r>
              <a:rPr lang="es-AR" sz="6000" dirty="0"/>
              <a:t>Cuestiones a definir</a:t>
            </a:r>
          </a:p>
        </p:txBody>
      </p:sp>
    </p:spTree>
    <p:extLst>
      <p:ext uri="{BB962C8B-B14F-4D97-AF65-F5344CB8AC3E}">
        <p14:creationId xmlns:p14="http://schemas.microsoft.com/office/powerpoint/2010/main" val="394676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DF6C-430A-4FE6-BEE9-9873D982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2205"/>
            <a:ext cx="10018713" cy="1349188"/>
          </a:xfrm>
        </p:spPr>
        <p:txBody>
          <a:bodyPr/>
          <a:lstStyle/>
          <a:p>
            <a:r>
              <a:rPr lang="es-AR" dirty="0"/>
              <a:t>Cuestiones a definir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85991-244B-440C-9B99-B3E7D669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3318"/>
            <a:ext cx="10018713" cy="4347883"/>
          </a:xfrm>
        </p:spPr>
        <p:txBody>
          <a:bodyPr>
            <a:normAutofit/>
          </a:bodyPr>
          <a:lstStyle/>
          <a:p>
            <a:r>
              <a:rPr lang="es-AR" dirty="0"/>
              <a:t>Fechas límite:</a:t>
            </a:r>
          </a:p>
          <a:p>
            <a:pPr lvl="1"/>
            <a:r>
              <a:rPr lang="es-AR" dirty="0"/>
              <a:t>¿Un docente debe poder cargar un programa fuera de término? ¿Existiría alguna “marca” sobre el programa cuando esto suceda? Atributo </a:t>
            </a:r>
            <a:r>
              <a:rPr lang="es-AR" dirty="0" err="1"/>
              <a:t>fechaCarga</a:t>
            </a:r>
            <a:endParaRPr lang="es-AR" dirty="0"/>
          </a:p>
          <a:p>
            <a:pPr lvl="1"/>
            <a:r>
              <a:rPr lang="es-AR" dirty="0"/>
              <a:t>¿Qué hacer cuando se le envíen X notificaciones a un docente y este no responda ni realice la carga? ¿Advertencia a algún superior?</a:t>
            </a:r>
          </a:p>
          <a:p>
            <a:r>
              <a:rPr lang="es-AR" dirty="0"/>
              <a:t>Vigencia de un programa</a:t>
            </a:r>
          </a:p>
          <a:p>
            <a:r>
              <a:rPr lang="es-AR" dirty="0"/>
              <a:t>¿Carga de programas por fuera del Sistema?</a:t>
            </a:r>
          </a:p>
        </p:txBody>
      </p:sp>
    </p:spTree>
    <p:extLst>
      <p:ext uri="{BB962C8B-B14F-4D97-AF65-F5344CB8AC3E}">
        <p14:creationId xmlns:p14="http://schemas.microsoft.com/office/powerpoint/2010/main" val="1461227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3C5E-AD47-4DAC-8A45-DADDC1B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2" y="504265"/>
            <a:ext cx="10018713" cy="1125068"/>
          </a:xfrm>
        </p:spPr>
        <p:txBody>
          <a:bodyPr/>
          <a:lstStyle/>
          <a:p>
            <a:r>
              <a:rPr lang="es-AR" dirty="0"/>
              <a:t>Cuestiones a definir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E1AAD-CE76-427C-B709-D78D3DFF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8119"/>
            <a:ext cx="10018713" cy="4043082"/>
          </a:xfrm>
        </p:spPr>
        <p:txBody>
          <a:bodyPr>
            <a:normAutofit/>
          </a:bodyPr>
          <a:lstStyle/>
          <a:p>
            <a:r>
              <a:rPr lang="es-AR" dirty="0"/>
              <a:t>Departamentos – Divisiones</a:t>
            </a:r>
          </a:p>
          <a:p>
            <a:r>
              <a:rPr lang="es-AR" dirty="0"/>
              <a:t>¿Un docente puede aparecer que se encarga tanto en la teoría como en la práctica? ¿O solo puede estar en una de ellas en el programa de la asignatura? </a:t>
            </a:r>
          </a:p>
          <a:p>
            <a:r>
              <a:rPr lang="es-AR" dirty="0"/>
              <a:t>Docente responsable e integrante</a:t>
            </a:r>
          </a:p>
          <a:p>
            <a:pPr lvl="1"/>
            <a:r>
              <a:rPr lang="es-AR" dirty="0"/>
              <a:t>¿Hay un (y solo un) docente responsable y el resto son integrantes? ¿Hay casos excepcionales con varios responsables? ¿Quién debería cargar el programa?</a:t>
            </a:r>
          </a:p>
        </p:txBody>
      </p:sp>
    </p:spTree>
    <p:extLst>
      <p:ext uri="{BB962C8B-B14F-4D97-AF65-F5344CB8AC3E}">
        <p14:creationId xmlns:p14="http://schemas.microsoft.com/office/powerpoint/2010/main" val="423500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DF6C-430A-4FE6-BEE9-9873D982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52" y="394448"/>
            <a:ext cx="10018713" cy="1470211"/>
          </a:xfrm>
        </p:spPr>
        <p:txBody>
          <a:bodyPr/>
          <a:lstStyle/>
          <a:p>
            <a:r>
              <a:rPr lang="es-AR" dirty="0"/>
              <a:t>Cuestiones a Definir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85991-244B-440C-9B99-B3E7D669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852" y="1990164"/>
            <a:ext cx="10018713" cy="4347883"/>
          </a:xfrm>
        </p:spPr>
        <p:txBody>
          <a:bodyPr>
            <a:normAutofit/>
          </a:bodyPr>
          <a:lstStyle/>
          <a:p>
            <a:r>
              <a:rPr lang="es-AR" dirty="0"/>
              <a:t>Revisión de Programas (sólo datos que revisan, previsualizar PDF, saltar algún control etc.)</a:t>
            </a:r>
          </a:p>
          <a:p>
            <a:pPr lvl="1"/>
            <a:r>
              <a:rPr lang="es-AR" dirty="0"/>
              <a:t>Los datos formales (código de carrera, nombre de carrera, nombre de asignatura, etc.) se encontrarán precargados por Secretaría Académica y no serán modificables por el profesor.</a:t>
            </a:r>
          </a:p>
          <a:p>
            <a:r>
              <a:rPr lang="es-AR" dirty="0"/>
              <a:t>Atributos "</a:t>
            </a:r>
            <a:r>
              <a:rPr lang="es-AR" dirty="0" err="1"/>
              <a:t>anioCarrera</a:t>
            </a:r>
            <a:r>
              <a:rPr lang="es-AR" dirty="0"/>
              <a:t>" y "</a:t>
            </a:r>
            <a:r>
              <a:rPr lang="es-AR" dirty="0" err="1"/>
              <a:t>regimenCursada</a:t>
            </a:r>
            <a:r>
              <a:rPr lang="es-AR" dirty="0"/>
              <a:t>" de la tabla PROGRAMA</a:t>
            </a:r>
          </a:p>
          <a:p>
            <a:r>
              <a:rPr lang="es-AR" dirty="0"/>
              <a:t>Horas de cursada de Teoría y de Práctica</a:t>
            </a:r>
          </a:p>
          <a:p>
            <a:r>
              <a:rPr lang="es-AR" dirty="0"/>
              <a:t>¿Hasta qué tamaño (Mb) se puede subir un programa y un plan al sistema?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82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8" y="477485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/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16" y="1954570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Funcionamiento de gestión de programas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accent6">
                    <a:lumMod val="50000"/>
                  </a:schemeClr>
                </a:solidFill>
              </a:rPr>
              <a:t>Comparativa funcionamiento actual vs Sistema VASPA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accent6">
                    <a:lumMod val="50000"/>
                  </a:schemeClr>
                </a:solidFill>
              </a:rPr>
              <a:t>Diagrama de Casos de Uso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Planificación a largo plazo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Estimación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Estado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Gestión de Riesgos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Cuestiones a definir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237" y="477485"/>
            <a:ext cx="8892471" cy="1240040"/>
          </a:xfrm>
        </p:spPr>
        <p:txBody>
          <a:bodyPr>
            <a:normAutofit fontScale="90000"/>
          </a:bodyPr>
          <a:lstStyle/>
          <a:p>
            <a:r>
              <a:rPr lang="es-AR" dirty="0"/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0611" y="2061349"/>
            <a:ext cx="7350402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Implementación de Casos de Uso</a:t>
            </a:r>
            <a:endParaRPr lang="es-AR" sz="2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78" y="4091207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25" y="3980078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79" y="4881032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928" y="4733979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6FBCDE22-F651-45B0-99A1-055E6ABDF7ED}"/>
              </a:ext>
            </a:extLst>
          </p:cNvPr>
          <p:cNvGrpSpPr/>
          <p:nvPr/>
        </p:nvGrpSpPr>
        <p:grpSpPr>
          <a:xfrm>
            <a:off x="5372886" y="3229932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96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1686"/>
            <a:ext cx="10574997" cy="1752599"/>
          </a:xfrm>
        </p:spPr>
        <p:txBody>
          <a:bodyPr/>
          <a:lstStyle/>
          <a:p>
            <a:r>
              <a:rPr lang="es-AR" dirty="0"/>
              <a:t>Comparativa funcionamiento actual – futuro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FF892-247B-4782-9E12-A9439F8D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2344"/>
            <a:ext cx="10018713" cy="4985656"/>
          </a:xfrm>
        </p:spPr>
        <p:txBody>
          <a:bodyPr>
            <a:normAutofit lnSpcReduction="10000"/>
          </a:bodyPr>
          <a:lstStyle/>
          <a:p>
            <a:r>
              <a:rPr lang="es-AR" dirty="0"/>
              <a:t>Actualmente:</a:t>
            </a:r>
          </a:p>
          <a:p>
            <a:pPr lvl="1"/>
            <a:r>
              <a:rPr lang="es-AR" dirty="0"/>
              <a:t>Los profesores completan el programa de la asignatura en un documento Word.</a:t>
            </a:r>
          </a:p>
          <a:p>
            <a:pPr lvl="1"/>
            <a:r>
              <a:rPr lang="es-AR" dirty="0"/>
              <a:t>Empleado de SA cuenta con una hoja de cálculo en donde tiene un registro de los programas de asignaturas con su correspondiente vigencia, profesor responsable.</a:t>
            </a:r>
          </a:p>
          <a:p>
            <a:pPr lvl="1"/>
            <a:r>
              <a:rPr lang="es-AR" dirty="0"/>
              <a:t>Se solicita el programa (actualización o uno nuevo) al profesor mediante correo.</a:t>
            </a:r>
          </a:p>
          <a:p>
            <a:pPr lvl="1"/>
            <a:r>
              <a:rPr lang="es-AR" dirty="0"/>
              <a:t>Los programas son revisados tanto por SA como el director del departamento correspondiente.</a:t>
            </a:r>
          </a:p>
          <a:p>
            <a:pPr lvl="1"/>
            <a:r>
              <a:rPr lang="es-AR" dirty="0"/>
              <a:t>No hay un seguimiento de los programas.</a:t>
            </a:r>
          </a:p>
          <a:p>
            <a:pPr lvl="1"/>
            <a:r>
              <a:rPr lang="es-AR" dirty="0"/>
              <a:t>No hay un proceso definido para la firma de las autoridades:</a:t>
            </a:r>
          </a:p>
          <a:p>
            <a:pPr lvl="2"/>
            <a:r>
              <a:rPr lang="es-AR" dirty="0"/>
              <a:t>SA 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Departamento</a:t>
            </a:r>
          </a:p>
          <a:p>
            <a:pPr lvl="2"/>
            <a:r>
              <a:rPr lang="es-AR" dirty="0"/>
              <a:t>Departamento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 SA</a:t>
            </a:r>
          </a:p>
          <a:p>
            <a:pPr lvl="1"/>
            <a:r>
              <a:rPr lang="es-AR" dirty="0"/>
              <a:t>Programa digitalizado y el original es guardado en un </a:t>
            </a:r>
            <a:r>
              <a:rPr lang="es-AR" dirty="0" err="1"/>
              <a:t>bibliorato</a:t>
            </a:r>
            <a:r>
              <a:rPr lang="es-AR" dirty="0"/>
              <a:t>.</a:t>
            </a:r>
          </a:p>
          <a:p>
            <a:pPr lvl="1"/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94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360686" cy="1752599"/>
          </a:xfrm>
        </p:spPr>
        <p:txBody>
          <a:bodyPr/>
          <a:lstStyle/>
          <a:p>
            <a:r>
              <a:rPr lang="es-AR" dirty="0"/>
              <a:t>Comparativa funcionamiento actual - futuro 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CEA8B96E-5837-4A4D-A606-8D01BA9A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308100"/>
            <a:ext cx="10807700" cy="5549900"/>
          </a:xfrm>
        </p:spPr>
      </p:pic>
    </p:spTree>
    <p:extLst>
      <p:ext uri="{BB962C8B-B14F-4D97-AF65-F5344CB8AC3E}">
        <p14:creationId xmlns:p14="http://schemas.microsoft.com/office/powerpoint/2010/main" val="416534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5154C-DCCF-4EF4-A599-6C5F443E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5" y="685800"/>
            <a:ext cx="10508566" cy="1752599"/>
          </a:xfrm>
        </p:spPr>
        <p:txBody>
          <a:bodyPr/>
          <a:lstStyle/>
          <a:p>
            <a:r>
              <a:rPr lang="es-AR" dirty="0"/>
              <a:t>Comparativa funcionamiento actual -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A4805-831B-4F38-AD2E-0BA47901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Ventajas generales del Sistema VASPA:</a:t>
            </a:r>
          </a:p>
          <a:p>
            <a:pPr lvl="1"/>
            <a:r>
              <a:rPr lang="es-AR" sz="2400" dirty="0"/>
              <a:t>Registros de las notificaciones enviadas a docentes </a:t>
            </a:r>
            <a:r>
              <a:rPr lang="es-AR" sz="2400" dirty="0">
                <a:sym typeface="Wingdings" panose="05000000000000000000" pitchFamily="2" charset="2"/>
              </a:rPr>
              <a:t> Mayor control</a:t>
            </a:r>
            <a:endParaRPr lang="es-AR" sz="2400" dirty="0"/>
          </a:p>
          <a:p>
            <a:pPr lvl="1"/>
            <a:r>
              <a:rPr lang="es-AR" sz="2400" dirty="0"/>
              <a:t>Democratización del acceso a la información </a:t>
            </a:r>
          </a:p>
          <a:p>
            <a:pPr lvl="1"/>
            <a:r>
              <a:rPr lang="es-AR" sz="2400" dirty="0"/>
              <a:t>Mayor eficiencia en el uso de recursos de la universidad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298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A77BB3-B03A-4841-9B03-9EE22063CC69}"/>
              </a:ext>
            </a:extLst>
          </p:cNvPr>
          <p:cNvSpPr/>
          <p:nvPr/>
        </p:nvSpPr>
        <p:spPr>
          <a:xfrm rot="21183231">
            <a:off x="1980788" y="1591206"/>
            <a:ext cx="875829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Vista General del Sistema - Diagrama de Casos de Uso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160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86104B-2416-4C39-94D1-3F41BA25E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8517" y="0"/>
            <a:ext cx="11053483" cy="6858000"/>
          </a:xfrm>
        </p:spPr>
      </p:pic>
    </p:spTree>
    <p:extLst>
      <p:ext uri="{BB962C8B-B14F-4D97-AF65-F5344CB8AC3E}">
        <p14:creationId xmlns:p14="http://schemas.microsoft.com/office/powerpoint/2010/main" val="211690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1970</TotalTime>
  <Words>1119</Words>
  <Application>Microsoft Office PowerPoint</Application>
  <PresentationFormat>Panorámica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Corbel</vt:lpstr>
      <vt:lpstr>Parallax</vt:lpstr>
      <vt:lpstr>Sistema VASPA</vt:lpstr>
      <vt:lpstr>Introducción – Sistema VASPA</vt:lpstr>
      <vt:lpstr>Temario I - Presentación</vt:lpstr>
      <vt:lpstr>Temario II – Implementación</vt:lpstr>
      <vt:lpstr>Comparativa funcionamiento actual – futuro</vt:lpstr>
      <vt:lpstr>Comparativa funcionamiento actual - futuro </vt:lpstr>
      <vt:lpstr>Comparativa funcionamiento actual - futuro</vt:lpstr>
      <vt:lpstr>Presentación de PowerPoint</vt:lpstr>
      <vt:lpstr>Presentación de PowerPoint</vt:lpstr>
      <vt:lpstr>Estimación</vt:lpstr>
      <vt:lpstr>Planificación a largo plazo (cursada)</vt:lpstr>
      <vt:lpstr>Estado del Proyecto- Resumen del 2019</vt:lpstr>
      <vt:lpstr>Estado del Proyecto I</vt:lpstr>
      <vt:lpstr>Estado del Proyecto II</vt:lpstr>
      <vt:lpstr>Estado del Proyecto III</vt:lpstr>
      <vt:lpstr>Estado del Proyecto IV</vt:lpstr>
      <vt:lpstr>Estado del Proyecto V</vt:lpstr>
      <vt:lpstr>Gestión de Riesgos I - Riesgos a futuro</vt:lpstr>
      <vt:lpstr>Gestión de Riesgos II</vt:lpstr>
      <vt:lpstr>Gestión de Riesgos III</vt:lpstr>
      <vt:lpstr>Cuestiones a definir</vt:lpstr>
      <vt:lpstr>Cuestiones a definir I</vt:lpstr>
      <vt:lpstr>Cuestiones a definir II</vt:lpstr>
      <vt:lpstr>Cuestiones a Definir III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</cp:lastModifiedBy>
  <cp:revision>243</cp:revision>
  <dcterms:created xsi:type="dcterms:W3CDTF">2018-08-31T15:28:26Z</dcterms:created>
  <dcterms:modified xsi:type="dcterms:W3CDTF">2019-11-11T01:36:37Z</dcterms:modified>
</cp:coreProperties>
</file>