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933" r:id="rId1"/>
  </p:sldMasterIdLst>
  <p:notesMasterIdLst>
    <p:notesMasterId r:id="rId36"/>
  </p:notesMasterIdLst>
  <p:sldIdLst>
    <p:sldId id="267" r:id="rId2"/>
    <p:sldId id="268" r:id="rId3"/>
    <p:sldId id="354" r:id="rId4"/>
    <p:sldId id="269" r:id="rId5"/>
    <p:sldId id="403" r:id="rId6"/>
    <p:sldId id="372" r:id="rId7"/>
    <p:sldId id="374" r:id="rId8"/>
    <p:sldId id="373" r:id="rId9"/>
    <p:sldId id="375" r:id="rId10"/>
    <p:sldId id="376" r:id="rId11"/>
    <p:sldId id="377" r:id="rId12"/>
    <p:sldId id="382" r:id="rId13"/>
    <p:sldId id="383" r:id="rId14"/>
    <p:sldId id="384" r:id="rId15"/>
    <p:sldId id="385" r:id="rId16"/>
    <p:sldId id="400" r:id="rId17"/>
    <p:sldId id="378" r:id="rId18"/>
    <p:sldId id="397" r:id="rId19"/>
    <p:sldId id="379" r:id="rId20"/>
    <p:sldId id="398" r:id="rId21"/>
    <p:sldId id="404" r:id="rId22"/>
    <p:sldId id="405" r:id="rId23"/>
    <p:sldId id="399" r:id="rId24"/>
    <p:sldId id="381" r:id="rId25"/>
    <p:sldId id="387" r:id="rId26"/>
    <p:sldId id="395" r:id="rId27"/>
    <p:sldId id="388" r:id="rId28"/>
    <p:sldId id="401" r:id="rId29"/>
    <p:sldId id="402" r:id="rId30"/>
    <p:sldId id="391" r:id="rId31"/>
    <p:sldId id="396" r:id="rId32"/>
    <p:sldId id="389" r:id="rId33"/>
    <p:sldId id="390" r:id="rId34"/>
    <p:sldId id="27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9F9"/>
    <a:srgbClr val="374D81"/>
    <a:srgbClr val="82D0D8"/>
    <a:srgbClr val="42B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3923" autoAdjust="0"/>
  </p:normalViewPr>
  <p:slideViewPr>
    <p:cSldViewPr snapToGrid="0">
      <p:cViewPr varScale="1">
        <p:scale>
          <a:sx n="69" d="100"/>
          <a:sy n="69" d="100"/>
        </p:scale>
        <p:origin x="76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Hoja_de_c_lculo_de_Microsoft_Excel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dirty="0"/>
              <a:t>Gráfico comparativo</a:t>
            </a:r>
            <a:r>
              <a:rPr lang="es-AR" baseline="0" dirty="0"/>
              <a:t> | Estimaciones - tiempos reales</a:t>
            </a:r>
            <a:endParaRPr lang="es-AR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Estimación realizada (semanas)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Hoja1!$A$2:$A$13</c:f>
              <c:numCache>
                <c:formatCode>m/d/yyyy</c:formatCode>
                <c:ptCount val="12"/>
                <c:pt idx="0">
                  <c:v>43360</c:v>
                </c:pt>
                <c:pt idx="1">
                  <c:v>43381</c:v>
                </c:pt>
                <c:pt idx="2">
                  <c:v>43430</c:v>
                </c:pt>
                <c:pt idx="3">
                  <c:v>43630</c:v>
                </c:pt>
                <c:pt idx="4">
                  <c:v>43691</c:v>
                </c:pt>
                <c:pt idx="5">
                  <c:v>43794</c:v>
                </c:pt>
                <c:pt idx="6">
                  <c:v>43825</c:v>
                </c:pt>
                <c:pt idx="7">
                  <c:v>43979</c:v>
                </c:pt>
                <c:pt idx="8">
                  <c:v>44074</c:v>
                </c:pt>
                <c:pt idx="9">
                  <c:v>44105</c:v>
                </c:pt>
                <c:pt idx="10">
                  <c:v>44150</c:v>
                </c:pt>
                <c:pt idx="11">
                  <c:v>44155</c:v>
                </c:pt>
              </c:numCache>
            </c:numRef>
          </c:cat>
          <c:val>
            <c:numRef>
              <c:f>Hoja1!$B$2:$B$13</c:f>
              <c:numCache>
                <c:formatCode>General</c:formatCode>
                <c:ptCount val="12"/>
                <c:pt idx="0">
                  <c:v>131</c:v>
                </c:pt>
                <c:pt idx="1">
                  <c:v>85.25</c:v>
                </c:pt>
                <c:pt idx="2">
                  <c:v>105.7</c:v>
                </c:pt>
                <c:pt idx="3">
                  <c:v>88.6</c:v>
                </c:pt>
                <c:pt idx="4">
                  <c:v>77</c:v>
                </c:pt>
                <c:pt idx="5">
                  <c:v>65.5</c:v>
                </c:pt>
                <c:pt idx="6">
                  <c:v>53.9</c:v>
                </c:pt>
                <c:pt idx="7">
                  <c:v>38.200000000000003</c:v>
                </c:pt>
                <c:pt idx="8">
                  <c:v>20.05</c:v>
                </c:pt>
                <c:pt idx="9">
                  <c:v>13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D4-4551-A2C0-6F470BC3E09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Tiempo restante real (semanas)</c:v>
                </c:pt>
              </c:strCache>
            </c:strRef>
          </c:tx>
          <c:spPr>
            <a:ln>
              <a:solidFill>
                <a:srgbClr val="00B050"/>
              </a:solidFill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42B455"/>
                </a:solidFill>
              </a:ln>
              <a:effectLst/>
            </c:spPr>
          </c:marker>
          <c:cat>
            <c:numRef>
              <c:f>Hoja1!$A$2:$A$13</c:f>
              <c:numCache>
                <c:formatCode>m/d/yyyy</c:formatCode>
                <c:ptCount val="12"/>
                <c:pt idx="0">
                  <c:v>43360</c:v>
                </c:pt>
                <c:pt idx="1">
                  <c:v>43381</c:v>
                </c:pt>
                <c:pt idx="2">
                  <c:v>43430</c:v>
                </c:pt>
                <c:pt idx="3">
                  <c:v>43630</c:v>
                </c:pt>
                <c:pt idx="4">
                  <c:v>43691</c:v>
                </c:pt>
                <c:pt idx="5">
                  <c:v>43794</c:v>
                </c:pt>
                <c:pt idx="6">
                  <c:v>43825</c:v>
                </c:pt>
                <c:pt idx="7">
                  <c:v>43979</c:v>
                </c:pt>
                <c:pt idx="8">
                  <c:v>44074</c:v>
                </c:pt>
                <c:pt idx="9">
                  <c:v>44105</c:v>
                </c:pt>
                <c:pt idx="10">
                  <c:v>44150</c:v>
                </c:pt>
                <c:pt idx="11">
                  <c:v>44155</c:v>
                </c:pt>
              </c:numCache>
            </c:numRef>
          </c:cat>
          <c:val>
            <c:numRef>
              <c:f>Hoja1!$C$2:$C$13</c:f>
              <c:numCache>
                <c:formatCode>General</c:formatCode>
                <c:ptCount val="12"/>
                <c:pt idx="0">
                  <c:v>112.85</c:v>
                </c:pt>
                <c:pt idx="1">
                  <c:v>109.85</c:v>
                </c:pt>
                <c:pt idx="2">
                  <c:v>102.85</c:v>
                </c:pt>
                <c:pt idx="3">
                  <c:v>74.28</c:v>
                </c:pt>
                <c:pt idx="4">
                  <c:v>65.569999999999993</c:v>
                </c:pt>
                <c:pt idx="5">
                  <c:v>50.849999999999994</c:v>
                </c:pt>
                <c:pt idx="6">
                  <c:v>46.42</c:v>
                </c:pt>
                <c:pt idx="7">
                  <c:v>24.419999999999987</c:v>
                </c:pt>
                <c:pt idx="8">
                  <c:v>10.850000000000012</c:v>
                </c:pt>
                <c:pt idx="9">
                  <c:v>6.42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D4-4551-A2C0-6F470BC3E0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0199168"/>
        <c:axId val="90200704"/>
      </c:lineChart>
      <c:dateAx>
        <c:axId val="9019916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90200704"/>
        <c:crosses val="autoZero"/>
        <c:auto val="1"/>
        <c:lblOffset val="100"/>
        <c:baseTimeUnit val="days"/>
      </c:dateAx>
      <c:valAx>
        <c:axId val="90200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90199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AR"/>
    </a:p>
  </c:txPr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D852F8-DC80-412E-99FF-CBC8CF6E9E5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53FF75D-08FD-4C0B-97FF-B95C5121D1D7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Inicio</a:t>
          </a:r>
          <a:endParaRPr lang="es-AR" dirty="0"/>
        </a:p>
      </dgm:t>
    </dgm:pt>
    <dgm:pt modelId="{BD4839AE-4C9F-4F18-92E9-4B1323829560}" type="parTrans" cxnId="{C846122C-05FD-4C41-8444-CC3A300BDFFE}">
      <dgm:prSet/>
      <dgm:spPr/>
      <dgm:t>
        <a:bodyPr/>
        <a:lstStyle/>
        <a:p>
          <a:endParaRPr lang="es-AR"/>
        </a:p>
      </dgm:t>
    </dgm:pt>
    <dgm:pt modelId="{888E8F23-D971-4F49-AF2A-2D3F7847711C}" type="sibTrans" cxnId="{C846122C-05FD-4C41-8444-CC3A300BDFFE}">
      <dgm:prSet/>
      <dgm:spPr/>
      <dgm:t>
        <a:bodyPr/>
        <a:lstStyle/>
        <a:p>
          <a:endParaRPr lang="es-AR"/>
        </a:p>
      </dgm:t>
    </dgm:pt>
    <dgm:pt modelId="{3E85E467-C11E-426F-9200-FC251BE43DEA}">
      <dgm:prSet phldrT="[Texto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Elaboración</a:t>
          </a:r>
          <a:endParaRPr lang="es-AR" dirty="0"/>
        </a:p>
      </dgm:t>
    </dgm:pt>
    <dgm:pt modelId="{83EB3A9D-25F1-42C7-AA54-1B46554184BF}" type="parTrans" cxnId="{24BDC4C3-8E68-4ABC-A0DA-A0FE0C4BE3D4}">
      <dgm:prSet/>
      <dgm:spPr/>
      <dgm:t>
        <a:bodyPr/>
        <a:lstStyle/>
        <a:p>
          <a:endParaRPr lang="es-AR"/>
        </a:p>
      </dgm:t>
    </dgm:pt>
    <dgm:pt modelId="{431F7064-B371-4D30-9440-9276B420E393}" type="sibTrans" cxnId="{24BDC4C3-8E68-4ABC-A0DA-A0FE0C4BE3D4}">
      <dgm:prSet/>
      <dgm:spPr/>
      <dgm:t>
        <a:bodyPr/>
        <a:lstStyle/>
        <a:p>
          <a:endParaRPr lang="es-AR"/>
        </a:p>
      </dgm:t>
    </dgm:pt>
    <dgm:pt modelId="{3B4EE390-B919-49DE-81BE-0780A08DDBFA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Construcción</a:t>
          </a:r>
          <a:endParaRPr lang="es-AR" dirty="0"/>
        </a:p>
      </dgm:t>
    </dgm:pt>
    <dgm:pt modelId="{3B1FF57E-AA55-4079-B104-9BCA769CA707}" type="parTrans" cxnId="{49728C46-9AF0-4404-B77C-0BF8753B1BE2}">
      <dgm:prSet/>
      <dgm:spPr/>
      <dgm:t>
        <a:bodyPr/>
        <a:lstStyle/>
        <a:p>
          <a:endParaRPr lang="es-AR"/>
        </a:p>
      </dgm:t>
    </dgm:pt>
    <dgm:pt modelId="{50E5B106-8092-4055-AC3C-E16AB9A8A632}" type="sibTrans" cxnId="{49728C46-9AF0-4404-B77C-0BF8753B1BE2}">
      <dgm:prSet/>
      <dgm:spPr/>
      <dgm:t>
        <a:bodyPr/>
        <a:lstStyle/>
        <a:p>
          <a:endParaRPr lang="es-AR"/>
        </a:p>
      </dgm:t>
    </dgm:pt>
    <dgm:pt modelId="{FE8D9DF2-8BC9-4E07-8005-D845C397B55E}">
      <dgm:prSet phldrT="[Texto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Transición</a:t>
          </a:r>
          <a:endParaRPr lang="es-AR" dirty="0"/>
        </a:p>
      </dgm:t>
    </dgm:pt>
    <dgm:pt modelId="{5B8A1B7E-67AD-4057-819C-2245EC4F7AC4}" type="parTrans" cxnId="{61C2D7D0-DEE2-4010-B64E-4D1FEDBA0702}">
      <dgm:prSet/>
      <dgm:spPr/>
      <dgm:t>
        <a:bodyPr/>
        <a:lstStyle/>
        <a:p>
          <a:endParaRPr lang="es-AR"/>
        </a:p>
      </dgm:t>
    </dgm:pt>
    <dgm:pt modelId="{5B54ED7F-A264-47E6-96E6-7D075AA7F363}" type="sibTrans" cxnId="{61C2D7D0-DEE2-4010-B64E-4D1FEDBA0702}">
      <dgm:prSet/>
      <dgm:spPr/>
      <dgm:t>
        <a:bodyPr/>
        <a:lstStyle/>
        <a:p>
          <a:endParaRPr lang="es-AR"/>
        </a:p>
      </dgm:t>
    </dgm:pt>
    <dgm:pt modelId="{BB3205ED-EB8F-4AA2-A69D-916A25FD317F}" type="pres">
      <dgm:prSet presAssocID="{07D852F8-DC80-412E-99FF-CBC8CF6E9E5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D5C674D-195F-4346-A602-68D809648B83}" type="pres">
      <dgm:prSet presAssocID="{853FF75D-08FD-4C0B-97FF-B95C5121D1D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CC4052-4221-44D0-84E2-29AAAD96FCB3}" type="pres">
      <dgm:prSet presAssocID="{888E8F23-D971-4F49-AF2A-2D3F7847711C}" presName="parTxOnlySpace" presStyleCnt="0"/>
      <dgm:spPr/>
    </dgm:pt>
    <dgm:pt modelId="{6886AB32-2506-433F-9563-157CC1EA1348}" type="pres">
      <dgm:prSet presAssocID="{3E85E467-C11E-426F-9200-FC251BE43D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6E2C1E9-D2ED-47B3-A71D-FDA80BA4D0C1}" type="pres">
      <dgm:prSet presAssocID="{431F7064-B371-4D30-9440-9276B420E393}" presName="parTxOnlySpace" presStyleCnt="0"/>
      <dgm:spPr/>
    </dgm:pt>
    <dgm:pt modelId="{AEA2C0A0-0FCA-4EB1-AA5B-89E50BC14E35}" type="pres">
      <dgm:prSet presAssocID="{3B4EE390-B919-49DE-81BE-0780A08DDBF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A28285D-C85B-47E5-8E04-E3031E7EB070}" type="pres">
      <dgm:prSet presAssocID="{50E5B106-8092-4055-AC3C-E16AB9A8A632}" presName="parTxOnlySpace" presStyleCnt="0"/>
      <dgm:spPr/>
    </dgm:pt>
    <dgm:pt modelId="{09B459DE-37E0-4270-82CB-D68CAF9A376E}" type="pres">
      <dgm:prSet presAssocID="{FE8D9DF2-8BC9-4E07-8005-D845C397B55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7AA7A8-CA8D-46F6-8417-A9E8900910E7}" type="presOf" srcId="{07D852F8-DC80-412E-99FF-CBC8CF6E9E53}" destId="{BB3205ED-EB8F-4AA2-A69D-916A25FD317F}" srcOrd="0" destOrd="0" presId="urn:microsoft.com/office/officeart/2005/8/layout/chevron1"/>
    <dgm:cxn modelId="{49728C46-9AF0-4404-B77C-0BF8753B1BE2}" srcId="{07D852F8-DC80-412E-99FF-CBC8CF6E9E53}" destId="{3B4EE390-B919-49DE-81BE-0780A08DDBFA}" srcOrd="2" destOrd="0" parTransId="{3B1FF57E-AA55-4079-B104-9BCA769CA707}" sibTransId="{50E5B106-8092-4055-AC3C-E16AB9A8A632}"/>
    <dgm:cxn modelId="{24BDC4C3-8E68-4ABC-A0DA-A0FE0C4BE3D4}" srcId="{07D852F8-DC80-412E-99FF-CBC8CF6E9E53}" destId="{3E85E467-C11E-426F-9200-FC251BE43DEA}" srcOrd="1" destOrd="0" parTransId="{83EB3A9D-25F1-42C7-AA54-1B46554184BF}" sibTransId="{431F7064-B371-4D30-9440-9276B420E393}"/>
    <dgm:cxn modelId="{C846122C-05FD-4C41-8444-CC3A300BDFFE}" srcId="{07D852F8-DC80-412E-99FF-CBC8CF6E9E53}" destId="{853FF75D-08FD-4C0B-97FF-B95C5121D1D7}" srcOrd="0" destOrd="0" parTransId="{BD4839AE-4C9F-4F18-92E9-4B1323829560}" sibTransId="{888E8F23-D971-4F49-AF2A-2D3F7847711C}"/>
    <dgm:cxn modelId="{7D2F0A27-3D8B-4128-8CB3-A82F5F34B1DA}" type="presOf" srcId="{3B4EE390-B919-49DE-81BE-0780A08DDBFA}" destId="{AEA2C0A0-0FCA-4EB1-AA5B-89E50BC14E35}" srcOrd="0" destOrd="0" presId="urn:microsoft.com/office/officeart/2005/8/layout/chevron1"/>
    <dgm:cxn modelId="{D76B3C6A-BC4F-4872-BB7B-7982459BAA86}" type="presOf" srcId="{853FF75D-08FD-4C0B-97FF-B95C5121D1D7}" destId="{3D5C674D-195F-4346-A602-68D809648B83}" srcOrd="0" destOrd="0" presId="urn:microsoft.com/office/officeart/2005/8/layout/chevron1"/>
    <dgm:cxn modelId="{61C2D7D0-DEE2-4010-B64E-4D1FEDBA0702}" srcId="{07D852F8-DC80-412E-99FF-CBC8CF6E9E53}" destId="{FE8D9DF2-8BC9-4E07-8005-D845C397B55E}" srcOrd="3" destOrd="0" parTransId="{5B8A1B7E-67AD-4057-819C-2245EC4F7AC4}" sibTransId="{5B54ED7F-A264-47E6-96E6-7D075AA7F363}"/>
    <dgm:cxn modelId="{403E4FC9-6B5A-4E42-8B00-B4A63F0B56C0}" type="presOf" srcId="{3E85E467-C11E-426F-9200-FC251BE43DEA}" destId="{6886AB32-2506-433F-9563-157CC1EA1348}" srcOrd="0" destOrd="0" presId="urn:microsoft.com/office/officeart/2005/8/layout/chevron1"/>
    <dgm:cxn modelId="{D7B69E66-919E-4FAC-945E-964D8A3AC565}" type="presOf" srcId="{FE8D9DF2-8BC9-4E07-8005-D845C397B55E}" destId="{09B459DE-37E0-4270-82CB-D68CAF9A376E}" srcOrd="0" destOrd="0" presId="urn:microsoft.com/office/officeart/2005/8/layout/chevron1"/>
    <dgm:cxn modelId="{2F515B5D-54B1-4237-891D-39EC55794076}" type="presParOf" srcId="{BB3205ED-EB8F-4AA2-A69D-916A25FD317F}" destId="{3D5C674D-195F-4346-A602-68D809648B83}" srcOrd="0" destOrd="0" presId="urn:microsoft.com/office/officeart/2005/8/layout/chevron1"/>
    <dgm:cxn modelId="{624BFC5C-F915-4A8E-B04A-57BF8C238C73}" type="presParOf" srcId="{BB3205ED-EB8F-4AA2-A69D-916A25FD317F}" destId="{4DCC4052-4221-44D0-84E2-29AAAD96FCB3}" srcOrd="1" destOrd="0" presId="urn:microsoft.com/office/officeart/2005/8/layout/chevron1"/>
    <dgm:cxn modelId="{6BB152CA-DFDB-44B7-9F2B-2AD9DCE38131}" type="presParOf" srcId="{BB3205ED-EB8F-4AA2-A69D-916A25FD317F}" destId="{6886AB32-2506-433F-9563-157CC1EA1348}" srcOrd="2" destOrd="0" presId="urn:microsoft.com/office/officeart/2005/8/layout/chevron1"/>
    <dgm:cxn modelId="{61B2447E-213A-4AEB-AEA2-D6100A84A07D}" type="presParOf" srcId="{BB3205ED-EB8F-4AA2-A69D-916A25FD317F}" destId="{A6E2C1E9-D2ED-47B3-A71D-FDA80BA4D0C1}" srcOrd="3" destOrd="0" presId="urn:microsoft.com/office/officeart/2005/8/layout/chevron1"/>
    <dgm:cxn modelId="{E57AB7C5-2D91-4B2A-A2AD-3AA7E7B0F05D}" type="presParOf" srcId="{BB3205ED-EB8F-4AA2-A69D-916A25FD317F}" destId="{AEA2C0A0-0FCA-4EB1-AA5B-89E50BC14E35}" srcOrd="4" destOrd="0" presId="urn:microsoft.com/office/officeart/2005/8/layout/chevron1"/>
    <dgm:cxn modelId="{281714DE-CEDA-46A3-B2D6-4125F4E98C23}" type="presParOf" srcId="{BB3205ED-EB8F-4AA2-A69D-916A25FD317F}" destId="{FA28285D-C85B-47E5-8E04-E3031E7EB070}" srcOrd="5" destOrd="0" presId="urn:microsoft.com/office/officeart/2005/8/layout/chevron1"/>
    <dgm:cxn modelId="{F170EEC6-5C4A-4BDE-A26C-F56538B2BBED}" type="presParOf" srcId="{BB3205ED-EB8F-4AA2-A69D-916A25FD317F}" destId="{09B459DE-37E0-4270-82CB-D68CAF9A376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D852F8-DC80-412E-99FF-CBC8CF6E9E53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53FF75D-08FD-4C0B-97FF-B95C5121D1D7}">
      <dgm:prSet phldrT="[Texto]"/>
      <dgm:spPr/>
      <dgm:t>
        <a:bodyPr/>
        <a:lstStyle/>
        <a:p>
          <a:r>
            <a:rPr lang="es-ES" dirty="0"/>
            <a:t>Inicio</a:t>
          </a:r>
          <a:endParaRPr lang="es-AR" dirty="0"/>
        </a:p>
      </dgm:t>
    </dgm:pt>
    <dgm:pt modelId="{BD4839AE-4C9F-4F18-92E9-4B1323829560}" type="parTrans" cxnId="{C846122C-05FD-4C41-8444-CC3A300BDFFE}">
      <dgm:prSet/>
      <dgm:spPr/>
      <dgm:t>
        <a:bodyPr/>
        <a:lstStyle/>
        <a:p>
          <a:endParaRPr lang="es-AR"/>
        </a:p>
      </dgm:t>
    </dgm:pt>
    <dgm:pt modelId="{888E8F23-D971-4F49-AF2A-2D3F7847711C}" type="sibTrans" cxnId="{C846122C-05FD-4C41-8444-CC3A300BDFFE}">
      <dgm:prSet/>
      <dgm:spPr/>
      <dgm:t>
        <a:bodyPr/>
        <a:lstStyle/>
        <a:p>
          <a:endParaRPr lang="es-AR"/>
        </a:p>
      </dgm:t>
    </dgm:pt>
    <dgm:pt modelId="{3E85E467-C11E-426F-9200-FC251BE43DEA}">
      <dgm:prSet phldrT="[Texto]"/>
      <dgm:spPr/>
      <dgm:t>
        <a:bodyPr/>
        <a:lstStyle/>
        <a:p>
          <a:r>
            <a:rPr lang="es-ES" dirty="0"/>
            <a:t>Elaboración</a:t>
          </a:r>
          <a:endParaRPr lang="es-AR" dirty="0"/>
        </a:p>
      </dgm:t>
    </dgm:pt>
    <dgm:pt modelId="{83EB3A9D-25F1-42C7-AA54-1B46554184BF}" type="parTrans" cxnId="{24BDC4C3-8E68-4ABC-A0DA-A0FE0C4BE3D4}">
      <dgm:prSet/>
      <dgm:spPr/>
      <dgm:t>
        <a:bodyPr/>
        <a:lstStyle/>
        <a:p>
          <a:endParaRPr lang="es-AR"/>
        </a:p>
      </dgm:t>
    </dgm:pt>
    <dgm:pt modelId="{431F7064-B371-4D30-9440-9276B420E393}" type="sibTrans" cxnId="{24BDC4C3-8E68-4ABC-A0DA-A0FE0C4BE3D4}">
      <dgm:prSet/>
      <dgm:spPr/>
      <dgm:t>
        <a:bodyPr/>
        <a:lstStyle/>
        <a:p>
          <a:endParaRPr lang="es-AR"/>
        </a:p>
      </dgm:t>
    </dgm:pt>
    <dgm:pt modelId="{3B4EE390-B919-49DE-81BE-0780A08DDBFA}">
      <dgm:prSet phldrT="[Texto]"/>
      <dgm:spPr/>
      <dgm:t>
        <a:bodyPr/>
        <a:lstStyle/>
        <a:p>
          <a:r>
            <a:rPr lang="es-ES" dirty="0"/>
            <a:t>Construcción</a:t>
          </a:r>
          <a:endParaRPr lang="es-AR" dirty="0"/>
        </a:p>
      </dgm:t>
    </dgm:pt>
    <dgm:pt modelId="{3B1FF57E-AA55-4079-B104-9BCA769CA707}" type="parTrans" cxnId="{49728C46-9AF0-4404-B77C-0BF8753B1BE2}">
      <dgm:prSet/>
      <dgm:spPr/>
      <dgm:t>
        <a:bodyPr/>
        <a:lstStyle/>
        <a:p>
          <a:endParaRPr lang="es-AR"/>
        </a:p>
      </dgm:t>
    </dgm:pt>
    <dgm:pt modelId="{50E5B106-8092-4055-AC3C-E16AB9A8A632}" type="sibTrans" cxnId="{49728C46-9AF0-4404-B77C-0BF8753B1BE2}">
      <dgm:prSet/>
      <dgm:spPr/>
      <dgm:t>
        <a:bodyPr/>
        <a:lstStyle/>
        <a:p>
          <a:endParaRPr lang="es-AR"/>
        </a:p>
      </dgm:t>
    </dgm:pt>
    <dgm:pt modelId="{FE8D9DF2-8BC9-4E07-8005-D845C397B55E}">
      <dgm:prSet phldrT="[Texto]"/>
      <dgm:spPr/>
      <dgm:t>
        <a:bodyPr/>
        <a:lstStyle/>
        <a:p>
          <a:r>
            <a:rPr lang="es-ES" dirty="0"/>
            <a:t>Transición</a:t>
          </a:r>
          <a:endParaRPr lang="es-AR" dirty="0"/>
        </a:p>
      </dgm:t>
    </dgm:pt>
    <dgm:pt modelId="{5B8A1B7E-67AD-4057-819C-2245EC4F7AC4}" type="parTrans" cxnId="{61C2D7D0-DEE2-4010-B64E-4D1FEDBA0702}">
      <dgm:prSet/>
      <dgm:spPr/>
      <dgm:t>
        <a:bodyPr/>
        <a:lstStyle/>
        <a:p>
          <a:endParaRPr lang="es-AR"/>
        </a:p>
      </dgm:t>
    </dgm:pt>
    <dgm:pt modelId="{5B54ED7F-A264-47E6-96E6-7D075AA7F363}" type="sibTrans" cxnId="{61C2D7D0-DEE2-4010-B64E-4D1FEDBA0702}">
      <dgm:prSet/>
      <dgm:spPr/>
      <dgm:t>
        <a:bodyPr/>
        <a:lstStyle/>
        <a:p>
          <a:endParaRPr lang="es-AR"/>
        </a:p>
      </dgm:t>
    </dgm:pt>
    <dgm:pt modelId="{BB3205ED-EB8F-4AA2-A69D-916A25FD317F}" type="pres">
      <dgm:prSet presAssocID="{07D852F8-DC80-412E-99FF-CBC8CF6E9E5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D5C674D-195F-4346-A602-68D809648B83}" type="pres">
      <dgm:prSet presAssocID="{853FF75D-08FD-4C0B-97FF-B95C5121D1D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CC4052-4221-44D0-84E2-29AAAD96FCB3}" type="pres">
      <dgm:prSet presAssocID="{888E8F23-D971-4F49-AF2A-2D3F7847711C}" presName="parTxOnlySpace" presStyleCnt="0"/>
      <dgm:spPr/>
      <dgm:t>
        <a:bodyPr/>
        <a:lstStyle/>
        <a:p>
          <a:endParaRPr lang="es-ES"/>
        </a:p>
      </dgm:t>
    </dgm:pt>
    <dgm:pt modelId="{6886AB32-2506-433F-9563-157CC1EA1348}" type="pres">
      <dgm:prSet presAssocID="{3E85E467-C11E-426F-9200-FC251BE43D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6E2C1E9-D2ED-47B3-A71D-FDA80BA4D0C1}" type="pres">
      <dgm:prSet presAssocID="{431F7064-B371-4D30-9440-9276B420E393}" presName="parTxOnlySpace" presStyleCnt="0"/>
      <dgm:spPr/>
      <dgm:t>
        <a:bodyPr/>
        <a:lstStyle/>
        <a:p>
          <a:endParaRPr lang="es-ES"/>
        </a:p>
      </dgm:t>
    </dgm:pt>
    <dgm:pt modelId="{AEA2C0A0-0FCA-4EB1-AA5B-89E50BC14E35}" type="pres">
      <dgm:prSet presAssocID="{3B4EE390-B919-49DE-81BE-0780A08DDBF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A28285D-C85B-47E5-8E04-E3031E7EB070}" type="pres">
      <dgm:prSet presAssocID="{50E5B106-8092-4055-AC3C-E16AB9A8A632}" presName="parTxOnlySpace" presStyleCnt="0"/>
      <dgm:spPr/>
      <dgm:t>
        <a:bodyPr/>
        <a:lstStyle/>
        <a:p>
          <a:endParaRPr lang="es-ES"/>
        </a:p>
      </dgm:t>
    </dgm:pt>
    <dgm:pt modelId="{09B459DE-37E0-4270-82CB-D68CAF9A376E}" type="pres">
      <dgm:prSet presAssocID="{FE8D9DF2-8BC9-4E07-8005-D845C397B55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7AA7A8-CA8D-46F6-8417-A9E8900910E7}" type="presOf" srcId="{07D852F8-DC80-412E-99FF-CBC8CF6E9E53}" destId="{BB3205ED-EB8F-4AA2-A69D-916A25FD317F}" srcOrd="0" destOrd="0" presId="urn:microsoft.com/office/officeart/2005/8/layout/chevron1"/>
    <dgm:cxn modelId="{49728C46-9AF0-4404-B77C-0BF8753B1BE2}" srcId="{07D852F8-DC80-412E-99FF-CBC8CF6E9E53}" destId="{3B4EE390-B919-49DE-81BE-0780A08DDBFA}" srcOrd="2" destOrd="0" parTransId="{3B1FF57E-AA55-4079-B104-9BCA769CA707}" sibTransId="{50E5B106-8092-4055-AC3C-E16AB9A8A632}"/>
    <dgm:cxn modelId="{24BDC4C3-8E68-4ABC-A0DA-A0FE0C4BE3D4}" srcId="{07D852F8-DC80-412E-99FF-CBC8CF6E9E53}" destId="{3E85E467-C11E-426F-9200-FC251BE43DEA}" srcOrd="1" destOrd="0" parTransId="{83EB3A9D-25F1-42C7-AA54-1B46554184BF}" sibTransId="{431F7064-B371-4D30-9440-9276B420E393}"/>
    <dgm:cxn modelId="{C846122C-05FD-4C41-8444-CC3A300BDFFE}" srcId="{07D852F8-DC80-412E-99FF-CBC8CF6E9E53}" destId="{853FF75D-08FD-4C0B-97FF-B95C5121D1D7}" srcOrd="0" destOrd="0" parTransId="{BD4839AE-4C9F-4F18-92E9-4B1323829560}" sibTransId="{888E8F23-D971-4F49-AF2A-2D3F7847711C}"/>
    <dgm:cxn modelId="{7D2F0A27-3D8B-4128-8CB3-A82F5F34B1DA}" type="presOf" srcId="{3B4EE390-B919-49DE-81BE-0780A08DDBFA}" destId="{AEA2C0A0-0FCA-4EB1-AA5B-89E50BC14E35}" srcOrd="0" destOrd="0" presId="urn:microsoft.com/office/officeart/2005/8/layout/chevron1"/>
    <dgm:cxn modelId="{D76B3C6A-BC4F-4872-BB7B-7982459BAA86}" type="presOf" srcId="{853FF75D-08FD-4C0B-97FF-B95C5121D1D7}" destId="{3D5C674D-195F-4346-A602-68D809648B83}" srcOrd="0" destOrd="0" presId="urn:microsoft.com/office/officeart/2005/8/layout/chevron1"/>
    <dgm:cxn modelId="{61C2D7D0-DEE2-4010-B64E-4D1FEDBA0702}" srcId="{07D852F8-DC80-412E-99FF-CBC8CF6E9E53}" destId="{FE8D9DF2-8BC9-4E07-8005-D845C397B55E}" srcOrd="3" destOrd="0" parTransId="{5B8A1B7E-67AD-4057-819C-2245EC4F7AC4}" sibTransId="{5B54ED7F-A264-47E6-96E6-7D075AA7F363}"/>
    <dgm:cxn modelId="{403E4FC9-6B5A-4E42-8B00-B4A63F0B56C0}" type="presOf" srcId="{3E85E467-C11E-426F-9200-FC251BE43DEA}" destId="{6886AB32-2506-433F-9563-157CC1EA1348}" srcOrd="0" destOrd="0" presId="urn:microsoft.com/office/officeart/2005/8/layout/chevron1"/>
    <dgm:cxn modelId="{D7B69E66-919E-4FAC-945E-964D8A3AC565}" type="presOf" srcId="{FE8D9DF2-8BC9-4E07-8005-D845C397B55E}" destId="{09B459DE-37E0-4270-82CB-D68CAF9A376E}" srcOrd="0" destOrd="0" presId="urn:microsoft.com/office/officeart/2005/8/layout/chevron1"/>
    <dgm:cxn modelId="{2F515B5D-54B1-4237-891D-39EC55794076}" type="presParOf" srcId="{BB3205ED-EB8F-4AA2-A69D-916A25FD317F}" destId="{3D5C674D-195F-4346-A602-68D809648B83}" srcOrd="0" destOrd="0" presId="urn:microsoft.com/office/officeart/2005/8/layout/chevron1"/>
    <dgm:cxn modelId="{624BFC5C-F915-4A8E-B04A-57BF8C238C73}" type="presParOf" srcId="{BB3205ED-EB8F-4AA2-A69D-916A25FD317F}" destId="{4DCC4052-4221-44D0-84E2-29AAAD96FCB3}" srcOrd="1" destOrd="0" presId="urn:microsoft.com/office/officeart/2005/8/layout/chevron1"/>
    <dgm:cxn modelId="{6BB152CA-DFDB-44B7-9F2B-2AD9DCE38131}" type="presParOf" srcId="{BB3205ED-EB8F-4AA2-A69D-916A25FD317F}" destId="{6886AB32-2506-433F-9563-157CC1EA1348}" srcOrd="2" destOrd="0" presId="urn:microsoft.com/office/officeart/2005/8/layout/chevron1"/>
    <dgm:cxn modelId="{61B2447E-213A-4AEB-AEA2-D6100A84A07D}" type="presParOf" srcId="{BB3205ED-EB8F-4AA2-A69D-916A25FD317F}" destId="{A6E2C1E9-D2ED-47B3-A71D-FDA80BA4D0C1}" srcOrd="3" destOrd="0" presId="urn:microsoft.com/office/officeart/2005/8/layout/chevron1"/>
    <dgm:cxn modelId="{E57AB7C5-2D91-4B2A-A2AD-3AA7E7B0F05D}" type="presParOf" srcId="{BB3205ED-EB8F-4AA2-A69D-916A25FD317F}" destId="{AEA2C0A0-0FCA-4EB1-AA5B-89E50BC14E35}" srcOrd="4" destOrd="0" presId="urn:microsoft.com/office/officeart/2005/8/layout/chevron1"/>
    <dgm:cxn modelId="{281714DE-CEDA-46A3-B2D6-4125F4E98C23}" type="presParOf" srcId="{BB3205ED-EB8F-4AA2-A69D-916A25FD317F}" destId="{FA28285D-C85B-47E5-8E04-E3031E7EB070}" srcOrd="5" destOrd="0" presId="urn:microsoft.com/office/officeart/2005/8/layout/chevron1"/>
    <dgm:cxn modelId="{F170EEC6-5C4A-4BDE-A26C-F56538B2BBED}" type="presParOf" srcId="{BB3205ED-EB8F-4AA2-A69D-916A25FD317F}" destId="{09B459DE-37E0-4270-82CB-D68CAF9A376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C674D-195F-4346-A602-68D809648B83}">
      <dsp:nvSpPr>
        <dsp:cNvPr id="0" name=""/>
        <dsp:cNvSpPr/>
      </dsp:nvSpPr>
      <dsp:spPr>
        <a:xfrm>
          <a:off x="3770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Inicio</a:t>
          </a:r>
          <a:endParaRPr lang="es-AR" sz="1700" kern="1200" dirty="0"/>
        </a:p>
      </dsp:txBody>
      <dsp:txXfrm>
        <a:off x="442714" y="2190952"/>
        <a:ext cx="1316831" cy="877887"/>
      </dsp:txXfrm>
    </dsp:sp>
    <dsp:sp modelId="{6886AB32-2506-433F-9563-157CC1EA1348}">
      <dsp:nvSpPr>
        <dsp:cNvPr id="0" name=""/>
        <dsp:cNvSpPr/>
      </dsp:nvSpPr>
      <dsp:spPr>
        <a:xfrm>
          <a:off x="1979017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3">
                <a:tint val="96000"/>
                <a:lumMod val="102000"/>
              </a:schemeClr>
            </a:gs>
            <a:gs pos="100000">
              <a:schemeClr val="accent3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Elaboración</a:t>
          </a:r>
          <a:endParaRPr lang="es-AR" sz="1700" kern="1200" dirty="0"/>
        </a:p>
      </dsp:txBody>
      <dsp:txXfrm>
        <a:off x="2417961" y="2190952"/>
        <a:ext cx="1316831" cy="877887"/>
      </dsp:txXfrm>
    </dsp:sp>
    <dsp:sp modelId="{AEA2C0A0-0FCA-4EB1-AA5B-89E50BC14E35}">
      <dsp:nvSpPr>
        <dsp:cNvPr id="0" name=""/>
        <dsp:cNvSpPr/>
      </dsp:nvSpPr>
      <dsp:spPr>
        <a:xfrm>
          <a:off x="3954264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Construcción</a:t>
          </a:r>
          <a:endParaRPr lang="es-AR" sz="1700" kern="1200" dirty="0"/>
        </a:p>
      </dsp:txBody>
      <dsp:txXfrm>
        <a:off x="4393208" y="2190952"/>
        <a:ext cx="1316831" cy="877887"/>
      </dsp:txXfrm>
    </dsp:sp>
    <dsp:sp modelId="{09B459DE-37E0-4270-82CB-D68CAF9A376E}">
      <dsp:nvSpPr>
        <dsp:cNvPr id="0" name=""/>
        <dsp:cNvSpPr/>
      </dsp:nvSpPr>
      <dsp:spPr>
        <a:xfrm>
          <a:off x="5929510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3">
                <a:tint val="96000"/>
                <a:lumMod val="102000"/>
              </a:schemeClr>
            </a:gs>
            <a:gs pos="100000">
              <a:schemeClr val="accent3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Transición</a:t>
          </a:r>
          <a:endParaRPr lang="es-AR" sz="1700" kern="1200" dirty="0"/>
        </a:p>
      </dsp:txBody>
      <dsp:txXfrm>
        <a:off x="6368454" y="2190952"/>
        <a:ext cx="1316831" cy="8778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C674D-195F-4346-A602-68D809648B83}">
      <dsp:nvSpPr>
        <dsp:cNvPr id="0" name=""/>
        <dsp:cNvSpPr/>
      </dsp:nvSpPr>
      <dsp:spPr>
        <a:xfrm>
          <a:off x="3770" y="2190952"/>
          <a:ext cx="2194718" cy="8778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Inicio</a:t>
          </a:r>
          <a:endParaRPr lang="es-AR" sz="1700" kern="1200" dirty="0"/>
        </a:p>
      </dsp:txBody>
      <dsp:txXfrm>
        <a:off x="442714" y="2190952"/>
        <a:ext cx="1316831" cy="877887"/>
      </dsp:txXfrm>
    </dsp:sp>
    <dsp:sp modelId="{6886AB32-2506-433F-9563-157CC1EA1348}">
      <dsp:nvSpPr>
        <dsp:cNvPr id="0" name=""/>
        <dsp:cNvSpPr/>
      </dsp:nvSpPr>
      <dsp:spPr>
        <a:xfrm>
          <a:off x="1979017" y="2190952"/>
          <a:ext cx="2194718" cy="8778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Elaboración</a:t>
          </a:r>
          <a:endParaRPr lang="es-AR" sz="1700" kern="1200" dirty="0"/>
        </a:p>
      </dsp:txBody>
      <dsp:txXfrm>
        <a:off x="2417961" y="2190952"/>
        <a:ext cx="1316831" cy="877887"/>
      </dsp:txXfrm>
    </dsp:sp>
    <dsp:sp modelId="{AEA2C0A0-0FCA-4EB1-AA5B-89E50BC14E35}">
      <dsp:nvSpPr>
        <dsp:cNvPr id="0" name=""/>
        <dsp:cNvSpPr/>
      </dsp:nvSpPr>
      <dsp:spPr>
        <a:xfrm>
          <a:off x="3954264" y="2190952"/>
          <a:ext cx="2194718" cy="8778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Construcción</a:t>
          </a:r>
          <a:endParaRPr lang="es-AR" sz="1700" kern="1200" dirty="0"/>
        </a:p>
      </dsp:txBody>
      <dsp:txXfrm>
        <a:off x="4393208" y="2190952"/>
        <a:ext cx="1316831" cy="877887"/>
      </dsp:txXfrm>
    </dsp:sp>
    <dsp:sp modelId="{09B459DE-37E0-4270-82CB-D68CAF9A376E}">
      <dsp:nvSpPr>
        <dsp:cNvPr id="0" name=""/>
        <dsp:cNvSpPr/>
      </dsp:nvSpPr>
      <dsp:spPr>
        <a:xfrm>
          <a:off x="5929510" y="2190952"/>
          <a:ext cx="2194718" cy="8778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Transición</a:t>
          </a:r>
          <a:endParaRPr lang="es-AR" sz="1700" kern="1200" dirty="0"/>
        </a:p>
      </dsp:txBody>
      <dsp:txXfrm>
        <a:off x="6368454" y="2190952"/>
        <a:ext cx="1316831" cy="877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0.94117</cdr:x>
      <cdr:y>0.94601</cdr:y>
    </cdr:from>
    <cdr:to>
      <cdr:x>1</cdr:x>
      <cdr:y>0.9864</cdr:y>
    </cdr:to>
    <cdr:sp macro="" textlink="">
      <cdr:nvSpPr>
        <cdr:cNvPr id="2" name="CuadroTexto 2">
          <a:extLst xmlns:a="http://schemas.openxmlformats.org/drawingml/2006/main">
            <a:ext uri="{FF2B5EF4-FFF2-40B4-BE49-F238E27FC236}">
              <a16:creationId xmlns:a16="http://schemas.microsoft.com/office/drawing/2014/main" id="{29B4C296-372F-455A-BE5A-B512322B8EDE}"/>
            </a:ext>
          </a:extLst>
        </cdr:cNvPr>
        <cdr:cNvSpPr txBox="1"/>
      </cdr:nvSpPr>
      <cdr:spPr>
        <a:xfrm xmlns:a="http://schemas.openxmlformats.org/drawingml/2006/main">
          <a:off x="11474795" y="6487747"/>
          <a:ext cx="717205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" sz="1200" dirty="0"/>
            <a:t>Fechas</a:t>
          </a:r>
          <a:endParaRPr lang="es-AR" sz="12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F861E-3C59-4235-9924-AE3FDF166F3F}" type="datetimeFigureOut">
              <a:rPr lang="es-AR" smtClean="0"/>
              <a:pPr/>
              <a:t>03/12/2020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C5233-3CBA-4E20-A317-4FB9B1C9607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086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C5233-3CBA-4E20-A317-4FB9B1C96074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657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53E41C7-C0FB-4283-8821-79FB890C10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" y="458152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7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03/12/2020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887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7001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3477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103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7333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0671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806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157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65BAB47-52C5-4418-98C7-5ABDFBAB22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131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7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17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03/12/2020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531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03/12/2020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298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03/12/2020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599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03/12/2020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717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03/12/2020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271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03/12/2020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231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D4168E-E6F0-4E6D-9E98-0FBF44047F1D}" type="datetimeFigureOut">
              <a:rPr lang="es-AR" smtClean="0"/>
              <a:pPr/>
              <a:t>03/12/2020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164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jpe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1749D-25BE-4B8A-9C39-0568C1DB7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9631" y="1296140"/>
            <a:ext cx="6688320" cy="1194884"/>
          </a:xfrm>
        </p:spPr>
        <p:txBody>
          <a:bodyPr/>
          <a:lstStyle/>
          <a:p>
            <a:r>
              <a:rPr lang="es-AR" dirty="0">
                <a:latin typeface="Georgia" panose="02040502050405020303" pitchFamily="18" charset="0"/>
              </a:rPr>
              <a:t>Sistema VASPA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7C0998F-42B9-4F94-A4C5-FB800997D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332" y="6208949"/>
            <a:ext cx="4553243" cy="449653"/>
          </a:xfrm>
        </p:spPr>
        <p:txBody>
          <a:bodyPr>
            <a:normAutofit fontScale="92500"/>
          </a:bodyPr>
          <a:lstStyle/>
          <a:p>
            <a:r>
              <a:rPr lang="es-AR" dirty="0">
                <a:latin typeface="Georgia" panose="02040502050405020303" pitchFamily="18" charset="0"/>
              </a:rPr>
              <a:t>Laboratorio de Desarrollo de Software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C53297C-9824-45B9-8927-A6834EB1DBD1}"/>
              </a:ext>
            </a:extLst>
          </p:cNvPr>
          <p:cNvSpPr txBox="1"/>
          <p:nvPr/>
        </p:nvSpPr>
        <p:spPr>
          <a:xfrm>
            <a:off x="4579316" y="2878419"/>
            <a:ext cx="603605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Georgia" panose="02040502050405020303" pitchFamily="18" charset="0"/>
              </a:rPr>
              <a:t>VASPA Team:</a:t>
            </a:r>
          </a:p>
          <a:p>
            <a:endParaRPr lang="es-AR" sz="2400" dirty="0"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Fabricio González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Francisco Estrada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Nicolás Sartini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5DC11C-9D6D-4F31-9AC7-1EFE6E6D45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419" y="5423701"/>
            <a:ext cx="842424" cy="123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5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Sobre la Aplicación Móvil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665F2E2-2B33-462D-9202-2EF114C0930E}"/>
              </a:ext>
            </a:extLst>
          </p:cNvPr>
          <p:cNvSpPr txBox="1"/>
          <p:nvPr/>
        </p:nvSpPr>
        <p:spPr>
          <a:xfrm>
            <a:off x="2469776" y="1950620"/>
            <a:ext cx="725244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Cursada – cumplimiento de requisitos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Enfoque en el sistema web - c</a:t>
            </a:r>
            <a:r>
              <a:rPr lang="es-ES" sz="2000" b="0" i="0" u="none" strike="noStrike" baseline="0" dirty="0">
                <a:latin typeface="Georgia" panose="02040502050405020303" pitchFamily="18" charset="0"/>
              </a:rPr>
              <a:t>ambios entre versiones de </a:t>
            </a:r>
            <a:r>
              <a:rPr lang="es-ES" sz="2000" b="0" i="0" u="none" strike="noStrike" baseline="0" dirty="0" err="1">
                <a:latin typeface="Georgia" panose="02040502050405020303" pitchFamily="18" charset="0"/>
              </a:rPr>
              <a:t>Ionic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Aplicación funcional y validaci</a:t>
            </a:r>
            <a:r>
              <a:rPr lang="es-ES" sz="2000" dirty="0">
                <a:latin typeface="Georgia" panose="02040502050405020303" pitchFamily="18" charset="0"/>
              </a:rPr>
              <a:t>ón por parte del equipo docente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83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045777" y="2228671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Resumen de Iteraciones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5947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Resumen de Iteraciones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D29B3E67-509D-445E-9F92-4DFCE92BD7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3577508"/>
              </p:ext>
            </p:extLst>
          </p:nvPr>
        </p:nvGraphicFramePr>
        <p:xfrm>
          <a:off x="2181410" y="1878104"/>
          <a:ext cx="8128000" cy="5259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EFF07B65-0D67-434E-9DAD-C6F8000B23BA}"/>
              </a:ext>
            </a:extLst>
          </p:cNvPr>
          <p:cNvSpPr txBox="1"/>
          <p:nvPr/>
        </p:nvSpPr>
        <p:spPr>
          <a:xfrm>
            <a:off x="2638611" y="1878104"/>
            <a:ext cx="72524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24 iteraciones en total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Duración del proyecto: 113 semanas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Iteraciones de duración variable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CF3F33-5EF6-48E7-9958-F9C2744489F1}"/>
              </a:ext>
            </a:extLst>
          </p:cNvPr>
          <p:cNvSpPr txBox="1"/>
          <p:nvPr/>
        </p:nvSpPr>
        <p:spPr>
          <a:xfrm>
            <a:off x="2439891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 iteración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B755FD-7818-4BD2-8DEB-A53F85894D7B}"/>
              </a:ext>
            </a:extLst>
          </p:cNvPr>
          <p:cNvSpPr txBox="1"/>
          <p:nvPr/>
        </p:nvSpPr>
        <p:spPr>
          <a:xfrm>
            <a:off x="428512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4</a:t>
            </a:r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 iteraciones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C2E036-AC7A-450A-BDD4-9A2A0F769C65}"/>
              </a:ext>
            </a:extLst>
          </p:cNvPr>
          <p:cNvSpPr txBox="1"/>
          <p:nvPr/>
        </p:nvSpPr>
        <p:spPr>
          <a:xfrm>
            <a:off x="6245410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17 iteraciones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ECB2B3E-252C-4E7C-8FB7-1815D6E1E0A0}"/>
              </a:ext>
            </a:extLst>
          </p:cNvPr>
          <p:cNvSpPr txBox="1"/>
          <p:nvPr/>
        </p:nvSpPr>
        <p:spPr>
          <a:xfrm>
            <a:off x="830430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2 iteraciones</a:t>
            </a:r>
            <a:endParaRPr lang="es-A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40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Inicio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20/08/2018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14/09/2018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3 semanas y 4 días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finición del nombre del equipo y del sistema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Primer contacto con el cliente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Diseño inicial de un nuevo circuito para la gestión de programas</a:t>
            </a:r>
          </a:p>
          <a:p>
            <a:pPr lvl="1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960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42048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Elaboración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CA9892C-E43D-4950-A9DB-82D0909AEB99}"/>
              </a:ext>
            </a:extLst>
          </p:cNvPr>
          <p:cNvSpPr txBox="1"/>
          <p:nvPr/>
        </p:nvSpPr>
        <p:spPr>
          <a:xfrm>
            <a:off x="1375010" y="1752599"/>
            <a:ext cx="4522695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14/09/2018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26/10/2018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6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Especificación de requerimientos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Modelo de Datos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Script de Base de Datos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Modelo de Casos de Uso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Prototipos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Código fuente del primer ABM</a:t>
            </a:r>
            <a:endParaRPr lang="es-ES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D68F66A-CBEF-48F6-ACAD-43B4CF6CA21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27059" y="1146524"/>
            <a:ext cx="6364941" cy="571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76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7798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Construcción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A3151E-9801-4177-9D45-E0BCDCE47895}"/>
              </a:ext>
            </a:extLst>
          </p:cNvPr>
          <p:cNvSpPr txBox="1"/>
          <p:nvPr/>
        </p:nvSpPr>
        <p:spPr>
          <a:xfrm>
            <a:off x="1375010" y="1752599"/>
            <a:ext cx="4522695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27/10/2018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18/10/2020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103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17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Finalización de documentación del proyecto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Sistema web y aplicación móvil 100% funcionales </a:t>
            </a:r>
          </a:p>
          <a:p>
            <a:pPr lvl="1"/>
            <a:endParaRPr lang="es-E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739EDCA-90AA-497B-9BB2-9A681A92C9A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97705" y="1196638"/>
            <a:ext cx="6329082" cy="56613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60D751C-2D3B-4289-A03E-4A94D23B00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874" y="4784287"/>
            <a:ext cx="284656" cy="28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61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7798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Transición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6D80EE5-216D-4845-9450-E702A6BBF160}"/>
              </a:ext>
            </a:extLst>
          </p:cNvPr>
          <p:cNvSpPr txBox="1"/>
          <p:nvPr/>
        </p:nvSpPr>
        <p:spPr>
          <a:xfrm>
            <a:off x="2469776" y="1950620"/>
            <a:ext cx="725244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19/10/2020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08/11/2020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3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Finalización de manual de instalación, manual de usuario y memoria del proyecto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Revisión general del proyecto y del repositorio GitHub</a:t>
            </a:r>
            <a:endParaRPr lang="es-ES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959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Tareas de Calidad y Gestión del Proyecto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4587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Estimaciones</a:t>
            </a:r>
          </a:p>
        </p:txBody>
      </p:sp>
    </p:spTree>
    <p:extLst>
      <p:ext uri="{BB962C8B-B14F-4D97-AF65-F5344CB8AC3E}">
        <p14:creationId xmlns:p14="http://schemas.microsoft.com/office/powerpoint/2010/main" val="4258438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AEDE60AA-37AA-4383-BA26-5EA432BE4F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99463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29B4C296-372F-455A-BE5A-B512322B8EDE}"/>
              </a:ext>
            </a:extLst>
          </p:cNvPr>
          <p:cNvSpPr txBox="1"/>
          <p:nvPr/>
        </p:nvSpPr>
        <p:spPr>
          <a:xfrm>
            <a:off x="0" y="116542"/>
            <a:ext cx="995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Semanas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388377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6161" y="72159"/>
            <a:ext cx="8271803" cy="1240040"/>
          </a:xfrm>
        </p:spPr>
        <p:txBody>
          <a:bodyPr>
            <a:normAutofit/>
          </a:bodyPr>
          <a:lstStyle/>
          <a:p>
            <a:pPr algn="l"/>
            <a:r>
              <a:rPr lang="es-AR" sz="4800" dirty="0">
                <a:latin typeface="Georgia" panose="02040502050405020303" pitchFamily="18" charset="0"/>
              </a:rPr>
              <a:t>Temario I - Presentación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3003" y="1910659"/>
            <a:ext cx="8028303" cy="42551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Introducción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Objetivos del Proyecto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Proceso de Desarrollo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Resumen de Iteraciones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Tareas de calidad y gestión del proyecto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Tecnologías utilizadas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Características destacadas y mejoras </a:t>
            </a:r>
            <a:r>
              <a:rPr lang="es-ES" sz="2400">
                <a:latin typeface="Georgia" panose="02040502050405020303" pitchFamily="18" charset="0"/>
              </a:rPr>
              <a:t>a futuro</a:t>
            </a:r>
            <a:endParaRPr lang="es-ES" sz="2400" dirty="0">
              <a:latin typeface="Georgia" panose="020405020504050203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dirty="0">
              <a:latin typeface="Georgia" panose="020405020504050203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sz="23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4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208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Gestión de </a:t>
            </a:r>
            <a:r>
              <a:rPr lang="es-ES" sz="7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Riesgos</a:t>
            </a:r>
            <a:endParaRPr lang="es-ES" sz="72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3469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Resumen de </a:t>
            </a:r>
            <a:r>
              <a:rPr lang="es-ES" sz="4000" dirty="0" smtClean="0">
                <a:latin typeface="Georgia" panose="02040502050405020303" pitchFamily="18" charset="0"/>
              </a:rPr>
              <a:t>la Gestión Riesgos I</a:t>
            </a:r>
            <a:endParaRPr lang="es-ES" sz="4000" dirty="0">
              <a:latin typeface="Georgia" panose="02040502050405020303" pitchFamily="18" charset="0"/>
            </a:endParaRP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D29B3E67-509D-445E-9F92-4DFCE92BD789}"/>
              </a:ext>
            </a:extLst>
          </p:cNvPr>
          <p:cNvGraphicFramePr/>
          <p:nvPr>
            <p:extLst/>
          </p:nvPr>
        </p:nvGraphicFramePr>
        <p:xfrm>
          <a:off x="2181410" y="1878104"/>
          <a:ext cx="8128000" cy="5259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EFF07B65-0D67-434E-9DAD-C6F8000B23BA}"/>
              </a:ext>
            </a:extLst>
          </p:cNvPr>
          <p:cNvSpPr txBox="1"/>
          <p:nvPr/>
        </p:nvSpPr>
        <p:spPr>
          <a:xfrm>
            <a:off x="2638611" y="1878104"/>
            <a:ext cx="72524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Georgia" panose="02040502050405020303" pitchFamily="18" charset="0"/>
              </a:rPr>
              <a:t>Se realizo en 11 iteraciones.</a:t>
            </a: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24 riesgos </a:t>
            </a:r>
            <a:r>
              <a:rPr lang="es-ES" sz="2000" dirty="0" smtClean="0">
                <a:latin typeface="Georgia" panose="02040502050405020303" pitchFamily="18" charset="0"/>
              </a:rPr>
              <a:t>gestionados </a:t>
            </a:r>
            <a:r>
              <a:rPr lang="es-ES" sz="2000" dirty="0" smtClean="0">
                <a:latin typeface="Georgia" panose="02040502050405020303" pitchFamily="18" charset="0"/>
                <a:sym typeface="Wingdings" panose="05000000000000000000" pitchFamily="2" charset="2"/>
              </a:rPr>
              <a:t> todos cerrados</a:t>
            </a:r>
            <a:endParaRPr lang="es-ES" sz="2000" dirty="0" smtClean="0">
              <a:latin typeface="Georgia" panose="02040502050405020303" pitchFamily="18" charset="0"/>
            </a:endParaRPr>
          </a:p>
          <a:p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CF3F33-5EF6-48E7-9958-F9C2744489F1}"/>
              </a:ext>
            </a:extLst>
          </p:cNvPr>
          <p:cNvSpPr txBox="1"/>
          <p:nvPr/>
        </p:nvSpPr>
        <p:spPr>
          <a:xfrm>
            <a:off x="2439891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0</a:t>
            </a:r>
            <a:r>
              <a:rPr lang="es-ES" dirty="0" smtClean="0">
                <a:solidFill>
                  <a:srgbClr val="000000"/>
                </a:solidFill>
                <a:latin typeface="Georgia" panose="02040502050405020303" pitchFamily="18" charset="0"/>
              </a:rPr>
              <a:t> riesgos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B755FD-7818-4BD2-8DEB-A53F85894D7B}"/>
              </a:ext>
            </a:extLst>
          </p:cNvPr>
          <p:cNvSpPr txBox="1"/>
          <p:nvPr/>
        </p:nvSpPr>
        <p:spPr>
          <a:xfrm>
            <a:off x="428512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000000"/>
                </a:solidFill>
                <a:latin typeface="Georgia" panose="02040502050405020303" pitchFamily="18" charset="0"/>
              </a:rPr>
              <a:t>6 riesgos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C2E036-AC7A-450A-BDD4-9A2A0F769C65}"/>
              </a:ext>
            </a:extLst>
          </p:cNvPr>
          <p:cNvSpPr txBox="1"/>
          <p:nvPr/>
        </p:nvSpPr>
        <p:spPr>
          <a:xfrm>
            <a:off x="6245410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smtClean="0">
                <a:solidFill>
                  <a:srgbClr val="000000"/>
                </a:solidFill>
                <a:latin typeface="Georgia" panose="02040502050405020303" pitchFamily="18" charset="0"/>
              </a:rPr>
              <a:t>17 riesgos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ECB2B3E-252C-4E7C-8FB7-1815D6E1E0A0}"/>
              </a:ext>
            </a:extLst>
          </p:cNvPr>
          <p:cNvSpPr txBox="1"/>
          <p:nvPr/>
        </p:nvSpPr>
        <p:spPr>
          <a:xfrm>
            <a:off x="830430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000000"/>
                </a:solidFill>
                <a:latin typeface="Georgia" panose="02040502050405020303" pitchFamily="18" charset="0"/>
              </a:rPr>
              <a:t>1 riesgo</a:t>
            </a:r>
            <a:endParaRPr lang="es-A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785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Resumen de la Gestión Riesgos </a:t>
            </a:r>
            <a:r>
              <a:rPr lang="es-ES" sz="4000" dirty="0" smtClean="0">
                <a:latin typeface="Georgia" panose="02040502050405020303" pitchFamily="18" charset="0"/>
              </a:rPr>
              <a:t>II</a:t>
            </a:r>
            <a:endParaRPr lang="es-ES" sz="4000" dirty="0">
              <a:latin typeface="Georgia" panose="02040502050405020303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FF07B65-0D67-434E-9DAD-C6F8000B23BA}"/>
              </a:ext>
            </a:extLst>
          </p:cNvPr>
          <p:cNvSpPr txBox="1"/>
          <p:nvPr/>
        </p:nvSpPr>
        <p:spPr>
          <a:xfrm>
            <a:off x="1593277" y="1275018"/>
            <a:ext cx="81592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Georgia" panose="02040502050405020303" pitchFamily="18" charset="0"/>
              </a:rPr>
              <a:t>Algunos riesgos destacados</a:t>
            </a:r>
            <a:endParaRPr lang="es-ES" sz="2000" dirty="0">
              <a:latin typeface="Georgia" panose="02040502050405020303" pitchFamily="18" charset="0"/>
            </a:endParaRPr>
          </a:p>
          <a:p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697573"/>
              </p:ext>
            </p:extLst>
          </p:nvPr>
        </p:nvGraphicFramePr>
        <p:xfrm>
          <a:off x="1694231" y="1879832"/>
          <a:ext cx="10239798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266">
                  <a:extLst>
                    <a:ext uri="{9D8B030D-6E8A-4147-A177-3AD203B41FA5}">
                      <a16:colId xmlns:a16="http://schemas.microsoft.com/office/drawing/2014/main" val="3881838570"/>
                    </a:ext>
                  </a:extLst>
                </a:gridCol>
                <a:gridCol w="3413266">
                  <a:extLst>
                    <a:ext uri="{9D8B030D-6E8A-4147-A177-3AD203B41FA5}">
                      <a16:colId xmlns:a16="http://schemas.microsoft.com/office/drawing/2014/main" val="3419108840"/>
                    </a:ext>
                  </a:extLst>
                </a:gridCol>
                <a:gridCol w="3413266">
                  <a:extLst>
                    <a:ext uri="{9D8B030D-6E8A-4147-A177-3AD203B41FA5}">
                      <a16:colId xmlns:a16="http://schemas.microsoft.com/office/drawing/2014/main" val="2021820195"/>
                    </a:ext>
                  </a:extLst>
                </a:gridCol>
              </a:tblGrid>
              <a:tr h="249382">
                <a:tc>
                  <a:txBody>
                    <a:bodyPr/>
                    <a:lstStyle/>
                    <a:p>
                      <a:r>
                        <a:rPr lang="es-AR" dirty="0" smtClean="0"/>
                        <a:t>Elaboración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Construcción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Transición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931946"/>
                  </a:ext>
                </a:extLst>
              </a:tr>
              <a:tr h="990984">
                <a:tc>
                  <a:txBody>
                    <a:bodyPr/>
                    <a:lstStyle/>
                    <a:p>
                      <a:r>
                        <a:rPr lang="es-AR" dirty="0" smtClean="0"/>
                        <a:t>No lograr la generación del programa de asignatura en PDF por la falta de experiencia del grupo de desarrollo. </a:t>
                      </a:r>
                      <a:r>
                        <a:rPr lang="es-AR" b="1" dirty="0" smtClean="0"/>
                        <a:t>Eliminado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No poder implementar la aplicación móvil debido a la falta de experiencia de los integrantes en el desarrollo de aplicaciones móviles con </a:t>
                      </a:r>
                      <a:r>
                        <a:rPr lang="es-AR" dirty="0" err="1" smtClean="0"/>
                        <a:t>Ionic</a:t>
                      </a:r>
                      <a:r>
                        <a:rPr lang="es-AR" dirty="0" smtClean="0"/>
                        <a:t>. </a:t>
                      </a:r>
                      <a:r>
                        <a:rPr lang="es-AR" b="1" dirty="0" smtClean="0"/>
                        <a:t>Eliminado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La memoria del proyecto no sea de agrado para el equipo docente.</a:t>
                      </a:r>
                    </a:p>
                    <a:p>
                      <a:r>
                        <a:rPr lang="es-AR" b="1" dirty="0" smtClean="0"/>
                        <a:t>Eliminado</a:t>
                      </a:r>
                      <a:endParaRPr lang="es-A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8642"/>
                  </a:ext>
                </a:extLst>
              </a:tr>
              <a:tr h="990984">
                <a:tc>
                  <a:txBody>
                    <a:bodyPr/>
                    <a:lstStyle/>
                    <a:p>
                      <a:r>
                        <a:rPr lang="es-AR" dirty="0" smtClean="0"/>
                        <a:t>El proceso de firmas de los programas de asignaturas no esté definido por completo. </a:t>
                      </a:r>
                      <a:r>
                        <a:rPr lang="es-AR" b="1" dirty="0" smtClean="0"/>
                        <a:t>Eliminado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No se realicen reuniones con el equipo docente, una vez finalizada la cursada para mostrar avances del proyecto y/o  realizar consultas. </a:t>
                      </a:r>
                      <a:r>
                        <a:rPr lang="es-AR" b="1" dirty="0" smtClean="0"/>
                        <a:t>Eliminado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989916"/>
                  </a:ext>
                </a:extLst>
              </a:tr>
              <a:tr h="990984">
                <a:tc>
                  <a:txBody>
                    <a:bodyPr/>
                    <a:lstStyle/>
                    <a:p>
                      <a:r>
                        <a:rPr lang="es-AR" dirty="0" smtClean="0"/>
                        <a:t>Falta de utilización de las herramientas </a:t>
                      </a:r>
                      <a:r>
                        <a:rPr lang="es-AR" dirty="0" err="1" smtClean="0"/>
                        <a:t>Git</a:t>
                      </a:r>
                      <a:r>
                        <a:rPr lang="es-AR" dirty="0" smtClean="0"/>
                        <a:t> y GitHub para el control de versión</a:t>
                      </a:r>
                      <a:r>
                        <a:rPr lang="es-AR" baseline="0" dirty="0" smtClean="0"/>
                        <a:t> del proyecto. </a:t>
                      </a:r>
                      <a:r>
                        <a:rPr lang="es-AR" b="1" baseline="0" dirty="0" smtClean="0"/>
                        <a:t>Eliminado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Tener problemas (errores) al volver a ejecutar la app móvil debido a un cambio de versión del </a:t>
                      </a:r>
                      <a:r>
                        <a:rPr lang="es-AR" dirty="0" err="1" smtClean="0"/>
                        <a:t>framework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Ionic</a:t>
                      </a:r>
                      <a:r>
                        <a:rPr lang="es-AR" dirty="0" smtClean="0"/>
                        <a:t>. </a:t>
                      </a:r>
                      <a:r>
                        <a:rPr lang="es-AR" b="1" dirty="0" smtClean="0"/>
                        <a:t>Contingencia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Nota:</a:t>
                      </a:r>
                      <a:r>
                        <a:rPr lang="es-AR" baseline="0" dirty="0" smtClean="0">
                          <a:solidFill>
                            <a:srgbClr val="FF0000"/>
                          </a:solidFill>
                        </a:rPr>
                        <a:t> Seguramente mencionare dos riesgos por etapa si no </a:t>
                      </a:r>
                      <a:r>
                        <a:rPr lang="es-AR" baseline="0" smtClean="0">
                          <a:solidFill>
                            <a:srgbClr val="FF0000"/>
                          </a:solidFill>
                        </a:rPr>
                        <a:t>es mucho, lo </a:t>
                      </a:r>
                      <a:r>
                        <a:rPr lang="es-AR" baseline="0" dirty="0" smtClean="0">
                          <a:solidFill>
                            <a:srgbClr val="FF0000"/>
                          </a:solidFill>
                        </a:rPr>
                        <a:t>deje por las dudas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149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638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03322" y="2228671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Validación y Verificación</a:t>
            </a:r>
          </a:p>
        </p:txBody>
      </p:sp>
    </p:spTree>
    <p:extLst>
      <p:ext uri="{BB962C8B-B14F-4D97-AF65-F5344CB8AC3E}">
        <p14:creationId xmlns:p14="http://schemas.microsoft.com/office/powerpoint/2010/main" val="2803738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 redondeado"/>
          <p:cNvSpPr/>
          <p:nvPr/>
        </p:nvSpPr>
        <p:spPr>
          <a:xfrm>
            <a:off x="2897944" y="1617785"/>
            <a:ext cx="1997611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Plan de Pruebas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3008141" y="3810001"/>
            <a:ext cx="1999957" cy="5767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CU Desaprobado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2808849" y="5242560"/>
            <a:ext cx="2368061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Pruebas de Regresión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8785274" y="5198013"/>
            <a:ext cx="1765496" cy="576775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CU Aprobado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6503962" y="2846364"/>
            <a:ext cx="1852247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Pruebas Iniciales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6529753" y="1606062"/>
            <a:ext cx="1812389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Casos de Prueba</a:t>
            </a:r>
          </a:p>
        </p:txBody>
      </p:sp>
      <p:cxnSp>
        <p:nvCxnSpPr>
          <p:cNvPr id="10" name="9 Conector recto de flecha"/>
          <p:cNvCxnSpPr>
            <a:stCxn id="3" idx="3"/>
          </p:cNvCxnSpPr>
          <p:nvPr/>
        </p:nvCxnSpPr>
        <p:spPr>
          <a:xfrm>
            <a:off x="4895555" y="1906173"/>
            <a:ext cx="1645922" cy="70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050302" y="1561514"/>
            <a:ext cx="144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Elaboración</a:t>
            </a:r>
          </a:p>
        </p:txBody>
      </p:sp>
      <p:cxnSp>
        <p:nvCxnSpPr>
          <p:cNvPr id="17" name="16 Conector recto de flecha"/>
          <p:cNvCxnSpPr>
            <a:stCxn id="8" idx="2"/>
          </p:cNvCxnSpPr>
          <p:nvPr/>
        </p:nvCxnSpPr>
        <p:spPr>
          <a:xfrm>
            <a:off x="7435948" y="2182837"/>
            <a:ext cx="5861" cy="6588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7469945" y="2293034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Realización</a:t>
            </a:r>
          </a:p>
        </p:txBody>
      </p:sp>
      <p:cxnSp>
        <p:nvCxnSpPr>
          <p:cNvPr id="25" name="24 Conector recto"/>
          <p:cNvCxnSpPr>
            <a:stCxn id="7" idx="1"/>
          </p:cNvCxnSpPr>
          <p:nvPr/>
        </p:nvCxnSpPr>
        <p:spPr>
          <a:xfrm flipH="1">
            <a:off x="4079631" y="3134752"/>
            <a:ext cx="2424331" cy="23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endCxn id="4" idx="1"/>
          </p:cNvCxnSpPr>
          <p:nvPr/>
        </p:nvCxnSpPr>
        <p:spPr>
          <a:xfrm>
            <a:off x="2447778" y="4093698"/>
            <a:ext cx="560363" cy="46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/>
          <p:nvPr/>
        </p:nvCxnSpPr>
        <p:spPr>
          <a:xfrm>
            <a:off x="4085493" y="3151163"/>
            <a:ext cx="5861" cy="6588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50 Conector recto"/>
          <p:cNvCxnSpPr>
            <a:stCxn id="7" idx="3"/>
          </p:cNvCxnSpPr>
          <p:nvPr/>
        </p:nvCxnSpPr>
        <p:spPr>
          <a:xfrm>
            <a:off x="8356209" y="3134752"/>
            <a:ext cx="1223889" cy="23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/>
          <p:nvPr/>
        </p:nvCxnSpPr>
        <p:spPr>
          <a:xfrm flipH="1">
            <a:off x="9551963" y="3137095"/>
            <a:ext cx="14068" cy="20820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>
            <a:off x="2461846" y="4093698"/>
            <a:ext cx="0" cy="1463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59 Conector recto"/>
          <p:cNvCxnSpPr>
            <a:endCxn id="5" idx="1"/>
          </p:cNvCxnSpPr>
          <p:nvPr/>
        </p:nvCxnSpPr>
        <p:spPr>
          <a:xfrm flipV="1">
            <a:off x="2447778" y="5530948"/>
            <a:ext cx="361071" cy="117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>
            <a:stCxn id="5" idx="3"/>
            <a:endCxn id="6" idx="1"/>
          </p:cNvCxnSpPr>
          <p:nvPr/>
        </p:nvCxnSpPr>
        <p:spPr>
          <a:xfrm flipV="1">
            <a:off x="5176910" y="5486401"/>
            <a:ext cx="3608364" cy="445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/>
          <p:nvPr/>
        </p:nvCxnSpPr>
        <p:spPr>
          <a:xfrm flipH="1">
            <a:off x="4049150" y="4414911"/>
            <a:ext cx="15240" cy="8557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4220308" y="3249636"/>
            <a:ext cx="187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Presentó errores</a:t>
            </a:r>
          </a:p>
        </p:txBody>
      </p:sp>
      <p:sp>
        <p:nvSpPr>
          <p:cNvPr id="67" name="66 CuadroTexto"/>
          <p:cNvSpPr txBox="1"/>
          <p:nvPr/>
        </p:nvSpPr>
        <p:spPr>
          <a:xfrm>
            <a:off x="9664505" y="3812345"/>
            <a:ext cx="206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 presentó errores</a:t>
            </a:r>
          </a:p>
        </p:txBody>
      </p:sp>
      <p:sp>
        <p:nvSpPr>
          <p:cNvPr id="68" name="67 CuadroTexto"/>
          <p:cNvSpPr txBox="1"/>
          <p:nvPr/>
        </p:nvSpPr>
        <p:spPr>
          <a:xfrm>
            <a:off x="4037427" y="4586067"/>
            <a:ext cx="234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Corrección de errores</a:t>
            </a:r>
          </a:p>
        </p:txBody>
      </p:sp>
      <p:sp>
        <p:nvSpPr>
          <p:cNvPr id="69" name="68 CuadroTexto"/>
          <p:cNvSpPr txBox="1"/>
          <p:nvPr/>
        </p:nvSpPr>
        <p:spPr>
          <a:xfrm>
            <a:off x="5976425" y="5146431"/>
            <a:ext cx="206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 presentó errores</a:t>
            </a:r>
          </a:p>
        </p:txBody>
      </p:sp>
    </p:spTree>
    <p:extLst>
      <p:ext uri="{BB962C8B-B14F-4D97-AF65-F5344CB8AC3E}">
        <p14:creationId xmlns:p14="http://schemas.microsoft.com/office/powerpoint/2010/main" val="2861481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199821" y="1623766"/>
            <a:ext cx="982592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Tecnologías y </a:t>
            </a:r>
          </a:p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Herramientas</a:t>
            </a:r>
          </a:p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utilizadas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5267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754" y="1496256"/>
            <a:ext cx="1769869" cy="1769869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228" y="2053967"/>
            <a:ext cx="1048546" cy="56630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647077" y="1145665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Implementación</a:t>
            </a:r>
            <a:endParaRPr lang="es-AR" b="1" dirty="0">
              <a:latin typeface="Georgia" panose="02040502050405020303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463679" y="1145666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Gestión</a:t>
            </a:r>
            <a:endParaRPr lang="es-AR" b="1" dirty="0">
              <a:latin typeface="Georgia" panose="02040502050405020303" pitchFamily="18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09" y="2109384"/>
            <a:ext cx="1021771" cy="1021771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507418" y="3170878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GitHub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975299" y="1128558"/>
            <a:ext cx="2887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Análisis y Diseño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37" y="1799360"/>
            <a:ext cx="1091045" cy="109104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37" y="3267479"/>
            <a:ext cx="1030908" cy="103090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484" y="4675461"/>
            <a:ext cx="1112014" cy="1119811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3527347" y="5795272"/>
            <a:ext cx="1122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DB-</a:t>
            </a:r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Main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651" y="1799360"/>
            <a:ext cx="791014" cy="791014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900" y="1790487"/>
            <a:ext cx="1565393" cy="80876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497" y="3252831"/>
            <a:ext cx="1849977" cy="903309"/>
          </a:xfrm>
          <a:prstGeom prst="rect">
            <a:avLst/>
          </a:prstGeom>
        </p:spPr>
      </p:pic>
      <p:sp>
        <p:nvSpPr>
          <p:cNvPr id="22" name="CuadroTexto 21"/>
          <p:cNvSpPr txBox="1"/>
          <p:nvPr/>
        </p:nvSpPr>
        <p:spPr>
          <a:xfrm>
            <a:off x="7377635" y="2622228"/>
            <a:ext cx="1241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Bootstrap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030" y="3424405"/>
            <a:ext cx="1614635" cy="544939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862" y="4606856"/>
            <a:ext cx="981236" cy="1131515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544" y="4519810"/>
            <a:ext cx="1775007" cy="591669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358" y="5336736"/>
            <a:ext cx="853377" cy="853377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501" y="2834762"/>
            <a:ext cx="1629002" cy="428685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39" y="4698167"/>
            <a:ext cx="1051623" cy="1051623"/>
          </a:xfrm>
          <a:prstGeom prst="rect">
            <a:avLst/>
          </a:prstGeom>
        </p:spPr>
      </p:pic>
      <p:pic>
        <p:nvPicPr>
          <p:cNvPr id="1026" name="Picture 2" descr="https://upload.wikimedia.org/wikipedia/commons/thumb/f/fd/JQuery-Logo.svg/320px-JQuery-Logo.svg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222" y="3507580"/>
            <a:ext cx="1615625" cy="39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6464972" y="5810346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NetBeans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8243716" y="5814812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Summernote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CAF1ED9-ABEB-4E64-A9BA-A91A6C5DF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613" y="377318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E653EC3C-5DB9-4B37-AF01-85EDB5934CC1}"/>
              </a:ext>
            </a:extLst>
          </p:cNvPr>
          <p:cNvSpPr txBox="1"/>
          <p:nvPr/>
        </p:nvSpPr>
        <p:spPr>
          <a:xfrm>
            <a:off x="1689822" y="4772504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PSI</a:t>
            </a:r>
          </a:p>
        </p:txBody>
      </p:sp>
    </p:spTree>
    <p:extLst>
      <p:ext uri="{BB962C8B-B14F-4D97-AF65-F5344CB8AC3E}">
        <p14:creationId xmlns:p14="http://schemas.microsoft.com/office/powerpoint/2010/main" val="2982195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1577741"/>
            <a:ext cx="982592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Características destacadas y mejoras a futuro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837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Características destacadas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7AD978-631F-4986-B928-CABD7DCA36D6}"/>
              </a:ext>
            </a:extLst>
          </p:cNvPr>
          <p:cNvSpPr txBox="1"/>
          <p:nvPr/>
        </p:nvSpPr>
        <p:spPr>
          <a:xfrm>
            <a:off x="1607992" y="1757878"/>
            <a:ext cx="473272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Sistema responsivo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Democratización del acceso a Progra</a:t>
            </a:r>
            <a:r>
              <a:rPr lang="es-ES" sz="2000" dirty="0">
                <a:latin typeface="Georgia" panose="02040502050405020303" pitchFamily="18" charset="0"/>
              </a:rPr>
              <a:t>mas de Asignaturas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Programas PDF con formato correcto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Facilidad en la carga de datos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Optimización del proceso de firmas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FF0000"/>
                </a:solidFill>
                <a:latin typeface="Georgia" panose="02040502050405020303" pitchFamily="18" charset="0"/>
              </a:rPr>
              <a:t>Control sobre programas disponibles y notificaciones enviadas (yo dejaría esto y </a:t>
            </a:r>
            <a:r>
              <a:rPr lang="es-ES" sz="2000" b="0" i="0" u="none" strike="noStrike" baseline="0" dirty="0" err="1">
                <a:solidFill>
                  <a:srgbClr val="FF0000"/>
                </a:solidFill>
                <a:latin typeface="Georgia" panose="02040502050405020303" pitchFamily="18" charset="0"/>
              </a:rPr>
              <a:t>sacaria</a:t>
            </a:r>
            <a:r>
              <a:rPr lang="es-ES" sz="2000" b="0" i="0" u="none" strike="noStrike" baseline="0" dirty="0">
                <a:solidFill>
                  <a:srgbClr val="FF0000"/>
                </a:solidFill>
                <a:latin typeface="Georgia" panose="02040502050405020303" pitchFamily="18" charset="0"/>
              </a:rPr>
              <a:t> el punto de arriba </a:t>
            </a:r>
            <a:r>
              <a:rPr lang="es-ES" sz="2000" b="0" i="0" u="none" strike="noStrike" baseline="0">
                <a:solidFill>
                  <a:srgbClr val="FF0000"/>
                </a:solidFill>
                <a:latin typeface="Georgia" panose="02040502050405020303" pitchFamily="18" charset="0"/>
              </a:rPr>
              <a:t>de ultima)</a:t>
            </a:r>
            <a:endParaRPr lang="es-AR" sz="20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023EBF-D877-415B-8954-0B4E697AD5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846" y="1587633"/>
            <a:ext cx="3259561" cy="15099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26EF8D7-F39B-4A9A-AE50-012A992DE84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6891" y="5362226"/>
            <a:ext cx="4563112" cy="1267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F82BA4F-2D73-4C09-9504-536217F5A92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82132" y="4397727"/>
            <a:ext cx="4248988" cy="11709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882AEBF-FBBF-44B6-AE98-0132DEAB3BB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b="10811"/>
          <a:stretch/>
        </p:blipFill>
        <p:spPr>
          <a:xfrm>
            <a:off x="7521109" y="3312749"/>
            <a:ext cx="4572638" cy="12914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8820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Mejoras a futuro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7AD978-631F-4986-B928-CABD7DCA36D6}"/>
              </a:ext>
            </a:extLst>
          </p:cNvPr>
          <p:cNvSpPr txBox="1"/>
          <p:nvPr/>
        </p:nvSpPr>
        <p:spPr>
          <a:xfrm>
            <a:off x="1679709" y="2412301"/>
            <a:ext cx="47327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Integración con GEDoc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Logs de acciones realizadas y de informes gerenciales generados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Firma digital</a:t>
            </a:r>
            <a:endParaRPr lang="es-AR" sz="2000" dirty="0">
              <a:latin typeface="Georgia" panose="02040502050405020303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81F7B9F-2566-4432-A702-9A2E097808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/>
            <a:alphaModFix/>
          </a:blip>
          <a:srcRect/>
          <a:stretch>
            <a:fillRect/>
          </a:stretch>
        </p:blipFill>
        <p:spPr>
          <a:xfrm>
            <a:off x="7001325" y="1597463"/>
            <a:ext cx="4376151" cy="2585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F4EDECE-D36E-41AF-B661-BA6A0825A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325" y="4412272"/>
            <a:ext cx="4376151" cy="2230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8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071" y="190615"/>
            <a:ext cx="9380980" cy="1240040"/>
          </a:xfrm>
        </p:spPr>
        <p:txBody>
          <a:bodyPr>
            <a:normAutofit/>
          </a:bodyPr>
          <a:lstStyle/>
          <a:p>
            <a:r>
              <a:rPr lang="es-AR" sz="4800" dirty="0">
                <a:latin typeface="Georgia" panose="02040502050405020303" pitchFamily="18" charset="0"/>
              </a:rPr>
              <a:t>Temario II – Implementación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802" y="1794227"/>
            <a:ext cx="8770480" cy="473207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Implementación de Casos de Uso: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Sistema Web: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200" dirty="0">
                <a:latin typeface="Georgia" panose="02040502050405020303" pitchFamily="18" charset="0"/>
              </a:rPr>
              <a:t>Carga de datos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200" dirty="0">
                <a:latin typeface="Georgia" panose="02040502050405020303" pitchFamily="18" charset="0"/>
              </a:rPr>
              <a:t>Flujo principal</a:t>
            </a:r>
          </a:p>
          <a:p>
            <a:pPr lvl="1" algn="l"/>
            <a:endParaRPr lang="es-AR" sz="22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Aplicación móvil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300" dirty="0">
                <a:latin typeface="Georgia" panose="02040502050405020303" pitchFamily="18" charset="0"/>
              </a:rPr>
              <a:t>Búsqueda y Visualización de Programa en PDF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93191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258499" y="1927365"/>
            <a:ext cx="982592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Presentación del Sistema </a:t>
            </a:r>
          </a:p>
        </p:txBody>
      </p:sp>
    </p:spTree>
    <p:extLst>
      <p:ext uri="{BB962C8B-B14F-4D97-AF65-F5344CB8AC3E}">
        <p14:creationId xmlns:p14="http://schemas.microsoft.com/office/powerpoint/2010/main" val="115837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27145" y="3287197"/>
            <a:ext cx="4014273" cy="956609"/>
          </a:xfrm>
        </p:spPr>
        <p:txBody>
          <a:bodyPr>
            <a:normAutofit/>
          </a:bodyPr>
          <a:lstStyle/>
          <a:p>
            <a:r>
              <a:rPr lang="es-AR" sz="3600" dirty="0">
                <a:latin typeface="Georgia" pitchFamily="18" charset="0"/>
              </a:rPr>
              <a:t>Flujo principal</a:t>
            </a:r>
          </a:p>
        </p:txBody>
      </p:sp>
      <p:sp>
        <p:nvSpPr>
          <p:cNvPr id="6" name="1 Título">
            <a:extLst>
              <a:ext uri="{FF2B5EF4-FFF2-40B4-BE49-F238E27FC236}">
                <a16:creationId xmlns:a16="http://schemas.microsoft.com/office/drawing/2014/main" id="{F186F2D6-48EB-4235-B54E-B7DB7712C32E}"/>
              </a:ext>
            </a:extLst>
          </p:cNvPr>
          <p:cNvSpPr txBox="1">
            <a:spLocks/>
          </p:cNvSpPr>
          <p:nvPr/>
        </p:nvSpPr>
        <p:spPr>
          <a:xfrm>
            <a:off x="1481409" y="352913"/>
            <a:ext cx="3305744" cy="11652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3600" dirty="0">
                <a:latin typeface="Georgia" pitchFamily="18" charset="0"/>
              </a:rPr>
              <a:t>Carga de datos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1533379" y="1533379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Inicio de Sesión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3387969" y="1516965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Alta de Asignatura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5256628" y="1514622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Asociación Equipo de Cátedra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7069015" y="1512277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Creación Revisión de Plan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8881402" y="1538067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Vinculación de Asignatura</a:t>
            </a:r>
          </a:p>
        </p:txBody>
      </p:sp>
      <p:cxnSp>
        <p:nvCxnSpPr>
          <p:cNvPr id="21" name="20 Conector recto de flecha"/>
          <p:cNvCxnSpPr/>
          <p:nvPr/>
        </p:nvCxnSpPr>
        <p:spPr>
          <a:xfrm>
            <a:off x="2757267" y="1800665"/>
            <a:ext cx="618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>
            <a:off x="4611857" y="1784252"/>
            <a:ext cx="618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>
            <a:off x="6454727" y="1798320"/>
            <a:ext cx="618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8255390" y="1798320"/>
            <a:ext cx="618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24 Rectángulo redondeado"/>
          <p:cNvSpPr/>
          <p:nvPr/>
        </p:nvSpPr>
        <p:spPr>
          <a:xfrm>
            <a:off x="1474763" y="4625926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Búsqueda de Programa (No cargado)</a:t>
            </a:r>
          </a:p>
        </p:txBody>
      </p:sp>
      <p:sp>
        <p:nvSpPr>
          <p:cNvPr id="26" name="25 Rectángulo redondeado"/>
          <p:cNvSpPr/>
          <p:nvPr/>
        </p:nvSpPr>
        <p:spPr>
          <a:xfrm>
            <a:off x="2949527" y="4609514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Inicio de Sesión</a:t>
            </a:r>
          </a:p>
        </p:txBody>
      </p:sp>
      <p:sp>
        <p:nvSpPr>
          <p:cNvPr id="27" name="26 Rectángulo redondeado"/>
          <p:cNvSpPr/>
          <p:nvPr/>
        </p:nvSpPr>
        <p:spPr>
          <a:xfrm>
            <a:off x="4438357" y="4607170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Solicitud de Programa</a:t>
            </a:r>
          </a:p>
        </p:txBody>
      </p:sp>
      <p:sp>
        <p:nvSpPr>
          <p:cNvPr id="28" name="27 Rectángulo redondeado"/>
          <p:cNvSpPr/>
          <p:nvPr/>
        </p:nvSpPr>
        <p:spPr>
          <a:xfrm>
            <a:off x="5955323" y="4590759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Carga de Programa</a:t>
            </a:r>
          </a:p>
        </p:txBody>
      </p:sp>
      <p:sp>
        <p:nvSpPr>
          <p:cNvPr id="29" name="28 Rectángulo redondeado"/>
          <p:cNvSpPr/>
          <p:nvPr/>
        </p:nvSpPr>
        <p:spPr>
          <a:xfrm>
            <a:off x="7458221" y="4560277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Revisión de Programa</a:t>
            </a:r>
          </a:p>
        </p:txBody>
      </p:sp>
      <p:sp>
        <p:nvSpPr>
          <p:cNvPr id="30" name="29 Rectángulo redondeado"/>
          <p:cNvSpPr/>
          <p:nvPr/>
        </p:nvSpPr>
        <p:spPr>
          <a:xfrm>
            <a:off x="8961120" y="4557933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Subir Programa</a:t>
            </a:r>
          </a:p>
        </p:txBody>
      </p:sp>
      <p:sp>
        <p:nvSpPr>
          <p:cNvPr id="31" name="30 Rectángulo redondeado"/>
          <p:cNvSpPr/>
          <p:nvPr/>
        </p:nvSpPr>
        <p:spPr>
          <a:xfrm>
            <a:off x="8972842" y="5582528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Informe Gerencial</a:t>
            </a:r>
          </a:p>
        </p:txBody>
      </p:sp>
      <p:sp>
        <p:nvSpPr>
          <p:cNvPr id="32" name="31 Rectángulo redondeado"/>
          <p:cNvSpPr/>
          <p:nvPr/>
        </p:nvSpPr>
        <p:spPr>
          <a:xfrm>
            <a:off x="10771164" y="5115952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Búsqueda de Programa (Móvil)</a:t>
            </a:r>
          </a:p>
        </p:txBody>
      </p:sp>
      <p:sp>
        <p:nvSpPr>
          <p:cNvPr id="33" name="32 Rectángulo redondeado"/>
          <p:cNvSpPr/>
          <p:nvPr/>
        </p:nvSpPr>
        <p:spPr>
          <a:xfrm>
            <a:off x="10768819" y="3945988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Búsqueda de Programa (Web)</a:t>
            </a:r>
          </a:p>
        </p:txBody>
      </p:sp>
      <p:cxnSp>
        <p:nvCxnSpPr>
          <p:cNvPr id="34" name="33 Conector recto de flecha"/>
          <p:cNvCxnSpPr>
            <a:endCxn id="33" idx="1"/>
          </p:cNvCxnSpPr>
          <p:nvPr/>
        </p:nvCxnSpPr>
        <p:spPr>
          <a:xfrm flipV="1">
            <a:off x="10138116" y="4206241"/>
            <a:ext cx="630703" cy="5017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endCxn id="32" idx="1"/>
          </p:cNvCxnSpPr>
          <p:nvPr/>
        </p:nvCxnSpPr>
        <p:spPr>
          <a:xfrm>
            <a:off x="10152184" y="4890867"/>
            <a:ext cx="618980" cy="4853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>
            <a:off x="9566031" y="5092505"/>
            <a:ext cx="0" cy="5064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/>
          <p:nvPr/>
        </p:nvCxnSpPr>
        <p:spPr>
          <a:xfrm flipV="1">
            <a:off x="8665698" y="4836942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66 Conector recto de flecha"/>
          <p:cNvCxnSpPr/>
          <p:nvPr/>
        </p:nvCxnSpPr>
        <p:spPr>
          <a:xfrm flipV="1">
            <a:off x="7144042" y="4848665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/>
          <p:nvPr/>
        </p:nvCxnSpPr>
        <p:spPr>
          <a:xfrm flipV="1">
            <a:off x="5650522" y="4874456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68 Conector recto de flecha"/>
          <p:cNvCxnSpPr/>
          <p:nvPr/>
        </p:nvCxnSpPr>
        <p:spPr>
          <a:xfrm flipV="1">
            <a:off x="4145279" y="4902591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/>
          <p:nvPr/>
        </p:nvCxnSpPr>
        <p:spPr>
          <a:xfrm flipV="1">
            <a:off x="2668171" y="4916659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767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1918400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Conclusiones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8593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Conclusiones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Elección y funcionamiento del equipo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Asignación del sistema a desarrollar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Conocimientos obtenidos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latin typeface="Georgia" panose="02040502050405020303" pitchFamily="18" charset="0"/>
              </a:rPr>
              <a:t>Relevancia de un buen análisis y diseño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latin typeface="Georgia" panose="02040502050405020303" pitchFamily="18" charset="0"/>
              </a:rPr>
              <a:t>Utilidad de GIT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latin typeface="Georgia" panose="02040502050405020303" pitchFamily="18" charset="0"/>
              </a:rPr>
              <a:t>Autoexigencia en la planificación de tareas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Consideraciones personales</a:t>
            </a:r>
          </a:p>
        </p:txBody>
      </p:sp>
    </p:spTree>
    <p:extLst>
      <p:ext uri="{BB962C8B-B14F-4D97-AF65-F5344CB8AC3E}">
        <p14:creationId xmlns:p14="http://schemas.microsoft.com/office/powerpoint/2010/main" val="2147726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 rot="20412167">
            <a:off x="3988076" y="2403824"/>
            <a:ext cx="663358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¡</a:t>
            </a:r>
            <a:r>
              <a:rPr lang="es-ES" sz="6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Muchas gracias!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F285E2-50A8-4654-BD24-220C20D7C57B}"/>
              </a:ext>
            </a:extLst>
          </p:cNvPr>
          <p:cNvSpPr txBox="1"/>
          <p:nvPr/>
        </p:nvSpPr>
        <p:spPr>
          <a:xfrm>
            <a:off x="7202660" y="5767753"/>
            <a:ext cx="4740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https://github.com/fge23/Sistema-VASPA</a:t>
            </a:r>
          </a:p>
        </p:txBody>
      </p:sp>
    </p:spTree>
    <p:extLst>
      <p:ext uri="{BB962C8B-B14F-4D97-AF65-F5344CB8AC3E}">
        <p14:creationId xmlns:p14="http://schemas.microsoft.com/office/powerpoint/2010/main" val="344206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BF852-5F19-46F2-83FE-6528AEC9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800" dirty="0">
                <a:latin typeface="Georgia" panose="02040502050405020303" pitchFamily="18" charset="0"/>
              </a:rPr>
              <a:t>Introducción</a:t>
            </a:r>
            <a:r>
              <a:rPr lang="es-AR" dirty="0">
                <a:latin typeface="Georgia" panose="02040502050405020303" pitchFamily="18" charset="0"/>
              </a:rPr>
              <a:t> – </a:t>
            </a:r>
            <a:r>
              <a:rPr lang="es-AR" sz="4000" dirty="0">
                <a:latin typeface="Georgia" panose="02040502050405020303" pitchFamily="18" charset="0"/>
              </a:rPr>
              <a:t>Sistema VASPA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25B7B8-2642-4E50-9E0D-E85148EB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616" y="2537011"/>
            <a:ext cx="10018713" cy="3124201"/>
          </a:xfrm>
        </p:spPr>
        <p:txBody>
          <a:bodyPr>
            <a:normAutofit fontScale="92500" lnSpcReduction="10000"/>
          </a:bodyPr>
          <a:lstStyle/>
          <a:p>
            <a:r>
              <a:rPr lang="es-AR" sz="2800" b="1" dirty="0">
                <a:latin typeface="Georgia" panose="02040502050405020303" pitchFamily="18" charset="0"/>
              </a:rPr>
              <a:t>V</a:t>
            </a:r>
            <a:r>
              <a:rPr lang="es-AR" dirty="0">
                <a:latin typeface="Georgia" panose="02040502050405020303" pitchFamily="18" charset="0"/>
              </a:rPr>
              <a:t>isualización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A</a:t>
            </a:r>
            <a:r>
              <a:rPr lang="es-AR" dirty="0">
                <a:latin typeface="Georgia" panose="02040502050405020303" pitchFamily="18" charset="0"/>
              </a:rPr>
              <a:t>dministración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S</a:t>
            </a:r>
            <a:r>
              <a:rPr lang="es-AR" dirty="0">
                <a:latin typeface="Georgia" panose="02040502050405020303" pitchFamily="18" charset="0"/>
              </a:rPr>
              <a:t>eguimiento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P</a:t>
            </a:r>
            <a:r>
              <a:rPr lang="es-AR" dirty="0">
                <a:latin typeface="Georgia" panose="02040502050405020303" pitchFamily="18" charset="0"/>
              </a:rPr>
              <a:t>rogramas</a:t>
            </a:r>
          </a:p>
          <a:p>
            <a:pPr marL="0" indent="0">
              <a:buNone/>
            </a:pPr>
            <a:r>
              <a:rPr lang="es-AR" dirty="0">
                <a:latin typeface="Georgia" panose="02040502050405020303" pitchFamily="18" charset="0"/>
              </a:rPr>
              <a:t>            de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A</a:t>
            </a:r>
            <a:r>
              <a:rPr lang="es-AR" dirty="0">
                <a:latin typeface="Georgia" panose="02040502050405020303" pitchFamily="18" charset="0"/>
              </a:rPr>
              <a:t>signaturas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9319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uario\Desktop\PRESENTACION FINAL - LDS\Diagrama funcionamiento siste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669363E3-65EC-4B6C-B5A2-86799758077C}"/>
              </a:ext>
            </a:extLst>
          </p:cNvPr>
          <p:cNvSpPr/>
          <p:nvPr/>
        </p:nvSpPr>
        <p:spPr>
          <a:xfrm>
            <a:off x="1801907" y="1615649"/>
            <a:ext cx="4294094" cy="265155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B4CFB39-227C-45B0-9FFA-5482B1E7B481}"/>
              </a:ext>
            </a:extLst>
          </p:cNvPr>
          <p:cNvSpPr/>
          <p:nvPr/>
        </p:nvSpPr>
        <p:spPr>
          <a:xfrm>
            <a:off x="5837243" y="1615646"/>
            <a:ext cx="4294094" cy="265155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Objetivos del Proyecto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9C0BCF2-7C39-4E40-9C2B-2198580F3E40}"/>
              </a:ext>
            </a:extLst>
          </p:cNvPr>
          <p:cNvSpPr txBox="1"/>
          <p:nvPr/>
        </p:nvSpPr>
        <p:spPr>
          <a:xfrm>
            <a:off x="2043405" y="2362305"/>
            <a:ext cx="46875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Desarrollo de Software </a:t>
            </a:r>
          </a:p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para solucionar </a:t>
            </a:r>
          </a:p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problemas reales</a:t>
            </a:r>
            <a:endParaRPr lang="es-AR" sz="2400" b="1" i="0" u="none" strike="noStrike" baseline="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0BB235C-3047-4EFA-8B74-0EE023A1B6DF}"/>
              </a:ext>
            </a:extLst>
          </p:cNvPr>
          <p:cNvSpPr txBox="1"/>
          <p:nvPr/>
        </p:nvSpPr>
        <p:spPr>
          <a:xfrm>
            <a:off x="6432367" y="2710588"/>
            <a:ext cx="39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b="1" i="0" u="none" strike="noStrike" baseline="0" dirty="0">
                <a:latin typeface="Georgia" panose="02040502050405020303" pitchFamily="18" charset="0"/>
              </a:rPr>
              <a:t>Objetivo Académico</a:t>
            </a:r>
            <a:endParaRPr lang="es-AR" sz="2400" b="1" i="0" u="none" strike="noStrike" baseline="0" dirty="0">
              <a:latin typeface="Georgia" panose="02040502050405020303" pitchFamily="18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A9D7A44-27F6-4502-B24D-E951B30D63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230" y="4709134"/>
            <a:ext cx="2125115" cy="159232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2895803-8F79-4265-84E7-2467F90667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094" y="4428565"/>
            <a:ext cx="2081678" cy="215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57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665708" y="2321004"/>
            <a:ext cx="903551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Proceso de Desarrollo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812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Problemas encontrados y Soluciones implementadas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7AD978-631F-4986-B928-CABD7DCA36D6}"/>
              </a:ext>
            </a:extLst>
          </p:cNvPr>
          <p:cNvSpPr txBox="1"/>
          <p:nvPr/>
        </p:nvSpPr>
        <p:spPr>
          <a:xfrm>
            <a:off x="2469776" y="1950620"/>
            <a:ext cx="725244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Generación de PDF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Representación de correlativas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Cambios de cliente </a:t>
            </a:r>
            <a:r>
              <a:rPr lang="es-ES" sz="2000" b="0" i="0" u="none" strike="noStrike" baseline="0" dirty="0">
                <a:solidFill>
                  <a:srgbClr val="FF0000"/>
                </a:solidFill>
                <a:latin typeface="Georgia" panose="02040502050405020303" pitchFamily="18" charset="0"/>
              </a:rPr>
              <a:t>(esto se puede ir si es necesario o mencionarse muy por encima)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FF0000"/>
                </a:solidFill>
                <a:latin typeface="Georgia" panose="02040502050405020303" pitchFamily="18" charset="0"/>
              </a:rPr>
              <a:t>Escasez de reuniones por pandemia (esto se puede ir si es necesario o mencionarse muy por encima)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Interpretación incorrecta de los códigos de planes </a:t>
            </a:r>
            <a:endParaRPr lang="es-AR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879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Hitos del Proyecto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FF0000"/>
                </a:solidFill>
                <a:latin typeface="Georgia" panose="02040502050405020303" pitchFamily="18" charset="0"/>
              </a:rPr>
              <a:t>Cambio de Proyecto</a:t>
            </a:r>
          </a:p>
          <a:p>
            <a:endParaRPr lang="es-ES" sz="2000" b="0" i="0" u="none" strike="noStrike" baseline="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FF0000"/>
                </a:solidFill>
                <a:latin typeface="Georgia" panose="02040502050405020303" pitchFamily="18" charset="0"/>
              </a:rPr>
              <a:t>Cursada exitosa </a:t>
            </a:r>
            <a:endParaRPr lang="es-ES" sz="2000" dirty="0">
              <a:solidFill>
                <a:srgbClr val="FF0000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FF000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FG: Para mi los dos hitos tienen que quedarse, sino queda muy corto. Se puede decir rápido esto</a:t>
            </a:r>
            <a:endParaRPr lang="es-ES" sz="2000" b="0" i="0" u="none" strike="noStrike" baseline="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Contacto mediante correo electrónico por nuestra aplicación móvil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Funcionamiento completo del sistema web</a:t>
            </a:r>
          </a:p>
        </p:txBody>
      </p:sp>
    </p:spTree>
    <p:extLst>
      <p:ext uri="{BB962C8B-B14F-4D97-AF65-F5344CB8AC3E}">
        <p14:creationId xmlns:p14="http://schemas.microsoft.com/office/powerpoint/2010/main" val="2333497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3565</TotalTime>
  <Words>871</Words>
  <Application>Microsoft Office PowerPoint</Application>
  <PresentationFormat>Panorámica</PresentationFormat>
  <Paragraphs>238</Paragraphs>
  <Slides>34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0" baseType="lpstr">
      <vt:lpstr>Arial</vt:lpstr>
      <vt:lpstr>Calibri</vt:lpstr>
      <vt:lpstr>Corbel</vt:lpstr>
      <vt:lpstr>Georgia</vt:lpstr>
      <vt:lpstr>Wingdings</vt:lpstr>
      <vt:lpstr>Parallax</vt:lpstr>
      <vt:lpstr>Sistema VASPA</vt:lpstr>
      <vt:lpstr>Temario I - Presentación</vt:lpstr>
      <vt:lpstr>Temario II – Implementación</vt:lpstr>
      <vt:lpstr>Introducción – Sistema VASPA</vt:lpstr>
      <vt:lpstr>Presentación de PowerPoint</vt:lpstr>
      <vt:lpstr>Objetivos del Proyecto</vt:lpstr>
      <vt:lpstr>Presentación de PowerPoint</vt:lpstr>
      <vt:lpstr>Problemas encontrados y Soluciones implementadas</vt:lpstr>
      <vt:lpstr>Hitos del Proyecto</vt:lpstr>
      <vt:lpstr>Sobre la Aplicación Móvil</vt:lpstr>
      <vt:lpstr>Presentación de PowerPoint</vt:lpstr>
      <vt:lpstr>Resumen de Iteraciones</vt:lpstr>
      <vt:lpstr>Inicio</vt:lpstr>
      <vt:lpstr>Elaboración</vt:lpstr>
      <vt:lpstr>Construcción</vt:lpstr>
      <vt:lpstr>Transición</vt:lpstr>
      <vt:lpstr>Presentación de PowerPoint</vt:lpstr>
      <vt:lpstr>Presentación de PowerPoint</vt:lpstr>
      <vt:lpstr>Presentación de PowerPoint</vt:lpstr>
      <vt:lpstr>Presentación de PowerPoint</vt:lpstr>
      <vt:lpstr>Resumen de la Gestión Riesgos I</vt:lpstr>
      <vt:lpstr>Resumen de la Gestión Riesgos II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Características destacadas</vt:lpstr>
      <vt:lpstr>Mejoras a futuro</vt:lpstr>
      <vt:lpstr>Presentación de PowerPoint</vt:lpstr>
      <vt:lpstr>Flujo principal</vt:lpstr>
      <vt:lpstr>Presentación de PowerPoint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VASPA</dc:title>
  <dc:creator>fabricio</dc:creator>
  <cp:lastModifiedBy>pablo</cp:lastModifiedBy>
  <cp:revision>367</cp:revision>
  <dcterms:created xsi:type="dcterms:W3CDTF">2018-08-31T15:28:26Z</dcterms:created>
  <dcterms:modified xsi:type="dcterms:W3CDTF">2020-12-03T23:09:57Z</dcterms:modified>
</cp:coreProperties>
</file>