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933" r:id="rId1"/>
  </p:sldMasterIdLst>
  <p:notesMasterIdLst>
    <p:notesMasterId r:id="rId25"/>
  </p:notesMasterIdLst>
  <p:sldIdLst>
    <p:sldId id="267" r:id="rId2"/>
    <p:sldId id="269" r:id="rId3"/>
    <p:sldId id="268" r:id="rId4"/>
    <p:sldId id="299" r:id="rId5"/>
    <p:sldId id="338" r:id="rId6"/>
    <p:sldId id="339" r:id="rId7"/>
    <p:sldId id="340" r:id="rId8"/>
    <p:sldId id="337" r:id="rId9"/>
    <p:sldId id="326" r:id="rId10"/>
    <p:sldId id="290" r:id="rId11"/>
    <p:sldId id="323" r:id="rId12"/>
    <p:sldId id="341" r:id="rId13"/>
    <p:sldId id="344" r:id="rId14"/>
    <p:sldId id="343" r:id="rId15"/>
    <p:sldId id="347" r:id="rId16"/>
    <p:sldId id="348" r:id="rId17"/>
    <p:sldId id="349" r:id="rId18"/>
    <p:sldId id="307" r:id="rId19"/>
    <p:sldId id="332" r:id="rId20"/>
    <p:sldId id="342" r:id="rId21"/>
    <p:sldId id="345" r:id="rId22"/>
    <p:sldId id="346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45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0" autoAdjust="0"/>
    <p:restoredTop sz="93923" autoAdjust="0"/>
  </p:normalViewPr>
  <p:slideViewPr>
    <p:cSldViewPr snapToGrid="0">
      <p:cViewPr varScale="1">
        <p:scale>
          <a:sx n="68" d="100"/>
          <a:sy n="68" d="100"/>
        </p:scale>
        <p:origin x="-894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AR"/>
  <c:chart>
    <c:autoTitleDeleted val="1"/>
    <c:plotArea>
      <c:layout/>
      <c:pieChart>
        <c:varyColors val="1"/>
        <c:ser>
          <c:idx val="0"/>
          <c:order val="0"/>
          <c:dLbls>
            <c:showPercent val="1"/>
            <c:showLeaderLines val="1"/>
          </c:dLbls>
          <c:cat>
            <c:strRef>
              <c:f>Hoja1!$A$3:$A$5</c:f>
              <c:strCache>
                <c:ptCount val="3"/>
                <c:pt idx="0">
                  <c:v>Completos</c:v>
                </c:pt>
                <c:pt idx="1">
                  <c:v>Incompletos</c:v>
                </c:pt>
                <c:pt idx="2">
                  <c:v>No iniciados</c:v>
                </c:pt>
              </c:strCache>
            </c:strRef>
          </c:cat>
          <c:val>
            <c:numRef>
              <c:f>Hoja1!$B$3:$B$5</c:f>
              <c:numCache>
                <c:formatCode>General</c:formatCode>
                <c:ptCount val="3"/>
                <c:pt idx="0">
                  <c:v>42.31</c:v>
                </c:pt>
                <c:pt idx="1">
                  <c:v>46.15</c:v>
                </c:pt>
                <c:pt idx="2">
                  <c:v>11.54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s-A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AR"/>
  <c:chart>
    <c:autoTitleDeleted val="1"/>
    <c:plotArea>
      <c:layout/>
      <c:pieChart>
        <c:varyColors val="1"/>
        <c:ser>
          <c:idx val="0"/>
          <c:order val="0"/>
          <c:dLbls>
            <c:showPercent val="1"/>
            <c:showLeaderLines val="1"/>
          </c:dLbls>
          <c:cat>
            <c:strRef>
              <c:f>Hoja1!$A$3:$A$5</c:f>
              <c:strCache>
                <c:ptCount val="3"/>
                <c:pt idx="0">
                  <c:v>Total CU Implementados con pruebas (A y D)</c:v>
                </c:pt>
                <c:pt idx="1">
                  <c:v>Total CU Implementados Sin pruebas (- 100 %)</c:v>
                </c:pt>
                <c:pt idx="2">
                  <c:v>Total CU Sin implementar</c:v>
                </c:pt>
              </c:strCache>
            </c:strRef>
          </c:cat>
          <c:val>
            <c:numRef>
              <c:f>Hoja1!$B$3:$B$5</c:f>
              <c:numCache>
                <c:formatCode>General</c:formatCode>
                <c:ptCount val="3"/>
                <c:pt idx="0">
                  <c:v>7</c:v>
                </c:pt>
                <c:pt idx="1">
                  <c:v>6</c:v>
                </c:pt>
                <c:pt idx="2">
                  <c:v>4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AR"/>
  <c:chart>
    <c:autoTitleDeleted val="1"/>
    <c:plotArea>
      <c:layout/>
      <c:pieChart>
        <c:varyColors val="1"/>
        <c:ser>
          <c:idx val="0"/>
          <c:order val="0"/>
          <c:dLbls>
            <c:showPercent val="1"/>
            <c:showLeaderLines val="1"/>
          </c:dLbls>
          <c:cat>
            <c:strRef>
              <c:f>Hoja1!$A$22:$A$24</c:f>
              <c:strCache>
                <c:ptCount val="3"/>
                <c:pt idx="0">
                  <c:v>Aprobados (Completos)</c:v>
                </c:pt>
                <c:pt idx="1">
                  <c:v>Aprobados (incompletos)</c:v>
                </c:pt>
                <c:pt idx="2">
                  <c:v>Desaprobados</c:v>
                </c:pt>
              </c:strCache>
            </c:strRef>
          </c:cat>
          <c:val>
            <c:numRef>
              <c:f>Hoja1!$B$22:$B$24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1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F861E-3C59-4235-9924-AE3FDF166F3F}" type="datetimeFigureOut">
              <a:rPr lang="es-AR" smtClean="0"/>
              <a:pPr/>
              <a:t>09/11/2019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C5233-3CBA-4E20-A317-4FB9B1C9607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58086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09/11/2019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153E41C7-C0FB-4283-8821-79FB890C10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343" y="458152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9457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09/11/2019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85887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09/11/2019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887001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09/11/2019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953477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09/11/2019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88103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09/11/2019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557333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09/11/2019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020671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09/11/2019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69806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09/11/2019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36157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09/11/2019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F65BAB47-52C5-4418-98C7-5ABDFBAB22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867131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217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09/11/2019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217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09/11/2019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85531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09/11/2019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52298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09/11/2019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35599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09/11/2019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06717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09/11/2019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82271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168E-E6F0-4E6D-9E98-0FBF44047F1D}" type="datetimeFigureOut">
              <a:rPr lang="es-AR" smtClean="0"/>
              <a:pPr/>
              <a:t>09/11/2019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75231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D4168E-E6F0-4E6D-9E98-0FBF44047F1D}" type="datetimeFigureOut">
              <a:rPr lang="es-AR" smtClean="0"/>
              <a:pPr/>
              <a:t>09/11/2019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5AEB78-5083-4CBA-9ECD-BD1AFDB13B5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76164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CE1749D-25BE-4B8A-9C39-0568C1DB7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329" y="-125175"/>
            <a:ext cx="8574622" cy="2616199"/>
          </a:xfrm>
        </p:spPr>
        <p:txBody>
          <a:bodyPr/>
          <a:lstStyle/>
          <a:p>
            <a:r>
              <a:rPr lang="es-AR" dirty="0"/>
              <a:t>Sistema VASPA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xmlns="" id="{77C0998F-42B9-4F94-A4C5-FB800997D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332" y="6208949"/>
            <a:ext cx="4553243" cy="449653"/>
          </a:xfrm>
        </p:spPr>
        <p:txBody>
          <a:bodyPr>
            <a:normAutofit/>
          </a:bodyPr>
          <a:lstStyle/>
          <a:p>
            <a:r>
              <a:rPr lang="es-AR" dirty="0"/>
              <a:t>Laboratorio de Desarrollo de Software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EC53297C-9824-45B9-8927-A6834EB1DBD1}"/>
              </a:ext>
            </a:extLst>
          </p:cNvPr>
          <p:cNvSpPr txBox="1"/>
          <p:nvPr/>
        </p:nvSpPr>
        <p:spPr>
          <a:xfrm>
            <a:off x="5724536" y="3135871"/>
            <a:ext cx="6036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VASPA Team: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/>
              <a:t>Fabricio González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/>
              <a:t>Francisco Estrada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b="1" dirty="0"/>
              <a:t>Nicolás Sartini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765DC11C-9D6D-4F31-9AC7-1EFE6E6D45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08419" y="5423701"/>
            <a:ext cx="842424" cy="123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795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AF4FE63-0F55-4EEF-8842-BB6A3638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60717"/>
            <a:ext cx="10018713" cy="1752599"/>
          </a:xfrm>
        </p:spPr>
        <p:txBody>
          <a:bodyPr/>
          <a:lstStyle/>
          <a:p>
            <a:r>
              <a:rPr lang="es-AR" dirty="0"/>
              <a:t>Estimación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C013F95-5617-4D6D-B332-E32197B1B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84280"/>
            <a:ext cx="10018713" cy="4329332"/>
          </a:xfrm>
        </p:spPr>
        <p:txBody>
          <a:bodyPr>
            <a:normAutofit/>
          </a:bodyPr>
          <a:lstStyle/>
          <a:p>
            <a:r>
              <a:rPr lang="es-AR" dirty="0"/>
              <a:t>Última estimación de la cursada (26/11/2018): 43 semanas</a:t>
            </a:r>
          </a:p>
          <a:p>
            <a:r>
              <a:rPr lang="es-AR" dirty="0"/>
              <a:t>Estimación actual (14/08/2019): 30 semanas </a:t>
            </a:r>
          </a:p>
          <a:p>
            <a:pPr lvl="1"/>
            <a:r>
              <a:rPr lang="es-AR" dirty="0"/>
              <a:t>No se trabajó el tiempo esperado entre 11/2018 y 11/2019</a:t>
            </a:r>
          </a:p>
          <a:p>
            <a:r>
              <a:rPr lang="es-AR" dirty="0"/>
              <a:t>Próxima estimación: hay CU que se terminaron entre la última estimación y la actualidad </a:t>
            </a:r>
            <a:r>
              <a:rPr lang="es-AR" dirty="0">
                <a:sym typeface="Wingdings" panose="05000000000000000000" pitchFamily="2" charset="2"/>
              </a:rPr>
              <a:t> &lt; 20 semanas.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132372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60713EF-2C24-4802-8755-A926FAEF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184" y="-335666"/>
            <a:ext cx="10018713" cy="1308295"/>
          </a:xfrm>
        </p:spPr>
        <p:txBody>
          <a:bodyPr/>
          <a:lstStyle/>
          <a:p>
            <a:r>
              <a:rPr lang="es-AR" dirty="0"/>
              <a:t>Planificación a largo plazo (cursada)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61205486"/>
              </p:ext>
            </p:extLst>
          </p:nvPr>
        </p:nvGraphicFramePr>
        <p:xfrm>
          <a:off x="2532184" y="648180"/>
          <a:ext cx="9659816" cy="6209819"/>
        </p:xfrm>
        <a:graphic>
          <a:graphicData uri="http://schemas.openxmlformats.org/drawingml/2006/table">
            <a:tbl>
              <a:tblPr/>
              <a:tblGrid>
                <a:gridCol w="71777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821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3123">
                <a:tc>
                  <a:txBody>
                    <a:bodyPr/>
                    <a:lstStyle/>
                    <a:p>
                      <a:pPr marL="226695" indent="-226695"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Nombre de la Tarea</a:t>
                      </a:r>
                      <a:endParaRPr lang="es-AR" sz="14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2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Mes</a:t>
                      </a:r>
                      <a:endParaRPr lang="es-AR" sz="12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7064">
                <a:tc>
                  <a:txBody>
                    <a:bodyPr/>
                    <a:lstStyle/>
                    <a:p>
                      <a:pPr marL="226695" indent="-226695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Modelo de Datos. CU: Visualizar Programa y Subir Programa Firmado</a:t>
                      </a:r>
                      <a:endParaRPr lang="es-AR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6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Marzo</a:t>
                      </a:r>
                      <a:endParaRPr lang="es-AR" sz="16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6250">
                <a:tc>
                  <a:txBody>
                    <a:bodyPr/>
                    <a:lstStyle/>
                    <a:p>
                      <a:pPr marL="226695" indent="-226695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CU: Gestionar Carrera, Gestionar Plan, Gestionar Asignatura</a:t>
                      </a:r>
                      <a:endParaRPr lang="es-AR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6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Abril</a:t>
                      </a:r>
                      <a:endParaRPr lang="es-AR" sz="16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90943">
                <a:tc>
                  <a:txBody>
                    <a:bodyPr/>
                    <a:lstStyle/>
                    <a:p>
                      <a:pPr marL="226695" indent="-226695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Revisión final Modelo de Datos con equipo GEF. Correcciones  CU: Ingresar al Sistema.</a:t>
                      </a:r>
                    </a:p>
                    <a:p>
                      <a:pPr marL="226695" indent="-226695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Pruebas</a:t>
                      </a:r>
                      <a:endParaRPr lang="es-AR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6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Mayo</a:t>
                      </a:r>
                      <a:endParaRPr lang="es-AR" sz="16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7609">
                <a:tc>
                  <a:txBody>
                    <a:bodyPr/>
                    <a:lstStyle/>
                    <a:p>
                      <a:pPr marL="179388" indent="-179388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CU: Gestionar Profesor y Gestionar Bibliografía. Pruebas</a:t>
                      </a:r>
                      <a:endParaRPr lang="es-AR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6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Junio</a:t>
                      </a:r>
                      <a:endParaRPr lang="es-AR" sz="16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69877">
                <a:tc>
                  <a:txBody>
                    <a:bodyPr/>
                    <a:lstStyle/>
                    <a:p>
                      <a:pPr marL="226695" indent="-226695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CU: Gestionar Programa y Generar Programa PDF. Pruebas</a:t>
                      </a:r>
                      <a:endParaRPr lang="es-AR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6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Julio </a:t>
                      </a:r>
                      <a:endParaRPr lang="es-AR" sz="16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49376">
                <a:tc>
                  <a:txBody>
                    <a:bodyPr/>
                    <a:lstStyle/>
                    <a:p>
                      <a:pPr marL="226695" indent="-226695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CU: Enviar Notificación (todas las notificaciones que habrá en el sistema). </a:t>
                      </a:r>
                    </a:p>
                    <a:p>
                      <a:pPr marL="226695" indent="-226695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Pruebas</a:t>
                      </a:r>
                      <a:endParaRPr lang="es-AR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6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Agosto</a:t>
                      </a:r>
                      <a:endParaRPr lang="es-AR" sz="16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66250">
                <a:tc>
                  <a:txBody>
                    <a:bodyPr/>
                    <a:lstStyle/>
                    <a:p>
                      <a:pPr marL="226695" indent="-226695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CU: Obtener Asignaturas Pendientes y Ver Información de Asignatura.</a:t>
                      </a:r>
                    </a:p>
                    <a:p>
                      <a:pPr marL="226695" indent="-226695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Pruebas</a:t>
                      </a:r>
                      <a:endParaRPr lang="es-AR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6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Septiembre</a:t>
                      </a:r>
                      <a:endParaRPr lang="es-AR" sz="16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6580">
                <a:tc>
                  <a:txBody>
                    <a:bodyPr/>
                    <a:lstStyle/>
                    <a:p>
                      <a:pPr marL="226695" indent="-226695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CU: Seguir Programa y Revisar Programa. Pruebas</a:t>
                      </a:r>
                      <a:endParaRPr lang="es-AR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6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Octubre</a:t>
                      </a:r>
                      <a:endParaRPr lang="es-AR" sz="16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39624">
                <a:tc>
                  <a:txBody>
                    <a:bodyPr/>
                    <a:lstStyle/>
                    <a:p>
                      <a:pPr marL="226695" indent="-226695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CU Subir Plan (con su visualización). Pruebas. Tareas que hayan quedado pendientes</a:t>
                      </a:r>
                      <a:endParaRPr lang="es-AR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6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Noviembre</a:t>
                      </a:r>
                      <a:endParaRPr lang="es-AR" sz="16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3123">
                <a:tc>
                  <a:txBody>
                    <a:bodyPr/>
                    <a:lstStyle/>
                    <a:p>
                      <a:pPr marL="226695" indent="-226695" algn="l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Integración del Sistema, revisiones finales. Creación de manuales</a:t>
                      </a:r>
                      <a:endParaRPr lang="es-AR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16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Diciembre</a:t>
                      </a:r>
                      <a:endParaRPr lang="es-AR" sz="16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37319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EB0A5A3-C538-4066-BB19-7EA82C480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s-AR" dirty="0"/>
              <a:t>Estado del Proyecto- Resumen del 2019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0C1B49A-983E-49F2-B559-B071EE7D9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90165"/>
            <a:ext cx="10018713" cy="3801036"/>
          </a:xfrm>
        </p:spPr>
        <p:txBody>
          <a:bodyPr/>
          <a:lstStyle/>
          <a:p>
            <a:r>
              <a:rPr lang="es-AR" dirty="0"/>
              <a:t>Febrero – marzo		</a:t>
            </a:r>
            <a:r>
              <a:rPr lang="es-AR" dirty="0">
                <a:sym typeface="Wingdings" panose="05000000000000000000" pitchFamily="2" charset="2"/>
              </a:rPr>
              <a:t> Exámenes y trabajo externo</a:t>
            </a:r>
          </a:p>
          <a:p>
            <a:r>
              <a:rPr lang="es-AR" dirty="0">
                <a:sym typeface="Wingdings" panose="05000000000000000000" pitchFamily="2" charset="2"/>
              </a:rPr>
              <a:t>Abril – mayo 			 Trabajo “informal” en el proyecto</a:t>
            </a:r>
          </a:p>
          <a:p>
            <a:r>
              <a:rPr lang="es-AR" dirty="0">
                <a:sym typeface="Wingdings" panose="05000000000000000000" pitchFamily="2" charset="2"/>
              </a:rPr>
              <a:t>Junio  					 Iteración formal de un mes</a:t>
            </a:r>
          </a:p>
          <a:p>
            <a:r>
              <a:rPr lang="es-AR" dirty="0">
                <a:sym typeface="Wingdings" panose="05000000000000000000" pitchFamily="2" charset="2"/>
              </a:rPr>
              <a:t>Julio 					 Exámenes</a:t>
            </a:r>
          </a:p>
          <a:p>
            <a:r>
              <a:rPr lang="es-AR" dirty="0">
                <a:sym typeface="Wingdings" panose="05000000000000000000" pitchFamily="2" charset="2"/>
              </a:rPr>
              <a:t>Agosto – septiembre 	 Iteración formal de un mes (consulta a SA)</a:t>
            </a:r>
          </a:p>
          <a:p>
            <a:r>
              <a:rPr lang="es-AR" dirty="0">
                <a:sym typeface="Wingdings" panose="05000000000000000000" pitchFamily="2" charset="2"/>
              </a:rPr>
              <a:t>Octubre 				 Exámenes (respuesta negativa de SA)</a:t>
            </a:r>
          </a:p>
          <a:p>
            <a:r>
              <a:rPr lang="es-AR" dirty="0"/>
              <a:t>Noviembre				</a:t>
            </a:r>
            <a:r>
              <a:rPr lang="es-AR" dirty="0">
                <a:sym typeface="Wingdings" panose="05000000000000000000" pitchFamily="2" charset="2"/>
              </a:rPr>
              <a:t> Presentación e iteración formal de un mes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1277102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EB0A5A3-C538-4066-BB19-7EA82C480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175" y="0"/>
            <a:ext cx="10018713" cy="1752599"/>
          </a:xfrm>
        </p:spPr>
        <p:txBody>
          <a:bodyPr/>
          <a:lstStyle/>
          <a:p>
            <a:r>
              <a:rPr lang="es-AR" dirty="0"/>
              <a:t>Estado del Proyecto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0C1B49A-983E-49F2-B559-B071EE7D9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98806"/>
            <a:ext cx="10018713" cy="562707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AR" b="1" dirty="0" smtClean="0"/>
              <a:t>Documentación: </a:t>
            </a:r>
            <a:endParaRPr lang="es-AR" dirty="0" smtClean="0"/>
          </a:p>
          <a:p>
            <a:r>
              <a:rPr lang="es-AR" dirty="0" smtClean="0"/>
              <a:t>	De un total de 26 documentos solicitados, </a:t>
            </a:r>
            <a:r>
              <a:rPr lang="es-AR" dirty="0" smtClean="0"/>
              <a:t>se cuenta con: </a:t>
            </a:r>
          </a:p>
          <a:p>
            <a:pPr lvl="1"/>
            <a:r>
              <a:rPr lang="es-AR" dirty="0" smtClean="0"/>
              <a:t>11 completos</a:t>
            </a:r>
          </a:p>
          <a:p>
            <a:pPr lvl="2"/>
            <a:r>
              <a:rPr lang="es-AR" dirty="0" smtClean="0"/>
              <a:t> </a:t>
            </a:r>
            <a:r>
              <a:rPr lang="es-AR" dirty="0" smtClean="0"/>
              <a:t>4 corresponden a la categoría de Análisis y Diseño; 5 corresponden a la Gestión del Proyecto y 2 a Requerimientos.</a:t>
            </a:r>
            <a:endParaRPr lang="es-AR" dirty="0" smtClean="0"/>
          </a:p>
          <a:p>
            <a:pPr lvl="1"/>
            <a:r>
              <a:rPr lang="es-AR" dirty="0" smtClean="0"/>
              <a:t>12 </a:t>
            </a:r>
            <a:r>
              <a:rPr lang="es-AR" dirty="0" smtClean="0"/>
              <a:t>incompletos pero bastante avanzados (+ 50 </a:t>
            </a:r>
            <a:r>
              <a:rPr lang="es-AR" dirty="0" smtClean="0"/>
              <a:t>%) </a:t>
            </a:r>
          </a:p>
          <a:p>
            <a:pPr lvl="2"/>
            <a:r>
              <a:rPr lang="es-AR" dirty="0" smtClean="0"/>
              <a:t>3 corresponden a la categoría de Análisis y Diseño; 6 corresponden a la Gestión del Proyecto; 1 a la Propuesta y 2 a Pruebas.</a:t>
            </a:r>
            <a:endParaRPr lang="es-AR" dirty="0" smtClean="0"/>
          </a:p>
          <a:p>
            <a:pPr lvl="1"/>
            <a:r>
              <a:rPr lang="es-AR" dirty="0" smtClean="0"/>
              <a:t>3 incompletos </a:t>
            </a:r>
            <a:r>
              <a:rPr lang="es-AR" dirty="0" smtClean="0"/>
              <a:t>(todavía no se han realizado</a:t>
            </a:r>
            <a:r>
              <a:rPr lang="es-AR" dirty="0" smtClean="0"/>
              <a:t>)</a:t>
            </a:r>
          </a:p>
          <a:p>
            <a:pPr lvl="2"/>
            <a:r>
              <a:rPr lang="es-AR" dirty="0" smtClean="0"/>
              <a:t>Corresponden </a:t>
            </a:r>
            <a:r>
              <a:rPr lang="es-AR" dirty="0" smtClean="0"/>
              <a:t>a la categoría </a:t>
            </a:r>
            <a:r>
              <a:rPr lang="es-AR" dirty="0" smtClean="0"/>
              <a:t>Manuales. </a:t>
            </a:r>
            <a:r>
              <a:rPr lang="es-AR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421573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EB0A5A3-C538-4066-BB19-7EA82C480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379" y="0"/>
            <a:ext cx="10018713" cy="1752599"/>
          </a:xfrm>
        </p:spPr>
        <p:txBody>
          <a:bodyPr/>
          <a:lstStyle/>
          <a:p>
            <a:r>
              <a:rPr lang="es-AR" dirty="0"/>
              <a:t>Estado del Proyecto II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1484313" y="1448972"/>
          <a:ext cx="10360684" cy="4937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041564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s-AR" dirty="0" smtClean="0"/>
              <a:t>Estado del Proyecto </a:t>
            </a:r>
            <a:r>
              <a:rPr lang="es-AR" dirty="0" smtClean="0"/>
              <a:t>III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98378" y="492370"/>
            <a:ext cx="10018713" cy="5008100"/>
          </a:xfrm>
        </p:spPr>
        <p:txBody>
          <a:bodyPr>
            <a:normAutofit/>
          </a:bodyPr>
          <a:lstStyle/>
          <a:p>
            <a:pPr>
              <a:buNone/>
            </a:pPr>
            <a:endParaRPr lang="es-AR" b="1" dirty="0" smtClean="0"/>
          </a:p>
          <a:p>
            <a:pPr>
              <a:buNone/>
            </a:pPr>
            <a:r>
              <a:rPr lang="es-AR" b="1" dirty="0" smtClean="0"/>
              <a:t>Pruebas</a:t>
            </a:r>
            <a:r>
              <a:rPr lang="es-AR" b="1" dirty="0" smtClean="0"/>
              <a:t>: </a:t>
            </a:r>
            <a:endParaRPr lang="es-AR" dirty="0" smtClean="0"/>
          </a:p>
          <a:p>
            <a:r>
              <a:rPr lang="es-AR" dirty="0" smtClean="0"/>
              <a:t>De un total de 17 CU </a:t>
            </a:r>
            <a:r>
              <a:rPr lang="es-AR" dirty="0" smtClean="0"/>
              <a:t>, se cuenta con lo siguiente:</a:t>
            </a:r>
          </a:p>
          <a:p>
            <a:pPr lvl="1"/>
            <a:r>
              <a:rPr lang="es-AR" dirty="0" smtClean="0"/>
              <a:t> </a:t>
            </a:r>
            <a:r>
              <a:rPr lang="es-AR" dirty="0" smtClean="0"/>
              <a:t>7 de ellos han sido implementados con pruebas, </a:t>
            </a:r>
            <a:endParaRPr lang="es-AR" dirty="0" smtClean="0"/>
          </a:p>
          <a:p>
            <a:pPr lvl="1"/>
            <a:r>
              <a:rPr lang="es-AR" dirty="0" smtClean="0"/>
              <a:t>6 </a:t>
            </a:r>
            <a:r>
              <a:rPr lang="es-AR" dirty="0" smtClean="0"/>
              <a:t>se encuentran implementados sin pruebas y </a:t>
            </a:r>
            <a:endParaRPr lang="es-AR" dirty="0" smtClean="0"/>
          </a:p>
          <a:p>
            <a:pPr lvl="1"/>
            <a:r>
              <a:rPr lang="es-AR" dirty="0" smtClean="0"/>
              <a:t>4 </a:t>
            </a:r>
            <a:r>
              <a:rPr lang="es-AR" dirty="0" smtClean="0"/>
              <a:t>se encuentran sin implementar. </a:t>
            </a:r>
            <a:endParaRPr lang="es-AR" dirty="0" smtClean="0"/>
          </a:p>
          <a:p>
            <a:pPr lvl="1"/>
            <a:r>
              <a:rPr lang="es-AR" dirty="0" smtClean="0"/>
              <a:t> </a:t>
            </a:r>
            <a:r>
              <a:rPr lang="es-AR" dirty="0" smtClean="0"/>
              <a:t>Sumando los CU implementados con y sin pruebas, tenemos el 76 % del sistema desarrollado. </a:t>
            </a:r>
          </a:p>
          <a:p>
            <a:pPr>
              <a:buNone/>
            </a:pPr>
            <a:endParaRPr lang="es-AR" dirty="0" smtClean="0"/>
          </a:p>
          <a:p>
            <a:endParaRPr lang="es-AR" dirty="0"/>
          </a:p>
        </p:txBody>
      </p:sp>
      <p:graphicFrame>
        <p:nvGraphicFramePr>
          <p:cNvPr id="4" name="3 Gráfico"/>
          <p:cNvGraphicFramePr/>
          <p:nvPr/>
        </p:nvGraphicFramePr>
        <p:xfrm>
          <a:off x="4149970" y="3854547"/>
          <a:ext cx="5664592" cy="3172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s-AR" dirty="0" smtClean="0"/>
              <a:t>Estado del </a:t>
            </a:r>
            <a:r>
              <a:rPr lang="es-AR" dirty="0" smtClean="0"/>
              <a:t>Proyecto IV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84310" y="661182"/>
            <a:ext cx="10018713" cy="5008100"/>
          </a:xfrm>
        </p:spPr>
        <p:txBody>
          <a:bodyPr>
            <a:normAutofit/>
          </a:bodyPr>
          <a:lstStyle/>
          <a:p>
            <a:pPr>
              <a:buNone/>
            </a:pPr>
            <a:endParaRPr lang="es-AR" b="1" dirty="0" smtClean="0"/>
          </a:p>
          <a:p>
            <a:pPr>
              <a:buNone/>
            </a:pPr>
            <a:endParaRPr lang="es-AR" b="1" dirty="0" smtClean="0"/>
          </a:p>
          <a:p>
            <a:pPr>
              <a:buNone/>
            </a:pPr>
            <a:r>
              <a:rPr lang="es-AR" b="1" dirty="0" smtClean="0"/>
              <a:t>Pruebas</a:t>
            </a:r>
            <a:r>
              <a:rPr lang="es-AR" b="1" dirty="0" smtClean="0"/>
              <a:t>: </a:t>
            </a:r>
            <a:endParaRPr lang="es-AR" dirty="0" smtClean="0"/>
          </a:p>
          <a:p>
            <a:r>
              <a:rPr lang="es-AR" dirty="0" smtClean="0"/>
              <a:t>En </a:t>
            </a:r>
            <a:r>
              <a:rPr lang="es-AR" dirty="0" smtClean="0"/>
              <a:t>cuanto a las pruebas realizadas hasta el </a:t>
            </a:r>
            <a:r>
              <a:rPr lang="es-AR" dirty="0" smtClean="0"/>
              <a:t>momento: </a:t>
            </a:r>
          </a:p>
          <a:p>
            <a:pPr lvl="1"/>
            <a:r>
              <a:rPr lang="es-AR" dirty="0" smtClean="0"/>
              <a:t>7 </a:t>
            </a:r>
            <a:r>
              <a:rPr lang="es-AR" dirty="0" smtClean="0"/>
              <a:t>CU que han sido implementados, 2 de las pruebas han resultado con éxito (pruebas iniciales y de regresión). </a:t>
            </a:r>
            <a:endParaRPr lang="es-AR" dirty="0" smtClean="0"/>
          </a:p>
          <a:p>
            <a:pPr lvl="1"/>
            <a:r>
              <a:rPr lang="es-AR" dirty="0" smtClean="0"/>
              <a:t>4 </a:t>
            </a:r>
            <a:r>
              <a:rPr lang="es-AR" dirty="0" smtClean="0"/>
              <a:t>de ellos no presentan errores solo que hasta no tener la pantalla principal del Sistema, no se puede agregar funcionalidad al botón volver a Inicio. Por lo tanto no han sido aprobados oficialmente.  </a:t>
            </a:r>
            <a:endParaRPr lang="es-AR" dirty="0" smtClean="0"/>
          </a:p>
          <a:p>
            <a:pPr lvl="1"/>
            <a:r>
              <a:rPr lang="es-AR" dirty="0" smtClean="0"/>
              <a:t>1 </a:t>
            </a:r>
            <a:r>
              <a:rPr lang="es-AR" dirty="0" smtClean="0"/>
              <a:t>solo tiene errores que se deben corregir, que han surgido de las pruebas de regresión. </a:t>
            </a:r>
          </a:p>
          <a:p>
            <a:pPr>
              <a:buNone/>
            </a:pPr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56176" y="0"/>
            <a:ext cx="10018713" cy="1752599"/>
          </a:xfrm>
        </p:spPr>
        <p:txBody>
          <a:bodyPr/>
          <a:lstStyle/>
          <a:p>
            <a:r>
              <a:rPr lang="es-AR" dirty="0" smtClean="0"/>
              <a:t>Estado del Proyecto </a:t>
            </a:r>
            <a:r>
              <a:rPr lang="es-AR" dirty="0" smtClean="0"/>
              <a:t>V</a:t>
            </a:r>
            <a:endParaRPr lang="es-A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2377440" y="1603718"/>
          <a:ext cx="9144000" cy="4965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241481"/>
            <a:ext cx="10018713" cy="1752599"/>
          </a:xfrm>
        </p:spPr>
        <p:txBody>
          <a:bodyPr/>
          <a:lstStyle/>
          <a:p>
            <a:r>
              <a:rPr lang="es-AR" dirty="0"/>
              <a:t>Gestión de Riesgos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71037" y="1194092"/>
            <a:ext cx="9178729" cy="531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33634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-185055"/>
            <a:ext cx="10018713" cy="1752599"/>
          </a:xfrm>
        </p:spPr>
        <p:txBody>
          <a:bodyPr/>
          <a:lstStyle/>
          <a:p>
            <a:r>
              <a:rPr lang="es-AR" dirty="0"/>
              <a:t>Riesgos a futuro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38126" y="1494970"/>
            <a:ext cx="10021721" cy="492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474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08BF852-5F19-46F2-83FE-6528AEC9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Introducción – Sistema VASPA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825B7B8-2642-4E50-9E0D-E85148EB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2438399"/>
            <a:ext cx="10018713" cy="3124201"/>
          </a:xfrm>
        </p:spPr>
        <p:txBody>
          <a:bodyPr/>
          <a:lstStyle/>
          <a:p>
            <a:r>
              <a:rPr lang="es-AR" sz="2800" b="1" dirty="0"/>
              <a:t>V</a:t>
            </a:r>
            <a:r>
              <a:rPr lang="es-AR" dirty="0"/>
              <a:t>isualización</a:t>
            </a:r>
          </a:p>
          <a:p>
            <a:r>
              <a:rPr lang="es-AR" sz="2800" b="1" dirty="0"/>
              <a:t>A</a:t>
            </a:r>
            <a:r>
              <a:rPr lang="es-AR" dirty="0"/>
              <a:t>dministración</a:t>
            </a:r>
          </a:p>
          <a:p>
            <a:r>
              <a:rPr lang="es-AR" sz="2800" b="1" dirty="0"/>
              <a:t>S</a:t>
            </a:r>
            <a:r>
              <a:rPr lang="es-AR" dirty="0"/>
              <a:t>eguimiento</a:t>
            </a:r>
          </a:p>
          <a:p>
            <a:r>
              <a:rPr lang="es-AR" sz="2800" b="1" dirty="0"/>
              <a:t>P</a:t>
            </a:r>
            <a:r>
              <a:rPr lang="es-AR" dirty="0"/>
              <a:t>rogramas de </a:t>
            </a:r>
            <a:r>
              <a:rPr lang="es-AR" sz="2800" b="1" dirty="0"/>
              <a:t>A</a:t>
            </a:r>
            <a:r>
              <a:rPr lang="es-AR" dirty="0"/>
              <a:t>signaturas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493199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458DF6C-430A-4FE6-BEE9-9873D982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92205"/>
            <a:ext cx="10018713" cy="1349188"/>
          </a:xfrm>
        </p:spPr>
        <p:txBody>
          <a:bodyPr/>
          <a:lstStyle/>
          <a:p>
            <a:r>
              <a:rPr lang="es-AR" dirty="0"/>
              <a:t>Cuestiones a definir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4D85991-244B-440C-9B99-B3E7D6695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43318"/>
            <a:ext cx="10018713" cy="4347883"/>
          </a:xfrm>
        </p:spPr>
        <p:txBody>
          <a:bodyPr>
            <a:normAutofit/>
          </a:bodyPr>
          <a:lstStyle/>
          <a:p>
            <a:r>
              <a:rPr lang="es-AR" dirty="0"/>
              <a:t>Fechas límite:</a:t>
            </a:r>
          </a:p>
          <a:p>
            <a:pPr lvl="1"/>
            <a:r>
              <a:rPr lang="es-AR" dirty="0"/>
              <a:t>¿Un docente debe poder cargar un programa fuera de término? ¿Existiría alguna “marca” sobre el programa cuando esto suceda?</a:t>
            </a:r>
          </a:p>
          <a:p>
            <a:pPr lvl="1"/>
            <a:r>
              <a:rPr lang="es-AR" dirty="0"/>
              <a:t>¿Qué hacer cuando se le envíen X notificaciones a un docente y este no responda ni realice la carga? ¿Advertencia a algún superior?</a:t>
            </a:r>
          </a:p>
          <a:p>
            <a:r>
              <a:rPr lang="es-AR" dirty="0"/>
              <a:t>Vigencia de un programa</a:t>
            </a:r>
          </a:p>
          <a:p>
            <a:r>
              <a:rPr lang="es-AR" dirty="0"/>
              <a:t>¿Carga de programas por fuera del Sistema?</a:t>
            </a:r>
          </a:p>
        </p:txBody>
      </p:sp>
    </p:spTree>
    <p:extLst>
      <p:ext uri="{BB962C8B-B14F-4D97-AF65-F5344CB8AC3E}">
        <p14:creationId xmlns:p14="http://schemas.microsoft.com/office/powerpoint/2010/main" xmlns="" val="1461227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D3D3C5E-AD47-4DAC-8A45-DADDC1B82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922" y="504265"/>
            <a:ext cx="10018713" cy="1125068"/>
          </a:xfrm>
        </p:spPr>
        <p:txBody>
          <a:bodyPr/>
          <a:lstStyle/>
          <a:p>
            <a:r>
              <a:rPr lang="es-AR" dirty="0"/>
              <a:t>Cuestiones a definir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ADE1AAD-CE76-427C-B709-D78D3DFFC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48119"/>
            <a:ext cx="10018713" cy="4043082"/>
          </a:xfrm>
        </p:spPr>
        <p:txBody>
          <a:bodyPr>
            <a:normAutofit/>
          </a:bodyPr>
          <a:lstStyle/>
          <a:p>
            <a:r>
              <a:rPr lang="es-AR" dirty="0"/>
              <a:t>Departamentos – Divisiones</a:t>
            </a:r>
          </a:p>
          <a:p>
            <a:r>
              <a:rPr lang="es-AR" dirty="0"/>
              <a:t>¿Un docente puede aparecer que se encarga tanto en la teoría como en la práctica? ¿O solo puede estar en una de ellas en el programa de la asignatura? *AGREGAR IMAGEN*</a:t>
            </a:r>
          </a:p>
          <a:p>
            <a:r>
              <a:rPr lang="es-AR" dirty="0"/>
              <a:t>Docente responsable e integrante</a:t>
            </a:r>
          </a:p>
          <a:p>
            <a:pPr lvl="1"/>
            <a:r>
              <a:rPr lang="es-AR" dirty="0"/>
              <a:t>¿Hay un (y solo un) docente responsable y el resto son integrantes? ¿</a:t>
            </a:r>
            <a:r>
              <a:rPr lang="es-AR" dirty="0" err="1"/>
              <a:t>Haycasos</a:t>
            </a:r>
            <a:r>
              <a:rPr lang="es-AR" dirty="0"/>
              <a:t> excepcionales con varios responsables? ¿Quién debería cargar el programa?</a:t>
            </a:r>
          </a:p>
        </p:txBody>
      </p:sp>
    </p:spTree>
    <p:extLst>
      <p:ext uri="{BB962C8B-B14F-4D97-AF65-F5344CB8AC3E}">
        <p14:creationId xmlns:p14="http://schemas.microsoft.com/office/powerpoint/2010/main" xmlns="" val="4235005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458DF6C-430A-4FE6-BEE9-9873D982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852" y="394448"/>
            <a:ext cx="10018713" cy="1470211"/>
          </a:xfrm>
        </p:spPr>
        <p:txBody>
          <a:bodyPr/>
          <a:lstStyle/>
          <a:p>
            <a:r>
              <a:rPr lang="es-AR" dirty="0"/>
              <a:t>Cuestiones a Definir III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4D85991-244B-440C-9B99-B3E7D6695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852" y="1990164"/>
            <a:ext cx="10018713" cy="4347883"/>
          </a:xfrm>
        </p:spPr>
        <p:txBody>
          <a:bodyPr>
            <a:normAutofit/>
          </a:bodyPr>
          <a:lstStyle/>
          <a:p>
            <a:r>
              <a:rPr lang="es-AR" dirty="0"/>
              <a:t>Revisión de Programas (sólo datos que revisan, previsualizar PDF, saltar algún control)</a:t>
            </a:r>
          </a:p>
          <a:p>
            <a:pPr lvl="1"/>
            <a:r>
              <a:rPr lang="es-AR" dirty="0"/>
              <a:t>Los datos formales (código de carrera, nombre de carrera, nombre de asignatura, etc.) se encontrarán precargados por Secretaría Académica y no serán modificables por el profesor.</a:t>
            </a:r>
          </a:p>
          <a:p>
            <a:r>
              <a:rPr lang="es-AR" dirty="0"/>
              <a:t>Atributos "</a:t>
            </a:r>
            <a:r>
              <a:rPr lang="es-AR" dirty="0" err="1"/>
              <a:t>anioCarrera</a:t>
            </a:r>
            <a:r>
              <a:rPr lang="es-AR" dirty="0"/>
              <a:t>" y "</a:t>
            </a:r>
            <a:r>
              <a:rPr lang="es-AR" dirty="0" err="1"/>
              <a:t>regimenCursada</a:t>
            </a:r>
            <a:r>
              <a:rPr lang="es-AR" dirty="0"/>
              <a:t>" de la tabla PROGRAMA</a:t>
            </a:r>
          </a:p>
          <a:p>
            <a:r>
              <a:rPr lang="es-AR" dirty="0"/>
              <a:t>Horas de cursada de Teoría y de </a:t>
            </a:r>
            <a:r>
              <a:rPr lang="es-AR" dirty="0" smtClean="0"/>
              <a:t>Práctica</a:t>
            </a:r>
          </a:p>
          <a:p>
            <a:r>
              <a:rPr lang="es-AR" dirty="0" smtClean="0"/>
              <a:t>¿Hasta qué tamaño (Mb) se puede subir un programa y un plan al sistema?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258829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0F1B4F4-0C7A-4C0E-8584-95718BC545EC}"/>
              </a:ext>
            </a:extLst>
          </p:cNvPr>
          <p:cNvSpPr/>
          <p:nvPr/>
        </p:nvSpPr>
        <p:spPr>
          <a:xfrm rot="20412167">
            <a:off x="3988076" y="2403824"/>
            <a:ext cx="663358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¡</a:t>
            </a:r>
            <a:r>
              <a:rPr lang="es-ES" sz="6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Muchas gracias!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BBF285E2-50A8-4654-BD24-220C20D7C57B}"/>
              </a:ext>
            </a:extLst>
          </p:cNvPr>
          <p:cNvSpPr txBox="1"/>
          <p:nvPr/>
        </p:nvSpPr>
        <p:spPr>
          <a:xfrm>
            <a:off x="7202660" y="5767753"/>
            <a:ext cx="4740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https://github.com/fge23/Sistema-VASPA</a:t>
            </a:r>
          </a:p>
        </p:txBody>
      </p:sp>
    </p:spTree>
    <p:extLst>
      <p:ext uri="{BB962C8B-B14F-4D97-AF65-F5344CB8AC3E}">
        <p14:creationId xmlns:p14="http://schemas.microsoft.com/office/powerpoint/2010/main" xmlns="" val="344206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0148" y="477485"/>
            <a:ext cx="8271803" cy="1240040"/>
          </a:xfrm>
        </p:spPr>
        <p:txBody>
          <a:bodyPr>
            <a:normAutofit/>
          </a:bodyPr>
          <a:lstStyle/>
          <a:p>
            <a:pPr algn="l"/>
            <a:r>
              <a:rPr lang="es-AR" sz="5400" dirty="0"/>
              <a:t>Temario I - Presentación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xmlns="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5816" y="1954570"/>
            <a:ext cx="8028303" cy="42551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/>
              <a:t>Funcionamiento de gestión de programas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300" dirty="0">
                <a:solidFill>
                  <a:schemeClr val="accent6">
                    <a:lumMod val="50000"/>
                  </a:schemeClr>
                </a:solidFill>
              </a:rPr>
              <a:t>Comparativa funcionamiento actual vs Sistema VASPA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300" dirty="0">
                <a:solidFill>
                  <a:schemeClr val="accent6">
                    <a:lumMod val="50000"/>
                  </a:schemeClr>
                </a:solidFill>
              </a:rPr>
              <a:t>Diagrama de Casos de Uso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/>
              <a:t>Planificación a largo plazo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/>
              <a:t>Estimación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/>
              <a:t>Estado del Proyecto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/>
              <a:t>Gestión de Riesgos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/>
              <a:t>Cuestiones a definir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xmlns="" val="50320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FA4EADB5-92CE-4B25-BE21-7FC484AE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5237" y="477485"/>
            <a:ext cx="8892471" cy="1240040"/>
          </a:xfrm>
        </p:spPr>
        <p:txBody>
          <a:bodyPr>
            <a:normAutofit fontScale="90000"/>
          </a:bodyPr>
          <a:lstStyle/>
          <a:p>
            <a:r>
              <a:rPr lang="es-AR" dirty="0"/>
              <a:t>Temario II – Implementación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xmlns="" id="{7035CB29-6D24-4E02-AC9F-07DC0DE93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0611" y="2061349"/>
            <a:ext cx="7350402" cy="42551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400" dirty="0"/>
              <a:t>Implementación de Casos de Uso</a:t>
            </a:r>
            <a:endParaRPr lang="es-AR" sz="22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9E93C3DC-EA10-4E41-BDEF-6D23E1C605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40978" y="4091207"/>
            <a:ext cx="910043" cy="436821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xmlns="" id="{8646EEDC-88A1-4D49-A526-A92135A622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28325" y="3980078"/>
            <a:ext cx="1426788" cy="784734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xmlns="" id="{4A2D40FB-590B-4A55-B259-6C3ECBBC25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77279" y="4881032"/>
            <a:ext cx="1099435" cy="579722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xmlns="" id="{B2430BC3-AAE9-4FD6-9B04-9E1C8B7005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3928" y="4733979"/>
            <a:ext cx="1250771" cy="646211"/>
          </a:xfrm>
          <a:prstGeom prst="rect">
            <a:avLst/>
          </a:prstGeom>
        </p:spPr>
      </p:pic>
      <p:grpSp>
        <p:nvGrpSpPr>
          <p:cNvPr id="25" name="Grupo 24">
            <a:extLst>
              <a:ext uri="{FF2B5EF4-FFF2-40B4-BE49-F238E27FC236}">
                <a16:creationId xmlns:a16="http://schemas.microsoft.com/office/drawing/2014/main" xmlns="" id="{6FBCDE22-F651-45B0-99A1-055E6ABDF7ED}"/>
              </a:ext>
            </a:extLst>
          </p:cNvPr>
          <p:cNvGrpSpPr/>
          <p:nvPr/>
        </p:nvGrpSpPr>
        <p:grpSpPr>
          <a:xfrm>
            <a:off x="5372886" y="3229932"/>
            <a:ext cx="3376622" cy="579722"/>
            <a:chOff x="8291959" y="2610964"/>
            <a:chExt cx="3698522" cy="717692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xmlns="" id="{8EF366B3-0A5E-4158-883D-ADDFEF56C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408070" y="2692060"/>
              <a:ext cx="582411" cy="582411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xmlns="" id="{16FD14F2-15D3-4DD2-9D3C-D16633A6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449680" y="2610964"/>
              <a:ext cx="472757" cy="666824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xmlns="" id="{F8D896A9-662E-4D9F-A70A-6AAF6F5C5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291959" y="2610964"/>
              <a:ext cx="666824" cy="666824"/>
            </a:xfrm>
            <a:prstGeom prst="rect">
              <a:avLst/>
            </a:prstGeom>
          </p:spPr>
        </p:pic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xmlns="" id="{34384560-A72D-4409-8A84-1ED46309C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351230" y="2661832"/>
              <a:ext cx="666824" cy="6668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384966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61686"/>
            <a:ext cx="10574997" cy="1752599"/>
          </a:xfrm>
        </p:spPr>
        <p:txBody>
          <a:bodyPr/>
          <a:lstStyle/>
          <a:p>
            <a:r>
              <a:rPr lang="es-AR" dirty="0"/>
              <a:t>Comparativa funcionamiento actual – futuro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F5FF892-247B-4782-9E12-A9439F8D5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72344"/>
            <a:ext cx="10018713" cy="4985656"/>
          </a:xfrm>
        </p:spPr>
        <p:txBody>
          <a:bodyPr>
            <a:normAutofit lnSpcReduction="10000"/>
          </a:bodyPr>
          <a:lstStyle/>
          <a:p>
            <a:r>
              <a:rPr lang="es-AR" dirty="0"/>
              <a:t>Actualmente:</a:t>
            </a:r>
          </a:p>
          <a:p>
            <a:pPr lvl="1"/>
            <a:r>
              <a:rPr lang="es-AR" dirty="0"/>
              <a:t>Los profesores completan el programa de la asignatura en un documento Word.</a:t>
            </a:r>
          </a:p>
          <a:p>
            <a:pPr lvl="1"/>
            <a:r>
              <a:rPr lang="es-AR" dirty="0"/>
              <a:t>Empleado de SA cuenta con una hoja de cálculo en donde tiene un registro de los programas de asignaturas con su correspondiente vigencia, profesor responsable.</a:t>
            </a:r>
          </a:p>
          <a:p>
            <a:pPr lvl="1"/>
            <a:r>
              <a:rPr lang="es-AR" dirty="0"/>
              <a:t>Se solicita el programa (actualización o uno nuevo) al profesor mediante correo.</a:t>
            </a:r>
          </a:p>
          <a:p>
            <a:pPr lvl="1"/>
            <a:r>
              <a:rPr lang="es-AR" dirty="0"/>
              <a:t>Los programas son revisados tanto por SA como el director del departamento correspondiente.</a:t>
            </a:r>
          </a:p>
          <a:p>
            <a:pPr lvl="1"/>
            <a:r>
              <a:rPr lang="es-AR" dirty="0"/>
              <a:t>No hay un seguimiento de los programas.</a:t>
            </a:r>
          </a:p>
          <a:p>
            <a:pPr lvl="1"/>
            <a:r>
              <a:rPr lang="es-AR" dirty="0"/>
              <a:t>No hay un proceso definido para la firma de las autoridades:</a:t>
            </a:r>
          </a:p>
          <a:p>
            <a:pPr lvl="2"/>
            <a:r>
              <a:rPr lang="es-AR" dirty="0"/>
              <a:t>SA  </a:t>
            </a:r>
            <a:r>
              <a:rPr lang="es-AR" dirty="0">
                <a:sym typeface="Wingdings" panose="05000000000000000000" pitchFamily="2" charset="2"/>
              </a:rPr>
              <a:t> </a:t>
            </a:r>
            <a:r>
              <a:rPr lang="es-AR" dirty="0"/>
              <a:t>Departamento</a:t>
            </a:r>
          </a:p>
          <a:p>
            <a:pPr lvl="2"/>
            <a:r>
              <a:rPr lang="es-AR" dirty="0"/>
              <a:t>Departamento </a:t>
            </a:r>
            <a:r>
              <a:rPr lang="es-AR" dirty="0">
                <a:sym typeface="Wingdings" panose="05000000000000000000" pitchFamily="2" charset="2"/>
              </a:rPr>
              <a:t></a:t>
            </a:r>
            <a:r>
              <a:rPr lang="es-AR" dirty="0"/>
              <a:t>  SA</a:t>
            </a:r>
          </a:p>
          <a:p>
            <a:pPr lvl="1"/>
            <a:r>
              <a:rPr lang="es-AR" dirty="0"/>
              <a:t>Programa digitalizado y el original es guardado en un </a:t>
            </a:r>
            <a:r>
              <a:rPr lang="es-AR" dirty="0" err="1"/>
              <a:t>bibliorato</a:t>
            </a:r>
            <a:r>
              <a:rPr lang="es-AR" dirty="0"/>
              <a:t>.</a:t>
            </a:r>
          </a:p>
          <a:p>
            <a:pPr lvl="1"/>
            <a:endParaRPr lang="es-AR" dirty="0"/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423947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ED6D180-92C1-4333-BA91-2BBA4DD9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360686" cy="1752599"/>
          </a:xfrm>
        </p:spPr>
        <p:txBody>
          <a:bodyPr/>
          <a:lstStyle/>
          <a:p>
            <a:r>
              <a:rPr lang="es-AR" dirty="0"/>
              <a:t>Comparativa funcionamiento actual - futuro </a:t>
            </a:r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xmlns="" id="{CEA8B96E-5837-4A4D-A606-8D01BA9A3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84300" y="1308100"/>
            <a:ext cx="10807700" cy="5549900"/>
          </a:xfrm>
        </p:spPr>
      </p:pic>
    </p:spTree>
    <p:extLst>
      <p:ext uri="{BB962C8B-B14F-4D97-AF65-F5344CB8AC3E}">
        <p14:creationId xmlns:p14="http://schemas.microsoft.com/office/powerpoint/2010/main" xmlns="" val="416534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8E5154C-DCCF-4EF4-A599-6C5F443E3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025" y="685800"/>
            <a:ext cx="10508566" cy="1752599"/>
          </a:xfrm>
        </p:spPr>
        <p:txBody>
          <a:bodyPr/>
          <a:lstStyle/>
          <a:p>
            <a:r>
              <a:rPr lang="es-AR" dirty="0"/>
              <a:t>Comparativa funcionamiento actual - futuro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E1A4805-831B-4F38-AD2E-0BA47901F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800" dirty="0"/>
              <a:t>Ventajas generales del Sistema VASPA:</a:t>
            </a:r>
          </a:p>
          <a:p>
            <a:pPr lvl="1"/>
            <a:r>
              <a:rPr lang="es-AR" sz="2400" dirty="0"/>
              <a:t>Registros de las notificaciones enviadas a docentes </a:t>
            </a:r>
            <a:r>
              <a:rPr lang="es-AR" sz="2400" dirty="0">
                <a:sym typeface="Wingdings" panose="05000000000000000000" pitchFamily="2" charset="2"/>
              </a:rPr>
              <a:t> Mayor control</a:t>
            </a:r>
            <a:endParaRPr lang="es-AR" sz="2400" dirty="0"/>
          </a:p>
          <a:p>
            <a:pPr lvl="1"/>
            <a:r>
              <a:rPr lang="es-AR" sz="2400" dirty="0"/>
              <a:t>Democratización del acceso a la información </a:t>
            </a:r>
          </a:p>
          <a:p>
            <a:pPr lvl="1"/>
            <a:r>
              <a:rPr lang="es-AR" sz="2400" dirty="0"/>
              <a:t>Mayor eficiencia en el uso de recursos de la universidad</a:t>
            </a: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3912988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8DA77BB3-B03A-4841-9B03-9EE22063CC69}"/>
              </a:ext>
            </a:extLst>
          </p:cNvPr>
          <p:cNvSpPr/>
          <p:nvPr/>
        </p:nvSpPr>
        <p:spPr>
          <a:xfrm rot="21183231">
            <a:off x="1980788" y="1591206"/>
            <a:ext cx="8758298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6600" b="1" dirty="0">
                <a:ln/>
                <a:solidFill>
                  <a:schemeClr val="accent3"/>
                </a:solidFill>
              </a:rPr>
              <a:t>Vista General del Sistema - Diagrama de Casos de Uso</a:t>
            </a:r>
            <a:endParaRPr lang="es-ES" sz="66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1604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6E86104B-2416-4C39-94D1-3F41BA25E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1138517" y="0"/>
            <a:ext cx="11053483" cy="6858000"/>
          </a:xfrm>
        </p:spPr>
      </p:pic>
    </p:spTree>
    <p:extLst>
      <p:ext uri="{BB962C8B-B14F-4D97-AF65-F5344CB8AC3E}">
        <p14:creationId xmlns:p14="http://schemas.microsoft.com/office/powerpoint/2010/main" xmlns="" val="2116906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1877</TotalTime>
  <Words>852</Words>
  <Application>Microsoft Office PowerPoint</Application>
  <PresentationFormat>Personalizado</PresentationFormat>
  <Paragraphs>127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Parallax</vt:lpstr>
      <vt:lpstr>Sistema VASPA</vt:lpstr>
      <vt:lpstr>Introducción – Sistema VASPA</vt:lpstr>
      <vt:lpstr>Temario I - Presentación</vt:lpstr>
      <vt:lpstr>Temario II – Implementación</vt:lpstr>
      <vt:lpstr>Comparativa funcionamiento actual – futuro</vt:lpstr>
      <vt:lpstr>Comparativa funcionamiento actual - futuro </vt:lpstr>
      <vt:lpstr>Comparativa funcionamiento actual - futuro</vt:lpstr>
      <vt:lpstr>Diapositiva 8</vt:lpstr>
      <vt:lpstr>Diapositiva 9</vt:lpstr>
      <vt:lpstr>Estimación</vt:lpstr>
      <vt:lpstr>Planificación a largo plazo (cursada)</vt:lpstr>
      <vt:lpstr>Estado del Proyecto- Resumen del 2019</vt:lpstr>
      <vt:lpstr>Estado del Proyecto I</vt:lpstr>
      <vt:lpstr>Estado del Proyecto II</vt:lpstr>
      <vt:lpstr>Estado del Proyecto III</vt:lpstr>
      <vt:lpstr>Estado del Proyecto IV</vt:lpstr>
      <vt:lpstr>Estado del Proyecto V</vt:lpstr>
      <vt:lpstr>Gestión de Riesgos</vt:lpstr>
      <vt:lpstr>Riesgos a futuro</vt:lpstr>
      <vt:lpstr>Cuestiones a definir I</vt:lpstr>
      <vt:lpstr>Cuestiones a definir II</vt:lpstr>
      <vt:lpstr>Cuestiones a Definir III</vt:lpstr>
      <vt:lpstr>Diapositiva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VASPA</dc:title>
  <dc:creator>fabricio</dc:creator>
  <cp:lastModifiedBy>Usuario</cp:lastModifiedBy>
  <cp:revision>228</cp:revision>
  <dcterms:created xsi:type="dcterms:W3CDTF">2018-08-31T15:28:26Z</dcterms:created>
  <dcterms:modified xsi:type="dcterms:W3CDTF">2019-11-10T00:34:46Z</dcterms:modified>
</cp:coreProperties>
</file>