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34"/>
  </p:notesMasterIdLst>
  <p:sldIdLst>
    <p:sldId id="267" r:id="rId2"/>
    <p:sldId id="268" r:id="rId3"/>
    <p:sldId id="354" r:id="rId4"/>
    <p:sldId id="269" r:id="rId5"/>
    <p:sldId id="403" r:id="rId6"/>
    <p:sldId id="372" r:id="rId7"/>
    <p:sldId id="374" r:id="rId8"/>
    <p:sldId id="375" r:id="rId9"/>
    <p:sldId id="376" r:id="rId10"/>
    <p:sldId id="377" r:id="rId11"/>
    <p:sldId id="382" r:id="rId12"/>
    <p:sldId id="383" r:id="rId13"/>
    <p:sldId id="384" r:id="rId14"/>
    <p:sldId id="385" r:id="rId15"/>
    <p:sldId id="400" r:id="rId16"/>
    <p:sldId id="378" r:id="rId17"/>
    <p:sldId id="397" r:id="rId18"/>
    <p:sldId id="379" r:id="rId19"/>
    <p:sldId id="398" r:id="rId20"/>
    <p:sldId id="404" r:id="rId21"/>
    <p:sldId id="405" r:id="rId22"/>
    <p:sldId id="399" r:id="rId23"/>
    <p:sldId id="381" r:id="rId24"/>
    <p:sldId id="387" r:id="rId25"/>
    <p:sldId id="395" r:id="rId26"/>
    <p:sldId id="388" r:id="rId27"/>
    <p:sldId id="401" r:id="rId28"/>
    <p:sldId id="402" r:id="rId29"/>
    <p:sldId id="391" r:id="rId30"/>
    <p:sldId id="389" r:id="rId31"/>
    <p:sldId id="390" r:id="rId32"/>
    <p:sldId id="27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9F9"/>
    <a:srgbClr val="374D81"/>
    <a:srgbClr val="82D0D8"/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333" autoAdjust="0"/>
  </p:normalViewPr>
  <p:slideViewPr>
    <p:cSldViewPr snapToGrid="0">
      <p:cViewPr varScale="1">
        <p:scale>
          <a:sx n="107" d="100"/>
          <a:sy n="107" d="100"/>
        </p:scale>
        <p:origin x="76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50.85</c:v>
                </c:pt>
                <c:pt idx="6">
                  <c:v>46.42</c:v>
                </c:pt>
                <c:pt idx="7">
                  <c:v>24.419999999999987</c:v>
                </c:pt>
                <c:pt idx="8">
                  <c:v>10.850000000000014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987648"/>
        <c:axId val="78989184"/>
      </c:lineChart>
      <c:dateAx>
        <c:axId val="7898764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8989184"/>
        <c:crosses val="autoZero"/>
        <c:auto val="1"/>
        <c:lblOffset val="100"/>
        <c:baseTimeUnit val="days"/>
      </c:dateAx>
      <c:valAx>
        <c:axId val="7898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898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0.94117</cdr:x>
      <cdr:y>0.94601</cdr:y>
    </cdr:from>
    <cdr:to>
      <cdr:x>1</cdr:x>
      <cdr:y>0.9864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:a16="http://schemas.microsoft.com/office/drawing/2014/main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474795" y="6487747"/>
          <a:ext cx="71720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524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5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jpeg"/><Relationship Id="rId18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9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endParaRPr lang="es-AR" sz="24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036813" y="2156953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4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</a:t>
            </a: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>
                <a:latin typeface="Georgia" panose="02040502050405020303" pitchFamily="18" charset="0"/>
              </a:rPr>
              <a:t>Duración total del </a:t>
            </a:r>
            <a:r>
              <a:rPr lang="es-ES" sz="2000" dirty="0">
                <a:latin typeface="Georgia" panose="02040502050405020303" pitchFamily="18" charset="0"/>
              </a:rPr>
              <a:t>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0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20/08/2018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 y 4 días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finición del nombre del equipo y del sistema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Primer contacto con el cliente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Diseño inicial de un nuevo circuito para la gestión de programas</a:t>
            </a: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112006-FC23-41E7-83B7-884D3EA71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683" y="3984815"/>
            <a:ext cx="1344705" cy="13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6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42048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A9892C-E43D-4950-A9DB-82D0909AEB99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26/10/2018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6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Especificación de requerimientos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Script de Base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Casos de Uso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Prototipos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Código fuente del primer ABM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68F66A-CBEF-48F6-ACAD-43B4CF6CA2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7059" y="1146524"/>
            <a:ext cx="6364941" cy="57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A3151E-9801-4177-9D45-E0BCDCE47895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27/10/2018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18/10/2020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103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documentación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Sistema web y aplicación móvil 100% funcionales </a:t>
            </a:r>
          </a:p>
          <a:p>
            <a:pPr lvl="1"/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39EDCA-90AA-497B-9BB2-9A681A92C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7705" y="1196638"/>
            <a:ext cx="6329082" cy="56613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0D751C-2D3B-4289-A03E-4A94D23B0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74" y="4784287"/>
            <a:ext cx="284656" cy="2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6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D80EE5-216D-4845-9450-E702A6BBF160}"/>
              </a:ext>
            </a:extLst>
          </p:cNvPr>
          <p:cNvSpPr txBox="1"/>
          <p:nvPr/>
        </p:nvSpPr>
        <p:spPr>
          <a:xfrm>
            <a:off x="1913965" y="1968549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19/10/2020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08/11/2020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manual de instalación, manual de usuario y memoria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Revisión general del proyecto y del repositorio GitHub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D063A4-B03A-4084-9F31-84469F4EA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521" y="1739154"/>
            <a:ext cx="1790886" cy="2534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0F8C484-9B80-45CF-AA8B-F72B00002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896" y="2905358"/>
            <a:ext cx="1792152" cy="2534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70B659-CD77-4A95-BF87-5E2F11DC2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3634" y="4041153"/>
            <a:ext cx="1818453" cy="2565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95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662071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58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931012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Estimaciones</a:t>
            </a:r>
          </a:p>
        </p:txBody>
      </p:sp>
    </p:spTree>
    <p:extLst>
      <p:ext uri="{BB962C8B-B14F-4D97-AF65-F5344CB8AC3E}">
        <p14:creationId xmlns:p14="http://schemas.microsoft.com/office/powerpoint/2010/main" val="4258438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946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9B4C296-372F-455A-BE5A-B512322B8EDE}"/>
              </a:ext>
            </a:extLst>
          </p:cNvPr>
          <p:cNvSpPr txBox="1"/>
          <p:nvPr/>
        </p:nvSpPr>
        <p:spPr>
          <a:xfrm>
            <a:off x="0" y="116542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88377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400346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48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Introducción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Características destacadas y mejoras </a:t>
            </a:r>
            <a:r>
              <a:rPr lang="es-ES" sz="2400">
                <a:latin typeface="Georgia" panose="02040502050405020303" pitchFamily="18" charset="0"/>
              </a:rPr>
              <a:t>a futuro</a:t>
            </a:r>
            <a:endParaRPr lang="es-ES" sz="2400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Gestión de Riesgos I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/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Se realizó en 11 iteraciones.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riesgos gestionados </a:t>
            </a:r>
            <a:r>
              <a:rPr lang="es-ES" sz="2000" dirty="0">
                <a:latin typeface="Georgia" panose="02040502050405020303" pitchFamily="18" charset="0"/>
                <a:sym typeface="Wingdings" panose="05000000000000000000" pitchFamily="2" charset="2"/>
              </a:rPr>
              <a:t> todos fueron mitigados</a:t>
            </a:r>
            <a:endParaRPr lang="es-ES" sz="2000" dirty="0">
              <a:latin typeface="Georgia" panose="02040502050405020303" pitchFamily="18" charset="0"/>
            </a:endParaRP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0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6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1 riesgo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85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Gestión de Riesgos II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1593277" y="1649095"/>
            <a:ext cx="81592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Algunos riesgos destacados</a:t>
            </a: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610513"/>
              </p:ext>
            </p:extLst>
          </p:nvPr>
        </p:nvGraphicFramePr>
        <p:xfrm>
          <a:off x="1694231" y="2544854"/>
          <a:ext cx="1023979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266">
                  <a:extLst>
                    <a:ext uri="{9D8B030D-6E8A-4147-A177-3AD203B41FA5}">
                      <a16:colId xmlns:a16="http://schemas.microsoft.com/office/drawing/2014/main" val="388183857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val="341910884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val="2021820195"/>
                    </a:ext>
                  </a:extLst>
                </a:gridCol>
              </a:tblGrid>
              <a:tr h="249382">
                <a:tc>
                  <a:txBody>
                    <a:bodyPr/>
                    <a:lstStyle/>
                    <a:p>
                      <a:r>
                        <a:rPr lang="es-AR" dirty="0"/>
                        <a:t>Elaboración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Construcción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Transición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31946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No lograr la generación del programa de asignatura en PDF por la falta de experiencia del grupo de desarrollo.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No se realicen reuniones con el equipo docente, una vez finalizada la cursada para mostrar avances del proyecto y/o realizar consultas.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 recibir</a:t>
                      </a:r>
                      <a:r>
                        <a:rPr lang="es-AR" baseline="0" dirty="0"/>
                        <a:t> la aprobación de la memoria por parte del equipo docente, esto imposibilitaría poder rendir la asignatura en Diciembre</a:t>
                      </a:r>
                      <a:r>
                        <a:rPr lang="es-AR" dirty="0"/>
                        <a:t>.</a:t>
                      </a:r>
                      <a:r>
                        <a:rPr lang="es-AR" baseline="0" dirty="0"/>
                        <a:t>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8642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Falta de utilización de las herramientas </a:t>
                      </a:r>
                      <a:r>
                        <a:rPr lang="es-AR" dirty="0" err="1"/>
                        <a:t>Git</a:t>
                      </a:r>
                      <a:r>
                        <a:rPr lang="es-AR" dirty="0"/>
                        <a:t> y GitHub para el control de versión</a:t>
                      </a:r>
                      <a:r>
                        <a:rPr lang="es-AR" baseline="0" dirty="0"/>
                        <a:t> del proyecto. </a:t>
                      </a:r>
                      <a:r>
                        <a:rPr lang="es-AR" b="1" baseline="0" dirty="0"/>
                        <a:t>Eliminado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Tener problemas (errores) al volver a ejecutar la app móvil debido a un cambio de versión del </a:t>
                      </a:r>
                      <a:r>
                        <a:rPr lang="es-AR" dirty="0" err="1"/>
                        <a:t>framework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Ionic</a:t>
                      </a:r>
                      <a:r>
                        <a:rPr lang="es-AR" dirty="0"/>
                        <a:t>. </a:t>
                      </a:r>
                      <a:r>
                        <a:rPr lang="es-AR" b="1" dirty="0"/>
                        <a:t>Contingencia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4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63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03322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Validación y Verificación</a:t>
            </a:r>
          </a:p>
        </p:txBody>
      </p:sp>
    </p:spTree>
    <p:extLst>
      <p:ext uri="{BB962C8B-B14F-4D97-AF65-F5344CB8AC3E}">
        <p14:creationId xmlns:p14="http://schemas.microsoft.com/office/powerpoint/2010/main" val="2803738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2897944" y="1617785"/>
            <a:ext cx="199761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Plan de Pruebas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3008141" y="3810001"/>
            <a:ext cx="1999957" cy="5767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Desaprobado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2808849" y="5242560"/>
            <a:ext cx="236806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de Regresión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8781757" y="5242559"/>
            <a:ext cx="1765496" cy="57677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Aprobado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6503962" y="2846364"/>
            <a:ext cx="1852247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Iniciales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529753" y="1606062"/>
            <a:ext cx="1812389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Casos de Prueba</a:t>
            </a:r>
          </a:p>
        </p:txBody>
      </p:sp>
      <p:cxnSp>
        <p:nvCxnSpPr>
          <p:cNvPr id="10" name="9 Conector recto de flecha"/>
          <p:cNvCxnSpPr>
            <a:stCxn id="3" idx="3"/>
          </p:cNvCxnSpPr>
          <p:nvPr/>
        </p:nvCxnSpPr>
        <p:spPr>
          <a:xfrm>
            <a:off x="4895555" y="1906173"/>
            <a:ext cx="1645922" cy="7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050302" y="1561514"/>
            <a:ext cx="14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Elaboración</a:t>
            </a:r>
          </a:p>
        </p:txBody>
      </p:sp>
      <p:cxnSp>
        <p:nvCxnSpPr>
          <p:cNvPr id="17" name="16 Conector recto de flecha"/>
          <p:cNvCxnSpPr>
            <a:stCxn id="8" idx="2"/>
          </p:cNvCxnSpPr>
          <p:nvPr/>
        </p:nvCxnSpPr>
        <p:spPr>
          <a:xfrm>
            <a:off x="7435948" y="2182837"/>
            <a:ext cx="5861" cy="658837"/>
          </a:xfrm>
          <a:prstGeom prst="straightConnector1">
            <a:avLst/>
          </a:prstGeom>
          <a:ln>
            <a:tailEnd type="arrow"/>
          </a:ln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7469945" y="2293034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Realización</a:t>
            </a:r>
          </a:p>
        </p:txBody>
      </p:sp>
      <p:cxnSp>
        <p:nvCxnSpPr>
          <p:cNvPr id="25" name="24 Conector recto"/>
          <p:cNvCxnSpPr>
            <a:cxnSpLocks/>
            <a:stCxn id="7" idx="1"/>
          </p:cNvCxnSpPr>
          <p:nvPr/>
        </p:nvCxnSpPr>
        <p:spPr>
          <a:xfrm flipH="1">
            <a:off x="4085493" y="3134752"/>
            <a:ext cx="24184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4" idx="1"/>
          </p:cNvCxnSpPr>
          <p:nvPr/>
        </p:nvCxnSpPr>
        <p:spPr>
          <a:xfrm>
            <a:off x="2447778" y="4093698"/>
            <a:ext cx="560363" cy="46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cxnSpLocks/>
          </p:cNvCxnSpPr>
          <p:nvPr/>
        </p:nvCxnSpPr>
        <p:spPr>
          <a:xfrm>
            <a:off x="4085493" y="3134752"/>
            <a:ext cx="5861" cy="675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cxnSpLocks/>
            <a:stCxn id="7" idx="3"/>
          </p:cNvCxnSpPr>
          <p:nvPr/>
        </p:nvCxnSpPr>
        <p:spPr>
          <a:xfrm>
            <a:off x="8356209" y="3134752"/>
            <a:ext cx="12098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flipH="1">
            <a:off x="9551963" y="3137095"/>
            <a:ext cx="14068" cy="2082019"/>
          </a:xfrm>
          <a:prstGeom prst="straightConnector1">
            <a:avLst/>
          </a:prstGeom>
          <a:ln>
            <a:tailEnd type="arrow"/>
          </a:ln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cxnSpLocks/>
          </p:cNvCxnSpPr>
          <p:nvPr/>
        </p:nvCxnSpPr>
        <p:spPr>
          <a:xfrm>
            <a:off x="2447778" y="4093698"/>
            <a:ext cx="0" cy="1437250"/>
          </a:xfrm>
          <a:prstGeom prst="line">
            <a:avLst/>
          </a:prstGeom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cxnSpLocks/>
          </p:cNvCxnSpPr>
          <p:nvPr/>
        </p:nvCxnSpPr>
        <p:spPr>
          <a:xfrm>
            <a:off x="2447778" y="5545015"/>
            <a:ext cx="361071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" idx="3"/>
            <a:endCxn id="6" idx="1"/>
          </p:cNvCxnSpPr>
          <p:nvPr/>
        </p:nvCxnSpPr>
        <p:spPr>
          <a:xfrm flipV="1">
            <a:off x="5176910" y="5530947"/>
            <a:ext cx="360484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 flipH="1">
            <a:off x="4049150" y="4414911"/>
            <a:ext cx="15240" cy="855784"/>
          </a:xfrm>
          <a:prstGeom prst="straightConnector1">
            <a:avLst/>
          </a:prstGeom>
          <a:ln>
            <a:tailEnd type="arrow"/>
          </a:ln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4220308" y="3249636"/>
            <a:ext cx="18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Presentó errores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9664505" y="3812345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4037427" y="4586067"/>
            <a:ext cx="234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Corrección de errores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5976425" y="5146431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</p:spTree>
    <p:extLst>
      <p:ext uri="{BB962C8B-B14F-4D97-AF65-F5344CB8AC3E}">
        <p14:creationId xmlns:p14="http://schemas.microsoft.com/office/powerpoint/2010/main" val="2861481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199821" y="1623766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y 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267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54" y="1496256"/>
            <a:ext cx="1769869" cy="17698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28" y="2053967"/>
            <a:ext cx="1048546" cy="5663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47077" y="1145665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Implementación</a:t>
            </a:r>
            <a:endParaRPr lang="es-AR" b="1" dirty="0">
              <a:latin typeface="Georgia" panose="020405020504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63679" y="1145666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Gestión</a:t>
            </a:r>
            <a:endParaRPr lang="es-AR" b="1" dirty="0">
              <a:latin typeface="Georgia" panose="020405020504050203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9" y="2109384"/>
            <a:ext cx="1021771" cy="102177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507418" y="31708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975299" y="1128558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Análisis y Diseño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1799360"/>
            <a:ext cx="1091045" cy="10910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3267479"/>
            <a:ext cx="1030908" cy="103090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84" y="4675461"/>
            <a:ext cx="1112014" cy="111981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527347" y="5795272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DB-</a:t>
            </a:r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Main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51" y="1799360"/>
            <a:ext cx="791014" cy="79101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900" y="1790487"/>
            <a:ext cx="1565393" cy="8087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97" y="3252831"/>
            <a:ext cx="1849977" cy="90330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7377635" y="262222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30" y="3424405"/>
            <a:ext cx="1614635" cy="5449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62" y="4606856"/>
            <a:ext cx="981236" cy="113151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544" y="4519810"/>
            <a:ext cx="1775007" cy="59166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58" y="5336736"/>
            <a:ext cx="853377" cy="8533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1" y="2834762"/>
            <a:ext cx="1629002" cy="42868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39" y="4698167"/>
            <a:ext cx="1051623" cy="1051623"/>
          </a:xfrm>
          <a:prstGeom prst="rect">
            <a:avLst/>
          </a:prstGeom>
        </p:spPr>
      </p:pic>
      <p:pic>
        <p:nvPicPr>
          <p:cNvPr id="1026" name="Picture 2" descr="https://upload.wikimedia.org/wikipedia/commons/thumb/f/fd/JQuery-Logo.svg/320px-JQuery-Logo.svg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22" y="3507580"/>
            <a:ext cx="1615625" cy="3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464972" y="5810346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NetBeans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243716" y="5814812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Summernote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AF1ED9-ABEB-4E64-A9BA-A91A6C5D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13" y="377318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E653EC3C-5DB9-4B37-AF01-85EDB5934CC1}"/>
              </a:ext>
            </a:extLst>
          </p:cNvPr>
          <p:cNvSpPr txBox="1"/>
          <p:nvPr/>
        </p:nvSpPr>
        <p:spPr>
          <a:xfrm>
            <a:off x="1689822" y="4772504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PSI</a:t>
            </a:r>
          </a:p>
        </p:txBody>
      </p:sp>
    </p:spTree>
    <p:extLst>
      <p:ext uri="{BB962C8B-B14F-4D97-AF65-F5344CB8AC3E}">
        <p14:creationId xmlns:p14="http://schemas.microsoft.com/office/powerpoint/2010/main" val="2982195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Características destacadas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07992" y="1757878"/>
            <a:ext cx="47327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Sistema responsivo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Democratización del acceso a Progra</a:t>
            </a:r>
            <a:r>
              <a:rPr lang="es-ES" sz="2000" dirty="0">
                <a:latin typeface="Georgia" panose="02040502050405020303" pitchFamily="18" charset="0"/>
              </a:rPr>
              <a:t>mas de Asignaturas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Facilidad en la carga de datos y generación de programas PDF con formato correcto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Optimización del proceso de firmas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Control sobre programas disponibles y notificaciones enviadas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023EBF-D877-415B-8954-0B4E697A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46" y="1587633"/>
            <a:ext cx="3259561" cy="1509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26EF8D7-F39B-4A9A-AE50-012A992DE8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6891" y="5362226"/>
            <a:ext cx="4563112" cy="126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82BA4F-2D73-4C09-9504-536217F5A9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82132" y="4397727"/>
            <a:ext cx="4248988" cy="1170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82AEBF-FBBF-44B6-AE98-0132DEAB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b="10811"/>
          <a:stretch/>
        </p:blipFill>
        <p:spPr>
          <a:xfrm>
            <a:off x="7521109" y="3312749"/>
            <a:ext cx="4572638" cy="1291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820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Mejoras a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79709" y="2412301"/>
            <a:ext cx="47327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Integración con GEDoc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Logs de acciones realizadas y de informes gerenciales generados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Firma digital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1F7B9F-2566-4432-A702-9A2E09780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7001325" y="1597463"/>
            <a:ext cx="4376151" cy="2585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F4EDECE-D36E-41AF-B661-BA6A0825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25" y="4412272"/>
            <a:ext cx="4376151" cy="2230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258499" y="1927365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Presentación del Sistema </a:t>
            </a: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1" y="190615"/>
            <a:ext cx="9380980" cy="1240040"/>
          </a:xfrm>
        </p:spPr>
        <p:txBody>
          <a:bodyPr>
            <a:normAutofit/>
          </a:bodyPr>
          <a:lstStyle/>
          <a:p>
            <a:r>
              <a:rPr lang="es-AR" sz="4800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1794227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3191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43906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593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lvl="1"/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:p14="http://schemas.microsoft.com/office/powerpoint/2010/main" val="2147726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4014970" y="2125919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</a:t>
            </a:r>
            <a:r>
              <a:rPr lang="es-AR" sz="4000" dirty="0">
                <a:latin typeface="Georgia" panose="02040502050405020303" pitchFamily="18" charset="0"/>
              </a:rPr>
              <a:t>Sistema VASPA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616" y="2537011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</a:t>
            </a:r>
          </a:p>
          <a:p>
            <a:pPr marL="0" indent="0">
              <a:buNone/>
            </a:pPr>
            <a:r>
              <a:rPr lang="es-AR" dirty="0">
                <a:latin typeface="Georgia" panose="02040502050405020303" pitchFamily="18" charset="0"/>
              </a:rPr>
              <a:t>            de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uario\Desktop\PRESENTACION FINAL - LDS\Diagrama funcionamiento sist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669363E3-65EC-4B6C-B5A2-86799758077C}"/>
              </a:ext>
            </a:extLst>
          </p:cNvPr>
          <p:cNvSpPr/>
          <p:nvPr/>
        </p:nvSpPr>
        <p:spPr>
          <a:xfrm>
            <a:off x="1801907" y="1615649"/>
            <a:ext cx="4294094" cy="265155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B4CFB39-227C-45B0-9FFA-5482B1E7B481}"/>
              </a:ext>
            </a:extLst>
          </p:cNvPr>
          <p:cNvSpPr/>
          <p:nvPr/>
        </p:nvSpPr>
        <p:spPr>
          <a:xfrm>
            <a:off x="5837243" y="1615646"/>
            <a:ext cx="4294094" cy="2651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C0BCF2-7C39-4E40-9C2B-2198580F3E40}"/>
              </a:ext>
            </a:extLst>
          </p:cNvPr>
          <p:cNvSpPr txBox="1"/>
          <p:nvPr/>
        </p:nvSpPr>
        <p:spPr>
          <a:xfrm>
            <a:off x="2043405" y="2362305"/>
            <a:ext cx="4687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Desarrollo de Software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para solucionar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problemas reales</a:t>
            </a:r>
            <a:endParaRPr lang="es-AR" sz="2400" b="1" i="0" u="none" strike="noStrike" baseline="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BB235C-3047-4EFA-8B74-0EE023A1B6DF}"/>
              </a:ext>
            </a:extLst>
          </p:cNvPr>
          <p:cNvSpPr txBox="1"/>
          <p:nvPr/>
        </p:nvSpPr>
        <p:spPr>
          <a:xfrm>
            <a:off x="6432367" y="2710588"/>
            <a:ext cx="39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latin typeface="Georgia" panose="02040502050405020303" pitchFamily="18" charset="0"/>
              </a:rPr>
              <a:t>Objetivo Académico</a:t>
            </a:r>
            <a:endParaRPr lang="es-AR" sz="2400" b="1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A9D7A44-27F6-4502-B24D-E951B30D63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30" y="4709134"/>
            <a:ext cx="2125115" cy="15923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2895803-8F79-4265-84E7-2467F90667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94" y="4428565"/>
            <a:ext cx="2081678" cy="21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710532" y="2087922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12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destacados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362200" y="1935303"/>
            <a:ext cx="85119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Programa PDF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Regularización de la asignatura</a:t>
            </a:r>
          </a:p>
          <a:p>
            <a:endParaRPr lang="es-ES" sz="2000" b="0" i="0" u="none" strike="noStrike" baseline="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Contacto mediante correo electrónico por la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Finalización de memoria del proyecto</a:t>
            </a:r>
          </a:p>
        </p:txBody>
      </p:sp>
    </p:spTree>
    <p:extLst>
      <p:ext uri="{BB962C8B-B14F-4D97-AF65-F5344CB8AC3E}">
        <p14:creationId xmlns:p14="http://schemas.microsoft.com/office/powerpoint/2010/main" val="233349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665F2E2-2B33-462D-9202-2EF114C0930E}"/>
              </a:ext>
            </a:extLst>
          </p:cNvPr>
          <p:cNvSpPr txBox="1"/>
          <p:nvPr/>
        </p:nvSpPr>
        <p:spPr>
          <a:xfrm>
            <a:off x="1815353" y="1935303"/>
            <a:ext cx="697902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Cumplimiento de requisitos de regularización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Enfoque en el sistema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entre versiones del framework Ionic – código obsoleto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funcional y validaci</a:t>
            </a:r>
            <a:r>
              <a:rPr lang="es-ES" sz="2000" dirty="0">
                <a:latin typeface="Georgia" panose="02040502050405020303" pitchFamily="18" charset="0"/>
              </a:rPr>
              <a:t>ón por parte del equipo docente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925A41-006C-4523-A4B8-9C1F4104E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522" y="1752599"/>
            <a:ext cx="2842250" cy="4858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088F78-C03A-42C4-8D43-4163D5B967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997" y="5820002"/>
            <a:ext cx="1614635" cy="54493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1BC6D2E-57B1-439B-B3C7-E89899D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</p:spTree>
    <p:extLst>
      <p:ext uri="{BB962C8B-B14F-4D97-AF65-F5344CB8AC3E}">
        <p14:creationId xmlns:p14="http://schemas.microsoft.com/office/powerpoint/2010/main" val="3543839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4105</TotalTime>
  <Words>697</Words>
  <Application>Microsoft Office PowerPoint</Application>
  <PresentationFormat>Panorámica</PresentationFormat>
  <Paragraphs>211</Paragraphs>
  <Slides>32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Corbel</vt:lpstr>
      <vt:lpstr>Georgia</vt:lpstr>
      <vt:lpstr>Parallax</vt:lpstr>
      <vt:lpstr>Sistema VASPA</vt:lpstr>
      <vt:lpstr>Temario I - Presentación</vt:lpstr>
      <vt:lpstr>Temario II – Implementación</vt:lpstr>
      <vt:lpstr>Introducción – Sistema VASPA</vt:lpstr>
      <vt:lpstr>Presentación de PowerPoint</vt:lpstr>
      <vt:lpstr>Objetivos del Proyecto</vt:lpstr>
      <vt:lpstr>Presentación de PowerPoint</vt:lpstr>
      <vt:lpstr>Hitos destacados del Proyecto</vt:lpstr>
      <vt:lpstr>Sobre la Aplicación Móvil</vt:lpstr>
      <vt:lpstr>Presentación de PowerPoint</vt:lpstr>
      <vt:lpstr>Resumen de Iteraciones</vt:lpstr>
      <vt:lpstr>Inicio</vt:lpstr>
      <vt:lpstr>Elaboración</vt:lpstr>
      <vt:lpstr>Construcción</vt:lpstr>
      <vt:lpstr>Transición</vt:lpstr>
      <vt:lpstr>Presentación de PowerPoint</vt:lpstr>
      <vt:lpstr>Presentación de PowerPoint</vt:lpstr>
      <vt:lpstr>Presentación de PowerPoint</vt:lpstr>
      <vt:lpstr>Presentación de PowerPoint</vt:lpstr>
      <vt:lpstr>Resumen de la Gestión de Riesgos I</vt:lpstr>
      <vt:lpstr>Resumen de la Gestión de Riesgos 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 destacadas</vt:lpstr>
      <vt:lpstr>Mejoras a futuro</vt:lpstr>
      <vt:lpstr>Presentación de PowerPoint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fabriciowgonzalez@hotmail.com</cp:lastModifiedBy>
  <cp:revision>400</cp:revision>
  <dcterms:created xsi:type="dcterms:W3CDTF">2018-08-31T15:28:26Z</dcterms:created>
  <dcterms:modified xsi:type="dcterms:W3CDTF">2020-12-13T22:48:46Z</dcterms:modified>
</cp:coreProperties>
</file>