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18"/>
  </p:notesMasterIdLst>
  <p:sldIdLst>
    <p:sldId id="267" r:id="rId2"/>
    <p:sldId id="269" r:id="rId3"/>
    <p:sldId id="268" r:id="rId4"/>
    <p:sldId id="354" r:id="rId5"/>
    <p:sldId id="338" r:id="rId6"/>
    <p:sldId id="339" r:id="rId7"/>
    <p:sldId id="340" r:id="rId8"/>
    <p:sldId id="355" r:id="rId9"/>
    <p:sldId id="357" r:id="rId10"/>
    <p:sldId id="358" r:id="rId11"/>
    <p:sldId id="359" r:id="rId12"/>
    <p:sldId id="290" r:id="rId13"/>
    <p:sldId id="332" r:id="rId14"/>
    <p:sldId id="350" r:id="rId15"/>
    <p:sldId id="35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0" autoAdjust="0"/>
    <p:restoredTop sz="93923" autoAdjust="0"/>
  </p:normalViewPr>
  <p:slideViewPr>
    <p:cSldViewPr snapToGrid="0">
      <p:cViewPr varScale="1">
        <p:scale>
          <a:sx n="108" d="100"/>
          <a:sy n="108" d="100"/>
        </p:scale>
        <p:origin x="60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Estado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riesgos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Estados de los Riesgos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AC-41C0-9681-7C859D37E4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AC-41C0-9681-7C859D37E438}"/>
              </c:ext>
            </c:extLst>
          </c:dPt>
          <c:cat>
            <c:strRef>
              <c:f>Hoja1!$A$2:$A$5</c:f>
              <c:strCache>
                <c:ptCount val="2"/>
                <c:pt idx="0">
                  <c:v>Activos</c:v>
                </c:pt>
                <c:pt idx="1">
                  <c:v>Cerrados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2"/>
                <c:pt idx="0">
                  <c:v>6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BC-43B0-A04E-E78A647A0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224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13/9/2020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 smtClean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 smtClean="0">
                <a:latin typeface="Georgia" panose="02040502050405020303" pitchFamily="18" charset="0"/>
              </a:rPr>
              <a:t>Laboratorio de Desarrollo de Software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947244" y="559293"/>
            <a:ext cx="10018713" cy="100307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 smtClean="0"/>
              <a:t>Estado del sistema – vista por actor II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10" name="4 CuadroTexto"/>
          <p:cNvSpPr txBox="1"/>
          <p:nvPr/>
        </p:nvSpPr>
        <p:spPr>
          <a:xfrm>
            <a:off x="3613212" y="2246120"/>
            <a:ext cx="5450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Georgia" panose="02040502050405020303" pitchFamily="18" charset="0"/>
              </a:rPr>
              <a:t>4 Casos de Uso: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Georgia" panose="02040502050405020303" pitchFamily="18" charset="0"/>
              </a:rPr>
              <a:t>Gestionar Programa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Georgia" panose="02040502050405020303" pitchFamily="18" charset="0"/>
              </a:rPr>
              <a:t>Gestionar Bibliografía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Georgia" panose="02040502050405020303" pitchFamily="18" charset="0"/>
              </a:rPr>
              <a:t>Enviar notificación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Georgia" panose="02040502050405020303" pitchFamily="18" charset="0"/>
              </a:rPr>
              <a:t>Generar Programa PDF</a:t>
            </a:r>
          </a:p>
          <a:p>
            <a:endParaRPr lang="es-AR" dirty="0" smtClean="0">
              <a:latin typeface="Georgia" panose="02040502050405020303" pitchFamily="18" charset="0"/>
            </a:endParaRPr>
          </a:p>
          <a:p>
            <a:r>
              <a:rPr lang="es-AR" dirty="0" smtClean="0">
                <a:latin typeface="Georgia" panose="02040502050405020303" pitchFamily="18" charset="0"/>
              </a:rPr>
              <a:t>Los 4 CU se encuentran cerrados. Implementados y probados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041898" y="1650616"/>
            <a:ext cx="3554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>
                <a:latin typeface="Georgia" panose="02040502050405020303" pitchFamily="18" charset="0"/>
              </a:rPr>
              <a:t>Actor: </a:t>
            </a:r>
            <a:r>
              <a:rPr lang="es-AR" sz="2000" b="1" dirty="0" smtClean="0">
                <a:latin typeface="Georgia" panose="02040502050405020303" pitchFamily="18" charset="0"/>
              </a:rPr>
              <a:t>Profesor</a:t>
            </a:r>
            <a:endParaRPr lang="es-AR" sz="2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xampp\htdocs\vaspa\Elaboración\Diagramas de CU segun actor\Profesor\Diagrama de CU Profes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2192001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89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0717"/>
            <a:ext cx="10018713" cy="1752599"/>
          </a:xfrm>
        </p:spPr>
        <p:txBody>
          <a:bodyPr/>
          <a:lstStyle/>
          <a:p>
            <a:r>
              <a:rPr lang="es-AR" dirty="0" smtClean="0"/>
              <a:t>Convergencia de estimaciones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280"/>
            <a:ext cx="10018713" cy="4329332"/>
          </a:xfrm>
        </p:spPr>
        <p:txBody>
          <a:bodyPr>
            <a:norm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37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185055"/>
            <a:ext cx="10018713" cy="1752599"/>
          </a:xfrm>
        </p:spPr>
        <p:txBody>
          <a:bodyPr/>
          <a:lstStyle/>
          <a:p>
            <a:r>
              <a:rPr lang="es-AR" dirty="0"/>
              <a:t>Gestión de Riesgos I - Riesgos a futuro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8126" y="1494970"/>
            <a:ext cx="10021721" cy="49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0776"/>
            <a:ext cx="10018713" cy="1752599"/>
          </a:xfrm>
        </p:spPr>
        <p:txBody>
          <a:bodyPr/>
          <a:lstStyle/>
          <a:p>
            <a:r>
              <a:rPr lang="es-AR" dirty="0"/>
              <a:t>Gestión de Riesgos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609606"/>
            <a:ext cx="10018713" cy="4405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Estado de los riesgos :</a:t>
            </a:r>
          </a:p>
          <a:p>
            <a:pPr lvl="1"/>
            <a:r>
              <a:rPr lang="es-AR" dirty="0"/>
              <a:t>Riesgos totales 17:</a:t>
            </a:r>
          </a:p>
          <a:p>
            <a:pPr lvl="2"/>
            <a:r>
              <a:rPr lang="es-AR" dirty="0"/>
              <a:t>De los cuales 6 se encuentran </a:t>
            </a:r>
            <a:r>
              <a:rPr lang="es-AR" i="1" dirty="0"/>
              <a:t>activos</a:t>
            </a:r>
            <a:r>
              <a:rPr lang="es-AR" dirty="0"/>
              <a:t>.</a:t>
            </a:r>
          </a:p>
          <a:p>
            <a:pPr lvl="2"/>
            <a:r>
              <a:rPr lang="es-AR" dirty="0"/>
              <a:t>Los 11 restantes se encuentra en el estado </a:t>
            </a:r>
            <a:r>
              <a:rPr lang="es-AR" i="1" dirty="0"/>
              <a:t>cerrado</a:t>
            </a:r>
            <a:r>
              <a:rPr lang="es-AR" dirty="0"/>
              <a:t>. </a:t>
            </a:r>
          </a:p>
          <a:p>
            <a:endParaRPr lang="es-A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955110295"/>
              </p:ext>
            </p:extLst>
          </p:nvPr>
        </p:nvGraphicFramePr>
        <p:xfrm>
          <a:off x="5458690" y="2064328"/>
          <a:ext cx="8132619" cy="450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50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0776"/>
            <a:ext cx="10018713" cy="1752599"/>
          </a:xfrm>
        </p:spPr>
        <p:txBody>
          <a:bodyPr/>
          <a:lstStyle/>
          <a:p>
            <a:r>
              <a:rPr lang="es-AR" dirty="0"/>
              <a:t>Gestión de Riesgos III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870372"/>
            <a:ext cx="10018713" cy="44057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b="1" dirty="0"/>
              <a:t>Estado de algunos riesgos :</a:t>
            </a:r>
          </a:p>
          <a:p>
            <a:r>
              <a:rPr lang="es-AR" b="1" dirty="0"/>
              <a:t>Activos</a:t>
            </a:r>
          </a:p>
          <a:p>
            <a:pPr lvl="1"/>
            <a:r>
              <a:rPr lang="es-ES" dirty="0"/>
              <a:t>Complejidad técnica en la solución del problema en cuanto a la Generación del programa en PDF con PHP.</a:t>
            </a:r>
          </a:p>
          <a:p>
            <a:pPr lvl="1"/>
            <a:r>
              <a:rPr lang="es-ES" dirty="0"/>
              <a:t>Tener que modificar el código fuente debido a cambios en la BD.</a:t>
            </a:r>
          </a:p>
          <a:p>
            <a:pPr lvl="1"/>
            <a:r>
              <a:rPr lang="es-ES" dirty="0"/>
              <a:t>Algunos de los integrantes consiga trabajo.</a:t>
            </a:r>
          </a:p>
          <a:p>
            <a:pPr lvl="1"/>
            <a:r>
              <a:rPr lang="es-ES" dirty="0"/>
              <a:t>No se realicen reuniones con el equipo docente para mostrar avances del proyecto.</a:t>
            </a:r>
          </a:p>
          <a:p>
            <a:pPr lvl="1"/>
            <a:endParaRPr lang="es-AR" dirty="0"/>
          </a:p>
          <a:p>
            <a:r>
              <a:rPr lang="es-AR" b="1" dirty="0"/>
              <a:t>Cerrados</a:t>
            </a:r>
            <a:r>
              <a:rPr lang="es-AR" dirty="0"/>
              <a:t> </a:t>
            </a:r>
          </a:p>
          <a:p>
            <a:pPr lvl="1"/>
            <a:r>
              <a:rPr lang="es-ES" dirty="0"/>
              <a:t>Falta de experiencia de dos de los integrantes en el lenguaje PHP.</a:t>
            </a:r>
          </a:p>
          <a:p>
            <a:pPr lvl="1"/>
            <a:r>
              <a:rPr lang="es-ES" dirty="0"/>
              <a:t>Tener problemas para llegar a un acuerdo sobre el Modelo de Datos con el Grupo 1.</a:t>
            </a:r>
          </a:p>
          <a:p>
            <a:pPr lvl="1"/>
            <a:r>
              <a:rPr lang="es-ES" dirty="0"/>
              <a:t>Falta de utilización de las herramientas </a:t>
            </a:r>
            <a:r>
              <a:rPr lang="es-ES" dirty="0" err="1"/>
              <a:t>Git</a:t>
            </a:r>
            <a:r>
              <a:rPr lang="es-ES" dirty="0"/>
              <a:t> y GitHub.</a:t>
            </a:r>
          </a:p>
          <a:p>
            <a:pPr lvl="1"/>
            <a:r>
              <a:rPr lang="es-AR" dirty="0"/>
              <a:t>No se lleven a cabo reuniones entre los integrantes.</a:t>
            </a:r>
            <a:endParaRPr lang="es-ES" dirty="0"/>
          </a:p>
          <a:p>
            <a:pPr lvl="1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73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0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 de </a:t>
            </a:r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148" y="477485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54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16" y="1954570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237" y="477485"/>
            <a:ext cx="8892471" cy="1240040"/>
          </a:xfrm>
        </p:spPr>
        <p:txBody>
          <a:bodyPr>
            <a:normAutofit fontScale="90000"/>
          </a:bodyPr>
          <a:lstStyle/>
          <a:p>
            <a:r>
              <a:rPr lang="es-AR" dirty="0"/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2018345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Implementación de </a:t>
            </a:r>
            <a:r>
              <a:rPr lang="es-AR" sz="2400" dirty="0" smtClean="0"/>
              <a:t>X Casos </a:t>
            </a:r>
            <a:r>
              <a:rPr lang="es-AR" sz="2400" dirty="0"/>
              <a:t>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 smtClean="0"/>
              <a:t>X </a:t>
            </a:r>
            <a:r>
              <a:rPr lang="es-AR" sz="2200" dirty="0"/>
              <a:t>Casos de Uso principales</a:t>
            </a:r>
          </a:p>
          <a:p>
            <a:pPr lvl="1" algn="l"/>
            <a:endParaRPr lang="es-AR" sz="2200" dirty="0" smtClean="0"/>
          </a:p>
          <a:p>
            <a:pPr lvl="1" algn="l"/>
            <a:endParaRPr lang="es-AR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 smtClean="0"/>
              <a:t>Búsqueda y Visualización </a:t>
            </a:r>
            <a:r>
              <a:rPr lang="es-AR" sz="2300" dirty="0"/>
              <a:t>de </a:t>
            </a:r>
            <a:r>
              <a:rPr lang="es-AR" sz="2300" dirty="0" smtClean="0"/>
              <a:t>Programa en PDF</a:t>
            </a:r>
            <a:endParaRPr lang="es-AR" sz="2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E3C482-901A-431D-8EBF-659D13983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14" y="5491030"/>
            <a:ext cx="1726720" cy="1079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FE4061-0AB6-4263-BAF9-1E3F442EB43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608" y="5701597"/>
            <a:ext cx="1726720" cy="6038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93C3DC-EA10-4E41-BDEF-6D23E1C60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75" y="3388338"/>
            <a:ext cx="910043" cy="4368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646EEDC-88A1-4D49-A526-A92135A62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22" y="3277209"/>
            <a:ext cx="1426788" cy="7847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A2D40FB-590B-4A55-B259-6C3ECBBC258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4178163"/>
            <a:ext cx="1099435" cy="5797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2430BC3-AAE9-4FD6-9B04-9E1C8B7005E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25" y="4031110"/>
            <a:ext cx="1250771" cy="64621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6FBCDE22-F651-45B0-99A1-055E6ABDF7ED}"/>
              </a:ext>
            </a:extLst>
          </p:cNvPr>
          <p:cNvGrpSpPr/>
          <p:nvPr/>
        </p:nvGrpSpPr>
        <p:grpSpPr>
          <a:xfrm>
            <a:off x="8001483" y="2527063"/>
            <a:ext cx="3376622" cy="579722"/>
            <a:chOff x="8291959" y="2610964"/>
            <a:chExt cx="3698522" cy="71769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EF366B3-0A5E-4158-883D-ADDFEF56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8070" y="2692060"/>
              <a:ext cx="582411" cy="58241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16FD14F2-15D3-4DD2-9D3C-D16633A6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680" y="2610964"/>
              <a:ext cx="472757" cy="66682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8D896A9-662E-4D9F-A70A-6AAF6F5C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959" y="2610964"/>
              <a:ext cx="666824" cy="666824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34384560-A72D-4409-8A84-1ED46309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230" y="2661832"/>
              <a:ext cx="666824" cy="66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61686"/>
            <a:ext cx="10574997" cy="1752599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Georgia" panose="02040502050405020303" pitchFamily="18" charset="0"/>
              </a:rPr>
              <a:t>Comparativa funcionamiento actual – futuro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FF892-247B-4782-9E12-A9439F8D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2344"/>
            <a:ext cx="10018713" cy="4812541"/>
          </a:xfrm>
        </p:spPr>
        <p:txBody>
          <a:bodyPr>
            <a:normAutofit/>
          </a:bodyPr>
          <a:lstStyle/>
          <a:p>
            <a:r>
              <a:rPr lang="es-AR" sz="2000" dirty="0">
                <a:latin typeface="Georgia" panose="02040502050405020303" pitchFamily="18" charset="0"/>
              </a:rPr>
              <a:t>Actualmente:</a:t>
            </a:r>
          </a:p>
          <a:p>
            <a:pPr lvl="1"/>
            <a:r>
              <a:rPr lang="es-AR" sz="1800" dirty="0">
                <a:latin typeface="Georgia" panose="02040502050405020303" pitchFamily="18" charset="0"/>
              </a:rPr>
              <a:t>Los profesores completan el programa de la asignatura en un documento Word.</a:t>
            </a:r>
          </a:p>
          <a:p>
            <a:pPr lvl="1"/>
            <a:r>
              <a:rPr lang="es-AR" sz="1800" dirty="0">
                <a:latin typeface="Georgia" panose="02040502050405020303" pitchFamily="18" charset="0"/>
              </a:rPr>
              <a:t>Empleado de SA cuenta con una hoja de cálculo en donde tiene un registro de los programas de asignaturas con su correspondiente vigencia, profesor responsable.</a:t>
            </a:r>
          </a:p>
          <a:p>
            <a:pPr lvl="1"/>
            <a:r>
              <a:rPr lang="es-AR" sz="1800" dirty="0">
                <a:latin typeface="Georgia" panose="02040502050405020303" pitchFamily="18" charset="0"/>
              </a:rPr>
              <a:t>Se solicita el programa (actualización o uno nuevo) al profesor mediante correo.</a:t>
            </a:r>
          </a:p>
          <a:p>
            <a:pPr lvl="1"/>
            <a:r>
              <a:rPr lang="es-AR" sz="1800" dirty="0">
                <a:latin typeface="Georgia" panose="02040502050405020303" pitchFamily="18" charset="0"/>
              </a:rPr>
              <a:t>Los programas son revisados tanto por SA como el director del departamento correspondiente.</a:t>
            </a:r>
          </a:p>
          <a:p>
            <a:pPr lvl="1"/>
            <a:r>
              <a:rPr lang="es-AR" sz="1800" dirty="0">
                <a:latin typeface="Georgia" panose="02040502050405020303" pitchFamily="18" charset="0"/>
              </a:rPr>
              <a:t>No hay un seguimiento de los programas.</a:t>
            </a:r>
          </a:p>
          <a:p>
            <a:pPr lvl="1"/>
            <a:r>
              <a:rPr lang="es-AR" sz="1800" dirty="0">
                <a:latin typeface="Georgia" panose="02040502050405020303" pitchFamily="18" charset="0"/>
              </a:rPr>
              <a:t>No hay un proceso definido para la firma de las autoridades:</a:t>
            </a:r>
          </a:p>
          <a:p>
            <a:pPr lvl="2"/>
            <a:r>
              <a:rPr lang="es-AR" dirty="0">
                <a:latin typeface="Georgia" panose="02040502050405020303" pitchFamily="18" charset="0"/>
              </a:rPr>
              <a:t>SA  </a:t>
            </a:r>
            <a:r>
              <a:rPr lang="es-AR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s-AR" dirty="0">
                <a:latin typeface="Georgia" panose="02040502050405020303" pitchFamily="18" charset="0"/>
              </a:rPr>
              <a:t>Departamento</a:t>
            </a:r>
          </a:p>
          <a:p>
            <a:pPr lvl="2"/>
            <a:r>
              <a:rPr lang="es-AR" dirty="0">
                <a:latin typeface="Georgia" panose="02040502050405020303" pitchFamily="18" charset="0"/>
              </a:rPr>
              <a:t>Departamento </a:t>
            </a:r>
            <a:r>
              <a:rPr lang="es-AR" dirty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s-AR" dirty="0">
                <a:latin typeface="Georgia" panose="02040502050405020303" pitchFamily="18" charset="0"/>
              </a:rPr>
              <a:t>  SA</a:t>
            </a:r>
          </a:p>
          <a:p>
            <a:pPr lvl="1"/>
            <a:r>
              <a:rPr lang="es-AR" sz="1800" dirty="0">
                <a:latin typeface="Georgia" panose="02040502050405020303" pitchFamily="18" charset="0"/>
              </a:rPr>
              <a:t>Programa digitalizado y el original es guardado en un </a:t>
            </a:r>
            <a:r>
              <a:rPr lang="es-AR" sz="1800" dirty="0" err="1">
                <a:latin typeface="Georgia" panose="02040502050405020303" pitchFamily="18" charset="0"/>
              </a:rPr>
              <a:t>bibliorato</a:t>
            </a:r>
            <a:r>
              <a:rPr lang="es-AR" sz="1800" dirty="0">
                <a:latin typeface="Georgia" panose="02040502050405020303" pitchFamily="18" charset="0"/>
              </a:rPr>
              <a:t>.</a:t>
            </a:r>
          </a:p>
          <a:p>
            <a:pPr lvl="1"/>
            <a:endParaRPr lang="es-AR" dirty="0">
              <a:latin typeface="Georgia" panose="02040502050405020303" pitchFamily="18" charset="0"/>
            </a:endParaRPr>
          </a:p>
          <a:p>
            <a:pPr lvl="1"/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360686" cy="1752599"/>
          </a:xfrm>
        </p:spPr>
        <p:txBody>
          <a:bodyPr/>
          <a:lstStyle/>
          <a:p>
            <a:r>
              <a:rPr lang="es-AR" dirty="0"/>
              <a:t>Comparativa funcionamiento actual - futuro 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CEA8B96E-5837-4A4D-A606-8D01BA9A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308100"/>
            <a:ext cx="10807700" cy="5549900"/>
          </a:xfrm>
        </p:spPr>
      </p:pic>
    </p:spTree>
    <p:extLst>
      <p:ext uri="{BB962C8B-B14F-4D97-AF65-F5344CB8AC3E}">
        <p14:creationId xmlns:p14="http://schemas.microsoft.com/office/powerpoint/2010/main" val="41653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5154C-DCCF-4EF4-A599-6C5F443E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25" y="685800"/>
            <a:ext cx="10508566" cy="1752599"/>
          </a:xfrm>
        </p:spPr>
        <p:txBody>
          <a:bodyPr/>
          <a:lstStyle/>
          <a:p>
            <a:r>
              <a:rPr lang="es-AR" dirty="0"/>
              <a:t>Comparativa funcionamiento actual -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1A4805-831B-4F38-AD2E-0BA47901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100" dirty="0"/>
              <a:t>Ventajas generales del Sistema VASPA:</a:t>
            </a:r>
          </a:p>
          <a:p>
            <a:pPr lvl="1"/>
            <a:r>
              <a:rPr lang="es-AR" sz="2100" dirty="0"/>
              <a:t>Registros de las notificaciones enviadas a docentes </a:t>
            </a:r>
            <a:r>
              <a:rPr lang="es-AR" sz="2100" dirty="0">
                <a:sym typeface="Wingdings" panose="05000000000000000000" pitchFamily="2" charset="2"/>
              </a:rPr>
              <a:t> Mayor control</a:t>
            </a:r>
            <a:endParaRPr lang="es-AR" sz="2100" dirty="0"/>
          </a:p>
          <a:p>
            <a:pPr lvl="1"/>
            <a:r>
              <a:rPr lang="es-AR" sz="2100" dirty="0"/>
              <a:t>Democratización del acceso a la información </a:t>
            </a:r>
          </a:p>
          <a:p>
            <a:pPr lvl="1"/>
            <a:r>
              <a:rPr lang="es-AR" sz="2100" dirty="0"/>
              <a:t>Mayor eficiencia en el uso de recursos de la </a:t>
            </a:r>
            <a:r>
              <a:rPr lang="es-AR" sz="2100" dirty="0" smtClean="0"/>
              <a:t>universidad</a:t>
            </a:r>
          </a:p>
          <a:p>
            <a:pPr lvl="1"/>
            <a:endParaRPr lang="es-AR" sz="2100" dirty="0"/>
          </a:p>
          <a:p>
            <a:r>
              <a:rPr lang="es-AR" sz="2100" dirty="0" smtClean="0"/>
              <a:t>Beneficios extra:</a:t>
            </a:r>
          </a:p>
          <a:p>
            <a:pPr lvl="1"/>
            <a:r>
              <a:rPr lang="es-AR" sz="2100" dirty="0" smtClean="0"/>
              <a:t>Existencia de una BD con carreras, planes, asignaturas, docentes, etc.</a:t>
            </a:r>
          </a:p>
          <a:p>
            <a:pPr lvl="1"/>
            <a:r>
              <a:rPr lang="es-AR" sz="2100" dirty="0" smtClean="0"/>
              <a:t>Acceso sencillo al historial de planes de una carrera</a:t>
            </a:r>
            <a:endParaRPr lang="es-AR" sz="21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29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1735810" y="2142688"/>
            <a:ext cx="9934413" cy="23391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Estado del Proyecto</a:t>
            </a:r>
          </a:p>
          <a:p>
            <a:pPr algn="ctr"/>
            <a:endParaRPr lang="es-ES" sz="66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3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vaspa\Elaboración\Diagramas de CU segun actor\Invitado\Diagrama de CU Invita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8236" y="1721721"/>
            <a:ext cx="6000751" cy="498091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2639286" y="2121832"/>
            <a:ext cx="3620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Georgia" panose="02040502050405020303" pitchFamily="18" charset="0"/>
              </a:rPr>
              <a:t>3 Casos de Uso: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Georgia" panose="02040502050405020303" pitchFamily="18" charset="0"/>
              </a:rPr>
              <a:t>Ingresar al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Georgia" panose="02040502050405020303" pitchFamily="18" charset="0"/>
              </a:rPr>
              <a:t>Visualizar Programa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Georgia" panose="02040502050405020303" pitchFamily="18" charset="0"/>
              </a:rPr>
              <a:t>Visualizar Plan</a:t>
            </a:r>
          </a:p>
          <a:p>
            <a:endParaRPr lang="es-AR" dirty="0" smtClean="0">
              <a:latin typeface="Georgia" panose="02040502050405020303" pitchFamily="18" charset="0"/>
            </a:endParaRPr>
          </a:p>
          <a:p>
            <a:r>
              <a:rPr lang="es-AR" dirty="0" smtClean="0">
                <a:latin typeface="Georgia" panose="02040502050405020303" pitchFamily="18" charset="0"/>
              </a:rPr>
              <a:t>Los 3 CU se encuentran cerrados. Implementados y probados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476728" y="-49207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 smtClean="0"/>
              <a:t>Estado del Sistema – Vista por actor I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2603775" y="1660639"/>
            <a:ext cx="3554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>
                <a:latin typeface="Georgia" panose="02040502050405020303" pitchFamily="18" charset="0"/>
              </a:rPr>
              <a:t>Actor: </a:t>
            </a:r>
            <a:r>
              <a:rPr lang="es-AR" sz="2000" b="1" dirty="0" smtClean="0">
                <a:latin typeface="Georgia" panose="02040502050405020303" pitchFamily="18" charset="0"/>
              </a:rPr>
              <a:t>Invitado</a:t>
            </a:r>
            <a:endParaRPr lang="es-AR" sz="2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2222</TotalTime>
  <Words>479</Words>
  <Application>Microsoft Office PowerPoint</Application>
  <PresentationFormat>Panorámica</PresentationFormat>
  <Paragraphs>83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Georgia</vt:lpstr>
      <vt:lpstr>Wingdings</vt:lpstr>
      <vt:lpstr>Parallax</vt:lpstr>
      <vt:lpstr>Sistema VASPA</vt:lpstr>
      <vt:lpstr>Introducción – Sistema VASPA</vt:lpstr>
      <vt:lpstr>Temario I - Presentación</vt:lpstr>
      <vt:lpstr>Temario II – Implementación</vt:lpstr>
      <vt:lpstr>Comparativa funcionamiento actual – futuro</vt:lpstr>
      <vt:lpstr>Comparativa funcionamiento actual - futuro </vt:lpstr>
      <vt:lpstr>Comparativa funcionamiento actual - futuro</vt:lpstr>
      <vt:lpstr>Presentación de PowerPoint</vt:lpstr>
      <vt:lpstr>Presentación de PowerPoint</vt:lpstr>
      <vt:lpstr>Presentación de PowerPoint</vt:lpstr>
      <vt:lpstr>Presentación de PowerPoint</vt:lpstr>
      <vt:lpstr>Convergencia de estimaciones</vt:lpstr>
      <vt:lpstr>Gestión de Riesgos I - Riesgos a futuro</vt:lpstr>
      <vt:lpstr>Gestión de Riesgos II</vt:lpstr>
      <vt:lpstr>Gestión de Riesgos III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</cp:lastModifiedBy>
  <cp:revision>254</cp:revision>
  <dcterms:created xsi:type="dcterms:W3CDTF">2018-08-31T15:28:26Z</dcterms:created>
  <dcterms:modified xsi:type="dcterms:W3CDTF">2020-09-13T21:36:11Z</dcterms:modified>
</cp:coreProperties>
</file>