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67" r:id="rId2"/>
    <p:sldId id="268" r:id="rId3"/>
    <p:sldId id="269" r:id="rId4"/>
    <p:sldId id="281" r:id="rId5"/>
    <p:sldId id="279" r:id="rId6"/>
    <p:sldId id="280" r:id="rId7"/>
    <p:sldId id="270" r:id="rId8"/>
    <p:sldId id="284" r:id="rId9"/>
    <p:sldId id="282" r:id="rId10"/>
    <p:sldId id="283" r:id="rId11"/>
    <p:sldId id="285" r:id="rId12"/>
    <p:sldId id="276" r:id="rId13"/>
    <p:sldId id="277" r:id="rId14"/>
    <p:sldId id="27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14/09/2018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Proyecto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 Lenguajes de Programación: PHP, HTML y </a:t>
            </a:r>
            <a:r>
              <a:rPr lang="es-ES" dirty="0" smtClean="0"/>
              <a:t>CSS</a:t>
            </a:r>
            <a:endParaRPr lang="es-ES" dirty="0"/>
          </a:p>
          <a:p>
            <a:pPr lvl="1"/>
            <a:r>
              <a:rPr lang="es-ES" dirty="0"/>
              <a:t>Entorno de desarrollo: </a:t>
            </a:r>
            <a:r>
              <a:rPr lang="es-ES" dirty="0" err="1"/>
              <a:t>Netbeans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SGBD: </a:t>
            </a:r>
            <a:r>
              <a:rPr lang="es-ES" dirty="0" err="1"/>
              <a:t>MySQL</a:t>
            </a:r>
            <a:endParaRPr lang="es-ES" dirty="0"/>
          </a:p>
          <a:p>
            <a:pPr lvl="1"/>
            <a:r>
              <a:rPr lang="es-ES" dirty="0"/>
              <a:t>Metodología de Desarrollo: PSI</a:t>
            </a:r>
          </a:p>
          <a:p>
            <a:pPr lvl="1"/>
            <a:r>
              <a:rPr lang="es-ES" dirty="0"/>
              <a:t>Marco de trabajo: </a:t>
            </a:r>
            <a:r>
              <a:rPr lang="es-ES" dirty="0" err="1"/>
              <a:t>UARGFlow</a:t>
            </a:r>
            <a:r>
              <a:rPr lang="es-ES" dirty="0"/>
              <a:t> BS 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Proyecto IV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724" y="2612169"/>
            <a:ext cx="7961855" cy="281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Propuesta para Gestión de Programas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smtClean="0"/>
              <a:t>Acceso a f</a:t>
            </a:r>
            <a:r>
              <a:rPr lang="es-AR" smtClean="0"/>
              <a:t>ormularios </a:t>
            </a:r>
            <a:r>
              <a:rPr lang="es-AR" dirty="0"/>
              <a:t>online </a:t>
            </a:r>
            <a:r>
              <a:rPr lang="es-AR" dirty="0" smtClean="0"/>
              <a:t>para carga de </a:t>
            </a:r>
            <a:r>
              <a:rPr lang="es-AR" dirty="0"/>
              <a:t>información de cada </a:t>
            </a:r>
            <a:r>
              <a:rPr lang="es-AR" dirty="0" smtClean="0"/>
              <a:t>programa</a:t>
            </a:r>
          </a:p>
          <a:p>
            <a:pPr lvl="1"/>
            <a:r>
              <a:rPr lang="es-AR" dirty="0"/>
              <a:t>E</a:t>
            </a:r>
            <a:r>
              <a:rPr lang="es-AR" dirty="0" smtClean="0"/>
              <a:t>ditable </a:t>
            </a:r>
            <a:r>
              <a:rPr lang="es-AR" dirty="0"/>
              <a:t>por profesores responsables y Secretaría Académica</a:t>
            </a:r>
          </a:p>
          <a:p>
            <a:r>
              <a:rPr lang="es-AR" dirty="0"/>
              <a:t>Generación de </a:t>
            </a:r>
            <a:r>
              <a:rPr lang="es-AR" dirty="0" smtClean="0"/>
              <a:t>PDF </a:t>
            </a:r>
            <a:r>
              <a:rPr lang="es-AR" dirty="0"/>
              <a:t>que se </a:t>
            </a:r>
            <a:r>
              <a:rPr lang="es-AR" dirty="0" smtClean="0"/>
              <a:t>imprimirá (no se manipulan documentos de texto de Microsoft Word).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16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853" y="147711"/>
            <a:ext cx="10018713" cy="1752599"/>
          </a:xfrm>
        </p:spPr>
        <p:txBody>
          <a:bodyPr/>
          <a:lstStyle/>
          <a:p>
            <a:r>
              <a:rPr lang="es-AR" dirty="0"/>
              <a:t>Propuesta para Gestión de Programas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405719"/>
            <a:ext cx="10018713" cy="5322627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AR" dirty="0" smtClean="0"/>
              <a:t>Profesor accede al sistema con su correo institucional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 smtClean="0"/>
              <a:t>Accede </a:t>
            </a:r>
            <a:r>
              <a:rPr lang="es-AR" dirty="0"/>
              <a:t>a formularios con información del Programa de </a:t>
            </a:r>
            <a:r>
              <a:rPr lang="es-AR" dirty="0" smtClean="0"/>
              <a:t>su Asignatura</a:t>
            </a:r>
            <a:endParaRPr lang="es-AR" dirty="0"/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Completa y edita información en los </a:t>
            </a:r>
            <a:r>
              <a:rPr lang="es-AR" dirty="0" smtClean="0"/>
              <a:t>formularios. Guarda </a:t>
            </a:r>
            <a:r>
              <a:rPr lang="es-AR" dirty="0"/>
              <a:t>los cambios (aviso a Secretaría Académica)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Secretaría Académica revisa el programa (contenidos mínimos, códigos, </a:t>
            </a:r>
            <a:r>
              <a:rPr lang="es-AR" dirty="0" smtClean="0"/>
              <a:t>correlatividades) y guarda </a:t>
            </a:r>
            <a:r>
              <a:rPr lang="es-AR" dirty="0"/>
              <a:t>los cambios realizados. </a:t>
            </a:r>
            <a:r>
              <a:rPr lang="es-AR" dirty="0" smtClean="0"/>
              <a:t>(aviso a </a:t>
            </a:r>
            <a:r>
              <a:rPr lang="es-AR" dirty="0"/>
              <a:t>departamento </a:t>
            </a:r>
            <a:r>
              <a:rPr lang="es-AR" dirty="0" smtClean="0"/>
              <a:t>correspondiente)</a:t>
            </a:r>
            <a:endParaRPr lang="es-AR" dirty="0"/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El departamento revisa el programa, realiza los cambios necesarios y los guarda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 smtClean="0"/>
              <a:t>Departamento genera PDF, imprime </a:t>
            </a:r>
            <a:r>
              <a:rPr lang="es-AR" dirty="0"/>
              <a:t>el programa y posteriormente lo firma. </a:t>
            </a:r>
            <a:endParaRPr lang="es-AR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AR" dirty="0" smtClean="0"/>
              <a:t>Se </a:t>
            </a:r>
            <a:r>
              <a:rPr lang="es-AR" dirty="0"/>
              <a:t>realiza el </a:t>
            </a:r>
            <a:r>
              <a:rPr lang="es-AR" dirty="0" smtClean="0"/>
              <a:t>envío </a:t>
            </a:r>
            <a:r>
              <a:rPr lang="es-AR" dirty="0"/>
              <a:t>del programa (físico) desde </a:t>
            </a:r>
            <a:r>
              <a:rPr lang="es-AR" dirty="0" smtClean="0"/>
              <a:t>departamento </a:t>
            </a:r>
            <a:r>
              <a:rPr lang="es-AR" dirty="0"/>
              <a:t>al campus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Secretaria Académica recibe el programa y lo </a:t>
            </a:r>
            <a:r>
              <a:rPr lang="es-AR" dirty="0" smtClean="0"/>
              <a:t>firma (aviso a docente responsable)</a:t>
            </a:r>
            <a:endParaRPr lang="es-AR" dirty="0"/>
          </a:p>
          <a:p>
            <a:pPr marL="457200" lvl="0" indent="-457200">
              <a:buFont typeface="+mj-lt"/>
              <a:buAutoNum type="arabicPeriod"/>
            </a:pPr>
            <a:r>
              <a:rPr lang="es-AR" dirty="0"/>
              <a:t>Docente responsable firma.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Programa es escaneado con las firmas y es subido al sistema para que la comunidad lo visualice y descargue</a:t>
            </a:r>
          </a:p>
        </p:txBody>
      </p:sp>
    </p:spTree>
    <p:extLst>
      <p:ext uri="{BB962C8B-B14F-4D97-AF65-F5344CB8AC3E}">
        <p14:creationId xmlns:p14="http://schemas.microsoft.com/office/powerpoint/2010/main" val="17947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7780CF-8B30-4436-B00B-513ACC0C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58C38AF-B77D-4772-AFDF-0A4E7D4A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¿Departamento puede editar el programa?</a:t>
            </a:r>
          </a:p>
          <a:p>
            <a:r>
              <a:rPr lang="es-AR" dirty="0"/>
              <a:t>¿Se requiere que el documento generado sea Word o puede ser PDF?</a:t>
            </a:r>
          </a:p>
          <a:p>
            <a:r>
              <a:rPr lang="es-AR" dirty="0"/>
              <a:t>¿El seguimiento se hará por </a:t>
            </a:r>
            <a:r>
              <a:rPr lang="es-AR" dirty="0" err="1"/>
              <a:t>GEDoc</a:t>
            </a:r>
            <a:r>
              <a:rPr lang="es-A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13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281353"/>
            <a:ext cx="5045951" cy="1240040"/>
          </a:xfrm>
        </p:spPr>
        <p:txBody>
          <a:bodyPr/>
          <a:lstStyle/>
          <a:p>
            <a:r>
              <a:rPr lang="es-AR" dirty="0"/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953" y="1983545"/>
            <a:ext cx="8028303" cy="3513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Introducción – Sistema VASPA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Estudio </a:t>
            </a:r>
            <a:r>
              <a:rPr lang="es-AR" dirty="0"/>
              <a:t>de Factibilidad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/>
              <a:t>Plan de Iteración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Plan </a:t>
            </a:r>
            <a:r>
              <a:rPr lang="es-AR" dirty="0"/>
              <a:t>de </a:t>
            </a:r>
            <a:r>
              <a:rPr lang="es-AR" dirty="0" smtClean="0"/>
              <a:t>Proyecto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Roles del Equipo de </a:t>
            </a:r>
            <a:r>
              <a:rPr lang="es-AR" dirty="0" smtClean="0"/>
              <a:t>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Propuesta para Gestión de Programas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 smtClean="0"/>
              <a:t>Dudas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273104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E459DE-90D9-4555-A9E8-60DAD404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Estudio de Factibilidad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F80852C-4C83-4945-9333-1A0BBFFB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Objetivo: desarrollar solución a los problemas que tiene Secretaría Académica en la gestión de Programas de Asignaturas.</a:t>
            </a:r>
          </a:p>
          <a:p>
            <a:r>
              <a:rPr lang="es-AR" dirty="0"/>
              <a:t>Entorno legal</a:t>
            </a:r>
          </a:p>
          <a:p>
            <a:r>
              <a:rPr lang="es-AR" dirty="0"/>
              <a:t>Beneficios:</a:t>
            </a:r>
          </a:p>
          <a:p>
            <a:pPr lvl="1"/>
            <a:r>
              <a:rPr lang="es-AR" dirty="0"/>
              <a:t>Mejora en el acceso a la información y su disponibilidad para la comunidad universitaria</a:t>
            </a:r>
          </a:p>
          <a:p>
            <a:pPr lvl="1"/>
            <a:r>
              <a:rPr lang="es-AR" dirty="0"/>
              <a:t>Mayor control en el proceso de aprobación de Programas de Asignaturas</a:t>
            </a:r>
          </a:p>
          <a:p>
            <a:pPr lvl="1"/>
            <a:r>
              <a:rPr lang="es-AR" dirty="0"/>
              <a:t>Mejora en la eficiencia del área Secretaría </a:t>
            </a:r>
            <a:r>
              <a:rPr lang="es-AR" dirty="0" smtClean="0"/>
              <a:t>Académica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24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2717906-113E-4A83-B99A-A89388F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32582"/>
            <a:ext cx="10018713" cy="1752599"/>
          </a:xfrm>
        </p:spPr>
        <p:txBody>
          <a:bodyPr/>
          <a:lstStyle/>
          <a:p>
            <a:r>
              <a:rPr lang="es-AR" dirty="0"/>
              <a:t>Plan de Iteración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3065CAE-ACA1-4FCE-ADAF-3BC7F325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5181"/>
            <a:ext cx="10018713" cy="4187483"/>
          </a:xfrm>
        </p:spPr>
        <p:txBody>
          <a:bodyPr/>
          <a:lstStyle/>
          <a:p>
            <a:pPr marL="0" lvl="0" indent="0">
              <a:buNone/>
            </a:pPr>
            <a:r>
              <a:rPr lang="es-AR" dirty="0"/>
              <a:t>Criterio: finalizar documentos:</a:t>
            </a:r>
          </a:p>
          <a:p>
            <a:pPr lvl="0"/>
            <a:r>
              <a:rPr lang="es-AR" dirty="0"/>
              <a:t>Estándar de Documentación.</a:t>
            </a:r>
          </a:p>
          <a:p>
            <a:pPr lvl="0"/>
            <a:r>
              <a:rPr lang="es-AR" dirty="0"/>
              <a:t>Modelo de Negocio.</a:t>
            </a:r>
          </a:p>
          <a:p>
            <a:pPr lvl="0"/>
            <a:r>
              <a:rPr lang="es-AR" dirty="0"/>
              <a:t>Estudio de Factibilidad.</a:t>
            </a:r>
          </a:p>
          <a:p>
            <a:pPr lvl="0"/>
            <a:r>
              <a:rPr lang="es-AR" dirty="0"/>
              <a:t>Propuesta de Desarrollo.</a:t>
            </a:r>
          </a:p>
          <a:p>
            <a:pPr lvl="0"/>
            <a:r>
              <a:rPr lang="es-AR" dirty="0"/>
              <a:t>Plan de Proyecto.</a:t>
            </a:r>
          </a:p>
          <a:p>
            <a:pPr lvl="0"/>
            <a:r>
              <a:rPr lang="es-AR" dirty="0"/>
              <a:t>Especificación de Requerimientos.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80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0F5034-09E2-4EB1-847F-7AA57DAD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Iteración II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DB02BA5B-25AA-4AB9-80D3-FDFC1F45A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8628" y="2438399"/>
            <a:ext cx="8710077" cy="3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B73228E-7827-4047-8945-3FEDBB21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559191"/>
            <a:ext cx="10018713" cy="1752599"/>
          </a:xfrm>
        </p:spPr>
        <p:txBody>
          <a:bodyPr/>
          <a:lstStyle/>
          <a:p>
            <a:r>
              <a:rPr lang="es-AR" dirty="0" smtClean="0"/>
              <a:t>Plan de Proyecto - Roles </a:t>
            </a:r>
            <a:r>
              <a:rPr lang="es-AR" dirty="0"/>
              <a:t>del Equipo de Desarrollo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="" xmlns:a16="http://schemas.microsoft.com/office/drawing/2014/main" id="{9D9DC2B8-285B-4D5A-85A4-386FC47DE56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644725" y="2131062"/>
          <a:ext cx="940659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64">
                  <a:extLst>
                    <a:ext uri="{9D8B030D-6E8A-4147-A177-3AD203B41FA5}">
                      <a16:colId xmlns="" xmlns:a16="http://schemas.microsoft.com/office/drawing/2014/main" val="1514519493"/>
                    </a:ext>
                  </a:extLst>
                </a:gridCol>
                <a:gridCol w="2039816">
                  <a:extLst>
                    <a:ext uri="{9D8B030D-6E8A-4147-A177-3AD203B41FA5}">
                      <a16:colId xmlns="" xmlns:a16="http://schemas.microsoft.com/office/drawing/2014/main" val="232160282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3625317043"/>
                    </a:ext>
                  </a:extLst>
                </a:gridCol>
                <a:gridCol w="2527493">
                  <a:extLst>
                    <a:ext uri="{9D8B030D-6E8A-4147-A177-3AD203B41FA5}">
                      <a16:colId xmlns="" xmlns:a16="http://schemas.microsoft.com/office/drawing/2014/main" val="267546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Fabricio González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Nicolás Sartini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Francisco Estrada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6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Administrador de la Configuración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676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85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Arquitecto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256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Diseñador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28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Documentador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253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Gerente de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564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Ingeniero de Pruebas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65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Líder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13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Programador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228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Rol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341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Proyecto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Actualmente, no se lleva a cabo el seguimiento de los programas ni de forma manual ni con la ayuda de herramientas informáticas. No todos los programas se encuentran disponibles para su descarga online. </a:t>
            </a:r>
          </a:p>
          <a:p>
            <a:r>
              <a:rPr lang="es-AR" dirty="0"/>
              <a:t>El presente proyecto busca solucionar estos problemas mediante el desarrollo de un sistema basado en la web y una aplicación móvil. Además, se propone “mejorar” para ambas partes, el proceso actual que realizan. 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2446" y="221566"/>
            <a:ext cx="10018713" cy="1752599"/>
          </a:xfrm>
        </p:spPr>
        <p:txBody>
          <a:bodyPr/>
          <a:lstStyle/>
          <a:p>
            <a:r>
              <a:rPr lang="es-AR" dirty="0"/>
              <a:t>Plan de Proyecto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2244968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/>
              <a:t>Procedimientos técnicos, herramientas y tecnologías</a:t>
            </a:r>
          </a:p>
          <a:p>
            <a:pPr>
              <a:buNone/>
            </a:pPr>
            <a:endParaRPr lang="es-ES" dirty="0"/>
          </a:p>
          <a:p>
            <a:pPr lvl="1"/>
            <a:r>
              <a:rPr lang="es-ES" dirty="0"/>
              <a:t>Documentación: Microsoft Word.</a:t>
            </a:r>
          </a:p>
          <a:p>
            <a:pPr lvl="1"/>
            <a:r>
              <a:rPr lang="es-ES" dirty="0"/>
              <a:t>Repositorio de Documentación: Email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/>
              <a:t>Dropbox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¿</a:t>
            </a:r>
            <a:r>
              <a:rPr lang="es-ES" dirty="0" err="1">
                <a:sym typeface="Wingdings" pitchFamily="2" charset="2"/>
              </a:rPr>
              <a:t>Git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Hub</a:t>
            </a:r>
            <a:r>
              <a:rPr lang="es-ES" dirty="0">
                <a:sym typeface="Wingdings" pitchFamily="2" charset="2"/>
              </a:rPr>
              <a:t>?</a:t>
            </a:r>
          </a:p>
          <a:p>
            <a:pPr lvl="1"/>
            <a:r>
              <a:rPr lang="es-ES" dirty="0"/>
              <a:t>Sistemas Operativos: Distribuciones GNU/Linux – Windows. </a:t>
            </a:r>
            <a:endParaRPr lang="es-ES" dirty="0" smtClean="0"/>
          </a:p>
          <a:p>
            <a:pPr lvl="1"/>
            <a:r>
              <a:rPr lang="es-ES" dirty="0"/>
              <a:t>Herramientas de diseño: Visual </a:t>
            </a:r>
            <a:r>
              <a:rPr lang="es-ES" dirty="0" err="1"/>
              <a:t>Paradigm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337</TotalTime>
  <Words>568</Words>
  <Application>Microsoft Office PowerPoint</Application>
  <PresentationFormat>Panorámica</PresentationFormat>
  <Paragraphs>97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</vt:lpstr>
      <vt:lpstr>Sistema VASPA</vt:lpstr>
      <vt:lpstr>Temario</vt:lpstr>
      <vt:lpstr>Introducción – Sistema VASPA</vt:lpstr>
      <vt:lpstr>Estudio de Factibilidad</vt:lpstr>
      <vt:lpstr>Plan de Iteración I</vt:lpstr>
      <vt:lpstr>Plan de Iteración II</vt:lpstr>
      <vt:lpstr>Plan de Proyecto - Roles del Equipo de Desarrollo</vt:lpstr>
      <vt:lpstr>Plan de Proyecto I</vt:lpstr>
      <vt:lpstr>Plan de Proyecto II</vt:lpstr>
      <vt:lpstr>Plan de Proyecto III</vt:lpstr>
      <vt:lpstr>Plan de Proyecto IV</vt:lpstr>
      <vt:lpstr>Propuesta para Gestión de Programas I</vt:lpstr>
      <vt:lpstr>Propuesta para Gestión de Programas II</vt:lpstr>
      <vt:lpstr>Dudas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38</cp:revision>
  <dcterms:created xsi:type="dcterms:W3CDTF">2018-08-31T15:28:26Z</dcterms:created>
  <dcterms:modified xsi:type="dcterms:W3CDTF">2018-09-14T20:23:17Z</dcterms:modified>
</cp:coreProperties>
</file>