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27"/>
  </p:notesMasterIdLst>
  <p:sldIdLst>
    <p:sldId id="267" r:id="rId2"/>
    <p:sldId id="268" r:id="rId3"/>
    <p:sldId id="269" r:id="rId4"/>
    <p:sldId id="283" r:id="rId5"/>
    <p:sldId id="284" r:id="rId6"/>
    <p:sldId id="286" r:id="rId7"/>
    <p:sldId id="291" r:id="rId8"/>
    <p:sldId id="292" r:id="rId9"/>
    <p:sldId id="285" r:id="rId10"/>
    <p:sldId id="293" r:id="rId11"/>
    <p:sldId id="296" r:id="rId12"/>
    <p:sldId id="287" r:id="rId13"/>
    <p:sldId id="288" r:id="rId14"/>
    <p:sldId id="290" r:id="rId15"/>
    <p:sldId id="289" r:id="rId16"/>
    <p:sldId id="294" r:id="rId17"/>
    <p:sldId id="29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7" autoAdjust="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t>18/09/2018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177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18/09/2018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18/09/2018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18/09/2018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18/09/2018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18/09/2018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18/09/2018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18/09/2018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18/09/2018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18/09/2018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18/09/2018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18/09/2018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18/09/2018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18/09/2018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18/09/2018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18/09/2018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18/09/2018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18/09/2018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18/09/2018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329" y="-125175"/>
            <a:ext cx="8574622" cy="2616199"/>
          </a:xfrm>
        </p:spPr>
        <p:txBody>
          <a:bodyPr/>
          <a:lstStyle/>
          <a:p>
            <a:r>
              <a:rPr lang="es-AR" dirty="0"/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=""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4012" y="6265979"/>
            <a:ext cx="4553243" cy="449653"/>
          </a:xfrm>
        </p:spPr>
        <p:txBody>
          <a:bodyPr>
            <a:normAutofit/>
          </a:bodyPr>
          <a:lstStyle/>
          <a:p>
            <a:r>
              <a:rPr lang="es-AR" dirty="0"/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5724536" y="3135871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Nicolás Sartini</a:t>
            </a:r>
          </a:p>
        </p:txBody>
      </p:sp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Casos de Uso II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468582" y="2161309"/>
            <a:ext cx="820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Casos de Uso: 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0619" y="2714290"/>
            <a:ext cx="6476036" cy="356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uario\Dropbox\Proyecto VASPA\En proceso\Diagramas de caso de uso\Diagrama de Casos de Uso V.1.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2488" y="109182"/>
            <a:ext cx="10299511" cy="6114197"/>
          </a:xfrm>
          <a:prstGeom prst="rect">
            <a:avLst/>
          </a:prstGeom>
          <a:noFill/>
        </p:spPr>
      </p:pic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DE555826-5D34-498D-8AB1-D46C14F9FB55}"/>
              </a:ext>
            </a:extLst>
          </p:cNvPr>
          <p:cNvSpPr txBox="1"/>
          <p:nvPr/>
        </p:nvSpPr>
        <p:spPr>
          <a:xfrm>
            <a:off x="4290646" y="6147581"/>
            <a:ext cx="6738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Diagrama de Casos de Uso</a:t>
            </a:r>
            <a:endParaRPr lang="es-A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AF4FE63-0F55-4EEF-8842-BB6A3638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Estimación - Plan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C013F95-5617-4D6D-B332-E32197B1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/>
              <a:t>Uso de técnica Puntos de Caso de Uso sin ajustar</a:t>
            </a:r>
          </a:p>
          <a:p>
            <a:pPr lvl="1"/>
            <a:r>
              <a:rPr lang="es-AR" dirty="0"/>
              <a:t>Peso de Actores (UAW)</a:t>
            </a:r>
          </a:p>
          <a:p>
            <a:pPr lvl="1"/>
            <a:r>
              <a:rPr lang="es-AR" dirty="0"/>
              <a:t>Peso de los Casos de Uso (UUCW)</a:t>
            </a:r>
          </a:p>
          <a:p>
            <a:r>
              <a:rPr lang="es-AR" dirty="0"/>
              <a:t>Uso de técnica Puntos de Caso de Uso Ajustados</a:t>
            </a:r>
          </a:p>
          <a:p>
            <a:pPr lvl="1"/>
            <a:r>
              <a:rPr lang="es-AR" dirty="0"/>
              <a:t>Factores Técnicos</a:t>
            </a:r>
          </a:p>
          <a:p>
            <a:pPr lvl="1"/>
            <a:r>
              <a:rPr lang="es-AR" dirty="0"/>
              <a:t>Factores del Entorno</a:t>
            </a:r>
          </a:p>
          <a:p>
            <a:r>
              <a:rPr lang="es-AR" dirty="0"/>
              <a:t>Estimación del número de Horas-Hombre</a:t>
            </a:r>
          </a:p>
          <a:p>
            <a:r>
              <a:rPr lang="es-AR" dirty="0"/>
              <a:t>Estimación del número de Horas-Hombre Refinado</a:t>
            </a:r>
          </a:p>
        </p:txBody>
      </p:sp>
    </p:spTree>
    <p:extLst>
      <p:ext uri="{BB962C8B-B14F-4D97-AF65-F5344CB8AC3E}">
        <p14:creationId xmlns:p14="http://schemas.microsoft.com/office/powerpoint/2010/main" val="13456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AF4FE63-0F55-4EEF-8842-BB6A3638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Estimación – Cálculo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C013F95-5617-4D6D-B332-E32197B1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16CU</a:t>
            </a:r>
          </a:p>
          <a:p>
            <a:pPr lvl="1"/>
            <a:r>
              <a:rPr lang="es-AR" dirty="0"/>
              <a:t>UUCW = </a:t>
            </a:r>
            <a:r>
              <a:rPr lang="es-AR" b="1" dirty="0"/>
              <a:t>110</a:t>
            </a:r>
          </a:p>
          <a:p>
            <a:r>
              <a:rPr lang="es-AR" dirty="0"/>
              <a:t>4 Actores</a:t>
            </a:r>
          </a:p>
          <a:p>
            <a:pPr lvl="1"/>
            <a:r>
              <a:rPr lang="es-AR" dirty="0"/>
              <a:t>UAW = </a:t>
            </a:r>
            <a:r>
              <a:rPr lang="es-AR" b="1" dirty="0"/>
              <a:t>12</a:t>
            </a:r>
          </a:p>
          <a:p>
            <a:r>
              <a:rPr lang="es-AR" dirty="0"/>
              <a:t>Factores Técnicos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b="1" dirty="0">
                <a:sym typeface="Wingdings" panose="05000000000000000000" pitchFamily="2" charset="2"/>
              </a:rPr>
              <a:t>0,815</a:t>
            </a:r>
          </a:p>
          <a:p>
            <a:r>
              <a:rPr lang="es-AR" dirty="0">
                <a:sym typeface="Wingdings" panose="05000000000000000000" pitchFamily="2" charset="2"/>
              </a:rPr>
              <a:t>Factores de Entorno  </a:t>
            </a:r>
            <a:r>
              <a:rPr lang="es-AR" b="1" dirty="0">
                <a:sym typeface="Wingdings" panose="05000000000000000000" pitchFamily="2" charset="2"/>
              </a:rPr>
              <a:t>1,04</a:t>
            </a:r>
          </a:p>
          <a:p>
            <a:r>
              <a:rPr lang="es-AR" dirty="0">
                <a:sym typeface="Wingdings" panose="05000000000000000000" pitchFamily="2" charset="2"/>
              </a:rPr>
              <a:t>Puntos de Casos de Uso Ajustados = </a:t>
            </a:r>
            <a:r>
              <a:rPr lang="es-AR" b="1" dirty="0">
                <a:sym typeface="Wingdings" panose="05000000000000000000" pitchFamily="2" charset="2"/>
              </a:rPr>
              <a:t>103,4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5201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AF4FE63-0F55-4EEF-8842-BB6A3638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Estimación – Cálculo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C013F95-5617-4D6D-B332-E32197B1B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3528"/>
            <a:ext cx="10018713" cy="4018672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TotalHombresHora = UCP * 20 </a:t>
            </a:r>
          </a:p>
          <a:p>
            <a:r>
              <a:rPr lang="es-AR" dirty="0"/>
              <a:t> 103,4 * 20 = </a:t>
            </a:r>
            <a:r>
              <a:rPr lang="es-AR" b="1" dirty="0"/>
              <a:t>2068</a:t>
            </a:r>
          </a:p>
          <a:p>
            <a:endParaRPr lang="es-AR" dirty="0"/>
          </a:p>
          <a:p>
            <a:r>
              <a:rPr lang="es-AR" dirty="0"/>
              <a:t>Refinamiento basado en Factores Ambientales:</a:t>
            </a:r>
          </a:p>
          <a:p>
            <a:pPr lvl="1"/>
            <a:r>
              <a:rPr lang="es-AR" dirty="0"/>
              <a:t>Valor ≤ 4  </a:t>
            </a:r>
            <a:r>
              <a:rPr lang="es-AR" dirty="0">
                <a:sym typeface="Wingdings" panose="05000000000000000000" pitchFamily="2" charset="2"/>
              </a:rPr>
              <a:t> 28 Horas-Hombre por UCP</a:t>
            </a:r>
          </a:p>
          <a:p>
            <a:r>
              <a:rPr lang="es-AR" dirty="0"/>
              <a:t>TotalHorasHombreRefindas = 103,4 * 28 = </a:t>
            </a:r>
            <a:r>
              <a:rPr lang="es-AR" b="1" dirty="0"/>
              <a:t>2895,2 Horas-Hombre</a:t>
            </a:r>
          </a:p>
          <a:p>
            <a:pPr lvl="1"/>
            <a:r>
              <a:rPr lang="es-AR" dirty="0"/>
              <a:t>2895,2 / 4 = </a:t>
            </a:r>
            <a:r>
              <a:rPr lang="es-AR" b="1" dirty="0"/>
              <a:t>723,8 días </a:t>
            </a:r>
            <a:r>
              <a:rPr lang="es-AR" dirty="0"/>
              <a:t>le tomaría a una sola persona trabajando 4 horas diarias</a:t>
            </a:r>
          </a:p>
          <a:p>
            <a:pPr lvl="1"/>
            <a:r>
              <a:rPr lang="es-AR" sz="2100" dirty="0"/>
              <a:t>723,8 / 20 = </a:t>
            </a:r>
            <a:r>
              <a:rPr lang="es-AR" sz="2100" b="1" dirty="0"/>
              <a:t>36, 19 meses</a:t>
            </a:r>
            <a:r>
              <a:rPr lang="es-AR" sz="2100" dirty="0"/>
              <a:t> le tomaría a una sola persona trabajando sólo días hábiles</a:t>
            </a:r>
          </a:p>
          <a:p>
            <a:pPr lvl="1"/>
            <a:r>
              <a:rPr lang="es-AR" sz="2100" dirty="0"/>
              <a:t>36,19 / 3 = </a:t>
            </a:r>
            <a:r>
              <a:rPr lang="es-AR" sz="2100" b="1" dirty="0"/>
              <a:t>12,06 meses</a:t>
            </a:r>
            <a:r>
              <a:rPr lang="es-AR" sz="2100" dirty="0"/>
              <a:t> le tomaría al equipo de desarrollo de </a:t>
            </a:r>
            <a:r>
              <a:rPr lang="es-AR" sz="2100" b="1" dirty="0"/>
              <a:t>tres</a:t>
            </a:r>
            <a:r>
              <a:rPr lang="es-AR" sz="2100" dirty="0"/>
              <a:t> personas </a:t>
            </a:r>
            <a:r>
              <a:rPr lang="es-AR" sz="2100" b="1" dirty="0" smtClean="0"/>
              <a:t>implementar</a:t>
            </a:r>
            <a:r>
              <a:rPr lang="es-AR" sz="2100" dirty="0" smtClean="0"/>
              <a:t> las funcionalidades</a:t>
            </a:r>
            <a:endParaRPr lang="es-AR" sz="2100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37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48F9DDB-F7B0-4BE9-97AC-E1BB06FE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69547"/>
            <a:ext cx="10018713" cy="1552437"/>
          </a:xfrm>
        </p:spPr>
        <p:txBody>
          <a:bodyPr/>
          <a:lstStyle/>
          <a:p>
            <a:r>
              <a:rPr lang="es-AR" dirty="0"/>
              <a:t>Plan de Riesgos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D100187-1E65-47BB-B273-EB5D48D6B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831659"/>
            <a:ext cx="10018713" cy="1150961"/>
          </a:xfrm>
        </p:spPr>
        <p:txBody>
          <a:bodyPr/>
          <a:lstStyle/>
          <a:p>
            <a:r>
              <a:rPr lang="es-AR" dirty="0"/>
              <a:t>Identificación y Evaluación de riesgos</a:t>
            </a:r>
          </a:p>
          <a:p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14875"/>
              </p:ext>
            </p:extLst>
          </p:nvPr>
        </p:nvGraphicFramePr>
        <p:xfrm>
          <a:off x="3166281" y="1433015"/>
          <a:ext cx="8802807" cy="52322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60485"/>
                <a:gridCol w="940387"/>
                <a:gridCol w="940387"/>
                <a:gridCol w="940387"/>
                <a:gridCol w="940387"/>
                <a:gridCol w="940387"/>
                <a:gridCol w="940387"/>
              </a:tblGrid>
              <a:tr h="20861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Compromiso del Cliente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0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3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Puntos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¿Analizar?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</a:tr>
              <a:tr h="652461"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¿El cliente está dispuesto dedicar tiempo en la especificación de requisitos?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SI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 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NO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</a:tr>
              <a:tr h="437360"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¿El cliente viaja muy seguido?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NO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 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SI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</a:tr>
              <a:tr h="652461"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¿Puede haber cambio administrativo en Secretaria Académica?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NO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 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 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SI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</a:tr>
              <a:tr h="652461"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¿El tiempo de comunicación del cliente es más lento de lo esperado?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NO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 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 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SI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</a:tr>
              <a:tr h="437360"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El cliente está enterado de cómo será la solución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SI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La </a:t>
                      </a:r>
                      <a:r>
                        <a:rPr lang="es-AR" sz="1400" u="none" strike="noStrike" dirty="0" smtClean="0">
                          <a:effectLst/>
                        </a:rPr>
                        <a:t>mayoría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Algo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NO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SI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</a:tr>
              <a:tr h="437360"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El cliente entiende la importancia del proyecto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SI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 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 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NO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</a:tr>
              <a:tr h="652461"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El cliente es capaz de involucrarse cuando sea necesario en el proyecto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SI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 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 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NO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 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</a:tr>
              <a:tr h="437360"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Dinámica de cambios alta por parte del cliente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Muy Baja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Baja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Media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Alta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 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</a:tr>
              <a:tr h="652461"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El Cliente  conoce y entiende perfectamente nuestra propuesta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SI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La mayoria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Algo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</a:rPr>
                        <a:t>NO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 dirty="0">
                          <a:effectLst/>
                        </a:rPr>
                        <a:t>SI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0" marR="7100" marT="71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 de Riesgos 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2236525"/>
            <a:ext cx="10018713" cy="649407"/>
          </a:xfrm>
        </p:spPr>
        <p:txBody>
          <a:bodyPr/>
          <a:lstStyle/>
          <a:p>
            <a:r>
              <a:rPr lang="es-AR" dirty="0"/>
              <a:t>Resumen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/>
          <a:srcRect l="335" t="1464" r="472" b="2543"/>
          <a:stretch/>
        </p:blipFill>
        <p:spPr>
          <a:xfrm>
            <a:off x="2187798" y="2885932"/>
            <a:ext cx="8611737" cy="31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6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 de Riesgos III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1977218"/>
            <a:ext cx="10018713" cy="922362"/>
          </a:xfrm>
        </p:spPr>
        <p:txBody>
          <a:bodyPr/>
          <a:lstStyle/>
          <a:p>
            <a:r>
              <a:rPr lang="es-AR" dirty="0"/>
              <a:t>Análisis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/>
          <a:srcRect l="331" t="1899" r="410"/>
          <a:stretch/>
        </p:blipFill>
        <p:spPr>
          <a:xfrm>
            <a:off x="1132764" y="3125338"/>
            <a:ext cx="11013742" cy="249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A1C68AFE-5F4F-4A93-9CBE-AC2825B718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66" y="211015"/>
            <a:ext cx="10437934" cy="589436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DE555826-5D34-498D-8AB1-D46C14F9FB55}"/>
              </a:ext>
            </a:extLst>
          </p:cNvPr>
          <p:cNvSpPr txBox="1"/>
          <p:nvPr/>
        </p:nvSpPr>
        <p:spPr>
          <a:xfrm>
            <a:off x="4290646" y="6147581"/>
            <a:ext cx="6738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1 – Pantalla Principal - Portada</a:t>
            </a:r>
          </a:p>
        </p:txBody>
      </p:sp>
    </p:spTree>
    <p:extLst>
      <p:ext uri="{BB962C8B-B14F-4D97-AF65-F5344CB8AC3E}">
        <p14:creationId xmlns:p14="http://schemas.microsoft.com/office/powerpoint/2010/main" val="358707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A1C68AFE-5F4F-4A93-9CBE-AC2825B718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66" y="211015"/>
            <a:ext cx="10437934" cy="589436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DE555826-5D34-498D-8AB1-D46C14F9FB55}"/>
              </a:ext>
            </a:extLst>
          </p:cNvPr>
          <p:cNvSpPr txBox="1"/>
          <p:nvPr/>
        </p:nvSpPr>
        <p:spPr>
          <a:xfrm>
            <a:off x="4290646" y="6147581"/>
            <a:ext cx="6738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2 – Pantalla </a:t>
            </a:r>
            <a:r>
              <a:rPr lang="es-AR" sz="3200" dirty="0" err="1"/>
              <a:t>Login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138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209" y="464233"/>
            <a:ext cx="5045951" cy="1240040"/>
          </a:xfrm>
        </p:spPr>
        <p:txBody>
          <a:bodyPr/>
          <a:lstStyle/>
          <a:p>
            <a:r>
              <a:rPr lang="es-AR" dirty="0"/>
              <a:t>Temario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=""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0281" y="1968218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/>
              <a:t>Introducción – Sistema VASPA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/>
              <a:t>Plan de Iteración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 err="1"/>
              <a:t>UARGFlow</a:t>
            </a:r>
            <a:r>
              <a:rPr lang="es-AR" dirty="0"/>
              <a:t> BS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/>
              <a:t>Especificación de Requerimientos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/>
              <a:t>Modelo de Casos de Uso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/>
              <a:t>Estimación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/>
              <a:t>Plan de Riesgos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/>
              <a:t>Prototipo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A1C68AFE-5F4F-4A93-9CBE-AC2825B718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66" y="211015"/>
            <a:ext cx="10437934" cy="589436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DE555826-5D34-498D-8AB1-D46C14F9FB55}"/>
              </a:ext>
            </a:extLst>
          </p:cNvPr>
          <p:cNvSpPr txBox="1"/>
          <p:nvPr/>
        </p:nvSpPr>
        <p:spPr>
          <a:xfrm>
            <a:off x="4290646" y="6147581"/>
            <a:ext cx="6738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3 – Pantalla Crear Programa I</a:t>
            </a:r>
          </a:p>
        </p:txBody>
      </p:sp>
    </p:spTree>
    <p:extLst>
      <p:ext uri="{BB962C8B-B14F-4D97-AF65-F5344CB8AC3E}">
        <p14:creationId xmlns:p14="http://schemas.microsoft.com/office/powerpoint/2010/main" val="181878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A1C68AFE-5F4F-4A93-9CBE-AC2825B718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66" y="211015"/>
            <a:ext cx="10437934" cy="589436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DE555826-5D34-498D-8AB1-D46C14F9FB55}"/>
              </a:ext>
            </a:extLst>
          </p:cNvPr>
          <p:cNvSpPr txBox="1"/>
          <p:nvPr/>
        </p:nvSpPr>
        <p:spPr>
          <a:xfrm>
            <a:off x="4290646" y="6147581"/>
            <a:ext cx="6738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4 – Pantalla Crear Programa II</a:t>
            </a:r>
          </a:p>
        </p:txBody>
      </p:sp>
    </p:spTree>
    <p:extLst>
      <p:ext uri="{BB962C8B-B14F-4D97-AF65-F5344CB8AC3E}">
        <p14:creationId xmlns:p14="http://schemas.microsoft.com/office/powerpoint/2010/main" val="276739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A1C68AFE-5F4F-4A93-9CBE-AC2825B718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66" y="211015"/>
            <a:ext cx="10437934" cy="589436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DE555826-5D34-498D-8AB1-D46C14F9FB55}"/>
              </a:ext>
            </a:extLst>
          </p:cNvPr>
          <p:cNvSpPr txBox="1"/>
          <p:nvPr/>
        </p:nvSpPr>
        <p:spPr>
          <a:xfrm>
            <a:off x="4290646" y="6147581"/>
            <a:ext cx="6738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5 – Pantalla Programas por Carrera</a:t>
            </a:r>
          </a:p>
        </p:txBody>
      </p:sp>
    </p:spTree>
    <p:extLst>
      <p:ext uri="{BB962C8B-B14F-4D97-AF65-F5344CB8AC3E}">
        <p14:creationId xmlns:p14="http://schemas.microsoft.com/office/powerpoint/2010/main" val="226484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A1C68AFE-5F4F-4A93-9CBE-AC2825B718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66" y="211015"/>
            <a:ext cx="10437934" cy="589436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DE555826-5D34-498D-8AB1-D46C14F9FB55}"/>
              </a:ext>
            </a:extLst>
          </p:cNvPr>
          <p:cNvSpPr txBox="1"/>
          <p:nvPr/>
        </p:nvSpPr>
        <p:spPr>
          <a:xfrm>
            <a:off x="4290646" y="6147581"/>
            <a:ext cx="6738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6 – Pantalla Descargar Programa</a:t>
            </a:r>
          </a:p>
        </p:txBody>
      </p:sp>
    </p:spTree>
    <p:extLst>
      <p:ext uri="{BB962C8B-B14F-4D97-AF65-F5344CB8AC3E}">
        <p14:creationId xmlns:p14="http://schemas.microsoft.com/office/powerpoint/2010/main" val="77412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A1C68AFE-5F4F-4A93-9CBE-AC2825B718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66" y="211015"/>
            <a:ext cx="10437934" cy="589436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DE555826-5D34-498D-8AB1-D46C14F9FB55}"/>
              </a:ext>
            </a:extLst>
          </p:cNvPr>
          <p:cNvSpPr txBox="1"/>
          <p:nvPr/>
        </p:nvSpPr>
        <p:spPr>
          <a:xfrm>
            <a:off x="4290646" y="6147581"/>
            <a:ext cx="6738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7 – Programa</a:t>
            </a:r>
          </a:p>
        </p:txBody>
      </p:sp>
    </p:spTree>
    <p:extLst>
      <p:ext uri="{BB962C8B-B14F-4D97-AF65-F5344CB8AC3E}">
        <p14:creationId xmlns:p14="http://schemas.microsoft.com/office/powerpoint/2010/main" val="39659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 – Sistema VASPA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273104"/>
            <a:ext cx="10018713" cy="3124201"/>
          </a:xfrm>
        </p:spPr>
        <p:txBody>
          <a:bodyPr/>
          <a:lstStyle/>
          <a:p>
            <a:r>
              <a:rPr lang="es-AR" dirty="0"/>
              <a:t>Visualización</a:t>
            </a:r>
          </a:p>
          <a:p>
            <a:r>
              <a:rPr lang="es-AR" dirty="0"/>
              <a:t>Administración</a:t>
            </a:r>
          </a:p>
          <a:p>
            <a:r>
              <a:rPr lang="es-AR" dirty="0"/>
              <a:t>Seguimiento</a:t>
            </a:r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BFDDE4-44D3-42A2-B08C-36F8779C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28006"/>
            <a:ext cx="10018713" cy="1752599"/>
          </a:xfrm>
        </p:spPr>
        <p:txBody>
          <a:bodyPr/>
          <a:lstStyle/>
          <a:p>
            <a:r>
              <a:rPr lang="es-AR" dirty="0"/>
              <a:t>Plan de Iteración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="" xmlns:a16="http://schemas.microsoft.com/office/drawing/2014/main" id="{CA343722-C672-47B2-AEC9-84EF630BF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57376" y="1685925"/>
            <a:ext cx="9820274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BFDDE4-44D3-42A2-B08C-36F8779C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UARGFlow</a:t>
            </a:r>
            <a:r>
              <a:rPr lang="es-AR" dirty="0"/>
              <a:t> BS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254D9CF-2FC5-41F6-BDFB-156F0C8E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/>
              <a:t>Subsistema para Gestión de elementos de </a:t>
            </a:r>
            <a:r>
              <a:rPr lang="es-AR" b="1" dirty="0" err="1"/>
              <a:t>Workflow</a:t>
            </a:r>
            <a:endParaRPr lang="es-AR" b="1" dirty="0"/>
          </a:p>
          <a:p>
            <a:pPr lvl="1"/>
            <a:r>
              <a:rPr lang="es-AR" dirty="0"/>
              <a:t>Usuarios</a:t>
            </a:r>
          </a:p>
          <a:p>
            <a:pPr lvl="1"/>
            <a:r>
              <a:rPr lang="es-AR" dirty="0"/>
              <a:t>Roles</a:t>
            </a:r>
          </a:p>
          <a:p>
            <a:pPr lvl="1"/>
            <a:r>
              <a:rPr lang="es-AR" dirty="0"/>
              <a:t>Permisos</a:t>
            </a:r>
          </a:p>
          <a:p>
            <a:r>
              <a:rPr lang="es-AR" dirty="0"/>
              <a:t>Diseño </a:t>
            </a:r>
            <a:r>
              <a:rPr lang="es-AR" b="1" dirty="0"/>
              <a:t>Responsivo </a:t>
            </a:r>
            <a:r>
              <a:rPr lang="es-AR" b="1">
                <a:sym typeface="Wingdings" panose="05000000000000000000" pitchFamily="2" charset="2"/>
              </a:rPr>
              <a:t> Bootstrap</a:t>
            </a:r>
            <a:endParaRPr lang="es-AR" b="1" dirty="0"/>
          </a:p>
          <a:p>
            <a:r>
              <a:rPr lang="es-AR" dirty="0"/>
              <a:t>Base para la generación de un </a:t>
            </a:r>
            <a:r>
              <a:rPr lang="es-AR" b="1" dirty="0"/>
              <a:t>Estándar</a:t>
            </a:r>
          </a:p>
        </p:txBody>
      </p:sp>
    </p:spTree>
    <p:extLst>
      <p:ext uri="{BB962C8B-B14F-4D97-AF65-F5344CB8AC3E}">
        <p14:creationId xmlns:p14="http://schemas.microsoft.com/office/powerpoint/2010/main" val="330592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BFDDE4-44D3-42A2-B08C-36F8779C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Especificación de Requerimientos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254D9CF-2FC5-41F6-BDFB-156F0C8E2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22764"/>
            <a:ext cx="10018713" cy="4267199"/>
          </a:xfrm>
        </p:spPr>
        <p:txBody>
          <a:bodyPr>
            <a:normAutofit lnSpcReduction="10000"/>
          </a:bodyPr>
          <a:lstStyle/>
          <a:p>
            <a:endParaRPr lang="es-AR" dirty="0"/>
          </a:p>
          <a:p>
            <a:pPr>
              <a:buNone/>
            </a:pPr>
            <a:r>
              <a:rPr lang="es-AR" b="1" dirty="0"/>
              <a:t>Requerimientos Funcionales: </a:t>
            </a:r>
          </a:p>
          <a:p>
            <a:r>
              <a:rPr lang="es-AR" i="1" dirty="0"/>
              <a:t>“El sistema deberá …”</a:t>
            </a:r>
          </a:p>
          <a:p>
            <a:r>
              <a:rPr lang="es-AR" dirty="0"/>
              <a:t>Permitir a los empleados de SA seguir el estado de los programas (su vigencia) mediante la selección de una determinada carrera y asignatura. </a:t>
            </a:r>
          </a:p>
          <a:p>
            <a:r>
              <a:rPr lang="es-AR" dirty="0"/>
              <a:t>Permitir a los </a:t>
            </a:r>
            <a:r>
              <a:rPr lang="es-AR" dirty="0" smtClean="0"/>
              <a:t>profesores cargar </a:t>
            </a:r>
            <a:r>
              <a:rPr lang="es-AR" dirty="0"/>
              <a:t>formularios, con datos de programas anteriores (precarga de datos).</a:t>
            </a:r>
          </a:p>
          <a:p>
            <a:pPr lvl="0"/>
            <a:r>
              <a:rPr lang="es-AR" dirty="0"/>
              <a:t>Generar el programa (documento), con los datos del formulario. </a:t>
            </a:r>
          </a:p>
          <a:p>
            <a:pPr lvl="0"/>
            <a:r>
              <a:rPr lang="es-AR" dirty="0"/>
              <a:t>Enviar notificaciones de alerta</a:t>
            </a:r>
          </a:p>
          <a:p>
            <a:pPr lvl="0"/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642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Especificación de Requerimientos 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4310" y="1981200"/>
            <a:ext cx="10018713" cy="4239491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endParaRPr lang="es-AR" dirty="0"/>
          </a:p>
          <a:p>
            <a:pPr lvl="0"/>
            <a:r>
              <a:rPr lang="es-AR" dirty="0"/>
              <a:t>Permitir </a:t>
            </a:r>
            <a:r>
              <a:rPr lang="es-AR" dirty="0" smtClean="0"/>
              <a:t>visualizar </a:t>
            </a:r>
            <a:r>
              <a:rPr lang="es-AR" dirty="0"/>
              <a:t>y modificar las secciones correspondientes del programa a los empleados </a:t>
            </a:r>
            <a:r>
              <a:rPr lang="es-AR" dirty="0" smtClean="0"/>
              <a:t> de SA</a:t>
            </a:r>
            <a:r>
              <a:rPr lang="es-AR" dirty="0"/>
              <a:t>.</a:t>
            </a:r>
          </a:p>
          <a:p>
            <a:r>
              <a:rPr lang="es-AR" dirty="0"/>
              <a:t>Realizar el seguimiento de los programas.</a:t>
            </a:r>
          </a:p>
          <a:p>
            <a:pPr lvl="0"/>
            <a:r>
              <a:rPr lang="es-AR" dirty="0"/>
              <a:t>Subir el programa (escaneado) válido digitalizado. </a:t>
            </a:r>
          </a:p>
          <a:p>
            <a:r>
              <a:rPr lang="es-AR" dirty="0"/>
              <a:t>Permitir la visualización y/o descarga de los programas de asignaturas (escaneados) a toda la comunidad universitaria</a:t>
            </a:r>
          </a:p>
          <a:p>
            <a:pPr lvl="0"/>
            <a:r>
              <a:rPr lang="es-AR" dirty="0"/>
              <a:t>Dar de alta nuevas carreras. </a:t>
            </a:r>
          </a:p>
          <a:p>
            <a:pPr lvl="0"/>
            <a:r>
              <a:rPr lang="es-AR" dirty="0"/>
              <a:t>Realizar ABM de asignaturas.</a:t>
            </a:r>
          </a:p>
          <a:p>
            <a:pPr lvl="0"/>
            <a:r>
              <a:rPr lang="es-AR" dirty="0"/>
              <a:t>Realizar ABM de profesores. 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Especificación de Requerimientos III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98164" y="2881746"/>
            <a:ext cx="10018713" cy="3740727"/>
          </a:xfrm>
        </p:spPr>
        <p:txBody>
          <a:bodyPr>
            <a:normAutofit fontScale="92500"/>
          </a:bodyPr>
          <a:lstStyle/>
          <a:p>
            <a:r>
              <a:rPr lang="es-AR" b="1" dirty="0"/>
              <a:t>Requerimientos No Funcionales:</a:t>
            </a:r>
          </a:p>
          <a:p>
            <a:endParaRPr lang="es-AR" b="1" dirty="0"/>
          </a:p>
          <a:p>
            <a:pPr lvl="0"/>
            <a:r>
              <a:rPr lang="es-AR" dirty="0"/>
              <a:t>El sistema debe ser de fácil uso por el usuario, así como de fácil adaptación al mismo. (Usabilidad</a:t>
            </a:r>
            <a:r>
              <a:rPr lang="es-AR" dirty="0" smtClean="0"/>
              <a:t>)</a:t>
            </a:r>
          </a:p>
          <a:p>
            <a:pPr lvl="0"/>
            <a:r>
              <a:rPr lang="es-AR" dirty="0" smtClean="0"/>
              <a:t>Tiempo de respuesta aceptable</a:t>
            </a:r>
            <a:endParaRPr lang="es-AR" dirty="0"/>
          </a:p>
          <a:p>
            <a:r>
              <a:rPr lang="es-ES" dirty="0" smtClean="0"/>
              <a:t>El </a:t>
            </a:r>
            <a:r>
              <a:rPr lang="es-ES" dirty="0"/>
              <a:t>acceso al Sistema </a:t>
            </a:r>
            <a:r>
              <a:rPr lang="es-ES" dirty="0" smtClean="0"/>
              <a:t>se realizará mediante el correo electrónico institucional, en el caso de Profesores, Departamento y Empleados SA. (</a:t>
            </a:r>
            <a:r>
              <a:rPr lang="es-ES" dirty="0"/>
              <a:t>Seguridad)</a:t>
            </a:r>
            <a:endParaRPr lang="es-AR" b="1" dirty="0"/>
          </a:p>
          <a:p>
            <a:r>
              <a:rPr lang="es-AR" dirty="0"/>
              <a:t>El sistema deberá ser compatible con navegadores </a:t>
            </a:r>
            <a:r>
              <a:rPr lang="es-AR" dirty="0" err="1"/>
              <a:t>google</a:t>
            </a:r>
            <a:r>
              <a:rPr lang="es-AR" dirty="0"/>
              <a:t> </a:t>
            </a:r>
            <a:r>
              <a:rPr lang="es-AR" dirty="0" err="1"/>
              <a:t>chrome</a:t>
            </a:r>
            <a:r>
              <a:rPr lang="es-AR" dirty="0"/>
              <a:t>, </a:t>
            </a:r>
            <a:r>
              <a:rPr lang="es-AR" dirty="0" err="1"/>
              <a:t>mozilla</a:t>
            </a:r>
            <a:r>
              <a:rPr lang="es-AR" dirty="0"/>
              <a:t> </a:t>
            </a:r>
            <a:r>
              <a:rPr lang="es-AR" dirty="0" err="1"/>
              <a:t>firefox</a:t>
            </a:r>
            <a:endParaRPr lang="es-AR" b="1" dirty="0"/>
          </a:p>
          <a:p>
            <a:endParaRPr lang="es-AR" b="1" dirty="0"/>
          </a:p>
          <a:p>
            <a:pPr>
              <a:buNone/>
            </a:pPr>
            <a:endParaRPr lang="es-AR" b="1" dirty="0"/>
          </a:p>
          <a:p>
            <a:pPr>
              <a:buNone/>
            </a:pP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BFDDE4-44D3-42A2-B08C-36F8779C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Casos de Uso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254D9CF-2FC5-41F6-BDFB-156F0C8E2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7345"/>
            <a:ext cx="10018713" cy="42117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b="1" dirty="0"/>
              <a:t>Actores: </a:t>
            </a:r>
          </a:p>
          <a:p>
            <a:r>
              <a:rPr lang="es-AR" dirty="0"/>
              <a:t>Profesor: </a:t>
            </a:r>
            <a:r>
              <a:rPr lang="es-ES" dirty="0"/>
              <a:t>Es el encargado de presentar el programa de las distintas asignaturas de las cuales es el responsable. </a:t>
            </a:r>
          </a:p>
          <a:p>
            <a:r>
              <a:rPr lang="es-ES" dirty="0"/>
              <a:t>Empleado Secretaría Académica: Es el encargado de gestionar los programas de asignaturas (solicitar, controlar, modificar, cargar). </a:t>
            </a:r>
          </a:p>
          <a:p>
            <a:r>
              <a:rPr lang="es-ES" dirty="0"/>
              <a:t>Departamento: Es el responsable de controlar/ revisar los programas de asignatura.</a:t>
            </a:r>
          </a:p>
          <a:p>
            <a:r>
              <a:rPr lang="es-ES" dirty="0"/>
              <a:t>Invitado: Es quien puede visualizar y descargar los programas de asignatura correspondientes.</a:t>
            </a:r>
            <a:r>
              <a:rPr lang="es-ES" i="1" dirty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102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555</TotalTime>
  <Words>745</Words>
  <Application>Microsoft Office PowerPoint</Application>
  <PresentationFormat>Panorámica</PresentationFormat>
  <Paragraphs>173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Wingdings</vt:lpstr>
      <vt:lpstr>Parallax</vt:lpstr>
      <vt:lpstr>Sistema VASPA</vt:lpstr>
      <vt:lpstr>Temario</vt:lpstr>
      <vt:lpstr>Introducción – Sistema VASPA</vt:lpstr>
      <vt:lpstr>Plan de Iteración</vt:lpstr>
      <vt:lpstr>UARGFlow BS</vt:lpstr>
      <vt:lpstr>Especificación de Requerimientos I</vt:lpstr>
      <vt:lpstr>Especificación de Requerimientos II</vt:lpstr>
      <vt:lpstr>Especificación de Requerimientos III</vt:lpstr>
      <vt:lpstr>Modelo de Casos de Uso I</vt:lpstr>
      <vt:lpstr>Modelo de Casos de Uso II</vt:lpstr>
      <vt:lpstr>Presentación de PowerPoint</vt:lpstr>
      <vt:lpstr>Estimación - Plan</vt:lpstr>
      <vt:lpstr>Estimación – Cálculo I</vt:lpstr>
      <vt:lpstr>Estimación – Cálculo II</vt:lpstr>
      <vt:lpstr>Plan de Riesgos I</vt:lpstr>
      <vt:lpstr>Plan de Riesgos II</vt:lpstr>
      <vt:lpstr>Plan de Riesgos III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Francisco Estrada</cp:lastModifiedBy>
  <cp:revision>53</cp:revision>
  <dcterms:created xsi:type="dcterms:W3CDTF">2018-08-31T15:28:26Z</dcterms:created>
  <dcterms:modified xsi:type="dcterms:W3CDTF">2018-09-18T23:27:53Z</dcterms:modified>
</cp:coreProperties>
</file>