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23"/>
  </p:notesMasterIdLst>
  <p:sldIdLst>
    <p:sldId id="267" r:id="rId2"/>
    <p:sldId id="268" r:id="rId3"/>
    <p:sldId id="269" r:id="rId4"/>
    <p:sldId id="294" r:id="rId5"/>
    <p:sldId id="295" r:id="rId6"/>
    <p:sldId id="297" r:id="rId7"/>
    <p:sldId id="298" r:id="rId8"/>
    <p:sldId id="299" r:id="rId9"/>
    <p:sldId id="300" r:id="rId10"/>
    <p:sldId id="292" r:id="rId11"/>
    <p:sldId id="285" r:id="rId12"/>
    <p:sldId id="301" r:id="rId13"/>
    <p:sldId id="302" r:id="rId14"/>
    <p:sldId id="304" r:id="rId15"/>
    <p:sldId id="305" r:id="rId16"/>
    <p:sldId id="306" r:id="rId17"/>
    <p:sldId id="307" r:id="rId18"/>
    <p:sldId id="308" r:id="rId19"/>
    <p:sldId id="303" r:id="rId20"/>
    <p:sldId id="29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7" autoAdjust="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601E2F-496F-46EB-974A-4DC657B24CA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ED36101-B268-4A09-9067-B29117366FB8}">
      <dgm:prSet phldrT="[Texto]" custT="1"/>
      <dgm:spPr/>
      <dgm:t>
        <a:bodyPr/>
        <a:lstStyle/>
        <a:p>
          <a:r>
            <a:rPr lang="es-AR" sz="1800" dirty="0"/>
            <a:t>Profesor ingresa al Sistema VASPA y carga un formulario con datos del Programa (sólo visualiza aquellos campos que puede modificar)</a:t>
          </a:r>
        </a:p>
      </dgm:t>
    </dgm:pt>
    <dgm:pt modelId="{8F48E702-316A-4CDD-AC5C-C6B277D3ADA0}" type="parTrans" cxnId="{A1743363-A58C-4624-97F8-7DB68F42F1D6}">
      <dgm:prSet/>
      <dgm:spPr/>
      <dgm:t>
        <a:bodyPr/>
        <a:lstStyle/>
        <a:p>
          <a:endParaRPr lang="es-AR"/>
        </a:p>
      </dgm:t>
    </dgm:pt>
    <dgm:pt modelId="{0BE2E89F-5848-4ABD-A298-10AA6443AC96}" type="sibTrans" cxnId="{A1743363-A58C-4624-97F8-7DB68F42F1D6}">
      <dgm:prSet/>
      <dgm:spPr/>
      <dgm:t>
        <a:bodyPr/>
        <a:lstStyle/>
        <a:p>
          <a:endParaRPr lang="es-AR"/>
        </a:p>
      </dgm:t>
    </dgm:pt>
    <dgm:pt modelId="{D4EF0E0B-1BC2-4508-BB50-E853E60AB2F8}">
      <dgm:prSet phldrT="[Texto]" custT="1"/>
      <dgm:spPr/>
      <dgm:t>
        <a:bodyPr/>
        <a:lstStyle/>
        <a:p>
          <a:r>
            <a:rPr lang="es-AR" sz="1600" dirty="0"/>
            <a:t>Cuando Profesor presiona “Guardar y Enviar” se les notifica al área de Secretaría Académica y al Departamento correspondiente que tienen un Programa para revisar</a:t>
          </a:r>
        </a:p>
      </dgm:t>
    </dgm:pt>
    <dgm:pt modelId="{46AB6AE1-117A-46B5-BE18-69B24814CB73}" type="parTrans" cxnId="{C974E0E9-4ECE-42F5-BB92-37E827E99590}">
      <dgm:prSet/>
      <dgm:spPr/>
      <dgm:t>
        <a:bodyPr/>
        <a:lstStyle/>
        <a:p>
          <a:endParaRPr lang="es-AR"/>
        </a:p>
      </dgm:t>
    </dgm:pt>
    <dgm:pt modelId="{4D801DC6-49AD-43BD-963F-8CAE2D90FF0E}" type="sibTrans" cxnId="{C974E0E9-4ECE-42F5-BB92-37E827E99590}">
      <dgm:prSet/>
      <dgm:spPr/>
      <dgm:t>
        <a:bodyPr/>
        <a:lstStyle/>
        <a:p>
          <a:endParaRPr lang="es-AR"/>
        </a:p>
      </dgm:t>
    </dgm:pt>
    <dgm:pt modelId="{90DC0FF2-0E16-4360-85AA-0733F66B7F87}">
      <dgm:prSet phldrT="[Texto]" custT="1"/>
      <dgm:spPr/>
      <dgm:t>
        <a:bodyPr/>
        <a:lstStyle/>
        <a:p>
          <a:r>
            <a:rPr lang="es-AR" sz="1400" dirty="0"/>
            <a:t>Tanto Secretaría Académica como Departamento pueden hacer comentarios (sólo en las secciones que les corresponde revisar). Si el Programa es correcto, ambos sectores lo “aprueban”. Caso contrario, se notifica a Profesor que haga correcciones</a:t>
          </a:r>
        </a:p>
      </dgm:t>
    </dgm:pt>
    <dgm:pt modelId="{24E334F9-51D6-4D1B-919C-98149B1001D0}" type="parTrans" cxnId="{DD4EBB30-D69B-4CA8-B5D1-E0056FF4C50A}">
      <dgm:prSet/>
      <dgm:spPr/>
      <dgm:t>
        <a:bodyPr/>
        <a:lstStyle/>
        <a:p>
          <a:endParaRPr lang="es-AR"/>
        </a:p>
      </dgm:t>
    </dgm:pt>
    <dgm:pt modelId="{DD9ABCF9-3D83-479A-8244-B5D5436144F2}" type="sibTrans" cxnId="{DD4EBB30-D69B-4CA8-B5D1-E0056FF4C50A}">
      <dgm:prSet/>
      <dgm:spPr/>
      <dgm:t>
        <a:bodyPr/>
        <a:lstStyle/>
        <a:p>
          <a:endParaRPr lang="es-AR"/>
        </a:p>
      </dgm:t>
    </dgm:pt>
    <dgm:pt modelId="{3394F97F-6CE2-42EA-B500-85795F077301}">
      <dgm:prSet phldrT="[Texto]" custT="1"/>
      <dgm:spPr/>
      <dgm:t>
        <a:bodyPr/>
        <a:lstStyle/>
        <a:p>
          <a:r>
            <a:rPr lang="es-AR" sz="2000" dirty="0"/>
            <a:t>Profesor genera PDF, imprime el programa aprobado y se acerca a Secretaría Académica con dos copias firmadas</a:t>
          </a:r>
        </a:p>
      </dgm:t>
    </dgm:pt>
    <dgm:pt modelId="{13932D1F-5355-4394-AC87-3A6B3C887240}" type="parTrans" cxnId="{6B236A7D-5D27-4D2B-AA7E-1B03C3A2C361}">
      <dgm:prSet/>
      <dgm:spPr/>
      <dgm:t>
        <a:bodyPr/>
        <a:lstStyle/>
        <a:p>
          <a:endParaRPr lang="es-AR"/>
        </a:p>
      </dgm:t>
    </dgm:pt>
    <dgm:pt modelId="{5B7A5EFB-52D9-4152-A4DE-EFC8A935D418}" type="sibTrans" cxnId="{6B236A7D-5D27-4D2B-AA7E-1B03C3A2C361}">
      <dgm:prSet/>
      <dgm:spPr/>
      <dgm:t>
        <a:bodyPr/>
        <a:lstStyle/>
        <a:p>
          <a:endParaRPr lang="es-AR"/>
        </a:p>
      </dgm:t>
    </dgm:pt>
    <dgm:pt modelId="{4953C582-DD33-4E30-BF26-5B0D0E02F05C}">
      <dgm:prSet phldrT="[Texto]" custT="1"/>
      <dgm:spPr/>
      <dgm:t>
        <a:bodyPr/>
        <a:lstStyle/>
        <a:p>
          <a:r>
            <a:rPr lang="es-AR" sz="1800" dirty="0"/>
            <a:t>Secretaría Académica firma los programas y los envía al Departamento correspondiente. Esta acción se registra en el Sistema. </a:t>
          </a:r>
        </a:p>
      </dgm:t>
    </dgm:pt>
    <dgm:pt modelId="{6FFAC59E-D09D-4DD8-ABB9-D24C2E69CE93}" type="parTrans" cxnId="{F30949FB-21C1-4818-9269-24A14ED19758}">
      <dgm:prSet/>
      <dgm:spPr/>
      <dgm:t>
        <a:bodyPr/>
        <a:lstStyle/>
        <a:p>
          <a:endParaRPr lang="es-AR"/>
        </a:p>
      </dgm:t>
    </dgm:pt>
    <dgm:pt modelId="{0DE98CC1-112E-4CAC-8BF0-4676E53C9D23}" type="sibTrans" cxnId="{F30949FB-21C1-4818-9269-24A14ED19758}">
      <dgm:prSet/>
      <dgm:spPr/>
      <dgm:t>
        <a:bodyPr/>
        <a:lstStyle/>
        <a:p>
          <a:endParaRPr lang="es-AR"/>
        </a:p>
      </dgm:t>
    </dgm:pt>
    <dgm:pt modelId="{F752EFDD-F1A9-4A2E-B49B-CA3293514BF5}">
      <dgm:prSet phldrT="[Texto]" custT="1"/>
      <dgm:spPr/>
      <dgm:t>
        <a:bodyPr/>
        <a:lstStyle/>
        <a:p>
          <a:r>
            <a:rPr lang="es-AR" sz="1800" dirty="0"/>
            <a:t>Departamento firma los programas y los envía a Secretaría Académica. Cuando los reciben, registran esta acción en el Sistema.</a:t>
          </a:r>
        </a:p>
      </dgm:t>
    </dgm:pt>
    <dgm:pt modelId="{57FD6B59-6854-4BA9-9D96-FC956AEB7DB4}" type="parTrans" cxnId="{E1A94872-2F16-44A3-839A-8144B698860D}">
      <dgm:prSet/>
      <dgm:spPr/>
      <dgm:t>
        <a:bodyPr/>
        <a:lstStyle/>
        <a:p>
          <a:endParaRPr lang="es-AR"/>
        </a:p>
      </dgm:t>
    </dgm:pt>
    <dgm:pt modelId="{0AA234BC-107F-40F7-9F3C-1445155F9F56}" type="sibTrans" cxnId="{E1A94872-2F16-44A3-839A-8144B698860D}">
      <dgm:prSet/>
      <dgm:spPr/>
      <dgm:t>
        <a:bodyPr/>
        <a:lstStyle/>
        <a:p>
          <a:endParaRPr lang="es-AR"/>
        </a:p>
      </dgm:t>
    </dgm:pt>
    <dgm:pt modelId="{5C9D1EBD-2F99-411E-BB73-1F510001944F}" type="pres">
      <dgm:prSet presAssocID="{D8601E2F-496F-46EB-974A-4DC657B24CA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6ABB2A7-1C35-45C3-B11F-AE7D47F117B1}" type="pres">
      <dgm:prSet presAssocID="{5ED36101-B268-4A09-9067-B29117366FB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C7FCA5-30C3-4614-8A37-ABE52B2FF9A2}" type="pres">
      <dgm:prSet presAssocID="{0BE2E89F-5848-4ABD-A298-10AA6443AC96}" presName="sibTrans" presStyleLbl="sibTrans1D1" presStyleIdx="0" presStyleCnt="5"/>
      <dgm:spPr/>
      <dgm:t>
        <a:bodyPr/>
        <a:lstStyle/>
        <a:p>
          <a:endParaRPr lang="es-AR"/>
        </a:p>
      </dgm:t>
    </dgm:pt>
    <dgm:pt modelId="{0C39527C-2255-4F44-A5DF-7A0D62D60798}" type="pres">
      <dgm:prSet presAssocID="{0BE2E89F-5848-4ABD-A298-10AA6443AC96}" presName="connectorText" presStyleLbl="sibTrans1D1" presStyleIdx="0" presStyleCnt="5"/>
      <dgm:spPr/>
      <dgm:t>
        <a:bodyPr/>
        <a:lstStyle/>
        <a:p>
          <a:endParaRPr lang="es-AR"/>
        </a:p>
      </dgm:t>
    </dgm:pt>
    <dgm:pt modelId="{F1928450-2662-4A4D-AF46-1D73CB0D744C}" type="pres">
      <dgm:prSet presAssocID="{D4EF0E0B-1BC2-4508-BB50-E853E60AB2F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51582E3-761A-4D95-BF71-2B1E522C71BD}" type="pres">
      <dgm:prSet presAssocID="{4D801DC6-49AD-43BD-963F-8CAE2D90FF0E}" presName="sibTrans" presStyleLbl="sibTrans1D1" presStyleIdx="1" presStyleCnt="5"/>
      <dgm:spPr/>
      <dgm:t>
        <a:bodyPr/>
        <a:lstStyle/>
        <a:p>
          <a:endParaRPr lang="es-AR"/>
        </a:p>
      </dgm:t>
    </dgm:pt>
    <dgm:pt modelId="{1CA3A931-77D4-4790-8350-5D0A6C64D2E7}" type="pres">
      <dgm:prSet presAssocID="{4D801DC6-49AD-43BD-963F-8CAE2D90FF0E}" presName="connectorText" presStyleLbl="sibTrans1D1" presStyleIdx="1" presStyleCnt="5"/>
      <dgm:spPr/>
      <dgm:t>
        <a:bodyPr/>
        <a:lstStyle/>
        <a:p>
          <a:endParaRPr lang="es-AR"/>
        </a:p>
      </dgm:t>
    </dgm:pt>
    <dgm:pt modelId="{FB1666D2-A6EC-47EB-A4DE-D19BD0DA8AE0}" type="pres">
      <dgm:prSet presAssocID="{90DC0FF2-0E16-4360-85AA-0733F66B7F8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8ED0B19-A6D9-4221-9518-929C19E89C2D}" type="pres">
      <dgm:prSet presAssocID="{DD9ABCF9-3D83-479A-8244-B5D5436144F2}" presName="sibTrans" presStyleLbl="sibTrans1D1" presStyleIdx="2" presStyleCnt="5"/>
      <dgm:spPr/>
      <dgm:t>
        <a:bodyPr/>
        <a:lstStyle/>
        <a:p>
          <a:endParaRPr lang="es-AR"/>
        </a:p>
      </dgm:t>
    </dgm:pt>
    <dgm:pt modelId="{164A656F-5294-4D43-ADD2-D124B3B0F738}" type="pres">
      <dgm:prSet presAssocID="{DD9ABCF9-3D83-479A-8244-B5D5436144F2}" presName="connectorText" presStyleLbl="sibTrans1D1" presStyleIdx="2" presStyleCnt="5"/>
      <dgm:spPr/>
      <dgm:t>
        <a:bodyPr/>
        <a:lstStyle/>
        <a:p>
          <a:endParaRPr lang="es-AR"/>
        </a:p>
      </dgm:t>
    </dgm:pt>
    <dgm:pt modelId="{F270C0BC-2EBF-4EE3-92D5-B0BA24D12C90}" type="pres">
      <dgm:prSet presAssocID="{3394F97F-6CE2-42EA-B500-85795F07730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180B12B-113D-4EC9-87A7-839B3095193E}" type="pres">
      <dgm:prSet presAssocID="{5B7A5EFB-52D9-4152-A4DE-EFC8A935D418}" presName="sibTrans" presStyleLbl="sibTrans1D1" presStyleIdx="3" presStyleCnt="5"/>
      <dgm:spPr/>
      <dgm:t>
        <a:bodyPr/>
        <a:lstStyle/>
        <a:p>
          <a:endParaRPr lang="es-AR"/>
        </a:p>
      </dgm:t>
    </dgm:pt>
    <dgm:pt modelId="{AC3E6BC1-D8B0-411E-BD51-758E0808B2AD}" type="pres">
      <dgm:prSet presAssocID="{5B7A5EFB-52D9-4152-A4DE-EFC8A935D418}" presName="connectorText" presStyleLbl="sibTrans1D1" presStyleIdx="3" presStyleCnt="5"/>
      <dgm:spPr/>
      <dgm:t>
        <a:bodyPr/>
        <a:lstStyle/>
        <a:p>
          <a:endParaRPr lang="es-AR"/>
        </a:p>
      </dgm:t>
    </dgm:pt>
    <dgm:pt modelId="{F9397685-D34E-4530-93ED-D91E242A0C53}" type="pres">
      <dgm:prSet presAssocID="{4953C582-DD33-4E30-BF26-5B0D0E02F05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10AAC76-CF5C-4DF4-A0AD-4B0B6C8DFDA0}" type="pres">
      <dgm:prSet presAssocID="{0DE98CC1-112E-4CAC-8BF0-4676E53C9D23}" presName="sibTrans" presStyleLbl="sibTrans1D1" presStyleIdx="4" presStyleCnt="5"/>
      <dgm:spPr/>
      <dgm:t>
        <a:bodyPr/>
        <a:lstStyle/>
        <a:p>
          <a:endParaRPr lang="es-AR"/>
        </a:p>
      </dgm:t>
    </dgm:pt>
    <dgm:pt modelId="{D205F67B-3DAA-40CA-BFEA-FA9EDECDE542}" type="pres">
      <dgm:prSet presAssocID="{0DE98CC1-112E-4CAC-8BF0-4676E53C9D23}" presName="connectorText" presStyleLbl="sibTrans1D1" presStyleIdx="4" presStyleCnt="5"/>
      <dgm:spPr/>
      <dgm:t>
        <a:bodyPr/>
        <a:lstStyle/>
        <a:p>
          <a:endParaRPr lang="es-AR"/>
        </a:p>
      </dgm:t>
    </dgm:pt>
    <dgm:pt modelId="{5EFCA24B-5CCC-4546-A324-645D974EBCE7}" type="pres">
      <dgm:prSet presAssocID="{F752EFDD-F1A9-4A2E-B49B-CA3293514BF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2C949AF-F5EB-44E3-B139-C8B6090D4325}" type="presOf" srcId="{DD9ABCF9-3D83-479A-8244-B5D5436144F2}" destId="{164A656F-5294-4D43-ADD2-D124B3B0F738}" srcOrd="1" destOrd="0" presId="urn:microsoft.com/office/officeart/2005/8/layout/bProcess3"/>
    <dgm:cxn modelId="{F6A9AC05-9799-4B50-83D2-9300BB4776FE}" type="presOf" srcId="{4D801DC6-49AD-43BD-963F-8CAE2D90FF0E}" destId="{1CA3A931-77D4-4790-8350-5D0A6C64D2E7}" srcOrd="1" destOrd="0" presId="urn:microsoft.com/office/officeart/2005/8/layout/bProcess3"/>
    <dgm:cxn modelId="{F30949FB-21C1-4818-9269-24A14ED19758}" srcId="{D8601E2F-496F-46EB-974A-4DC657B24CA0}" destId="{4953C582-DD33-4E30-BF26-5B0D0E02F05C}" srcOrd="4" destOrd="0" parTransId="{6FFAC59E-D09D-4DD8-ABB9-D24C2E69CE93}" sibTransId="{0DE98CC1-112E-4CAC-8BF0-4676E53C9D23}"/>
    <dgm:cxn modelId="{B396F729-2753-4800-8B11-6E6A0E185F8C}" type="presOf" srcId="{5B7A5EFB-52D9-4152-A4DE-EFC8A935D418}" destId="{AC3E6BC1-D8B0-411E-BD51-758E0808B2AD}" srcOrd="1" destOrd="0" presId="urn:microsoft.com/office/officeart/2005/8/layout/bProcess3"/>
    <dgm:cxn modelId="{5C73D5EC-5570-43E0-9565-710E20835788}" type="presOf" srcId="{F752EFDD-F1A9-4A2E-B49B-CA3293514BF5}" destId="{5EFCA24B-5CCC-4546-A324-645D974EBCE7}" srcOrd="0" destOrd="0" presId="urn:microsoft.com/office/officeart/2005/8/layout/bProcess3"/>
    <dgm:cxn modelId="{E14CAC54-2598-41C7-8DF1-CE2B993DFB05}" type="presOf" srcId="{D4EF0E0B-1BC2-4508-BB50-E853E60AB2F8}" destId="{F1928450-2662-4A4D-AF46-1D73CB0D744C}" srcOrd="0" destOrd="0" presId="urn:microsoft.com/office/officeart/2005/8/layout/bProcess3"/>
    <dgm:cxn modelId="{6C38BBCC-7A38-4BB6-8029-D44615B8C96D}" type="presOf" srcId="{5B7A5EFB-52D9-4152-A4DE-EFC8A935D418}" destId="{1180B12B-113D-4EC9-87A7-839B3095193E}" srcOrd="0" destOrd="0" presId="urn:microsoft.com/office/officeart/2005/8/layout/bProcess3"/>
    <dgm:cxn modelId="{E1A94872-2F16-44A3-839A-8144B698860D}" srcId="{D8601E2F-496F-46EB-974A-4DC657B24CA0}" destId="{F752EFDD-F1A9-4A2E-B49B-CA3293514BF5}" srcOrd="5" destOrd="0" parTransId="{57FD6B59-6854-4BA9-9D96-FC956AEB7DB4}" sibTransId="{0AA234BC-107F-40F7-9F3C-1445155F9F56}"/>
    <dgm:cxn modelId="{F45CF3EA-EAF1-461F-9F41-A7AD3EAC973C}" type="presOf" srcId="{4953C582-DD33-4E30-BF26-5B0D0E02F05C}" destId="{F9397685-D34E-4530-93ED-D91E242A0C53}" srcOrd="0" destOrd="0" presId="urn:microsoft.com/office/officeart/2005/8/layout/bProcess3"/>
    <dgm:cxn modelId="{6B236A7D-5D27-4D2B-AA7E-1B03C3A2C361}" srcId="{D8601E2F-496F-46EB-974A-4DC657B24CA0}" destId="{3394F97F-6CE2-42EA-B500-85795F077301}" srcOrd="3" destOrd="0" parTransId="{13932D1F-5355-4394-AC87-3A6B3C887240}" sibTransId="{5B7A5EFB-52D9-4152-A4DE-EFC8A935D418}"/>
    <dgm:cxn modelId="{9AB4BC2C-1948-4E56-A420-A2C22EF5006E}" type="presOf" srcId="{0BE2E89F-5848-4ABD-A298-10AA6443AC96}" destId="{0C39527C-2255-4F44-A5DF-7A0D62D60798}" srcOrd="1" destOrd="0" presId="urn:microsoft.com/office/officeart/2005/8/layout/bProcess3"/>
    <dgm:cxn modelId="{C974E0E9-4ECE-42F5-BB92-37E827E99590}" srcId="{D8601E2F-496F-46EB-974A-4DC657B24CA0}" destId="{D4EF0E0B-1BC2-4508-BB50-E853E60AB2F8}" srcOrd="1" destOrd="0" parTransId="{46AB6AE1-117A-46B5-BE18-69B24814CB73}" sibTransId="{4D801DC6-49AD-43BD-963F-8CAE2D90FF0E}"/>
    <dgm:cxn modelId="{F4B47DA8-9A74-415A-9BB6-6BC84BA2C3A8}" type="presOf" srcId="{4D801DC6-49AD-43BD-963F-8CAE2D90FF0E}" destId="{351582E3-761A-4D95-BF71-2B1E522C71BD}" srcOrd="0" destOrd="0" presId="urn:microsoft.com/office/officeart/2005/8/layout/bProcess3"/>
    <dgm:cxn modelId="{A2B8D38D-145A-4B27-BE94-BF3F078D0AB6}" type="presOf" srcId="{D8601E2F-496F-46EB-974A-4DC657B24CA0}" destId="{5C9D1EBD-2F99-411E-BB73-1F510001944F}" srcOrd="0" destOrd="0" presId="urn:microsoft.com/office/officeart/2005/8/layout/bProcess3"/>
    <dgm:cxn modelId="{E727D0ED-3A69-44B1-A65A-50ECBA316307}" type="presOf" srcId="{0DE98CC1-112E-4CAC-8BF0-4676E53C9D23}" destId="{710AAC76-CF5C-4DF4-A0AD-4B0B6C8DFDA0}" srcOrd="0" destOrd="0" presId="urn:microsoft.com/office/officeart/2005/8/layout/bProcess3"/>
    <dgm:cxn modelId="{A06A4399-3EF9-4346-9F64-0CBAAE347770}" type="presOf" srcId="{DD9ABCF9-3D83-479A-8244-B5D5436144F2}" destId="{B8ED0B19-A6D9-4221-9518-929C19E89C2D}" srcOrd="0" destOrd="0" presId="urn:microsoft.com/office/officeart/2005/8/layout/bProcess3"/>
    <dgm:cxn modelId="{DD4EBB30-D69B-4CA8-B5D1-E0056FF4C50A}" srcId="{D8601E2F-496F-46EB-974A-4DC657B24CA0}" destId="{90DC0FF2-0E16-4360-85AA-0733F66B7F87}" srcOrd="2" destOrd="0" parTransId="{24E334F9-51D6-4D1B-919C-98149B1001D0}" sibTransId="{DD9ABCF9-3D83-479A-8244-B5D5436144F2}"/>
    <dgm:cxn modelId="{4F23B2E5-6B47-467F-AF42-AD153FE10F46}" type="presOf" srcId="{0BE2E89F-5848-4ABD-A298-10AA6443AC96}" destId="{5FC7FCA5-30C3-4614-8A37-ABE52B2FF9A2}" srcOrd="0" destOrd="0" presId="urn:microsoft.com/office/officeart/2005/8/layout/bProcess3"/>
    <dgm:cxn modelId="{A5D5928F-141E-45EF-92E7-7F39D7199333}" type="presOf" srcId="{5ED36101-B268-4A09-9067-B29117366FB8}" destId="{E6ABB2A7-1C35-45C3-B11F-AE7D47F117B1}" srcOrd="0" destOrd="0" presId="urn:microsoft.com/office/officeart/2005/8/layout/bProcess3"/>
    <dgm:cxn modelId="{7338A81D-8EB7-4B99-8B15-56526A8D7B13}" type="presOf" srcId="{90DC0FF2-0E16-4360-85AA-0733F66B7F87}" destId="{FB1666D2-A6EC-47EB-A4DE-D19BD0DA8AE0}" srcOrd="0" destOrd="0" presId="urn:microsoft.com/office/officeart/2005/8/layout/bProcess3"/>
    <dgm:cxn modelId="{1CAC05DF-BBB4-48ED-8A63-B250337C5900}" type="presOf" srcId="{3394F97F-6CE2-42EA-B500-85795F077301}" destId="{F270C0BC-2EBF-4EE3-92D5-B0BA24D12C90}" srcOrd="0" destOrd="0" presId="urn:microsoft.com/office/officeart/2005/8/layout/bProcess3"/>
    <dgm:cxn modelId="{6336267E-FFB5-492D-8438-8484E6631266}" type="presOf" srcId="{0DE98CC1-112E-4CAC-8BF0-4676E53C9D23}" destId="{D205F67B-3DAA-40CA-BFEA-FA9EDECDE542}" srcOrd="1" destOrd="0" presId="urn:microsoft.com/office/officeart/2005/8/layout/bProcess3"/>
    <dgm:cxn modelId="{A1743363-A58C-4624-97F8-7DB68F42F1D6}" srcId="{D8601E2F-496F-46EB-974A-4DC657B24CA0}" destId="{5ED36101-B268-4A09-9067-B29117366FB8}" srcOrd="0" destOrd="0" parTransId="{8F48E702-316A-4CDD-AC5C-C6B277D3ADA0}" sibTransId="{0BE2E89F-5848-4ABD-A298-10AA6443AC96}"/>
    <dgm:cxn modelId="{B1DCED18-60B6-459C-8B17-9E1D876E2413}" type="presParOf" srcId="{5C9D1EBD-2F99-411E-BB73-1F510001944F}" destId="{E6ABB2A7-1C35-45C3-B11F-AE7D47F117B1}" srcOrd="0" destOrd="0" presId="urn:microsoft.com/office/officeart/2005/8/layout/bProcess3"/>
    <dgm:cxn modelId="{15BEB043-05F3-4C48-80D9-78FF54F44590}" type="presParOf" srcId="{5C9D1EBD-2F99-411E-BB73-1F510001944F}" destId="{5FC7FCA5-30C3-4614-8A37-ABE52B2FF9A2}" srcOrd="1" destOrd="0" presId="urn:microsoft.com/office/officeart/2005/8/layout/bProcess3"/>
    <dgm:cxn modelId="{2911A1C3-72AF-4CE8-AB8B-4F4F01CAC767}" type="presParOf" srcId="{5FC7FCA5-30C3-4614-8A37-ABE52B2FF9A2}" destId="{0C39527C-2255-4F44-A5DF-7A0D62D60798}" srcOrd="0" destOrd="0" presId="urn:microsoft.com/office/officeart/2005/8/layout/bProcess3"/>
    <dgm:cxn modelId="{4EF4C52E-EF7C-46E9-BB0A-7EAE1BAFCE66}" type="presParOf" srcId="{5C9D1EBD-2F99-411E-BB73-1F510001944F}" destId="{F1928450-2662-4A4D-AF46-1D73CB0D744C}" srcOrd="2" destOrd="0" presId="urn:microsoft.com/office/officeart/2005/8/layout/bProcess3"/>
    <dgm:cxn modelId="{810DDF4F-71D6-4502-BD16-DF61DAA6B610}" type="presParOf" srcId="{5C9D1EBD-2F99-411E-BB73-1F510001944F}" destId="{351582E3-761A-4D95-BF71-2B1E522C71BD}" srcOrd="3" destOrd="0" presId="urn:microsoft.com/office/officeart/2005/8/layout/bProcess3"/>
    <dgm:cxn modelId="{5C4D90FC-53CA-47ED-A002-A4FF71A282BB}" type="presParOf" srcId="{351582E3-761A-4D95-BF71-2B1E522C71BD}" destId="{1CA3A931-77D4-4790-8350-5D0A6C64D2E7}" srcOrd="0" destOrd="0" presId="urn:microsoft.com/office/officeart/2005/8/layout/bProcess3"/>
    <dgm:cxn modelId="{E32A638E-AD37-4364-9135-C43D252A5366}" type="presParOf" srcId="{5C9D1EBD-2F99-411E-BB73-1F510001944F}" destId="{FB1666D2-A6EC-47EB-A4DE-D19BD0DA8AE0}" srcOrd="4" destOrd="0" presId="urn:microsoft.com/office/officeart/2005/8/layout/bProcess3"/>
    <dgm:cxn modelId="{F5558591-53D8-4E1D-AF92-B3E0FEC8FA68}" type="presParOf" srcId="{5C9D1EBD-2F99-411E-BB73-1F510001944F}" destId="{B8ED0B19-A6D9-4221-9518-929C19E89C2D}" srcOrd="5" destOrd="0" presId="urn:microsoft.com/office/officeart/2005/8/layout/bProcess3"/>
    <dgm:cxn modelId="{7738EBB3-4366-4687-9044-1A4136E62386}" type="presParOf" srcId="{B8ED0B19-A6D9-4221-9518-929C19E89C2D}" destId="{164A656F-5294-4D43-ADD2-D124B3B0F738}" srcOrd="0" destOrd="0" presId="urn:microsoft.com/office/officeart/2005/8/layout/bProcess3"/>
    <dgm:cxn modelId="{2FB97701-C459-4C49-903F-A05311B92039}" type="presParOf" srcId="{5C9D1EBD-2F99-411E-BB73-1F510001944F}" destId="{F270C0BC-2EBF-4EE3-92D5-B0BA24D12C90}" srcOrd="6" destOrd="0" presId="urn:microsoft.com/office/officeart/2005/8/layout/bProcess3"/>
    <dgm:cxn modelId="{C84DC0FC-33E2-44E8-918B-A03222FE8AC1}" type="presParOf" srcId="{5C9D1EBD-2F99-411E-BB73-1F510001944F}" destId="{1180B12B-113D-4EC9-87A7-839B3095193E}" srcOrd="7" destOrd="0" presId="urn:microsoft.com/office/officeart/2005/8/layout/bProcess3"/>
    <dgm:cxn modelId="{5F6584D5-6A4D-4ED1-B9A9-3B6875390D52}" type="presParOf" srcId="{1180B12B-113D-4EC9-87A7-839B3095193E}" destId="{AC3E6BC1-D8B0-411E-BD51-758E0808B2AD}" srcOrd="0" destOrd="0" presId="urn:microsoft.com/office/officeart/2005/8/layout/bProcess3"/>
    <dgm:cxn modelId="{4664524E-5F0A-416F-94F0-3DFB6D5F81CA}" type="presParOf" srcId="{5C9D1EBD-2F99-411E-BB73-1F510001944F}" destId="{F9397685-D34E-4530-93ED-D91E242A0C53}" srcOrd="8" destOrd="0" presId="urn:microsoft.com/office/officeart/2005/8/layout/bProcess3"/>
    <dgm:cxn modelId="{84445EB6-3A17-4336-9AEB-60E8612130F0}" type="presParOf" srcId="{5C9D1EBD-2F99-411E-BB73-1F510001944F}" destId="{710AAC76-CF5C-4DF4-A0AD-4B0B6C8DFDA0}" srcOrd="9" destOrd="0" presId="urn:microsoft.com/office/officeart/2005/8/layout/bProcess3"/>
    <dgm:cxn modelId="{36188962-E709-4521-93A2-977B1A35DFBB}" type="presParOf" srcId="{710AAC76-CF5C-4DF4-A0AD-4B0B6C8DFDA0}" destId="{D205F67B-3DAA-40CA-BFEA-FA9EDECDE542}" srcOrd="0" destOrd="0" presId="urn:microsoft.com/office/officeart/2005/8/layout/bProcess3"/>
    <dgm:cxn modelId="{19FADD45-1761-4CA3-B3DF-10C41ACC066F}" type="presParOf" srcId="{5C9D1EBD-2F99-411E-BB73-1F510001944F}" destId="{5EFCA24B-5CCC-4546-A324-645D974EBCE7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7FCA5-30C3-4614-8A37-ABE52B2FF9A2}">
      <dsp:nvSpPr>
        <dsp:cNvPr id="0" name=""/>
        <dsp:cNvSpPr/>
      </dsp:nvSpPr>
      <dsp:spPr>
        <a:xfrm>
          <a:off x="2762679" y="878546"/>
          <a:ext cx="602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47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048090" y="921098"/>
        <a:ext cx="31653" cy="6336"/>
      </dsp:txXfrm>
    </dsp:sp>
    <dsp:sp modelId="{E6ABB2A7-1C35-45C3-B11F-AE7D47F117B1}">
      <dsp:nvSpPr>
        <dsp:cNvPr id="0" name=""/>
        <dsp:cNvSpPr/>
      </dsp:nvSpPr>
      <dsp:spPr>
        <a:xfrm>
          <a:off x="11973" y="98515"/>
          <a:ext cx="2752505" cy="1651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/>
            <a:t>Profesor ingresa al Sistema VASPA y carga un formulario con datos del Programa (sólo visualiza aquellos campos que puede modificar)</a:t>
          </a:r>
        </a:p>
      </dsp:txBody>
      <dsp:txXfrm>
        <a:off x="11973" y="98515"/>
        <a:ext cx="2752505" cy="1651503"/>
      </dsp:txXfrm>
    </dsp:sp>
    <dsp:sp modelId="{351582E3-761A-4D95-BF71-2B1E522C71BD}">
      <dsp:nvSpPr>
        <dsp:cNvPr id="0" name=""/>
        <dsp:cNvSpPr/>
      </dsp:nvSpPr>
      <dsp:spPr>
        <a:xfrm>
          <a:off x="6148261" y="878546"/>
          <a:ext cx="602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47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6433672" y="921098"/>
        <a:ext cx="31653" cy="6336"/>
      </dsp:txXfrm>
    </dsp:sp>
    <dsp:sp modelId="{F1928450-2662-4A4D-AF46-1D73CB0D744C}">
      <dsp:nvSpPr>
        <dsp:cNvPr id="0" name=""/>
        <dsp:cNvSpPr/>
      </dsp:nvSpPr>
      <dsp:spPr>
        <a:xfrm>
          <a:off x="3397555" y="98515"/>
          <a:ext cx="2752505" cy="1651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Cuando Profesor presiona “Guardar y Enviar” se les notifica al área de Secretaría Académica y al Departamento correspondiente que tienen un Programa para revisar</a:t>
          </a:r>
        </a:p>
      </dsp:txBody>
      <dsp:txXfrm>
        <a:off x="3397555" y="98515"/>
        <a:ext cx="2752505" cy="1651503"/>
      </dsp:txXfrm>
    </dsp:sp>
    <dsp:sp modelId="{B8ED0B19-A6D9-4221-9518-929C19E89C2D}">
      <dsp:nvSpPr>
        <dsp:cNvPr id="0" name=""/>
        <dsp:cNvSpPr/>
      </dsp:nvSpPr>
      <dsp:spPr>
        <a:xfrm>
          <a:off x="1388226" y="1748218"/>
          <a:ext cx="6771163" cy="602476"/>
        </a:xfrm>
        <a:custGeom>
          <a:avLst/>
          <a:gdLst/>
          <a:ahLst/>
          <a:cxnLst/>
          <a:rect l="0" t="0" r="0" b="0"/>
          <a:pathLst>
            <a:path>
              <a:moveTo>
                <a:pt x="6771163" y="0"/>
              </a:moveTo>
              <a:lnTo>
                <a:pt x="6771163" y="318338"/>
              </a:lnTo>
              <a:lnTo>
                <a:pt x="0" y="318338"/>
              </a:lnTo>
              <a:lnTo>
                <a:pt x="0" y="602476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603791" y="2046288"/>
        <a:ext cx="340034" cy="6336"/>
      </dsp:txXfrm>
    </dsp:sp>
    <dsp:sp modelId="{FB1666D2-A6EC-47EB-A4DE-D19BD0DA8AE0}">
      <dsp:nvSpPr>
        <dsp:cNvPr id="0" name=""/>
        <dsp:cNvSpPr/>
      </dsp:nvSpPr>
      <dsp:spPr>
        <a:xfrm>
          <a:off x="6783137" y="98515"/>
          <a:ext cx="2752505" cy="1651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Tanto Secretaría Académica como Departamento pueden hacer comentarios (sólo en las secciones que les corresponde revisar). Si el Programa es correcto, ambos sectores lo “aprueban”. Caso contrario, se notifica a Profesor que haga correcciones</a:t>
          </a:r>
        </a:p>
      </dsp:txBody>
      <dsp:txXfrm>
        <a:off x="6783137" y="98515"/>
        <a:ext cx="2752505" cy="1651503"/>
      </dsp:txXfrm>
    </dsp:sp>
    <dsp:sp modelId="{1180B12B-113D-4EC9-87A7-839B3095193E}">
      <dsp:nvSpPr>
        <dsp:cNvPr id="0" name=""/>
        <dsp:cNvSpPr/>
      </dsp:nvSpPr>
      <dsp:spPr>
        <a:xfrm>
          <a:off x="2762679" y="3163126"/>
          <a:ext cx="602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47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048090" y="3205677"/>
        <a:ext cx="31653" cy="6336"/>
      </dsp:txXfrm>
    </dsp:sp>
    <dsp:sp modelId="{F270C0BC-2EBF-4EE3-92D5-B0BA24D12C90}">
      <dsp:nvSpPr>
        <dsp:cNvPr id="0" name=""/>
        <dsp:cNvSpPr/>
      </dsp:nvSpPr>
      <dsp:spPr>
        <a:xfrm>
          <a:off x="11973" y="2383094"/>
          <a:ext cx="2752505" cy="1651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/>
            <a:t>Profesor genera PDF, imprime el programa aprobado y se acerca a Secretaría Académica con dos copias firmadas</a:t>
          </a:r>
        </a:p>
      </dsp:txBody>
      <dsp:txXfrm>
        <a:off x="11973" y="2383094"/>
        <a:ext cx="2752505" cy="1651503"/>
      </dsp:txXfrm>
    </dsp:sp>
    <dsp:sp modelId="{710AAC76-CF5C-4DF4-A0AD-4B0B6C8DFDA0}">
      <dsp:nvSpPr>
        <dsp:cNvPr id="0" name=""/>
        <dsp:cNvSpPr/>
      </dsp:nvSpPr>
      <dsp:spPr>
        <a:xfrm>
          <a:off x="6148261" y="3163126"/>
          <a:ext cx="602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47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6433672" y="3205677"/>
        <a:ext cx="31653" cy="6336"/>
      </dsp:txXfrm>
    </dsp:sp>
    <dsp:sp modelId="{F9397685-D34E-4530-93ED-D91E242A0C53}">
      <dsp:nvSpPr>
        <dsp:cNvPr id="0" name=""/>
        <dsp:cNvSpPr/>
      </dsp:nvSpPr>
      <dsp:spPr>
        <a:xfrm>
          <a:off x="3397555" y="2383094"/>
          <a:ext cx="2752505" cy="1651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/>
            <a:t>Secretaría Académica firma los programas y los envía al Departamento correspondiente. Esta acción se registra en el Sistema. </a:t>
          </a:r>
        </a:p>
      </dsp:txBody>
      <dsp:txXfrm>
        <a:off x="3397555" y="2383094"/>
        <a:ext cx="2752505" cy="1651503"/>
      </dsp:txXfrm>
    </dsp:sp>
    <dsp:sp modelId="{5EFCA24B-5CCC-4546-A324-645D974EBCE7}">
      <dsp:nvSpPr>
        <dsp:cNvPr id="0" name=""/>
        <dsp:cNvSpPr/>
      </dsp:nvSpPr>
      <dsp:spPr>
        <a:xfrm>
          <a:off x="6783137" y="2383094"/>
          <a:ext cx="2752505" cy="1651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/>
            <a:t>Departamento firma los programas y los envía a Secretaría Académica. Cuando los reciben, registran esta acción en el Sistema.</a:t>
          </a:r>
        </a:p>
      </dsp:txBody>
      <dsp:txXfrm>
        <a:off x="6783137" y="2383094"/>
        <a:ext cx="2752505" cy="1651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28/09/2018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329" y="-125175"/>
            <a:ext cx="8574622" cy="2616199"/>
          </a:xfrm>
        </p:spPr>
        <p:txBody>
          <a:bodyPr/>
          <a:lstStyle/>
          <a:p>
            <a:r>
              <a:rPr lang="es-AR" dirty="0"/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012" y="6265979"/>
            <a:ext cx="4553243" cy="449653"/>
          </a:xfrm>
        </p:spPr>
        <p:txBody>
          <a:bodyPr>
            <a:normAutofit/>
          </a:bodyPr>
          <a:lstStyle/>
          <a:p>
            <a:r>
              <a:rPr lang="es-AR" dirty="0"/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C53297C-9824-45B9-8927-A6834EB1DBD1}"/>
              </a:ext>
            </a:extLst>
          </p:cNvPr>
          <p:cNvSpPr txBox="1"/>
          <p:nvPr/>
        </p:nvSpPr>
        <p:spPr>
          <a:xfrm>
            <a:off x="5724536" y="3135871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Nicolás Sartini</a:t>
            </a:r>
          </a:p>
        </p:txBody>
      </p:sp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17055"/>
            <a:ext cx="10018713" cy="1752599"/>
          </a:xfrm>
        </p:spPr>
        <p:txBody>
          <a:bodyPr/>
          <a:lstStyle/>
          <a:p>
            <a:r>
              <a:rPr lang="es-AR" dirty="0"/>
              <a:t>Especificación de Requerimientos 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98164" y="1660470"/>
            <a:ext cx="10018713" cy="4852819"/>
          </a:xfrm>
        </p:spPr>
        <p:txBody>
          <a:bodyPr>
            <a:normAutofit fontScale="92500"/>
          </a:bodyPr>
          <a:lstStyle/>
          <a:p>
            <a:endParaRPr lang="es-AR" dirty="0"/>
          </a:p>
          <a:p>
            <a:r>
              <a:rPr lang="es-AR" b="1" dirty="0"/>
              <a:t>Requerimientos No Funcionales:</a:t>
            </a:r>
            <a:endParaRPr lang="es-AR" dirty="0"/>
          </a:p>
          <a:p>
            <a:r>
              <a:rPr lang="es-AR" dirty="0"/>
              <a:t>El documento generado debe </a:t>
            </a:r>
            <a:r>
              <a:rPr lang="es-AR" dirty="0" smtClean="0"/>
              <a:t>ser un archivo </a:t>
            </a:r>
            <a:r>
              <a:rPr lang="es-AR" dirty="0" smtClean="0"/>
              <a:t>PDF </a:t>
            </a:r>
            <a:r>
              <a:rPr lang="es-AR" dirty="0"/>
              <a:t>de acuerdo </a:t>
            </a:r>
            <a:r>
              <a:rPr lang="es-AR" dirty="0" smtClean="0"/>
              <a:t>a lo </a:t>
            </a:r>
            <a:r>
              <a:rPr lang="es-AR" dirty="0"/>
              <a:t>establecido en la Resolución 202/05-CS-UNPA que aprueba el formato de programas analíticos de espacios curriculares.</a:t>
            </a:r>
          </a:p>
          <a:p>
            <a:pPr lvl="0"/>
            <a:r>
              <a:rPr lang="es-AR" dirty="0"/>
              <a:t>El sistema debe ser de fácil uso por el usuario, así como de fácil adaptación al mismo. (Usabilidad)</a:t>
            </a:r>
          </a:p>
          <a:p>
            <a:pPr lvl="0"/>
            <a:r>
              <a:rPr lang="es-AR" dirty="0"/>
              <a:t>Tiempo de respuesta aceptable</a:t>
            </a:r>
          </a:p>
          <a:p>
            <a:r>
              <a:rPr lang="es-ES" dirty="0"/>
              <a:t>El acceso al Sistema se realizará mediante el correo electrónico institucional, en el caso de Profesores, Departamento y Empleados SA. (Seguridad)</a:t>
            </a:r>
            <a:endParaRPr lang="es-AR" b="1" dirty="0"/>
          </a:p>
          <a:p>
            <a:r>
              <a:rPr lang="es-AR" dirty="0"/>
              <a:t>El sistema deberá ser compatible con navegadores </a:t>
            </a:r>
            <a:r>
              <a:rPr lang="es-AR" dirty="0" err="1"/>
              <a:t>google</a:t>
            </a:r>
            <a:r>
              <a:rPr lang="es-AR" dirty="0"/>
              <a:t> </a:t>
            </a:r>
            <a:r>
              <a:rPr lang="es-AR" dirty="0" err="1"/>
              <a:t>chrome</a:t>
            </a:r>
            <a:r>
              <a:rPr lang="es-AR" dirty="0"/>
              <a:t>, </a:t>
            </a:r>
            <a:r>
              <a:rPr lang="es-AR" dirty="0" err="1"/>
              <a:t>mozilla</a:t>
            </a:r>
            <a:r>
              <a:rPr lang="es-AR" dirty="0"/>
              <a:t> </a:t>
            </a:r>
            <a:r>
              <a:rPr lang="es-AR" dirty="0" err="1"/>
              <a:t>firefox</a:t>
            </a:r>
            <a:endParaRPr lang="es-AR" b="1" dirty="0"/>
          </a:p>
          <a:p>
            <a:pPr>
              <a:buNone/>
            </a:pPr>
            <a:endParaRPr lang="es-AR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FDDE4-44D3-42A2-B08C-36F8779C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053"/>
            <a:ext cx="10018713" cy="1752599"/>
          </a:xfrm>
        </p:spPr>
        <p:txBody>
          <a:bodyPr/>
          <a:lstStyle/>
          <a:p>
            <a:r>
              <a:rPr lang="es-AR" dirty="0"/>
              <a:t>Modelo de Casos de Uso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254D9CF-2FC5-41F6-BDFB-156F0C8E2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7345"/>
            <a:ext cx="10018713" cy="421178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AR" b="1" dirty="0"/>
              <a:t>Actores: </a:t>
            </a:r>
          </a:p>
          <a:p>
            <a:r>
              <a:rPr lang="es-AR" u="sng" dirty="0"/>
              <a:t>Profesor:</a:t>
            </a:r>
            <a:r>
              <a:rPr lang="es-AR" dirty="0"/>
              <a:t> </a:t>
            </a:r>
            <a:r>
              <a:rPr lang="es-ES" dirty="0"/>
              <a:t>Es el encargado de cargar el formulario con los datos correspondientes para generar el programa de asignatura y de presentar el programa (impreso) en Secretaria Académica. </a:t>
            </a:r>
          </a:p>
          <a:p>
            <a:r>
              <a:rPr lang="es-ES" u="sng" dirty="0"/>
              <a:t>Empleado Secretaría Académica:</a:t>
            </a:r>
            <a:r>
              <a:rPr lang="es-ES" dirty="0"/>
              <a:t> Es el encargado de gestionar los programas de asignaturas (solicitar, controlar, modificar, cargar). </a:t>
            </a:r>
          </a:p>
          <a:p>
            <a:r>
              <a:rPr lang="es-ES" u="sng" dirty="0"/>
              <a:t>Departamento:</a:t>
            </a:r>
            <a:r>
              <a:rPr lang="es-ES" dirty="0"/>
              <a:t> Es el responsable de controlar/ revisar los programas de asignatura.</a:t>
            </a:r>
          </a:p>
          <a:p>
            <a:r>
              <a:rPr lang="es-ES" u="sng" dirty="0"/>
              <a:t>Invitado:</a:t>
            </a:r>
            <a:r>
              <a:rPr lang="es-ES" dirty="0"/>
              <a:t> Es cualquier persona que no se haya autentificado en el sistema. Puede visualizar y descargar los programas de asignatura correspondientes.</a:t>
            </a:r>
            <a:r>
              <a:rPr lang="es-ES" i="1" dirty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024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7056"/>
            <a:ext cx="10018713" cy="1752599"/>
          </a:xfrm>
        </p:spPr>
        <p:txBody>
          <a:bodyPr/>
          <a:lstStyle/>
          <a:p>
            <a:r>
              <a:rPr lang="es-AR" dirty="0"/>
              <a:t>Modelo de Casos de Uso 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610434"/>
            <a:ext cx="10018713" cy="4708478"/>
          </a:xfrm>
        </p:spPr>
        <p:txBody>
          <a:bodyPr/>
          <a:lstStyle/>
          <a:p>
            <a:r>
              <a:rPr lang="es-AR" dirty="0"/>
              <a:t>Casos de Uso: </a:t>
            </a:r>
          </a:p>
          <a:p>
            <a:pPr lvl="1"/>
            <a:r>
              <a:rPr lang="es-ES" i="1" dirty="0"/>
              <a:t>Ingresar al Sistema</a:t>
            </a:r>
          </a:p>
          <a:p>
            <a:pPr lvl="2"/>
            <a:r>
              <a:rPr lang="es-ES" dirty="0"/>
              <a:t>Actores: Invitado</a:t>
            </a:r>
          </a:p>
          <a:p>
            <a:pPr lvl="2"/>
            <a:r>
              <a:rPr lang="es-ES" dirty="0"/>
              <a:t>Propósito: Permitir al invitado poder autentificarse en el sistema mediante su correo institucional y tener acceso a determinadas acciones de acuerdo a su rol.</a:t>
            </a:r>
          </a:p>
          <a:p>
            <a:pPr lvl="2"/>
            <a:endParaRPr lang="es-ES" dirty="0"/>
          </a:p>
          <a:p>
            <a:pPr lvl="1"/>
            <a:r>
              <a:rPr lang="es-ES" i="1" dirty="0"/>
              <a:t>Visualizar Programa</a:t>
            </a:r>
          </a:p>
          <a:p>
            <a:pPr lvl="2"/>
            <a:r>
              <a:rPr lang="es-ES" dirty="0"/>
              <a:t>Actores: Invitado</a:t>
            </a:r>
          </a:p>
          <a:p>
            <a:pPr lvl="2"/>
            <a:r>
              <a:rPr lang="es-ES" dirty="0"/>
              <a:t>Propósito: Permitir al Invitado visualizar el programa (documento en PDF).</a:t>
            </a:r>
          </a:p>
        </p:txBody>
      </p:sp>
    </p:spTree>
    <p:extLst>
      <p:ext uri="{BB962C8B-B14F-4D97-AF65-F5344CB8AC3E}">
        <p14:creationId xmlns:p14="http://schemas.microsoft.com/office/powerpoint/2010/main" val="345764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AR" dirty="0"/>
              <a:t>Modelo de Casos de Uso III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676400"/>
            <a:ext cx="10018713" cy="4724399"/>
          </a:xfrm>
        </p:spPr>
        <p:txBody>
          <a:bodyPr>
            <a:normAutofit fontScale="92500" lnSpcReduction="20000"/>
          </a:bodyPr>
          <a:lstStyle/>
          <a:p>
            <a:endParaRPr lang="es-AR" sz="3100" dirty="0"/>
          </a:p>
          <a:p>
            <a:endParaRPr lang="es-AR" sz="3100" dirty="0"/>
          </a:p>
          <a:p>
            <a:r>
              <a:rPr lang="es-AR" sz="2600" dirty="0"/>
              <a:t>Casos de Uso: </a:t>
            </a:r>
          </a:p>
          <a:p>
            <a:pPr lvl="1"/>
            <a:r>
              <a:rPr lang="es-ES" sz="2200" i="1" dirty="0"/>
              <a:t>Ver Información Asignatura</a:t>
            </a:r>
          </a:p>
          <a:p>
            <a:pPr lvl="2"/>
            <a:r>
              <a:rPr lang="es-ES" sz="2200" dirty="0"/>
              <a:t>Actores: Empleado Secretaría Académica</a:t>
            </a:r>
          </a:p>
          <a:p>
            <a:pPr lvl="2"/>
            <a:r>
              <a:rPr lang="es-ES" sz="2200" dirty="0"/>
              <a:t>Propósito: Permitir al Empleado Secretaría Académica visualizar la información importante (docente titular y vigencia del programa) de una asignatura. </a:t>
            </a:r>
          </a:p>
          <a:p>
            <a:pPr lvl="2">
              <a:buNone/>
            </a:pPr>
            <a:endParaRPr lang="es-ES" sz="2200" dirty="0"/>
          </a:p>
          <a:p>
            <a:pPr lvl="1"/>
            <a:r>
              <a:rPr lang="es-ES" sz="2200" i="1" dirty="0"/>
              <a:t>Enviar Notificación</a:t>
            </a:r>
          </a:p>
          <a:p>
            <a:pPr lvl="2"/>
            <a:r>
              <a:rPr lang="es-ES" sz="2200" dirty="0"/>
              <a:t>Actores: Empleado Secretaría Académica, profesor y departamento</a:t>
            </a:r>
          </a:p>
          <a:p>
            <a:pPr lvl="2"/>
            <a:r>
              <a:rPr lang="es-ES" sz="2200" dirty="0"/>
              <a:t>Propósito: Permitir al Empleado Secretaría Académica, profesor y departamento  enviar notificaciones de aviso. </a:t>
            </a:r>
          </a:p>
          <a:p>
            <a:endParaRPr lang="es-ES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6214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56602" y="0"/>
            <a:ext cx="10018713" cy="1752599"/>
          </a:xfrm>
        </p:spPr>
        <p:txBody>
          <a:bodyPr/>
          <a:lstStyle/>
          <a:p>
            <a:r>
              <a:rPr lang="es-AR" dirty="0"/>
              <a:t>Modelo de Casos de Uso IV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4310" y="1496291"/>
            <a:ext cx="10018713" cy="4946073"/>
          </a:xfrm>
        </p:spPr>
        <p:txBody>
          <a:bodyPr/>
          <a:lstStyle/>
          <a:p>
            <a:r>
              <a:rPr lang="es-AR" dirty="0"/>
              <a:t>Casos de Uso: </a:t>
            </a:r>
          </a:p>
          <a:p>
            <a:pPr lvl="1"/>
            <a:r>
              <a:rPr lang="es-ES" i="1" dirty="0"/>
              <a:t>Revisar Formulario Programa</a:t>
            </a:r>
          </a:p>
          <a:p>
            <a:pPr lvl="2"/>
            <a:r>
              <a:rPr lang="es-AR" dirty="0"/>
              <a:t>Actores: </a:t>
            </a:r>
            <a:r>
              <a:rPr lang="es-ES" dirty="0"/>
              <a:t>Empleado Secretaría Académica, Departamento</a:t>
            </a:r>
            <a:endParaRPr lang="es-AR" dirty="0"/>
          </a:p>
          <a:p>
            <a:pPr lvl="2"/>
            <a:r>
              <a:rPr lang="es-AR" dirty="0"/>
              <a:t>Propósito: </a:t>
            </a:r>
            <a:r>
              <a:rPr lang="es-ES" dirty="0"/>
              <a:t>Permitir al Empleado Secretaría Académica y al director del departamento revisar las secciones correspondientes del formulario del programa, realizando observaciones (en el caso que corresponda) al final del mismo, para que el docente realice las modificaciones necesarias. </a:t>
            </a:r>
          </a:p>
          <a:p>
            <a:pPr lvl="2"/>
            <a:endParaRPr lang="es-ES" dirty="0"/>
          </a:p>
          <a:p>
            <a:pPr lvl="1"/>
            <a:r>
              <a:rPr lang="es-ES" i="1" dirty="0"/>
              <a:t>Modificar Formulario Programa</a:t>
            </a:r>
          </a:p>
          <a:p>
            <a:pPr lvl="2"/>
            <a:r>
              <a:rPr lang="es-ES" dirty="0"/>
              <a:t>Actores: Profesor</a:t>
            </a:r>
          </a:p>
          <a:p>
            <a:pPr lvl="2"/>
            <a:r>
              <a:rPr lang="es-ES" dirty="0"/>
              <a:t>Propósito: Permitir al profesor modificar los campos del formulario de un  programa de una determinada asignatura. </a:t>
            </a:r>
            <a:endParaRPr lang="es-AR" dirty="0"/>
          </a:p>
          <a:p>
            <a:pPr lvl="2"/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5874" y="0"/>
            <a:ext cx="10018713" cy="1752599"/>
          </a:xfrm>
        </p:spPr>
        <p:txBody>
          <a:bodyPr/>
          <a:lstStyle/>
          <a:p>
            <a:r>
              <a:rPr lang="es-AR" dirty="0"/>
              <a:t>Modelo de Casos de Uso 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4310" y="1524001"/>
            <a:ext cx="10018713" cy="2652214"/>
          </a:xfrm>
        </p:spPr>
        <p:txBody>
          <a:bodyPr/>
          <a:lstStyle/>
          <a:p>
            <a:r>
              <a:rPr lang="es-AR" dirty="0"/>
              <a:t>Casos de Uso: </a:t>
            </a:r>
          </a:p>
          <a:p>
            <a:pPr lvl="1"/>
            <a:r>
              <a:rPr lang="es-AR" i="1" dirty="0"/>
              <a:t>Seguir Programa</a:t>
            </a:r>
          </a:p>
          <a:p>
            <a:pPr lvl="2"/>
            <a:r>
              <a:rPr lang="es-AR" dirty="0"/>
              <a:t>Actores: </a:t>
            </a:r>
            <a:r>
              <a:rPr lang="es-ES" dirty="0"/>
              <a:t>Empleado Secretaría Académica</a:t>
            </a:r>
          </a:p>
          <a:p>
            <a:pPr lvl="2"/>
            <a:r>
              <a:rPr lang="es-AR" dirty="0"/>
              <a:t>Propósito: </a:t>
            </a:r>
            <a:r>
              <a:rPr lang="es-ES" dirty="0"/>
              <a:t>Permitir al Empleado Secretaría Académica el seguimiento del programa, para saber dónde y cuantos días se encuentra el programa durante el proceso de firmas.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7054"/>
            <a:ext cx="10018713" cy="1752599"/>
          </a:xfrm>
        </p:spPr>
        <p:txBody>
          <a:bodyPr/>
          <a:lstStyle/>
          <a:p>
            <a:r>
              <a:rPr lang="es-AR" dirty="0"/>
              <a:t>Modelo de Casos de Uso VI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006223"/>
            <a:ext cx="10018713" cy="4271747"/>
          </a:xfrm>
        </p:spPr>
        <p:txBody>
          <a:bodyPr/>
          <a:lstStyle/>
          <a:p>
            <a:r>
              <a:rPr lang="es-AR" dirty="0"/>
              <a:t>Casos de Uso: </a:t>
            </a:r>
          </a:p>
          <a:p>
            <a:pPr lvl="1"/>
            <a:r>
              <a:rPr lang="es-ES" i="1" dirty="0"/>
              <a:t>Obtener Asignaturas Pendientes</a:t>
            </a:r>
          </a:p>
          <a:p>
            <a:pPr lvl="2"/>
            <a:r>
              <a:rPr lang="es-ES" dirty="0"/>
              <a:t>Actores: Empleado Secretaria Académica</a:t>
            </a:r>
          </a:p>
          <a:p>
            <a:pPr lvl="2"/>
            <a:r>
              <a:rPr lang="es-ES" dirty="0"/>
              <a:t>Propósito: Permitir al empleado de Secretaría Académica obtener un listado de las asignaturas, a partir de una carrera seleccionada, en la cuales no se presentaron los programas de acuerdo a un año especifico.</a:t>
            </a:r>
          </a:p>
          <a:p>
            <a:pPr lvl="2"/>
            <a:endParaRPr lang="es-AR" dirty="0"/>
          </a:p>
          <a:p>
            <a:pPr lvl="1"/>
            <a:r>
              <a:rPr lang="es-ES" dirty="0"/>
              <a:t>Generar Programa PDF</a:t>
            </a:r>
          </a:p>
          <a:p>
            <a:pPr lvl="2"/>
            <a:r>
              <a:rPr lang="es-AR" dirty="0"/>
              <a:t>Actores: Profesor</a:t>
            </a:r>
          </a:p>
          <a:p>
            <a:pPr lvl="2"/>
            <a:r>
              <a:rPr lang="es-AR" dirty="0"/>
              <a:t>Propósito: </a:t>
            </a:r>
            <a:r>
              <a:rPr lang="es-ES" dirty="0"/>
              <a:t>Permitir al Profesor generar un programa en formato .PDF a partir de los formularios.</a:t>
            </a:r>
            <a:endParaRPr lang="es-AR" dirty="0"/>
          </a:p>
          <a:p>
            <a:pPr lvl="2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122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7056"/>
            <a:ext cx="10018713" cy="1752599"/>
          </a:xfrm>
        </p:spPr>
        <p:txBody>
          <a:bodyPr/>
          <a:lstStyle/>
          <a:p>
            <a:r>
              <a:rPr lang="es-AR" dirty="0"/>
              <a:t>Modelo de Casos de Uso VII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705965"/>
            <a:ext cx="10018713" cy="4435524"/>
          </a:xfrm>
        </p:spPr>
        <p:txBody>
          <a:bodyPr>
            <a:normAutofit/>
          </a:bodyPr>
          <a:lstStyle/>
          <a:p>
            <a:r>
              <a:rPr lang="es-AR" dirty="0"/>
              <a:t>Casos de Uso:</a:t>
            </a:r>
          </a:p>
          <a:p>
            <a:pPr lvl="1"/>
            <a:r>
              <a:rPr lang="es-ES" i="1" dirty="0"/>
              <a:t>Cambiar Programa</a:t>
            </a:r>
          </a:p>
          <a:p>
            <a:pPr lvl="2"/>
            <a:r>
              <a:rPr lang="es-ES" dirty="0"/>
              <a:t>Actores: Empleado Secretaria Académica</a:t>
            </a:r>
          </a:p>
          <a:p>
            <a:pPr lvl="2"/>
            <a:r>
              <a:rPr lang="es-ES" dirty="0"/>
              <a:t>Propósito: Permitir al empleado de Secretaria Académica cambiar un programa escaneado en PDF, en el caso de haber subido el incorrecto.</a:t>
            </a:r>
          </a:p>
          <a:p>
            <a:pPr lvl="2"/>
            <a:endParaRPr lang="es-AR" dirty="0"/>
          </a:p>
          <a:p>
            <a:pPr lvl="1"/>
            <a:r>
              <a:rPr lang="es-ES" dirty="0"/>
              <a:t>Subir Programa Firmado</a:t>
            </a:r>
          </a:p>
          <a:p>
            <a:pPr lvl="2"/>
            <a:r>
              <a:rPr lang="es-ES" dirty="0"/>
              <a:t>Actores: Empleado Secretaria Académica</a:t>
            </a:r>
          </a:p>
          <a:p>
            <a:pPr lvl="2"/>
            <a:r>
              <a:rPr lang="es-ES" dirty="0"/>
              <a:t>Propósito: Permitir al Empleado Secretaría Académica cargar en el sistema el programa escaneado del documento (programa impreso) firmado por todas las autoridades correspondientes (docente, Secretaría Académica, departamento).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131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7056"/>
            <a:ext cx="10018713" cy="1752599"/>
          </a:xfrm>
        </p:spPr>
        <p:txBody>
          <a:bodyPr/>
          <a:lstStyle/>
          <a:p>
            <a:r>
              <a:rPr lang="es-AR" dirty="0"/>
              <a:t>Modelo de Casos de Uso VIII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705965"/>
            <a:ext cx="10018713" cy="4435524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Casos de Uso:</a:t>
            </a:r>
          </a:p>
          <a:p>
            <a:pPr lvl="1"/>
            <a:r>
              <a:rPr lang="es-ES" i="1" dirty="0"/>
              <a:t>Gestionar Asignatura</a:t>
            </a:r>
          </a:p>
          <a:p>
            <a:pPr lvl="2"/>
            <a:r>
              <a:rPr lang="es-ES" dirty="0"/>
              <a:t>Actores: Empleado Secretaria Académica</a:t>
            </a:r>
          </a:p>
          <a:p>
            <a:pPr lvl="2"/>
            <a:r>
              <a:rPr lang="es-ES" dirty="0"/>
              <a:t>Propósito: Permitir al empleado de Secretaria Académica dar de alta, modificar o dar de baja Asignaturas.</a:t>
            </a:r>
          </a:p>
          <a:p>
            <a:pPr lvl="1"/>
            <a:r>
              <a:rPr lang="es-ES" i="1" dirty="0"/>
              <a:t>Gestionar Profesor</a:t>
            </a:r>
          </a:p>
          <a:p>
            <a:pPr lvl="2"/>
            <a:r>
              <a:rPr lang="es-ES" dirty="0"/>
              <a:t>Actores: Empleado Secretaria Académica</a:t>
            </a:r>
          </a:p>
          <a:p>
            <a:pPr lvl="2"/>
            <a:r>
              <a:rPr lang="es-ES" dirty="0"/>
              <a:t>Propósito: Permitir al empleado de Secretaria Académica dar de alta, modificar o dar de baja Profesores.</a:t>
            </a:r>
          </a:p>
          <a:p>
            <a:pPr lvl="1"/>
            <a:r>
              <a:rPr lang="es-ES" i="1" dirty="0"/>
              <a:t>Alta de Carrera</a:t>
            </a:r>
          </a:p>
          <a:p>
            <a:pPr lvl="2"/>
            <a:r>
              <a:rPr lang="es-ES" dirty="0"/>
              <a:t>Actores: Empleado Secretaria Académica</a:t>
            </a:r>
          </a:p>
          <a:p>
            <a:pPr lvl="2"/>
            <a:r>
              <a:rPr lang="es-ES" dirty="0"/>
              <a:t>Propósito: Permitir al empleado de Secretaria Académica dar de alta una carrera.</a:t>
            </a:r>
            <a:endParaRPr lang="es-AR" dirty="0"/>
          </a:p>
          <a:p>
            <a:pPr lvl="2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82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2391" y="251085"/>
            <a:ext cx="677108" cy="6247151"/>
          </a:xfrm>
        </p:spPr>
        <p:txBody>
          <a:bodyPr vert="vert270">
            <a:spAutoFit/>
          </a:bodyPr>
          <a:lstStyle/>
          <a:p>
            <a:r>
              <a:rPr lang="es-AR" sz="3200" dirty="0"/>
              <a:t>Diagrama de Casos de Uso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59" y="0"/>
            <a:ext cx="9371278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209" y="464233"/>
            <a:ext cx="5045951" cy="1240040"/>
          </a:xfrm>
        </p:spPr>
        <p:txBody>
          <a:bodyPr/>
          <a:lstStyle/>
          <a:p>
            <a:r>
              <a:rPr lang="es-AR" dirty="0"/>
              <a:t>Temario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0281" y="1968218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Introducción – Sistema VASPA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Propuesta inicial de proceso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Requerimientos del Sistema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Modelo de Casos de Uso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dirty="0"/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2020" y="256309"/>
            <a:ext cx="10018713" cy="1752599"/>
          </a:xfrm>
        </p:spPr>
        <p:txBody>
          <a:bodyPr/>
          <a:lstStyle/>
          <a:p>
            <a:r>
              <a:rPr lang="es-AR" dirty="0"/>
              <a:t>Especificación de Casos de Uso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468582" y="2161309"/>
            <a:ext cx="820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Ejemplo: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7309" y="1833495"/>
            <a:ext cx="4461164" cy="480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273104"/>
            <a:ext cx="10018713" cy="3124201"/>
          </a:xfrm>
        </p:spPr>
        <p:txBody>
          <a:bodyPr/>
          <a:lstStyle/>
          <a:p>
            <a:r>
              <a:rPr lang="es-AR" dirty="0"/>
              <a:t>Visualización</a:t>
            </a:r>
          </a:p>
          <a:p>
            <a:r>
              <a:rPr lang="es-AR" dirty="0"/>
              <a:t>Administración</a:t>
            </a:r>
          </a:p>
          <a:p>
            <a:r>
              <a:rPr lang="es-AR" dirty="0"/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2935F9-4CD0-47C4-AA87-1B8F079D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95891"/>
            <a:ext cx="10018713" cy="1752599"/>
          </a:xfrm>
        </p:spPr>
        <p:txBody>
          <a:bodyPr/>
          <a:lstStyle/>
          <a:p>
            <a:r>
              <a:rPr lang="es-AR" dirty="0"/>
              <a:t>Propuesta de Proceso I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6BCB28E6-AC64-47F7-8EDF-4B310B6682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436282"/>
              </p:ext>
            </p:extLst>
          </p:nvPr>
        </p:nvGraphicFramePr>
        <p:xfrm>
          <a:off x="1955408" y="1997612"/>
          <a:ext cx="9547617" cy="413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ector recto 4">
            <a:extLst>
              <a:ext uri="{FF2B5EF4-FFF2-40B4-BE49-F238E27FC236}">
                <a16:creationId xmlns:a16="http://schemas.microsoft.com/office/drawing/2014/main" xmlns="" id="{C3C3116D-2E45-441B-8C39-9071BDFB95AB}"/>
              </a:ext>
            </a:extLst>
          </p:cNvPr>
          <p:cNvSpPr txBox="1"/>
          <p:nvPr/>
        </p:nvSpPr>
        <p:spPr>
          <a:xfrm>
            <a:off x="6502504" y="1848490"/>
            <a:ext cx="368315" cy="6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s-AR" sz="500" kern="120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AA2635F9-6E5E-4BFC-BF90-35C61358F99C}"/>
              </a:ext>
            </a:extLst>
          </p:cNvPr>
          <p:cNvCxnSpPr/>
          <p:nvPr/>
        </p:nvCxnSpPr>
        <p:spPr>
          <a:xfrm flipV="1">
            <a:off x="9931791" y="1674056"/>
            <a:ext cx="0" cy="37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xmlns="" id="{B9E749A7-CAA1-4A75-A3AE-0B0C0ED65220}"/>
              </a:ext>
            </a:extLst>
          </p:cNvPr>
          <p:cNvCxnSpPr/>
          <p:nvPr/>
        </p:nvCxnSpPr>
        <p:spPr>
          <a:xfrm flipH="1">
            <a:off x="3446585" y="1674056"/>
            <a:ext cx="64852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20012210-AE43-4DD5-A6B7-CF5D916571EA}"/>
              </a:ext>
            </a:extLst>
          </p:cNvPr>
          <p:cNvCxnSpPr/>
          <p:nvPr/>
        </p:nvCxnSpPr>
        <p:spPr>
          <a:xfrm>
            <a:off x="3446585" y="1674056"/>
            <a:ext cx="0" cy="379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51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2935F9-4CD0-47C4-AA87-1B8F079D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95891"/>
            <a:ext cx="10018713" cy="1752599"/>
          </a:xfrm>
        </p:spPr>
        <p:txBody>
          <a:bodyPr/>
          <a:lstStyle/>
          <a:p>
            <a:r>
              <a:rPr lang="es-AR" dirty="0"/>
              <a:t>Propuesta de Proceso II</a:t>
            </a:r>
          </a:p>
        </p:txBody>
      </p:sp>
      <p:sp>
        <p:nvSpPr>
          <p:cNvPr id="7" name="Conector recto 4">
            <a:extLst>
              <a:ext uri="{FF2B5EF4-FFF2-40B4-BE49-F238E27FC236}">
                <a16:creationId xmlns:a16="http://schemas.microsoft.com/office/drawing/2014/main" xmlns="" id="{C3C3116D-2E45-441B-8C39-9071BDFB95AB}"/>
              </a:ext>
            </a:extLst>
          </p:cNvPr>
          <p:cNvSpPr txBox="1"/>
          <p:nvPr/>
        </p:nvSpPr>
        <p:spPr>
          <a:xfrm>
            <a:off x="6502504" y="1848490"/>
            <a:ext cx="368315" cy="6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s-AR" sz="500" kern="1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5AB7E86-578A-4E1E-B74C-2FEAAE36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16258"/>
            <a:ext cx="10018713" cy="4074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Aclaraciones:</a:t>
            </a:r>
          </a:p>
          <a:p>
            <a:r>
              <a:rPr lang="es-AR" dirty="0"/>
              <a:t>Aún no hemos definido que información valida cada área</a:t>
            </a:r>
          </a:p>
          <a:p>
            <a:r>
              <a:rPr lang="es-AR" dirty="0"/>
              <a:t>¿Incorporar a Director de Escuela en el futuro?</a:t>
            </a:r>
          </a:p>
          <a:p>
            <a:r>
              <a:rPr lang="es-AR" dirty="0"/>
              <a:t>Subsistema de Seguimiento simple</a:t>
            </a:r>
          </a:p>
          <a:p>
            <a:r>
              <a:rPr lang="es-AR" dirty="0"/>
              <a:t>Notificaciones por correo electrónico</a:t>
            </a:r>
          </a:p>
          <a:p>
            <a:r>
              <a:rPr lang="es-AR" dirty="0"/>
              <a:t>No se ha definido si son sólo dos copias firmadas</a:t>
            </a:r>
          </a:p>
          <a:p>
            <a:r>
              <a:rPr lang="es-AR" dirty="0"/>
              <a:t>No se ha definido como proceder si el profesor no responde el correo electrónico ni carga su programa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3354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7057"/>
            <a:ext cx="10018713" cy="1752599"/>
          </a:xfrm>
        </p:spPr>
        <p:txBody>
          <a:bodyPr/>
          <a:lstStyle/>
          <a:p>
            <a:r>
              <a:rPr lang="es-AR" dirty="0"/>
              <a:t>Especificación de Requerimientos 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796951"/>
            <a:ext cx="10018713" cy="4044288"/>
          </a:xfrm>
        </p:spPr>
        <p:txBody>
          <a:bodyPr>
            <a:normAutofit fontScale="92500"/>
          </a:bodyPr>
          <a:lstStyle/>
          <a:p>
            <a:r>
              <a:rPr lang="es-AR" i="1" dirty="0"/>
              <a:t>El sistema deberá:</a:t>
            </a:r>
          </a:p>
          <a:p>
            <a:pPr lvl="1"/>
            <a:r>
              <a:rPr lang="es-AR" dirty="0"/>
              <a:t>Permitir a los empleados de SA obtener información del estado de los programas (su vigencia, si está firmado) mediante la selección de una determinada carrera y asignatura. </a:t>
            </a:r>
          </a:p>
          <a:p>
            <a:pPr lvl="1"/>
            <a:r>
              <a:rPr lang="es-AR" dirty="0"/>
              <a:t>Permitir a los empleados de SA enviar notificaciones de alerta a los docentes mediante un correo electrónico auto programado (para que envíen el programa, y para que pasen a firmar) y mantener un registro de ellas. </a:t>
            </a:r>
          </a:p>
          <a:p>
            <a:pPr lvl="1"/>
            <a:r>
              <a:rPr lang="es-AR" dirty="0"/>
              <a:t>Permitir a los docentes la carga de datos del programa mediante formularios.</a:t>
            </a:r>
          </a:p>
          <a:p>
            <a:pPr lvl="1"/>
            <a:r>
              <a:rPr lang="es-AR" dirty="0"/>
              <a:t>Generar el programa (documento en PDF), con los datos del formulario.</a:t>
            </a:r>
          </a:p>
          <a:p>
            <a:pPr lvl="1"/>
            <a:r>
              <a:rPr lang="es-ES" dirty="0"/>
              <a:t>Permitir a los empleados de SA revisar que determinados datos del programa (nombre, códigos, correlatividades, contenido mínimo) sean correctos y comentar en el caso de que no lo sean.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827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7056"/>
            <a:ext cx="10018713" cy="1752599"/>
          </a:xfrm>
        </p:spPr>
        <p:txBody>
          <a:bodyPr/>
          <a:lstStyle/>
          <a:p>
            <a:r>
              <a:rPr lang="es-AR" dirty="0"/>
              <a:t>Especificación de Requerimientos 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943665"/>
            <a:ext cx="10018713" cy="4074995"/>
          </a:xfrm>
        </p:spPr>
        <p:txBody>
          <a:bodyPr>
            <a:normAutofit/>
          </a:bodyPr>
          <a:lstStyle/>
          <a:p>
            <a:r>
              <a:rPr lang="es-AR" i="1" dirty="0"/>
              <a:t>El sistema deberá:</a:t>
            </a:r>
          </a:p>
          <a:p>
            <a:pPr lvl="1"/>
            <a:r>
              <a:rPr lang="es-AR" dirty="0"/>
              <a:t>Permitir al director del departamento revisar que determinados datos del programa (a definir) sean correctos y comentar en el caso de que no lo sean.</a:t>
            </a:r>
          </a:p>
          <a:p>
            <a:pPr lvl="1"/>
            <a:r>
              <a:rPr lang="es-AR" dirty="0"/>
              <a:t>Permitir a los empleados de SA subir el programa válido (firmado) digitalizado.  </a:t>
            </a:r>
          </a:p>
          <a:p>
            <a:pPr lvl="1"/>
            <a:r>
              <a:rPr lang="es-AR" dirty="0"/>
              <a:t>Permitir a la comunidad universitaria (alumnos, docentes y SA) visualizar los programas en PDF.</a:t>
            </a:r>
          </a:p>
          <a:p>
            <a:pPr lvl="1"/>
            <a:r>
              <a:rPr lang="es-AR" dirty="0"/>
              <a:t>Permitir a los empleados de SA hacer un seguimiento de la ubicación física de los programas firmados.</a:t>
            </a:r>
          </a:p>
          <a:p>
            <a:pPr lvl="1"/>
            <a:r>
              <a:rPr lang="es-AR" dirty="0"/>
              <a:t>Permitir alta/baja/modificación de docentes responsables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031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7056"/>
            <a:ext cx="10018713" cy="1752599"/>
          </a:xfrm>
        </p:spPr>
        <p:txBody>
          <a:bodyPr/>
          <a:lstStyle/>
          <a:p>
            <a:r>
              <a:rPr lang="es-AR" dirty="0"/>
              <a:t>Especificación de Requerimientos III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78586"/>
            <a:ext cx="10018713" cy="4126174"/>
          </a:xfrm>
        </p:spPr>
        <p:txBody>
          <a:bodyPr>
            <a:normAutofit/>
          </a:bodyPr>
          <a:lstStyle/>
          <a:p>
            <a:r>
              <a:rPr lang="es-AR" i="1" dirty="0"/>
              <a:t>El sistema deberá:</a:t>
            </a:r>
          </a:p>
          <a:p>
            <a:pPr lvl="1"/>
            <a:r>
              <a:rPr lang="es-AR" dirty="0"/>
              <a:t>Permitir alta/baja/modificación de asignaturas</a:t>
            </a:r>
          </a:p>
          <a:p>
            <a:pPr lvl="1"/>
            <a:r>
              <a:rPr lang="es-AR" dirty="0"/>
              <a:t>Permitir alta de carreras</a:t>
            </a:r>
          </a:p>
          <a:p>
            <a:pPr lvl="1"/>
            <a:r>
              <a:rPr lang="es-AR" dirty="0"/>
              <a:t>Permitir que se almacenen varios programas por asignatura</a:t>
            </a:r>
          </a:p>
          <a:p>
            <a:pPr lvl="1"/>
            <a:r>
              <a:rPr lang="es-AR" dirty="0"/>
              <a:t>Permitir al personal de SA cambiar un programa escaneado en </a:t>
            </a:r>
            <a:r>
              <a:rPr lang="es-AR" dirty="0" err="1"/>
              <a:t>pdf</a:t>
            </a:r>
            <a:r>
              <a:rPr lang="es-AR" dirty="0"/>
              <a:t>, en el caso de haber subido el incorrecto. </a:t>
            </a:r>
          </a:p>
          <a:p>
            <a:pPr lvl="1"/>
            <a:r>
              <a:rPr lang="es-AR" dirty="0"/>
              <a:t> </a:t>
            </a:r>
            <a:r>
              <a:rPr lang="es-ES" dirty="0"/>
              <a:t>Permitir al personal administrativo obtener listado de las asignaturas en la cuales no se presentaron los programas de acuerdo a un año especifico.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426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7057"/>
            <a:ext cx="10018713" cy="1752599"/>
          </a:xfrm>
        </p:spPr>
        <p:txBody>
          <a:bodyPr/>
          <a:lstStyle/>
          <a:p>
            <a:r>
              <a:rPr lang="es-AR" dirty="0"/>
              <a:t>Especificación de Requerimientos IV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64934"/>
            <a:ext cx="10018713" cy="3880514"/>
          </a:xfrm>
        </p:spPr>
        <p:txBody>
          <a:bodyPr>
            <a:normAutofit/>
          </a:bodyPr>
          <a:lstStyle/>
          <a:p>
            <a:r>
              <a:rPr lang="es-AR" i="1" dirty="0"/>
              <a:t>El sistema deberá:</a:t>
            </a:r>
          </a:p>
          <a:p>
            <a:pPr lvl="1"/>
            <a:r>
              <a:rPr lang="es-AR" dirty="0"/>
              <a:t>Permitir al personal de SA obtener un listado de los diferentes planes de cada carrera.</a:t>
            </a:r>
          </a:p>
          <a:p>
            <a:pPr lvl="1"/>
            <a:r>
              <a:rPr lang="es-AR" dirty="0"/>
              <a:t>Permitir al personal de SA seleccionar la ubicación a la cual fue enviado el programa o donde se encuentra el mismo, mediante una lista desplegable (SA, Departamento). </a:t>
            </a:r>
          </a:p>
          <a:p>
            <a:pPr lvl="1"/>
            <a:r>
              <a:rPr lang="es-AR" dirty="0"/>
              <a:t>P</a:t>
            </a:r>
            <a:r>
              <a:rPr lang="es-AR" dirty="0" smtClean="0"/>
              <a:t>recargar </a:t>
            </a:r>
            <a:r>
              <a:rPr lang="es-AR" dirty="0"/>
              <a:t>el formulario con datos existentes en la BD.</a:t>
            </a:r>
          </a:p>
          <a:p>
            <a:pPr lvl="1"/>
            <a:r>
              <a:rPr lang="es-AR" dirty="0"/>
              <a:t>Permitir al docente modificar el programa de asignatura, a partir de las observaciones marcadas por el empleado de SA y jefe de departamento.</a:t>
            </a:r>
          </a:p>
        </p:txBody>
      </p:sp>
    </p:spTree>
    <p:extLst>
      <p:ext uri="{BB962C8B-B14F-4D97-AF65-F5344CB8AC3E}">
        <p14:creationId xmlns:p14="http://schemas.microsoft.com/office/powerpoint/2010/main" val="2420365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789</TotalTime>
  <Words>1348</Words>
  <Application>Microsoft Office PowerPoint</Application>
  <PresentationFormat>Panorámica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Parallax</vt:lpstr>
      <vt:lpstr>Sistema VASPA</vt:lpstr>
      <vt:lpstr>Temario</vt:lpstr>
      <vt:lpstr>Introducción – Sistema VASPA</vt:lpstr>
      <vt:lpstr>Propuesta de Proceso I</vt:lpstr>
      <vt:lpstr>Propuesta de Proceso II</vt:lpstr>
      <vt:lpstr>Especificación de Requerimientos I</vt:lpstr>
      <vt:lpstr>Especificación de Requerimientos II</vt:lpstr>
      <vt:lpstr>Especificación de Requerimientos III</vt:lpstr>
      <vt:lpstr>Especificación de Requerimientos IV</vt:lpstr>
      <vt:lpstr>Especificación de Requerimientos V</vt:lpstr>
      <vt:lpstr>Modelo de Casos de Uso I</vt:lpstr>
      <vt:lpstr>Modelo de Casos de Uso II</vt:lpstr>
      <vt:lpstr>Modelo de Casos de Uso III</vt:lpstr>
      <vt:lpstr>Modelo de Casos de Uso IV</vt:lpstr>
      <vt:lpstr>Modelo de Casos de Uso V</vt:lpstr>
      <vt:lpstr>Modelo de Casos de Uso VI</vt:lpstr>
      <vt:lpstr>Modelo de Casos de Uso VII</vt:lpstr>
      <vt:lpstr>Modelo de Casos de Uso VIII</vt:lpstr>
      <vt:lpstr>Diagrama de Casos de Uso</vt:lpstr>
      <vt:lpstr>Especificación de Casos de Uso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Francisco Estrada</cp:lastModifiedBy>
  <cp:revision>86</cp:revision>
  <dcterms:created xsi:type="dcterms:W3CDTF">2018-08-31T15:28:26Z</dcterms:created>
  <dcterms:modified xsi:type="dcterms:W3CDTF">2018-09-28T21:06:14Z</dcterms:modified>
</cp:coreProperties>
</file>