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2"/>
  </p:notesMasterIdLst>
  <p:sldIdLst>
    <p:sldId id="267" r:id="rId2"/>
    <p:sldId id="268" r:id="rId3"/>
    <p:sldId id="269" r:id="rId4"/>
    <p:sldId id="297" r:id="rId5"/>
    <p:sldId id="298" r:id="rId6"/>
    <p:sldId id="287" r:id="rId7"/>
    <p:sldId id="288" r:id="rId8"/>
    <p:sldId id="290" r:id="rId9"/>
    <p:sldId id="29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 snapToGrid="0">
      <p:cViewPr>
        <p:scale>
          <a:sx n="75" d="100"/>
          <a:sy n="75" d="100"/>
        </p:scale>
        <p:origin x="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t>09/10/2018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09/10/2018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64233"/>
            <a:ext cx="5045951" cy="1240040"/>
          </a:xfrm>
        </p:spPr>
        <p:txBody>
          <a:bodyPr/>
          <a:lstStyle/>
          <a:p>
            <a:r>
              <a:rPr lang="es-AR" dirty="0"/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281" y="1968218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Introducción – Sistema </a:t>
            </a:r>
            <a:r>
              <a:rPr lang="es-AR" dirty="0" smtClean="0"/>
              <a:t>VASPA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Propuesta del </a:t>
            </a:r>
            <a:r>
              <a:rPr lang="es-AR" dirty="0" smtClean="0"/>
              <a:t>proceso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Diagrama de Casos de Uso</a:t>
            </a: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Estimación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74270"/>
            <a:ext cx="10018713" cy="1752599"/>
          </a:xfrm>
        </p:spPr>
        <p:txBody>
          <a:bodyPr/>
          <a:lstStyle/>
          <a:p>
            <a:r>
              <a:rPr lang="es-AR" dirty="0" smtClean="0"/>
              <a:t>Propuesta del proceso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24" y="805222"/>
            <a:ext cx="8473888" cy="6052778"/>
          </a:xfrm>
        </p:spPr>
      </p:pic>
    </p:spTree>
    <p:extLst>
      <p:ext uri="{BB962C8B-B14F-4D97-AF65-F5344CB8AC3E}">
        <p14:creationId xmlns:p14="http://schemas.microsoft.com/office/powerpoint/2010/main" val="29849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390" y="254831"/>
            <a:ext cx="1822204" cy="6340838"/>
          </a:xfrm>
        </p:spPr>
        <p:txBody>
          <a:bodyPr vert="vert270">
            <a:normAutofit/>
          </a:bodyPr>
          <a:lstStyle/>
          <a:p>
            <a:r>
              <a:rPr lang="es-AR" sz="4000" dirty="0"/>
              <a:t>Diagrama de Casos de Uso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37" y="1"/>
            <a:ext cx="7362537" cy="6858000"/>
          </a:xfrm>
        </p:spPr>
      </p:pic>
    </p:spTree>
    <p:extLst>
      <p:ext uri="{BB962C8B-B14F-4D97-AF65-F5344CB8AC3E}">
        <p14:creationId xmlns:p14="http://schemas.microsoft.com/office/powerpoint/2010/main" val="26430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-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Uso de técnica Puntos de Caso de Uso sin ajustar</a:t>
            </a:r>
          </a:p>
          <a:p>
            <a:pPr lvl="1"/>
            <a:r>
              <a:rPr lang="es-AR" dirty="0"/>
              <a:t>Peso de Actores (UAW)</a:t>
            </a:r>
          </a:p>
          <a:p>
            <a:pPr lvl="1"/>
            <a:r>
              <a:rPr lang="es-AR" dirty="0"/>
              <a:t>Peso de los Casos de Uso (UUCW)</a:t>
            </a:r>
          </a:p>
          <a:p>
            <a:r>
              <a:rPr lang="es-AR" dirty="0"/>
              <a:t>Uso de técnica Puntos de Caso de Uso Ajustados</a:t>
            </a:r>
          </a:p>
          <a:p>
            <a:pPr lvl="1"/>
            <a:r>
              <a:rPr lang="es-AR" dirty="0"/>
              <a:t>Factores Técnicos</a:t>
            </a:r>
          </a:p>
          <a:p>
            <a:pPr lvl="1"/>
            <a:r>
              <a:rPr lang="es-AR" dirty="0"/>
              <a:t>Factores del Entorno</a:t>
            </a:r>
          </a:p>
          <a:p>
            <a:r>
              <a:rPr lang="es-AR" dirty="0"/>
              <a:t>Estimación del número de Horas-Hombre</a:t>
            </a:r>
          </a:p>
          <a:p>
            <a:r>
              <a:rPr lang="es-AR" dirty="0"/>
              <a:t>Estimación del número de Horas-Hombre Refinado</a:t>
            </a:r>
          </a:p>
        </p:txBody>
      </p:sp>
    </p:spTree>
    <p:extLst>
      <p:ext uri="{BB962C8B-B14F-4D97-AF65-F5344CB8AC3E}">
        <p14:creationId xmlns:p14="http://schemas.microsoft.com/office/powerpoint/2010/main" val="13456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15CU</a:t>
            </a:r>
            <a:endParaRPr lang="es-AR" dirty="0"/>
          </a:p>
          <a:p>
            <a:pPr lvl="1"/>
            <a:r>
              <a:rPr lang="es-AR" dirty="0"/>
              <a:t>UUCW = </a:t>
            </a:r>
            <a:r>
              <a:rPr lang="es-AR" b="1" dirty="0" smtClean="0"/>
              <a:t>95</a:t>
            </a:r>
            <a:endParaRPr lang="es-AR" b="1" dirty="0"/>
          </a:p>
          <a:p>
            <a:r>
              <a:rPr lang="es-AR" dirty="0"/>
              <a:t>4 Actores</a:t>
            </a:r>
          </a:p>
          <a:p>
            <a:pPr lvl="1"/>
            <a:r>
              <a:rPr lang="es-AR" dirty="0"/>
              <a:t>UAW = </a:t>
            </a:r>
            <a:r>
              <a:rPr lang="es-AR" b="1" dirty="0"/>
              <a:t>12</a:t>
            </a:r>
          </a:p>
          <a:p>
            <a:r>
              <a:rPr lang="es-AR" dirty="0"/>
              <a:t>Factores Técnicos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b="1" dirty="0" smtClean="0">
                <a:sym typeface="Wingdings" panose="05000000000000000000" pitchFamily="2" charset="2"/>
              </a:rPr>
              <a:t>0,79</a:t>
            </a:r>
            <a:endParaRPr lang="es-AR" b="1" dirty="0">
              <a:sym typeface="Wingdings" panose="05000000000000000000" pitchFamily="2" charset="2"/>
            </a:endParaRPr>
          </a:p>
          <a:p>
            <a:r>
              <a:rPr lang="es-AR" dirty="0">
                <a:sym typeface="Wingdings" panose="05000000000000000000" pitchFamily="2" charset="2"/>
              </a:rPr>
              <a:t>Factores de Entorno  </a:t>
            </a:r>
            <a:r>
              <a:rPr lang="es-AR" b="1" dirty="0" smtClean="0">
                <a:sym typeface="Wingdings" panose="05000000000000000000" pitchFamily="2" charset="2"/>
              </a:rPr>
              <a:t>0,995</a:t>
            </a:r>
            <a:endParaRPr lang="es-AR" b="1" dirty="0">
              <a:sym typeface="Wingdings" panose="05000000000000000000" pitchFamily="2" charset="2"/>
            </a:endParaRPr>
          </a:p>
          <a:p>
            <a:r>
              <a:rPr lang="es-AR" dirty="0">
                <a:sym typeface="Wingdings" panose="05000000000000000000" pitchFamily="2" charset="2"/>
              </a:rPr>
              <a:t>Puntos de Casos de Uso Ajustados = </a:t>
            </a:r>
            <a:r>
              <a:rPr lang="es-AR" b="1" dirty="0" smtClean="0">
                <a:sym typeface="Wingdings" panose="05000000000000000000" pitchFamily="2" charset="2"/>
              </a:rPr>
              <a:t>84,107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201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3528"/>
            <a:ext cx="10018713" cy="4018672"/>
          </a:xfrm>
        </p:spPr>
        <p:txBody>
          <a:bodyPr>
            <a:normAutofit fontScale="92500" lnSpcReduction="20000"/>
          </a:bodyPr>
          <a:lstStyle/>
          <a:p>
            <a:r>
              <a:rPr lang="es-AR" dirty="0" err="1" smtClean="0"/>
              <a:t>TotalHorasHombre</a:t>
            </a:r>
            <a:r>
              <a:rPr lang="es-AR" dirty="0" smtClean="0"/>
              <a:t> </a:t>
            </a:r>
            <a:r>
              <a:rPr lang="es-AR" dirty="0"/>
              <a:t>= UCP * 20 </a:t>
            </a:r>
          </a:p>
          <a:p>
            <a:r>
              <a:rPr lang="es-AR" dirty="0"/>
              <a:t> </a:t>
            </a:r>
            <a:r>
              <a:rPr lang="es-AR" dirty="0" smtClean="0"/>
              <a:t>84,107 </a:t>
            </a:r>
            <a:r>
              <a:rPr lang="es-AR" dirty="0"/>
              <a:t>* 20 = </a:t>
            </a:r>
            <a:r>
              <a:rPr lang="es-AR" b="1" dirty="0" smtClean="0"/>
              <a:t>1682,14</a:t>
            </a:r>
            <a:endParaRPr lang="es-AR" b="1" dirty="0"/>
          </a:p>
          <a:p>
            <a:endParaRPr lang="es-AR" dirty="0"/>
          </a:p>
          <a:p>
            <a:r>
              <a:rPr lang="es-AR" dirty="0"/>
              <a:t>Refinamiento basado en Factores Ambientales:</a:t>
            </a:r>
          </a:p>
          <a:p>
            <a:pPr lvl="1"/>
            <a:r>
              <a:rPr lang="es-AR" dirty="0"/>
              <a:t>Valor ≤ 4  </a:t>
            </a:r>
            <a:r>
              <a:rPr lang="es-AR" dirty="0">
                <a:sym typeface="Wingdings" panose="05000000000000000000" pitchFamily="2" charset="2"/>
              </a:rPr>
              <a:t> 28 Horas-Hombre por UCP</a:t>
            </a:r>
          </a:p>
          <a:p>
            <a:r>
              <a:rPr lang="es-AR" dirty="0"/>
              <a:t>TotalHorasHombreRefindas = </a:t>
            </a:r>
            <a:r>
              <a:rPr lang="es-AR" dirty="0" smtClean="0"/>
              <a:t>84,107 </a:t>
            </a:r>
            <a:r>
              <a:rPr lang="es-AR" dirty="0"/>
              <a:t>* 28 = </a:t>
            </a:r>
            <a:r>
              <a:rPr lang="es-AR" b="1" dirty="0" smtClean="0"/>
              <a:t>2355 </a:t>
            </a:r>
            <a:r>
              <a:rPr lang="es-AR" b="1" dirty="0"/>
              <a:t>Horas-Hombre</a:t>
            </a:r>
          </a:p>
          <a:p>
            <a:pPr lvl="1"/>
            <a:r>
              <a:rPr lang="es-AR" dirty="0" smtClean="0"/>
              <a:t>2355 </a:t>
            </a:r>
            <a:r>
              <a:rPr lang="es-AR" dirty="0"/>
              <a:t>/ </a:t>
            </a:r>
            <a:r>
              <a:rPr lang="es-AR" dirty="0" smtClean="0"/>
              <a:t>5 </a:t>
            </a:r>
            <a:r>
              <a:rPr lang="es-AR" dirty="0"/>
              <a:t>= </a:t>
            </a:r>
            <a:r>
              <a:rPr lang="es-AR" b="1" dirty="0" smtClean="0"/>
              <a:t>471 </a:t>
            </a:r>
            <a:r>
              <a:rPr lang="es-AR" b="1" dirty="0"/>
              <a:t>días </a:t>
            </a:r>
            <a:r>
              <a:rPr lang="es-AR" dirty="0"/>
              <a:t>le tomaría a una sola persona trabajando </a:t>
            </a:r>
            <a:r>
              <a:rPr lang="es-AR" dirty="0" smtClean="0"/>
              <a:t>5 </a:t>
            </a:r>
            <a:r>
              <a:rPr lang="es-AR" dirty="0"/>
              <a:t>horas diarias</a:t>
            </a:r>
          </a:p>
          <a:p>
            <a:pPr lvl="1"/>
            <a:r>
              <a:rPr lang="es-AR" sz="2100" dirty="0" smtClean="0"/>
              <a:t>471 </a:t>
            </a:r>
            <a:r>
              <a:rPr lang="es-AR" sz="2100" dirty="0"/>
              <a:t>/ 20 = </a:t>
            </a:r>
            <a:r>
              <a:rPr lang="es-AR" sz="2100" b="1" dirty="0" smtClean="0"/>
              <a:t>23,55 </a:t>
            </a:r>
            <a:r>
              <a:rPr lang="es-AR" sz="2100" b="1" dirty="0"/>
              <a:t>meses</a:t>
            </a:r>
            <a:r>
              <a:rPr lang="es-AR" sz="2100" dirty="0"/>
              <a:t> le tomaría a una sola persona trabajando sólo días hábiles</a:t>
            </a:r>
          </a:p>
          <a:p>
            <a:pPr lvl="1"/>
            <a:r>
              <a:rPr lang="es-AR" sz="2100" dirty="0" smtClean="0"/>
              <a:t>23,55 </a:t>
            </a:r>
            <a:r>
              <a:rPr lang="es-AR" sz="2100" dirty="0"/>
              <a:t>/ 3 = </a:t>
            </a:r>
            <a:r>
              <a:rPr lang="es-AR" sz="2100" b="1" dirty="0" smtClean="0"/>
              <a:t>7,85 </a:t>
            </a:r>
            <a:r>
              <a:rPr lang="es-AR" sz="2100" b="1" dirty="0"/>
              <a:t>meses</a:t>
            </a:r>
            <a:r>
              <a:rPr lang="es-AR" sz="2100" dirty="0"/>
              <a:t> le tomaría al equipo de desarrollo de </a:t>
            </a:r>
            <a:r>
              <a:rPr lang="es-AR" sz="2100" b="1" dirty="0"/>
              <a:t>tres</a:t>
            </a:r>
            <a:r>
              <a:rPr lang="es-AR" sz="2100" dirty="0"/>
              <a:t> personas </a:t>
            </a:r>
            <a:r>
              <a:rPr lang="es-AR" sz="2100" b="1" dirty="0" smtClean="0"/>
              <a:t>implementar</a:t>
            </a:r>
            <a:r>
              <a:rPr lang="es-AR" sz="2100" dirty="0" smtClean="0"/>
              <a:t> las funcionalidades</a:t>
            </a:r>
            <a:endParaRPr lang="es-AR" sz="2100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</a:t>
            </a:r>
            <a:r>
              <a:rPr lang="es-AR" dirty="0" smtClean="0"/>
              <a:t>III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4744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Cabe mencionar que los resultados obtenidos, sólo abarcan la codificación de los Casos de Uso (lo que representa el 40% del proyecto). A continuación, calculamos la duración total del proyecto: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40%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7,85 meses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X meses</a:t>
            </a:r>
          </a:p>
          <a:p>
            <a:pPr marL="0" indent="0" algn="ctr">
              <a:buNone/>
            </a:pPr>
            <a:r>
              <a:rPr lang="es-AR" dirty="0" smtClean="0"/>
              <a:t>_______________________________________________</a:t>
            </a:r>
            <a:endParaRPr lang="es-AR" dirty="0"/>
          </a:p>
          <a:p>
            <a:pPr marL="0" indent="0" algn="ctr">
              <a:buNone/>
            </a:pPr>
            <a:r>
              <a:rPr lang="es-AR" dirty="0"/>
              <a:t>100 * 7,85 / 40 = </a:t>
            </a:r>
            <a:r>
              <a:rPr lang="es-AR" b="1" dirty="0"/>
              <a:t>19,625 </a:t>
            </a:r>
            <a:r>
              <a:rPr lang="es-AR" b="1" dirty="0" smtClean="0"/>
              <a:t>meses </a:t>
            </a:r>
            <a:r>
              <a:rPr lang="es-AR" b="1" dirty="0" smtClean="0">
                <a:sym typeface="Wingdings" panose="05000000000000000000" pitchFamily="2" charset="2"/>
              </a:rPr>
              <a:t> 1 año 7 meses aprox.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366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675</TotalTime>
  <Words>285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Parallax</vt:lpstr>
      <vt:lpstr>Sistema VASPA</vt:lpstr>
      <vt:lpstr>Temario</vt:lpstr>
      <vt:lpstr>Introducción – Sistema VASPA</vt:lpstr>
      <vt:lpstr>Propuesta del proceso</vt:lpstr>
      <vt:lpstr>Diagrama de Casos de Uso</vt:lpstr>
      <vt:lpstr>Estimación - Plan</vt:lpstr>
      <vt:lpstr>Estimación – Cálculo I</vt:lpstr>
      <vt:lpstr>Estimación – Cálculo II</vt:lpstr>
      <vt:lpstr>Estimación – Cálculo III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65</cp:revision>
  <dcterms:created xsi:type="dcterms:W3CDTF">2018-08-31T15:28:26Z</dcterms:created>
  <dcterms:modified xsi:type="dcterms:W3CDTF">2018-10-09T14:19:01Z</dcterms:modified>
</cp:coreProperties>
</file>