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24"/>
  </p:notesMasterIdLst>
  <p:sldIdLst>
    <p:sldId id="267" r:id="rId2"/>
    <p:sldId id="269" r:id="rId3"/>
    <p:sldId id="268" r:id="rId4"/>
    <p:sldId id="300" r:id="rId5"/>
    <p:sldId id="302" r:id="rId6"/>
    <p:sldId id="303" r:id="rId7"/>
    <p:sldId id="304" r:id="rId8"/>
    <p:sldId id="287" r:id="rId9"/>
    <p:sldId id="288" r:id="rId10"/>
    <p:sldId id="290" r:id="rId11"/>
    <p:sldId id="299" r:id="rId12"/>
    <p:sldId id="301" r:id="rId13"/>
    <p:sldId id="311" r:id="rId14"/>
    <p:sldId id="312" r:id="rId15"/>
    <p:sldId id="313" r:id="rId16"/>
    <p:sldId id="305" r:id="rId17"/>
    <p:sldId id="306" r:id="rId18"/>
    <p:sldId id="307" r:id="rId19"/>
    <p:sldId id="308" r:id="rId20"/>
    <p:sldId id="309" r:id="rId21"/>
    <p:sldId id="31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7" autoAdjust="0"/>
  </p:normalViewPr>
  <p:slideViewPr>
    <p:cSldViewPr snapToGrid="0">
      <p:cViewPr varScale="1">
        <p:scale>
          <a:sx n="68" d="100"/>
          <a:sy n="68" d="100"/>
        </p:scale>
        <p:origin x="1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26/10/2018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626597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– Cálculo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3528"/>
            <a:ext cx="10018713" cy="4018672"/>
          </a:xfrm>
        </p:spPr>
        <p:txBody>
          <a:bodyPr>
            <a:normAutofit fontScale="92500" lnSpcReduction="20000"/>
          </a:bodyPr>
          <a:lstStyle/>
          <a:p>
            <a:r>
              <a:rPr lang="es-AR" dirty="0" err="1"/>
              <a:t>TotalHorasHombre</a:t>
            </a:r>
            <a:r>
              <a:rPr lang="es-AR" dirty="0"/>
              <a:t> = UCP * 20 </a:t>
            </a:r>
          </a:p>
          <a:p>
            <a:r>
              <a:rPr lang="es-AR" dirty="0"/>
              <a:t> 84,107 * 20 = </a:t>
            </a:r>
            <a:r>
              <a:rPr lang="es-AR" b="1" dirty="0"/>
              <a:t>1682,14</a:t>
            </a:r>
          </a:p>
          <a:p>
            <a:endParaRPr lang="es-AR" dirty="0"/>
          </a:p>
          <a:p>
            <a:r>
              <a:rPr lang="es-AR" dirty="0"/>
              <a:t>Refinamiento basado en Factores Ambientales:</a:t>
            </a:r>
          </a:p>
          <a:p>
            <a:pPr lvl="1"/>
            <a:r>
              <a:rPr lang="es-AR" dirty="0"/>
              <a:t>Valor ≤ 4  </a:t>
            </a:r>
            <a:r>
              <a:rPr lang="es-AR" dirty="0">
                <a:sym typeface="Wingdings" panose="05000000000000000000" pitchFamily="2" charset="2"/>
              </a:rPr>
              <a:t> 28 Horas-Hombre por UCP</a:t>
            </a:r>
          </a:p>
          <a:p>
            <a:r>
              <a:rPr lang="es-AR" dirty="0"/>
              <a:t>TotalHorasHombreRefindas = 84,107 * 28 = </a:t>
            </a:r>
            <a:r>
              <a:rPr lang="es-AR" b="1" dirty="0"/>
              <a:t>2355 Horas-Hombre</a:t>
            </a:r>
          </a:p>
          <a:p>
            <a:pPr lvl="1"/>
            <a:r>
              <a:rPr lang="es-AR" dirty="0"/>
              <a:t>2355 / 5 = </a:t>
            </a:r>
            <a:r>
              <a:rPr lang="es-AR" b="1" dirty="0"/>
              <a:t>471 días </a:t>
            </a:r>
            <a:r>
              <a:rPr lang="es-AR" dirty="0"/>
              <a:t>le tomaría a una sola persona trabajando 5 horas diarias</a:t>
            </a:r>
          </a:p>
          <a:p>
            <a:pPr lvl="1"/>
            <a:r>
              <a:rPr lang="es-AR" sz="2100" dirty="0"/>
              <a:t>471 / 20 = </a:t>
            </a:r>
            <a:r>
              <a:rPr lang="es-AR" sz="2100" b="1" dirty="0"/>
              <a:t>23,55 meses</a:t>
            </a:r>
            <a:r>
              <a:rPr lang="es-AR" sz="2100" dirty="0"/>
              <a:t> le tomaría a una sola persona trabajando sólo días hábiles</a:t>
            </a:r>
          </a:p>
          <a:p>
            <a:pPr lvl="1"/>
            <a:r>
              <a:rPr lang="es-AR" sz="2100" dirty="0"/>
              <a:t>23,55 / 3 = </a:t>
            </a:r>
            <a:r>
              <a:rPr lang="es-AR" sz="2100" b="1" dirty="0"/>
              <a:t>7,85 meses</a:t>
            </a:r>
            <a:r>
              <a:rPr lang="es-AR" sz="2100" dirty="0"/>
              <a:t> le tomaría al equipo de desarrollo de </a:t>
            </a:r>
            <a:r>
              <a:rPr lang="es-AR" sz="2100" b="1" dirty="0"/>
              <a:t>tres</a:t>
            </a:r>
            <a:r>
              <a:rPr lang="es-AR" sz="2100" dirty="0"/>
              <a:t> personas </a:t>
            </a:r>
            <a:r>
              <a:rPr lang="es-AR" sz="2100" b="1" dirty="0"/>
              <a:t>implementar</a:t>
            </a:r>
            <a:r>
              <a:rPr lang="es-AR" sz="2100" dirty="0"/>
              <a:t> las funcionalidades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37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– Cálculo 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47449"/>
          </a:xfrm>
        </p:spPr>
        <p:txBody>
          <a:bodyPr>
            <a:normAutofit lnSpcReduction="10000"/>
          </a:bodyPr>
          <a:lstStyle/>
          <a:p>
            <a:r>
              <a:rPr lang="es-AR" dirty="0"/>
              <a:t>Cabe mencionar que los resultados obtenidos, sólo abarcan la codificación de los Casos de Uso (lo que representa el 40% del proyecto). A continuación, calculamos la duración total del proyecto:</a:t>
            </a:r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40%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7,85 meses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X meses</a:t>
            </a:r>
          </a:p>
          <a:p>
            <a:pPr marL="0" indent="0" algn="ctr">
              <a:buNone/>
            </a:pPr>
            <a:r>
              <a:rPr lang="es-AR" dirty="0"/>
              <a:t>_______________________________________________</a:t>
            </a:r>
          </a:p>
          <a:p>
            <a:pPr marL="0" indent="0" algn="ctr">
              <a:buNone/>
            </a:pPr>
            <a:r>
              <a:rPr lang="es-AR" dirty="0"/>
              <a:t>100 * 7,85 / 40 = </a:t>
            </a:r>
            <a:r>
              <a:rPr lang="es-AR" b="1" dirty="0"/>
              <a:t>19,625 meses </a:t>
            </a:r>
            <a:r>
              <a:rPr lang="es-AR" b="1" dirty="0">
                <a:sym typeface="Wingdings" panose="05000000000000000000" pitchFamily="2" charset="2"/>
              </a:rPr>
              <a:t> 1 año 7 meses aprox.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36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410"/>
            <a:ext cx="10018713" cy="1752599"/>
          </a:xfrm>
        </p:spPr>
        <p:txBody>
          <a:bodyPr/>
          <a:lstStyle/>
          <a:p>
            <a:r>
              <a:rPr lang="es-AR" dirty="0" smtClean="0"/>
              <a:t>Riesgos 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70959"/>
            <a:ext cx="10018713" cy="3124201"/>
          </a:xfrm>
        </p:spPr>
        <p:txBody>
          <a:bodyPr/>
          <a:lstStyle/>
          <a:p>
            <a:r>
              <a:rPr lang="es-AR" dirty="0" smtClean="0"/>
              <a:t>Seguimiento de Riesgos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4" y="3983759"/>
            <a:ext cx="11134836" cy="14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7"/>
            <a:ext cx="10018713" cy="1752599"/>
          </a:xfrm>
        </p:spPr>
        <p:txBody>
          <a:bodyPr/>
          <a:lstStyle/>
          <a:p>
            <a:r>
              <a:rPr lang="es-AR" dirty="0" smtClean="0"/>
              <a:t>Riesgos 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146399"/>
            <a:ext cx="10018713" cy="1069075"/>
          </a:xfrm>
        </p:spPr>
        <p:txBody>
          <a:bodyPr/>
          <a:lstStyle/>
          <a:p>
            <a:r>
              <a:rPr lang="es-AR" dirty="0" smtClean="0"/>
              <a:t>Ejemplo de seguimiento de riesgo: </a:t>
            </a:r>
            <a:r>
              <a:rPr lang="es-AR" b="1" dirty="0" smtClean="0"/>
              <a:t>RK004</a:t>
            </a:r>
            <a:endParaRPr lang="es-AR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98" y="1978286"/>
            <a:ext cx="8154136" cy="47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-45496"/>
            <a:ext cx="10018713" cy="1752599"/>
          </a:xfrm>
        </p:spPr>
        <p:txBody>
          <a:bodyPr/>
          <a:lstStyle/>
          <a:p>
            <a:r>
              <a:rPr lang="es-AR" dirty="0" smtClean="0"/>
              <a:t>Riesgos III</a:t>
            </a:r>
            <a:endParaRPr lang="es-A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42243"/>
              </p:ext>
            </p:extLst>
          </p:nvPr>
        </p:nvGraphicFramePr>
        <p:xfrm>
          <a:off x="2456594" y="2058749"/>
          <a:ext cx="9421505" cy="4245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926"/>
                <a:gridCol w="1707342"/>
                <a:gridCol w="4987390"/>
                <a:gridCol w="1232847"/>
              </a:tblGrid>
              <a:tr h="239534"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Fecha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Etapa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/>
                </a:tc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Comentario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Responsable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/>
                </a:tc>
              </a:tr>
              <a:tr h="607740"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20/09/18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Elaboración / iteración 2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Hasta el momento no se pudo establecer una reunión con el otro grupo para discutir sobre el modelo de datos.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Francisco Estrada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</a:tr>
              <a:tr h="718601"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01/10/18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Elaboración /</a:t>
                      </a:r>
                    </a:p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iteración 3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Se estuvo viendo de manera informal algunas entidades detectadas hasta el momento por parte de ambos grupos.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Francisco Estrada</a:t>
                      </a:r>
                    </a:p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 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</a:tr>
              <a:tr h="766066"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13/10/18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Elaboración /</a:t>
                      </a:r>
                    </a:p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iteración 3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Se acordó una reunión para discutir sobre el modelo de datos, la misma se llevará a cabo en la fecha 15/10/18.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Francisco Estrada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</a:tr>
              <a:tr h="479068"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15/10/18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Elaboración /</a:t>
                      </a:r>
                    </a:p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iteración 3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Se estableció una primera versión del DER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Francisco Estrada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</a:tr>
              <a:tr h="516312"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20/10/18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Elaboración / iteración 4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Se llevaron a cabo modificaciones </a:t>
                      </a:r>
                      <a:r>
                        <a:rPr lang="es-AR" sz="1600">
                          <a:effectLst/>
                        </a:rPr>
                        <a:t>sobre </a:t>
                      </a:r>
                      <a:r>
                        <a:rPr lang="es-AR" sz="1600" smtClean="0">
                          <a:effectLst/>
                        </a:rPr>
                        <a:t>el</a:t>
                      </a:r>
                      <a:r>
                        <a:rPr lang="es-AR" sz="1600" baseline="0" smtClean="0">
                          <a:effectLst/>
                        </a:rPr>
                        <a:t> DER</a:t>
                      </a:r>
                      <a:r>
                        <a:rPr lang="es-AR" sz="1600" smtClean="0">
                          <a:effectLst/>
                        </a:rPr>
                        <a:t> 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Francisco Estrada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</a:tr>
              <a:tr h="891903">
                <a:tc>
                  <a:txBody>
                    <a:bodyPr/>
                    <a:lstStyle/>
                    <a:p>
                      <a:pPr indent="-226695"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24/10/18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Elaboración / iteración 4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Se definió el modelo lógico y la implementación de la BD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  <a:tc>
                  <a:txBody>
                    <a:bodyPr/>
                    <a:lstStyle/>
                    <a:p>
                      <a:pPr indent="-226695" algn="just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Francisco Estrada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2" marR="36612" marT="0" marB="0" anchor="ctr"/>
                </a:tc>
              </a:tr>
            </a:tbl>
          </a:graphicData>
        </a:graphic>
      </p:graphicFrame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484310" y="896195"/>
            <a:ext cx="10018713" cy="1291991"/>
          </a:xfrm>
        </p:spPr>
        <p:txBody>
          <a:bodyPr/>
          <a:lstStyle/>
          <a:p>
            <a:r>
              <a:rPr lang="es-AR" dirty="0" smtClean="0"/>
              <a:t>Seguimiento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46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7"/>
            <a:ext cx="10018713" cy="1752599"/>
          </a:xfrm>
        </p:spPr>
        <p:txBody>
          <a:bodyPr/>
          <a:lstStyle/>
          <a:p>
            <a:r>
              <a:rPr lang="es-AR" dirty="0" smtClean="0"/>
              <a:t>Riesgos IV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78925"/>
            <a:ext cx="10018713" cy="3698544"/>
          </a:xfrm>
        </p:spPr>
        <p:txBody>
          <a:bodyPr>
            <a:normAutofit/>
          </a:bodyPr>
          <a:lstStyle/>
          <a:p>
            <a:r>
              <a:rPr lang="es-AR" dirty="0" smtClean="0"/>
              <a:t>Nuevos riesgos identificados:</a:t>
            </a:r>
          </a:p>
          <a:p>
            <a:pPr lvl="1"/>
            <a:r>
              <a:rPr lang="es-AR" dirty="0"/>
              <a:t>Problemas de comunicación en el grupo de </a:t>
            </a:r>
            <a:r>
              <a:rPr lang="es-AR" dirty="0" smtClean="0"/>
              <a:t>desarrollo.</a:t>
            </a:r>
            <a:endParaRPr lang="es-AR" dirty="0"/>
          </a:p>
          <a:p>
            <a:pPr lvl="1"/>
            <a:r>
              <a:rPr lang="es-AR" dirty="0"/>
              <a:t>Problemas al utilizar </a:t>
            </a:r>
            <a:r>
              <a:rPr lang="es-AR" dirty="0" err="1"/>
              <a:t>GitHub</a:t>
            </a:r>
            <a:r>
              <a:rPr lang="es-AR" dirty="0"/>
              <a:t> para el </a:t>
            </a:r>
            <a:r>
              <a:rPr lang="es-AR" dirty="0" smtClean="0"/>
              <a:t>proyecto.</a:t>
            </a:r>
            <a:endParaRPr lang="es-AR" dirty="0"/>
          </a:p>
          <a:p>
            <a:pPr lvl="1"/>
            <a:r>
              <a:rPr lang="es-AR" dirty="0"/>
              <a:t>Que no hay un documento que especifique la estructura y formato de los programas de asignaturas.</a:t>
            </a:r>
          </a:p>
          <a:p>
            <a:pPr lvl="1"/>
            <a:r>
              <a:rPr lang="es-AR" dirty="0"/>
              <a:t>Problemas con las herramientas case </a:t>
            </a:r>
            <a:r>
              <a:rPr lang="es-AR" dirty="0" smtClean="0"/>
              <a:t>(ejemplo: </a:t>
            </a:r>
            <a:r>
              <a:rPr lang="es-AR" dirty="0"/>
              <a:t>IDE</a:t>
            </a:r>
            <a:r>
              <a:rPr lang="es-AR" dirty="0" smtClean="0"/>
              <a:t>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65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351433"/>
            <a:ext cx="10018713" cy="1752599"/>
          </a:xfrm>
        </p:spPr>
        <p:txBody>
          <a:bodyPr/>
          <a:lstStyle/>
          <a:p>
            <a:r>
              <a:rPr lang="es-AR" dirty="0" smtClean="0"/>
              <a:t>Diagrama de Clases</a:t>
            </a:r>
            <a:endParaRPr lang="es-AR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557" y="1169230"/>
            <a:ext cx="8013903" cy="56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3642"/>
            <a:ext cx="10018713" cy="1087268"/>
          </a:xfrm>
        </p:spPr>
        <p:txBody>
          <a:bodyPr/>
          <a:lstStyle/>
          <a:p>
            <a:r>
              <a:rPr lang="es-AR" dirty="0" smtClean="0"/>
              <a:t>DER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5" y="1100910"/>
            <a:ext cx="10007055" cy="5356474"/>
          </a:xfrm>
        </p:spPr>
      </p:pic>
    </p:spTree>
    <p:extLst>
      <p:ext uri="{BB962C8B-B14F-4D97-AF65-F5344CB8AC3E}">
        <p14:creationId xmlns:p14="http://schemas.microsoft.com/office/powerpoint/2010/main" val="14709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5"/>
            <a:ext cx="10018713" cy="1115710"/>
          </a:xfrm>
        </p:spPr>
        <p:txBody>
          <a:bodyPr/>
          <a:lstStyle/>
          <a:p>
            <a:r>
              <a:rPr lang="es-AR" dirty="0" smtClean="0"/>
              <a:t>Diagrama Lógico de la BD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93" y="996287"/>
            <a:ext cx="9904434" cy="5632965"/>
          </a:xfrm>
        </p:spPr>
      </p:pic>
    </p:spTree>
    <p:extLst>
      <p:ext uri="{BB962C8B-B14F-4D97-AF65-F5344CB8AC3E}">
        <p14:creationId xmlns:p14="http://schemas.microsoft.com/office/powerpoint/2010/main" val="17969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Avances Programación 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ABM</a:t>
            </a:r>
          </a:p>
          <a:p>
            <a:pPr lvl="1"/>
            <a:r>
              <a:rPr lang="es-AR" dirty="0" smtClean="0"/>
              <a:t>Estructura de </a:t>
            </a:r>
            <a:r>
              <a:rPr lang="es-AR" dirty="0" err="1" smtClean="0"/>
              <a:t>UARGFlow</a:t>
            </a:r>
            <a:r>
              <a:rPr lang="es-AR" dirty="0" smtClean="0"/>
              <a:t> BS </a:t>
            </a:r>
            <a:r>
              <a:rPr lang="es-AR" dirty="0" smtClean="0">
                <a:sym typeface="Wingdings" panose="05000000000000000000" pitchFamily="2" charset="2"/>
              </a:rPr>
              <a:t> dos bases de datos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34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273104"/>
            <a:ext cx="10018713" cy="3124201"/>
          </a:xfrm>
        </p:spPr>
        <p:txBody>
          <a:bodyPr/>
          <a:lstStyle/>
          <a:p>
            <a:r>
              <a:rPr lang="es-AR" dirty="0"/>
              <a:t>Visualización</a:t>
            </a:r>
          </a:p>
          <a:p>
            <a:r>
              <a:rPr lang="es-AR" dirty="0"/>
              <a:t>Administración</a:t>
            </a:r>
          </a:p>
          <a:p>
            <a:r>
              <a:rPr lang="es-AR" dirty="0"/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Avances Programación II – Formulario con formato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925" y="2776182"/>
            <a:ext cx="9524099" cy="34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Avances Programación </a:t>
            </a:r>
            <a:r>
              <a:rPr lang="es-AR" dirty="0" smtClean="0"/>
              <a:t>III – Generación de PDF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653" y="2692092"/>
            <a:ext cx="8811568" cy="343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464233"/>
            <a:ext cx="5045951" cy="1240040"/>
          </a:xfrm>
        </p:spPr>
        <p:txBody>
          <a:bodyPr/>
          <a:lstStyle/>
          <a:p>
            <a:r>
              <a:rPr lang="es-AR" dirty="0"/>
              <a:t>Temario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16" y="1954570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Iteraciones: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Anteriores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Actual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Estimación</a:t>
            </a: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Riesgos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Diagrama de Clases</a:t>
            </a: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D</a:t>
            </a:r>
            <a:r>
              <a:rPr lang="es-AR" dirty="0" smtClean="0"/>
              <a:t>ER</a:t>
            </a: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Diagrama Lógico de la </a:t>
            </a:r>
            <a:r>
              <a:rPr lang="es-AR" dirty="0" smtClean="0"/>
              <a:t>BD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Avances Programación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6"/>
            <a:ext cx="10018713" cy="1752599"/>
          </a:xfrm>
        </p:spPr>
        <p:txBody>
          <a:bodyPr/>
          <a:lstStyle/>
          <a:p>
            <a:r>
              <a:rPr lang="es-AR" dirty="0" smtClean="0"/>
              <a:t>Iteraciones Anteriores I</a:t>
            </a: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33" y="1299075"/>
            <a:ext cx="6919867" cy="555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408"/>
            <a:ext cx="10018713" cy="1752599"/>
          </a:xfrm>
        </p:spPr>
        <p:txBody>
          <a:bodyPr/>
          <a:lstStyle/>
          <a:p>
            <a:r>
              <a:rPr lang="es-AR" dirty="0"/>
              <a:t>Iteraciones Anteriores </a:t>
            </a:r>
            <a:r>
              <a:rPr lang="es-AR" dirty="0" smtClean="0"/>
              <a:t>II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848" y="1364776"/>
            <a:ext cx="7813637" cy="54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8"/>
            <a:ext cx="10018713" cy="1752599"/>
          </a:xfrm>
        </p:spPr>
        <p:txBody>
          <a:bodyPr/>
          <a:lstStyle/>
          <a:p>
            <a:r>
              <a:rPr lang="es-AR" dirty="0"/>
              <a:t>Iteraciones Anteriores </a:t>
            </a:r>
            <a:r>
              <a:rPr lang="es-AR" dirty="0" smtClean="0"/>
              <a:t>III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369" y="1769657"/>
            <a:ext cx="8502596" cy="42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4"/>
            <a:ext cx="10018713" cy="1752599"/>
          </a:xfrm>
        </p:spPr>
        <p:txBody>
          <a:bodyPr/>
          <a:lstStyle/>
          <a:p>
            <a:r>
              <a:rPr lang="es-AR" dirty="0" smtClean="0"/>
              <a:t>Iteración Actual IV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98" y="1398897"/>
            <a:ext cx="7440137" cy="54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- Plan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Uso de técnica Puntos de Caso de Uso sin ajustar</a:t>
            </a:r>
          </a:p>
          <a:p>
            <a:pPr lvl="1"/>
            <a:r>
              <a:rPr lang="es-AR" dirty="0"/>
              <a:t>Peso de Actores (UAW)</a:t>
            </a:r>
          </a:p>
          <a:p>
            <a:pPr lvl="1"/>
            <a:r>
              <a:rPr lang="es-AR" dirty="0"/>
              <a:t>Peso de los Casos de Uso (UUCW)</a:t>
            </a:r>
          </a:p>
          <a:p>
            <a:r>
              <a:rPr lang="es-AR" dirty="0"/>
              <a:t>Uso de técnica Puntos de Caso de Uso Ajustados</a:t>
            </a:r>
          </a:p>
          <a:p>
            <a:pPr lvl="1"/>
            <a:r>
              <a:rPr lang="es-AR" dirty="0"/>
              <a:t>Factores Técnicos</a:t>
            </a:r>
          </a:p>
          <a:p>
            <a:pPr lvl="1"/>
            <a:r>
              <a:rPr lang="es-AR" dirty="0"/>
              <a:t>Factores del Entorno</a:t>
            </a:r>
          </a:p>
          <a:p>
            <a:r>
              <a:rPr lang="es-AR" dirty="0"/>
              <a:t>Estimación del número de Horas-Hombre</a:t>
            </a:r>
          </a:p>
          <a:p>
            <a:r>
              <a:rPr lang="es-AR" dirty="0"/>
              <a:t>Estimación del número de Horas-Hombre Refinado</a:t>
            </a:r>
          </a:p>
        </p:txBody>
      </p:sp>
    </p:spTree>
    <p:extLst>
      <p:ext uri="{BB962C8B-B14F-4D97-AF65-F5344CB8AC3E}">
        <p14:creationId xmlns:p14="http://schemas.microsoft.com/office/powerpoint/2010/main" val="13456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– Cálculo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15CU</a:t>
            </a:r>
          </a:p>
          <a:p>
            <a:pPr lvl="1"/>
            <a:r>
              <a:rPr lang="es-AR" dirty="0"/>
              <a:t>UUCW = </a:t>
            </a:r>
            <a:r>
              <a:rPr lang="es-AR" b="1" dirty="0"/>
              <a:t>95</a:t>
            </a:r>
          </a:p>
          <a:p>
            <a:r>
              <a:rPr lang="es-AR" dirty="0"/>
              <a:t>4 Actores</a:t>
            </a:r>
          </a:p>
          <a:p>
            <a:pPr lvl="1"/>
            <a:r>
              <a:rPr lang="es-AR" dirty="0"/>
              <a:t>UAW = </a:t>
            </a:r>
            <a:r>
              <a:rPr lang="es-AR" b="1" dirty="0"/>
              <a:t>12</a:t>
            </a:r>
          </a:p>
          <a:p>
            <a:r>
              <a:rPr lang="es-AR" dirty="0"/>
              <a:t>Factores Técnicos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b="1" dirty="0">
                <a:sym typeface="Wingdings" panose="05000000000000000000" pitchFamily="2" charset="2"/>
              </a:rPr>
              <a:t>0,79</a:t>
            </a:r>
          </a:p>
          <a:p>
            <a:r>
              <a:rPr lang="es-AR" dirty="0">
                <a:sym typeface="Wingdings" panose="05000000000000000000" pitchFamily="2" charset="2"/>
              </a:rPr>
              <a:t>Factores de Entorno  </a:t>
            </a:r>
            <a:r>
              <a:rPr lang="es-AR" b="1" dirty="0">
                <a:sym typeface="Wingdings" panose="05000000000000000000" pitchFamily="2" charset="2"/>
              </a:rPr>
              <a:t>0,995</a:t>
            </a:r>
          </a:p>
          <a:p>
            <a:r>
              <a:rPr lang="es-AR" dirty="0">
                <a:sym typeface="Wingdings" panose="05000000000000000000" pitchFamily="2" charset="2"/>
              </a:rPr>
              <a:t>Puntos de Casos de Uso Ajustados = </a:t>
            </a:r>
            <a:r>
              <a:rPr lang="es-AR" b="1" dirty="0">
                <a:sym typeface="Wingdings" panose="05000000000000000000" pitchFamily="2" charset="2"/>
              </a:rPr>
              <a:t>84,107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201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831</TotalTime>
  <Words>530</Words>
  <Application>Microsoft Office PowerPoint</Application>
  <PresentationFormat>Panorámica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Wingdings</vt:lpstr>
      <vt:lpstr>Parallax</vt:lpstr>
      <vt:lpstr>Sistema VASPA</vt:lpstr>
      <vt:lpstr>Introducción – Sistema VASPA</vt:lpstr>
      <vt:lpstr>Temario</vt:lpstr>
      <vt:lpstr>Iteraciones Anteriores I</vt:lpstr>
      <vt:lpstr>Iteraciones Anteriores II</vt:lpstr>
      <vt:lpstr>Iteraciones Anteriores III</vt:lpstr>
      <vt:lpstr>Iteración Actual IV</vt:lpstr>
      <vt:lpstr>Estimación - Plan</vt:lpstr>
      <vt:lpstr>Estimación – Cálculo I</vt:lpstr>
      <vt:lpstr>Estimación – Cálculo II</vt:lpstr>
      <vt:lpstr>Estimación – Cálculo III</vt:lpstr>
      <vt:lpstr>Riesgos I</vt:lpstr>
      <vt:lpstr>Riesgos II</vt:lpstr>
      <vt:lpstr>Riesgos III</vt:lpstr>
      <vt:lpstr>Riesgos IV</vt:lpstr>
      <vt:lpstr>Diagrama de Clases</vt:lpstr>
      <vt:lpstr>DER</vt:lpstr>
      <vt:lpstr>Diagrama Lógico de la BD</vt:lpstr>
      <vt:lpstr>Avances Programación I</vt:lpstr>
      <vt:lpstr>Avances Programación II – Formulario con formato</vt:lpstr>
      <vt:lpstr>Avances Programación III – Generación de PDF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Francisco Estrada</cp:lastModifiedBy>
  <cp:revision>79</cp:revision>
  <dcterms:created xsi:type="dcterms:W3CDTF">2018-08-31T15:28:26Z</dcterms:created>
  <dcterms:modified xsi:type="dcterms:W3CDTF">2018-10-26T20:07:43Z</dcterms:modified>
</cp:coreProperties>
</file>