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34"/>
  </p:notesMasterIdLst>
  <p:sldIdLst>
    <p:sldId id="267" r:id="rId2"/>
    <p:sldId id="269" r:id="rId3"/>
    <p:sldId id="268" r:id="rId4"/>
    <p:sldId id="299" r:id="rId5"/>
    <p:sldId id="300" r:id="rId6"/>
    <p:sldId id="301" r:id="rId7"/>
    <p:sldId id="307" r:id="rId8"/>
    <p:sldId id="302" r:id="rId9"/>
    <p:sldId id="305" r:id="rId10"/>
    <p:sldId id="306" r:id="rId11"/>
    <p:sldId id="283" r:id="rId12"/>
    <p:sldId id="289" r:id="rId13"/>
    <p:sldId id="291" r:id="rId14"/>
    <p:sldId id="311" r:id="rId15"/>
    <p:sldId id="308" r:id="rId16"/>
    <p:sldId id="309" r:id="rId17"/>
    <p:sldId id="310" r:id="rId18"/>
    <p:sldId id="317" r:id="rId19"/>
    <p:sldId id="284" r:id="rId20"/>
    <p:sldId id="292" r:id="rId21"/>
    <p:sldId id="293" r:id="rId22"/>
    <p:sldId id="294" r:id="rId23"/>
    <p:sldId id="318" r:id="rId24"/>
    <p:sldId id="313" r:id="rId25"/>
    <p:sldId id="314" r:id="rId26"/>
    <p:sldId id="315" r:id="rId27"/>
    <p:sldId id="316" r:id="rId28"/>
    <p:sldId id="282" r:id="rId29"/>
    <p:sldId id="276" r:id="rId30"/>
    <p:sldId id="281" r:id="rId31"/>
    <p:sldId id="312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-85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U%20Enviar%20Notificaci&#243;n%20Profesor.fl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U%20Visualizar%20Programa.mkv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U%20Subir%20Programa%20Firmado.fl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CU%20Generar%20PDF.flv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AppMovil.mp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xmlns="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6198" y="170456"/>
            <a:ext cx="10018713" cy="1752599"/>
          </a:xfrm>
        </p:spPr>
        <p:txBody>
          <a:bodyPr/>
          <a:lstStyle/>
          <a:p>
            <a:r>
              <a:rPr lang="es-AR" dirty="0"/>
              <a:t>Plan de Pruebas III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9190" y="1579419"/>
            <a:ext cx="8463828" cy="508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1213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A77BB3-B03A-4841-9B03-9EE22063CC69}"/>
              </a:ext>
            </a:extLst>
          </p:cNvPr>
          <p:cNvSpPr/>
          <p:nvPr/>
        </p:nvSpPr>
        <p:spPr>
          <a:xfrm>
            <a:off x="2988355" y="1959238"/>
            <a:ext cx="637122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CU Enviar Notificación a Profesor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19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Descripción:</a:t>
            </a:r>
          </a:p>
          <a:p>
            <a:pPr lvl="1"/>
            <a:r>
              <a:rPr lang="es-ES" dirty="0"/>
              <a:t>Permitir al Empleado de Secretaría Académica enviar notificaciones de aviso al profesor, notificándole los programas de asignaturas pendientes que debe presentar.</a:t>
            </a:r>
            <a:endParaRPr lang="es-AR" dirty="0"/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Empleado de Secretaría Académica</a:t>
            </a:r>
          </a:p>
        </p:txBody>
      </p:sp>
    </p:spTree>
    <p:extLst>
      <p:ext uri="{BB962C8B-B14F-4D97-AF65-F5344CB8AC3E}">
        <p14:creationId xmlns:p14="http://schemas.microsoft.com/office/powerpoint/2010/main" xmlns="" val="367127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977"/>
            <a:ext cx="10018713" cy="1752599"/>
          </a:xfrm>
        </p:spPr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01" y="2180821"/>
            <a:ext cx="10018713" cy="4219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presenta al empleado de Secretaría Académica la pantalla Programas pendientes (compuesta por los nombres de las asignaturas cuyo programa no ha sido cargado, el nombre del profesor responsable y botón para enviar notificación).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Secretaría Académica presiona el botón enviar notificación.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envía un correo electrónico al profesor solicitando que presente el/los Programa/s de la/s asignatura/s seleccionada/s.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muestra un mensaje de éxito “El mensaje ha sido enviado”.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El empleado SA presiona el botón aceptar.</a:t>
            </a:r>
            <a:endParaRPr lang="es-AR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28419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AAE6DA-178B-4611-AC8E-8FFBC01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hlinkClick r:id="rId2" action="ppaction://hlinkfile"/>
              </a:rPr>
              <a:t>CU Enviar Notificación </a:t>
            </a:r>
            <a:r>
              <a:rPr lang="es-AR" dirty="0" err="1">
                <a:hlinkClick r:id="rId2" action="ppaction://hlinkfile"/>
              </a:rPr>
              <a:t>Profesor.flv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5422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A77BB3-B03A-4841-9B03-9EE22063CC69}"/>
              </a:ext>
            </a:extLst>
          </p:cNvPr>
          <p:cNvSpPr/>
          <p:nvPr/>
        </p:nvSpPr>
        <p:spPr>
          <a:xfrm>
            <a:off x="2988355" y="1959238"/>
            <a:ext cx="637122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CU Visualizar Programa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21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Descripción:</a:t>
            </a:r>
          </a:p>
          <a:p>
            <a:r>
              <a:rPr lang="es-ES" sz="2000" dirty="0"/>
              <a:t>Permitir al Invitado visualizar el programa (documento).</a:t>
            </a:r>
            <a:endParaRPr lang="es-AR" sz="2000" dirty="0"/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Invitado.</a:t>
            </a:r>
          </a:p>
        </p:txBody>
      </p:sp>
    </p:spTree>
    <p:extLst>
      <p:ext uri="{BB962C8B-B14F-4D97-AF65-F5344CB8AC3E}">
        <p14:creationId xmlns:p14="http://schemas.microsoft.com/office/powerpoint/2010/main" xmlns="" val="324336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977"/>
            <a:ext cx="10018713" cy="1752599"/>
          </a:xfrm>
        </p:spPr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01" y="2180821"/>
            <a:ext cx="10018713" cy="42199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sistema despliega la pantalla “carreras” con todas las carreras que se dictan en la UNPA – UARG.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invitado selecciona la carrera.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sistema muestra los años correspondientes a la carrera que tengan programas cargados.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invitado selecciona un año, opcionalmente puede filtrar el mismo introduciendo dígitos numéricos.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sistema muestra todos los programas de las asignaturas correspondientes a la carrera y año seleccionado.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invitado selecciona el programa de la asignatura, opcionalmente puede filtrar los mismos introduciendo el nombre.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sistema visualiza mediante el navegador, el programa de la asignatura seleccionada por el invitado.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80383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9C2BB0-1805-4F41-811E-E439C3BD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hlinkClick r:id="rId2" action="ppaction://hlinkfile"/>
              </a:rPr>
              <a:t>CU Visualizar </a:t>
            </a:r>
            <a:r>
              <a:rPr lang="es-AR" dirty="0" err="1">
                <a:hlinkClick r:id="rId2" action="ppaction://hlinkfile"/>
              </a:rPr>
              <a:t>Programa.mkv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542BC49-9D25-4269-92EB-307A8C25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151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A77BB3-B03A-4841-9B03-9EE22063CC69}"/>
              </a:ext>
            </a:extLst>
          </p:cNvPr>
          <p:cNvSpPr/>
          <p:nvPr/>
        </p:nvSpPr>
        <p:spPr>
          <a:xfrm>
            <a:off x="3220171" y="1933479"/>
            <a:ext cx="637122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CU Subir Programa Firmado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68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  <a:p>
            <a:r>
              <a:rPr lang="es-AR" dirty="0"/>
              <a:t>Programas de Asignaturas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Descripción:</a:t>
            </a:r>
          </a:p>
          <a:p>
            <a:pPr lvl="1" algn="just"/>
            <a:r>
              <a:rPr lang="es-ES" dirty="0"/>
              <a:t>Permitir al Empleado Secretaría Académica cargar en el sistema el programa escaneado del documento (programa impreso) firmado por todas las autoridades correspondientes (Profesor responsable, Secretaría Académica, departamento).</a:t>
            </a:r>
            <a:endParaRPr lang="es-AR" dirty="0"/>
          </a:p>
          <a:p>
            <a:pPr algn="just"/>
            <a:r>
              <a:rPr lang="es-AR" dirty="0"/>
              <a:t>Actores:</a:t>
            </a:r>
          </a:p>
          <a:p>
            <a:pPr lvl="1" algn="just"/>
            <a:r>
              <a:rPr lang="es-AR" dirty="0"/>
              <a:t>Empleado de Secretaría Académica</a:t>
            </a:r>
          </a:p>
        </p:txBody>
      </p:sp>
    </p:spTree>
    <p:extLst>
      <p:ext uri="{BB962C8B-B14F-4D97-AF65-F5344CB8AC3E}">
        <p14:creationId xmlns:p14="http://schemas.microsoft.com/office/powerpoint/2010/main" xmlns="" val="215432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Precondiciones:</a:t>
            </a:r>
          </a:p>
          <a:p>
            <a:pPr lvl="1"/>
            <a:r>
              <a:rPr lang="es-AR" dirty="0"/>
              <a:t>Haber accedido al sistema.</a:t>
            </a:r>
          </a:p>
          <a:p>
            <a:pPr lvl="1"/>
            <a:r>
              <a:rPr lang="es-ES" dirty="0"/>
              <a:t>Contar con el programa de la asignatura firmado y escaneado.</a:t>
            </a:r>
            <a:endParaRPr lang="es-AR" dirty="0"/>
          </a:p>
          <a:p>
            <a:r>
              <a:rPr lang="es-AR" dirty="0"/>
              <a:t>Poscondiciones:</a:t>
            </a:r>
          </a:p>
          <a:p>
            <a:pPr lvl="1"/>
            <a:r>
              <a:rPr lang="es-ES" dirty="0"/>
              <a:t>Programa de asignatura escaneado subido exitosamente en 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14417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097"/>
            <a:ext cx="10018713" cy="1752599"/>
          </a:xfrm>
        </p:spPr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0773"/>
            <a:ext cx="10018713" cy="4494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sistema despliega la pantalla “Seleccionar Año”, con un listado de los años desde 2011 hasta el año actual en orden creciente.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SA selecciona el año del listado o también puede filtrar ingresando el año en el campo de texto, posteriormente selecciona el año.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sistema despliega la pantalla “Subir Programa” en el cual se tienen tres listas desplegables, una para seleccionar una Carrera, otra para seleccionar un Plan de  Estudios según la Carrera seleccionada y por ultimo una lista para seleccionar la Asignatura, Opcionalmente puede agregar una descripción del programa, Se cuenta con tres botones: uno para poder seleccionar el programa, otro para subir el programa y un último para cancelar la operación.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SA selecciona la Carrera, luego el Plan y por último la Asignatura del programa a subir. Opcionalmente puede agregar una descripción.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SA presiona el botón “Seleccionar Archivo”. Y procede a seleccionar el programa desde el explorador de archivos.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SA presiona el botón “Subir Programa”.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sistema informa al usuario del éxito de la subida del programa.</a:t>
            </a:r>
          </a:p>
          <a:p>
            <a:pPr marL="914400" lvl="1" indent="-457200">
              <a:buFont typeface="+mj-lt"/>
              <a:buAutoNum type="arabicPeriod"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946960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2BB4F4-0B75-483F-809E-B90F0279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 action="ppaction://hlinkfile"/>
              </a:rPr>
              <a:t>CU Subir Programa </a:t>
            </a:r>
            <a:r>
              <a:rPr lang="pt-BR" dirty="0" err="1">
                <a:hlinkClick r:id="rId2" action="ppaction://hlinkfile"/>
              </a:rPr>
              <a:t>Firmado.flv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C793C0-3C6C-47FE-B122-8AE8B535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0306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A77BB3-B03A-4841-9B03-9EE22063CC69}"/>
              </a:ext>
            </a:extLst>
          </p:cNvPr>
          <p:cNvSpPr/>
          <p:nvPr/>
        </p:nvSpPr>
        <p:spPr>
          <a:xfrm>
            <a:off x="2988355" y="1959238"/>
            <a:ext cx="637122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CU Generar Programa PDF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208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Descripción:</a:t>
            </a:r>
          </a:p>
          <a:p>
            <a:pPr lvl="1"/>
            <a:r>
              <a:rPr lang="es-ES" dirty="0"/>
              <a:t>Permitir al Empleado de Secretaría Académica enviar notificaciones de aviso al profesor, notificándole los programas de asignaturas pendientes que debe presentar.</a:t>
            </a:r>
            <a:endParaRPr lang="es-AR" dirty="0"/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Empleado de Secretaría Académica</a:t>
            </a:r>
          </a:p>
        </p:txBody>
      </p:sp>
    </p:spTree>
    <p:extLst>
      <p:ext uri="{BB962C8B-B14F-4D97-AF65-F5344CB8AC3E}">
        <p14:creationId xmlns:p14="http://schemas.microsoft.com/office/powerpoint/2010/main" xmlns="" val="273925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977"/>
            <a:ext cx="10018713" cy="1752599"/>
          </a:xfrm>
        </p:spPr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01" y="2180821"/>
            <a:ext cx="10018713" cy="4219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presenta al empleado de Secretaría Académica la pantalla Programas pendientes (compuesta por los nombres de las asignaturas cuyo programa no ha sido cargado, el nombre del profesor responsable y botón para enviar notificación).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Secretaría Académica presiona el botón enviar notificación.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envía un correo electrónico al profesor solicitando que presente el/los Programa/s de la/s asignatura/s seleccionada/s.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muestra un mensaje de éxito “El mensaje ha sido enviado”.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El empleado SA presiona el botón aceptar.</a:t>
            </a:r>
            <a:endParaRPr lang="es-AR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33969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AAE6DA-178B-4611-AC8E-8FFBC01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hlinkClick r:id="rId2" action="ppaction://hlinkfile"/>
              </a:rPr>
              <a:t>CU Generar </a:t>
            </a:r>
            <a:r>
              <a:rPr lang="es-AR" dirty="0" err="1">
                <a:hlinkClick r:id="rId2" action="ppaction://hlinkfile"/>
              </a:rPr>
              <a:t>PDF.flv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235504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A77BB3-B03A-4841-9B03-9EE22063CC69}"/>
              </a:ext>
            </a:extLst>
          </p:cNvPr>
          <p:cNvSpPr/>
          <p:nvPr/>
        </p:nvSpPr>
        <p:spPr>
          <a:xfrm>
            <a:off x="3567904" y="2384240"/>
            <a:ext cx="637122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Aplicación Móvil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DF19B22-3CD6-4DB6-BBFA-22361F7CC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8403" y="5557263"/>
            <a:ext cx="3741454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95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Descripción:</a:t>
            </a:r>
          </a:p>
          <a:p>
            <a:pPr lvl="1"/>
            <a:r>
              <a:rPr lang="es-AR" dirty="0"/>
              <a:t>Permitir a un usuario que tenga la aplicación descargada acceder a los diferentes programas de las asignaturas de la UNPA – UARG.</a:t>
            </a:r>
          </a:p>
          <a:p>
            <a:pPr lvl="1"/>
            <a:endParaRPr lang="es-AR" dirty="0"/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Invitado</a:t>
            </a:r>
          </a:p>
        </p:txBody>
      </p:sp>
    </p:spTree>
    <p:extLst>
      <p:ext uri="{BB962C8B-B14F-4D97-AF65-F5344CB8AC3E}">
        <p14:creationId xmlns:p14="http://schemas.microsoft.com/office/powerpoint/2010/main" xmlns="" val="35712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77485"/>
            <a:ext cx="5045951" cy="1240040"/>
          </a:xfrm>
        </p:spPr>
        <p:txBody>
          <a:bodyPr/>
          <a:lstStyle/>
          <a:p>
            <a:r>
              <a:rPr lang="es-AR" dirty="0"/>
              <a:t>Temario 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 de Iteración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 de Pruebas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xmlns="" val="503208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74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dirty="0"/>
              <a:t>Flujo de eventos normal: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000" dirty="0"/>
              <a:t>Se presenta la pantalla inicial que tiene el logo de VASPA. 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000" dirty="0"/>
              <a:t>Al tocar el logo, se presenta un listado de las  carreras que tienen programas disponibles. Estas carreras pueden filtrarse según lo que se escriba en un campo de búsqueda.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000" dirty="0"/>
              <a:t>Al seleccionar una carrera, se muestra un listado de años (aquellos que tienen programas). Estos años pueden filtrarse según lo que se escriba en un campo de búsqueda.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000" dirty="0"/>
              <a:t>Al seleccionar un año, se presenta una pantalla con un listado de asignaturas. Estas asignaturas pueden filtrarse según lo que se escriba en un campo de búsqueda.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000" dirty="0"/>
              <a:t>El usuario presiona el botón descargar y visualizar PDF y se muestra el programa solicitado.</a:t>
            </a:r>
          </a:p>
          <a:p>
            <a:pPr marL="0" indent="0">
              <a:buNone/>
            </a:pPr>
            <a:endParaRPr lang="es-AR" sz="1400" dirty="0"/>
          </a:p>
          <a:p>
            <a:pPr marL="457200" lvl="0" indent="-457200">
              <a:buFont typeface="+mj-lt"/>
              <a:buAutoNum type="arabicPeriod"/>
            </a:pP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3502783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3AC734-7D60-460F-98B0-777F17C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hlinkClick r:id="rId2" action="ppaction://hlinkfile"/>
              </a:rPr>
              <a:t>AppMovil.mp4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1720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xmlns="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77485"/>
            <a:ext cx="5045951" cy="1240040"/>
          </a:xfrm>
        </p:spPr>
        <p:txBody>
          <a:bodyPr/>
          <a:lstStyle/>
          <a:p>
            <a:r>
              <a:rPr lang="es-AR" dirty="0"/>
              <a:t>Temario II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1340" y="1953773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Especificación e Implementación de CU:</a:t>
            </a:r>
            <a:endParaRPr lang="es-A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Enviar Notificación a Profesor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Visualizar Programa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Subir Programa firmado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Generar PDF</a:t>
            </a:r>
          </a:p>
          <a:p>
            <a:pPr lvl="1" algn="l"/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Implementación de app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/>
              <a:t>Filtrado y Visualización de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3E3C482-901A-431D-8EBF-659D13983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34885" y="5482739"/>
            <a:ext cx="1726720" cy="1079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7FE4061-0AB6-4263-BAF9-1E3F442EB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4179" y="5693306"/>
            <a:ext cx="1726720" cy="60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50899" y="3356101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38246" y="3244972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7200" y="4145926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3849" y="3998873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6FBCDE22-F651-45B0-99A1-055E6ABDF7ED}"/>
              </a:ext>
            </a:extLst>
          </p:cNvPr>
          <p:cNvGrpSpPr/>
          <p:nvPr/>
        </p:nvGrpSpPr>
        <p:grpSpPr>
          <a:xfrm>
            <a:off x="8382807" y="2494826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xmlns="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xmlns="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xmlns="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38496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88E8D19-FEBE-4870-8D07-22F94C19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1481"/>
            <a:ext cx="10018713" cy="1752599"/>
          </a:xfrm>
        </p:spPr>
        <p:txBody>
          <a:bodyPr/>
          <a:lstStyle/>
          <a:p>
            <a:r>
              <a:rPr lang="es-AR" dirty="0"/>
              <a:t>Plan de Iteración I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37B67A6-9652-4F5B-8B95-D3946985B0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4311" y="1083212"/>
            <a:ext cx="10529497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1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986EA5-B1AF-4E50-ACCA-40ED8C2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Iteración II -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E1AA3E1-1B8D-4F18-AC83-723296ED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ym typeface="Wingdings" panose="05000000000000000000" pitchFamily="2" charset="2"/>
              </a:rPr>
              <a:t>Planificación: presentar avances de los Casos de Uso</a:t>
            </a:r>
          </a:p>
          <a:p>
            <a:r>
              <a:rPr lang="es-AR" dirty="0"/>
              <a:t>Realidad: Casos de Uso funcionales, semi terminados (falta de ajustes de GUI y pruebas)</a:t>
            </a:r>
          </a:p>
          <a:p>
            <a:r>
              <a:rPr lang="es-AR" dirty="0"/>
              <a:t>Faltante: Planificación a largo plazo para finalización </a:t>
            </a:r>
            <a:r>
              <a:rPr lang="es-AR"/>
              <a:t>del Proyecto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2075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241481"/>
            <a:ext cx="10018713" cy="1752599"/>
          </a:xfrm>
        </p:spPr>
        <p:txBody>
          <a:bodyPr/>
          <a:lstStyle/>
          <a:p>
            <a:r>
              <a:rPr lang="es-AR" dirty="0"/>
              <a:t>Gestión de Riesgos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2697583" y="1176802"/>
          <a:ext cx="9176738" cy="5584833"/>
        </p:xfrm>
        <a:graphic>
          <a:graphicData uri="http://schemas.openxmlformats.org/presentationml/2006/ole">
            <p:oleObj spid="_x0000_s3088" name="Hoja de cálculo" r:id="rId3" imgW="7543941" imgH="4590919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363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2F69C2-DAEC-4219-B99A-E555966B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Pruebas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373847-AAD4-45C7-8BF7-DF171E72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Planificar las pruebas a ser realizadas en el Sistema VASPA</a:t>
            </a:r>
          </a:p>
          <a:p>
            <a:r>
              <a:rPr lang="es-ES" dirty="0"/>
              <a:t>Probar que los elementos de software funcionen como corresponda</a:t>
            </a:r>
          </a:p>
          <a:p>
            <a:r>
              <a:rPr lang="es-ES" dirty="0"/>
              <a:t>Orden de las tablas al realizar sus operaciones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7946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016" y="0"/>
            <a:ext cx="10018713" cy="1752599"/>
          </a:xfrm>
        </p:spPr>
        <p:txBody>
          <a:bodyPr/>
          <a:lstStyle/>
          <a:p>
            <a:r>
              <a:rPr lang="es-AR" dirty="0"/>
              <a:t>Plan de Pruebas II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54727"/>
            <a:ext cx="8381999" cy="520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1335</TotalTime>
  <Words>1031</Words>
  <Application>Microsoft Office PowerPoint</Application>
  <PresentationFormat>Personalizado</PresentationFormat>
  <Paragraphs>123</Paragraphs>
  <Slides>32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Parallax</vt:lpstr>
      <vt:lpstr>Hoja de cálculo</vt:lpstr>
      <vt:lpstr>Sistema VASPA</vt:lpstr>
      <vt:lpstr>Introducción – Sistema VASPA</vt:lpstr>
      <vt:lpstr>Temario I</vt:lpstr>
      <vt:lpstr>Temario II</vt:lpstr>
      <vt:lpstr>Plan de Iteración I</vt:lpstr>
      <vt:lpstr>Plan de Iteración II - Conclusiones</vt:lpstr>
      <vt:lpstr>Gestión de Riesgos</vt:lpstr>
      <vt:lpstr>Plan de Pruebas I</vt:lpstr>
      <vt:lpstr>Plan de Pruebas II</vt:lpstr>
      <vt:lpstr>Plan de Pruebas III</vt:lpstr>
      <vt:lpstr>Diapositiva 11</vt:lpstr>
      <vt:lpstr>Especificación del CU</vt:lpstr>
      <vt:lpstr>Especificación del CU</vt:lpstr>
      <vt:lpstr>CU Enviar Notificación Profesor.flv</vt:lpstr>
      <vt:lpstr>Diapositiva 15</vt:lpstr>
      <vt:lpstr>Especificación del CU</vt:lpstr>
      <vt:lpstr>Especificación del CU</vt:lpstr>
      <vt:lpstr>CU Visualizar Programa.mkv</vt:lpstr>
      <vt:lpstr>Diapositiva 19</vt:lpstr>
      <vt:lpstr>Especificación del CU</vt:lpstr>
      <vt:lpstr>Especificación del CU</vt:lpstr>
      <vt:lpstr>Especificación del CU</vt:lpstr>
      <vt:lpstr>CU Subir Programa Firmado.flv</vt:lpstr>
      <vt:lpstr>Diapositiva 24</vt:lpstr>
      <vt:lpstr>Especificación del CU</vt:lpstr>
      <vt:lpstr>Especificación del CU</vt:lpstr>
      <vt:lpstr>CU Generar PDF.flv</vt:lpstr>
      <vt:lpstr>Diapositiva 28</vt:lpstr>
      <vt:lpstr>Especificación del CU</vt:lpstr>
      <vt:lpstr>Especificación del CU</vt:lpstr>
      <vt:lpstr>AppMovil.mp4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Usuario</cp:lastModifiedBy>
  <cp:revision>127</cp:revision>
  <dcterms:created xsi:type="dcterms:W3CDTF">2018-08-31T15:28:26Z</dcterms:created>
  <dcterms:modified xsi:type="dcterms:W3CDTF">2018-11-23T19:12:35Z</dcterms:modified>
</cp:coreProperties>
</file>