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png"/><Relationship Id="rId4" Type="http://schemas.openxmlformats.org/officeDocument/2006/relationships/image" Target="../media/image02.png"/><Relationship Id="rId5" Type="http://schemas.openxmlformats.org/officeDocument/2006/relationships/image" Target="../media/image00.png"/><Relationship Id="rId6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6.png"/><Relationship Id="rId4" Type="http://schemas.openxmlformats.org/officeDocument/2006/relationships/image" Target="../media/image0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png"/><Relationship Id="rId4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8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9.png"/><Relationship Id="rId4" Type="http://schemas.openxmlformats.org/officeDocument/2006/relationships/hyperlink" Target="https://msdn.microsoft.com/en-us/library/windows/desktop/ms693421(v=vs.85).aspx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Computer Graphics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599" cy="2228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UWP - Application Setup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7131600" y="472290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Application </a:t>
            </a:r>
            <a:r>
              <a:rPr lang="en">
                <a:solidFill>
                  <a:srgbClr val="999999"/>
                </a:solidFill>
              </a:rPr>
              <a:t>- App Setup</a:t>
            </a: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1208874"/>
            <a:ext cx="8520600" cy="1620649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43" name="Shape 143"/>
          <p:cNvSpPr txBox="1"/>
          <p:nvPr/>
        </p:nvSpPr>
        <p:spPr>
          <a:xfrm>
            <a:off x="311700" y="3020675"/>
            <a:ext cx="8520600" cy="19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7. Finally, we implement our app’s main Run method. This will go and listen for input until the main window has been closed. 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152475"/>
            <a:ext cx="8520600" cy="47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At this point, you should see:</a:t>
            </a:r>
          </a:p>
        </p:txBody>
      </p:sp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Application </a:t>
            </a:r>
            <a:r>
              <a:rPr lang="en">
                <a:solidFill>
                  <a:srgbClr val="999999"/>
                </a:solidFill>
              </a:rPr>
              <a:t>- Result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201" y="1577085"/>
            <a:ext cx="4549137" cy="353107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/>
        </p:nvSpPr>
        <p:spPr>
          <a:xfrm>
            <a:off x="5083450" y="1585125"/>
            <a:ext cx="3748800" cy="3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We are ready to start coding our application in it!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All the action will happen in the Run() method. Which is: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Run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	while(!windowClosed) {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		processInput;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		if(timer_tick) {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			MyApp.Update();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Requirements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600"/>
            <a:ext cx="8520600" cy="179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1C232"/>
                </a:solidFill>
              </a:rPr>
              <a:t>Visual Studio Community 2015 with latest Update (free)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1C232"/>
                </a:solidFill>
              </a:rPr>
              <a:t>	</a:t>
            </a:r>
            <a:r>
              <a:rPr lang="en" sz="1100">
                <a:solidFill>
                  <a:srgbClr val="999999"/>
                </a:solidFill>
              </a:rPr>
              <a:t>Includes Direct3D SDK and utilities already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1C232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1C232"/>
                </a:solidFill>
              </a:rPr>
              <a:t>&gt; Once installed, go to Programs and Features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1C232"/>
                </a:solidFill>
              </a:rPr>
              <a:t>&gt; Select Microsoft Visual Studio Community 2015 …</a:t>
            </a: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1C232"/>
                </a:solidFill>
              </a:rPr>
              <a:t>&gt; Click on Change</a:t>
            </a:r>
          </a:p>
          <a:p>
            <a:pPr indent="45720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1C232"/>
                </a:solidFill>
              </a:rPr>
              <a:t>&gt; Select Visual C++ and Universal Windows App Development Tools</a:t>
            </a:r>
          </a:p>
          <a:p>
            <a:pPr indent="45720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1C232"/>
                </a:solidFill>
              </a:rPr>
              <a:t>&gt; Install !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1C232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1C232"/>
              </a:solidFill>
            </a:endParaRPr>
          </a:p>
        </p:txBody>
      </p:sp>
      <p:sp>
        <p:nvSpPr>
          <p:cNvPr id="63" name="Shape 63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838" y="2951709"/>
            <a:ext cx="3169231" cy="1940962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65" name="Shape 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9012" y="2951710"/>
            <a:ext cx="1386414" cy="1940964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66" name="Shape 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1376" y="2951712"/>
            <a:ext cx="1386418" cy="1940961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67" name="Shape 6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13744" y="2951699"/>
            <a:ext cx="1386418" cy="1940974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pic>
      <p:cxnSp>
        <p:nvCxnSpPr>
          <p:cNvPr id="68" name="Shape 68"/>
          <p:cNvCxnSpPr>
            <a:stCxn id="64" idx="3"/>
            <a:endCxn id="65" idx="1"/>
          </p:cNvCxnSpPr>
          <p:nvPr/>
        </p:nvCxnSpPr>
        <p:spPr>
          <a:xfrm>
            <a:off x="3513069" y="3922191"/>
            <a:ext cx="375900" cy="0"/>
          </a:xfrm>
          <a:prstGeom prst="straightConnector1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69" name="Shape 69"/>
          <p:cNvCxnSpPr>
            <a:stCxn id="65" idx="3"/>
            <a:endCxn id="66" idx="1"/>
          </p:cNvCxnSpPr>
          <p:nvPr/>
        </p:nvCxnSpPr>
        <p:spPr>
          <a:xfrm>
            <a:off x="5275427" y="3922192"/>
            <a:ext cx="375900" cy="0"/>
          </a:xfrm>
          <a:prstGeom prst="straightConnector1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70" name="Shape 70"/>
          <p:cNvCxnSpPr>
            <a:stCxn id="66" idx="3"/>
            <a:endCxn id="67" idx="1"/>
          </p:cNvCxnSpPr>
          <p:nvPr/>
        </p:nvCxnSpPr>
        <p:spPr>
          <a:xfrm>
            <a:off x="7037794" y="3922192"/>
            <a:ext cx="375900" cy="0"/>
          </a:xfrm>
          <a:prstGeom prst="straightConnector1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lg" w="lg" type="none"/>
            <a:tailEnd len="lg" w="lg" type="stealth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5841850" y="1747587"/>
            <a:ext cx="3095700" cy="2505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Open VS2015 and create a new DirectX 12 Universal Windows App.</a:t>
            </a:r>
          </a:p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If you create the project in a folder where you already initialized a git repository, VS will set it up for you in the IDE later on. This is great for managing the project moving forward.</a:t>
            </a:r>
          </a:p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lv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 the Solution Explorer, delete EVERYTHING but the files within ExternalDependencies, Assets and the ones displayed in the picture.</a:t>
            </a:r>
          </a:p>
        </p:txBody>
      </p:sp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Application </a:t>
            </a:r>
            <a:r>
              <a:rPr lang="en">
                <a:solidFill>
                  <a:srgbClr val="999999"/>
                </a:solidFill>
              </a:rPr>
              <a:t>- Creating the Project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50" y="1708854"/>
            <a:ext cx="3722795" cy="258339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4133" y="1708850"/>
            <a:ext cx="1787716" cy="2583396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79" name="Shape 79"/>
          <p:cNvSpPr txBox="1"/>
          <p:nvPr/>
        </p:nvSpPr>
        <p:spPr>
          <a:xfrm>
            <a:off x="156450" y="4557725"/>
            <a:ext cx="8746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>
                <a:solidFill>
                  <a:srgbClr val="999999"/>
                </a:solidFill>
              </a:rPr>
              <a:t>pch.h are pre-compiled headers. There, you can do project wide includes, note that D3D libs are already in place.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200">
                <a:solidFill>
                  <a:srgbClr val="999999"/>
                </a:solidFill>
              </a:rPr>
              <a:t>Recall that d3dx12.h is an utilities header file provided by D3D12, don’t get rid of this.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Application </a:t>
            </a:r>
            <a:r>
              <a:rPr lang="en">
                <a:solidFill>
                  <a:srgbClr val="999999"/>
                </a:solidFill>
              </a:rPr>
              <a:t>- Creating the Project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987" y="2722499"/>
            <a:ext cx="3262571" cy="2264048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8922" y="2722500"/>
            <a:ext cx="4775090" cy="2264049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88" name="Shape 88"/>
          <p:cNvSpPr txBox="1"/>
          <p:nvPr/>
        </p:nvSpPr>
        <p:spPr>
          <a:xfrm>
            <a:off x="480000" y="1303600"/>
            <a:ext cx="81840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Add a single .cpp file names App.cpp - here we will code everything required for a UWP application to work.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Once created, declare many of the namespaces we will use in the next steps.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Application </a:t>
            </a:r>
            <a:r>
              <a:rPr lang="en">
                <a:solidFill>
                  <a:srgbClr val="999999"/>
                </a:solidFill>
              </a:rPr>
              <a:t>- App Setup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200" y="1243674"/>
            <a:ext cx="3128745" cy="293742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96" name="Shape 96"/>
          <p:cNvSpPr txBox="1"/>
          <p:nvPr>
            <p:ph idx="1" type="body"/>
          </p:nvPr>
        </p:nvSpPr>
        <p:spPr>
          <a:xfrm>
            <a:off x="354900" y="4181100"/>
            <a:ext cx="8434200" cy="910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The main application is an instance of an IFrameworkView class. This will have many abstract “life-cycle” and call backs methods which need to be implemented. We will complete these as we go. For now, just declare them as shown in the picture. </a:t>
            </a:r>
          </a:p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Secondly, add below the App class yet another one which implements the IFrameworkViewSource interface. This only needs the public CreateView function.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8873" y="1290254"/>
            <a:ext cx="3287926" cy="2844258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98" name="Shape 98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Application </a:t>
            </a:r>
            <a:r>
              <a:rPr lang="en">
                <a:solidFill>
                  <a:srgbClr val="999999"/>
                </a:solidFill>
              </a:rPr>
              <a:t>- App Setup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6" y="1288168"/>
            <a:ext cx="4463899" cy="352297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05" name="Shape 105"/>
          <p:cNvSpPr txBox="1"/>
          <p:nvPr/>
        </p:nvSpPr>
        <p:spPr>
          <a:xfrm>
            <a:off x="4918250" y="1352350"/>
            <a:ext cx="3914100" cy="3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Finally, implement the main function.</a:t>
            </a:r>
          </a:p>
          <a:p>
            <a:pPr lvl="0" algn="just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lvl="0" algn="just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Note we are marking the main function as a </a:t>
            </a:r>
            <a:r>
              <a:rPr lang="en" u="sng">
                <a:solidFill>
                  <a:schemeClr val="hlink"/>
                </a:solidFill>
                <a:hlinkClick r:id="rId4"/>
              </a:rPr>
              <a:t>Multi Threaded Apartment</a:t>
            </a:r>
            <a:r>
              <a:rPr lang="en">
                <a:solidFill>
                  <a:srgbClr val="999999"/>
                </a:solidFill>
              </a:rPr>
              <a:t> application.</a:t>
            </a:r>
          </a:p>
          <a:p>
            <a:pPr lvl="0" algn="just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lvl="0" algn="just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Good, at this point, you should be able to build and run the application.</a:t>
            </a:r>
          </a:p>
          <a:p>
            <a:pPr lvl="0" algn="just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lvl="0" algn="just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This will result in a quick splash screen which closes automatically with a message:</a:t>
            </a:r>
          </a:p>
          <a:p>
            <a:pPr lvl="0" algn="just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lvl="0" algn="just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MyApp.exe has exited … code 0.</a:t>
            </a:r>
          </a:p>
          <a:p>
            <a:pPr lvl="0" algn="just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lvl="0" algn="just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All good! Now we will start making it functional.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Application </a:t>
            </a:r>
            <a:r>
              <a:rPr lang="en">
                <a:solidFill>
                  <a:srgbClr val="999999"/>
                </a:solidFill>
              </a:rPr>
              <a:t>- App Setup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2300" y="3377026"/>
            <a:ext cx="3270000" cy="161192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13" name="Shape 113"/>
          <p:cNvSpPr txBox="1"/>
          <p:nvPr/>
        </p:nvSpPr>
        <p:spPr>
          <a:xfrm>
            <a:off x="6519675" y="1317000"/>
            <a:ext cx="2312700" cy="19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1. Initialize()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Register application’s life-cycle event handler.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311700" y="3377025"/>
            <a:ext cx="5250600" cy="16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2. Implement the handlers for the life-cycle events.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317000"/>
            <a:ext cx="6029100" cy="1837449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16" name="Shape 116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Application </a:t>
            </a:r>
            <a:r>
              <a:rPr lang="en">
                <a:solidFill>
                  <a:srgbClr val="999999"/>
                </a:solidFill>
              </a:rPr>
              <a:t>- App Setup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1337324"/>
            <a:ext cx="3972449" cy="197925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23" name="Shape 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4144" y="3636169"/>
            <a:ext cx="4786376" cy="1302649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24" name="Shape 124"/>
          <p:cNvSpPr txBox="1"/>
          <p:nvPr/>
        </p:nvSpPr>
        <p:spPr>
          <a:xfrm>
            <a:off x="5083450" y="1317000"/>
            <a:ext cx="3748800" cy="19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3. SetWindow()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Register window’s event handlers.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311700" y="3636175"/>
            <a:ext cx="3893100" cy="13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4. Implement the handlers for the window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300" y="1664700"/>
            <a:ext cx="4432325" cy="12273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Application </a:t>
            </a:r>
            <a:r>
              <a:rPr lang="en">
                <a:solidFill>
                  <a:srgbClr val="999999"/>
                </a:solidFill>
              </a:rPr>
              <a:t>- App Setup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5083450" y="1317000"/>
            <a:ext cx="3748800" cy="19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5. Load, Run and Uninitialize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For now, Load and Uninitialize will be empty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We will define Run here but implemented </a:t>
            </a:r>
            <a:r>
              <a:rPr lang="en">
                <a:solidFill>
                  <a:srgbClr val="F1C232"/>
                </a:solidFill>
              </a:rPr>
              <a:t>outside </a:t>
            </a:r>
            <a:r>
              <a:rPr lang="en">
                <a:solidFill>
                  <a:srgbClr val="999999"/>
                </a:solidFill>
              </a:rPr>
              <a:t>the class definition.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9737" y="3273787"/>
            <a:ext cx="3019425" cy="172402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35" name="Shape 135"/>
          <p:cNvSpPr txBox="1"/>
          <p:nvPr/>
        </p:nvSpPr>
        <p:spPr>
          <a:xfrm>
            <a:off x="5083450" y="3075125"/>
            <a:ext cx="3748800" cy="19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6. Add a window control property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We will use this to set flags on whether the app’s main window has been closed.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